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66" r:id="rId1"/>
  </p:sldMasterIdLst>
  <p:notesMasterIdLst>
    <p:notesMasterId r:id="rId35"/>
  </p:notesMasterIdLst>
  <p:sldIdLst>
    <p:sldId id="701" r:id="rId2"/>
    <p:sldId id="808" r:id="rId3"/>
    <p:sldId id="804" r:id="rId4"/>
    <p:sldId id="805" r:id="rId5"/>
    <p:sldId id="806" r:id="rId6"/>
    <p:sldId id="807" r:id="rId7"/>
    <p:sldId id="809" r:id="rId8"/>
    <p:sldId id="810" r:id="rId9"/>
    <p:sldId id="811" r:id="rId10"/>
    <p:sldId id="812" r:id="rId11"/>
    <p:sldId id="813" r:id="rId12"/>
    <p:sldId id="814" r:id="rId13"/>
    <p:sldId id="815" r:id="rId14"/>
    <p:sldId id="816" r:id="rId15"/>
    <p:sldId id="817" r:id="rId16"/>
    <p:sldId id="818" r:id="rId17"/>
    <p:sldId id="819" r:id="rId18"/>
    <p:sldId id="820" r:id="rId19"/>
    <p:sldId id="785" r:id="rId20"/>
    <p:sldId id="780" r:id="rId21"/>
    <p:sldId id="783" r:id="rId22"/>
    <p:sldId id="786" r:id="rId23"/>
    <p:sldId id="787" r:id="rId24"/>
    <p:sldId id="788" r:id="rId25"/>
    <p:sldId id="789" r:id="rId26"/>
    <p:sldId id="790" r:id="rId27"/>
    <p:sldId id="791" r:id="rId28"/>
    <p:sldId id="792" r:id="rId29"/>
    <p:sldId id="793" r:id="rId30"/>
    <p:sldId id="821" r:id="rId31"/>
    <p:sldId id="794" r:id="rId32"/>
    <p:sldId id="802" r:id="rId33"/>
    <p:sldId id="803" r:id="rId34"/>
  </p:sldIdLst>
  <p:sldSz cx="9144000" cy="6858000" type="screen4x3"/>
  <p:notesSz cx="9144000" cy="6858000"/>
  <p:defaultTextStyle>
    <a:defPPr>
      <a:defRPr kern="0"/>
    </a:def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6"/>
  </p:normalViewPr>
  <p:slideViewPr>
    <p:cSldViewPr>
      <p:cViewPr>
        <p:scale>
          <a:sx n="94" d="100"/>
          <a:sy n="94" d="100"/>
        </p:scale>
        <p:origin x="-2124" y="-4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6B7D4227-B58E-497E-A0C9-5750D037DD88}" type="datetimeFigureOut">
              <a:rPr lang="tr-TR" smtClean="0"/>
              <a:t>26.10.2022</a:t>
            </a:fld>
            <a:endParaRPr lang="tr-TR"/>
          </a:p>
        </p:txBody>
      </p:sp>
      <p:sp>
        <p:nvSpPr>
          <p:cNvPr id="4" name="Slayt Görüntüsü Yer Tutucusu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E1D6AA9-43FF-4195-9DE0-6FFFA60948B9}" type="slidenum">
              <a:rPr lang="tr-TR" smtClean="0"/>
              <a:t>‹#›</a:t>
            </a:fld>
            <a:endParaRPr lang="tr-TR"/>
          </a:p>
        </p:txBody>
      </p:sp>
    </p:spTree>
    <p:extLst>
      <p:ext uri="{BB962C8B-B14F-4D97-AF65-F5344CB8AC3E}">
        <p14:creationId xmlns:p14="http://schemas.microsoft.com/office/powerpoint/2010/main" val="3842437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3</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12</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13</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14</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15</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16</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17</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18</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20</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21</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22</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4</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23</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24</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25</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26</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27</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28</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29</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30</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31</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32</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5</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33</a:t>
            </a:fld>
            <a:endParaRPr lang="tr-TR"/>
          </a:p>
        </p:txBody>
      </p:sp>
    </p:spTree>
    <p:extLst>
      <p:ext uri="{BB962C8B-B14F-4D97-AF65-F5344CB8AC3E}">
        <p14:creationId xmlns:p14="http://schemas.microsoft.com/office/powerpoint/2010/main" val="3549268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6</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7</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8</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9</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10</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11</a:t>
            </a:fld>
            <a:endParaRPr lang="tr-TR"/>
          </a:p>
        </p:txBody>
      </p:sp>
    </p:spTree>
    <p:extLst>
      <p:ext uri="{BB962C8B-B14F-4D97-AF65-F5344CB8AC3E}">
        <p14:creationId xmlns:p14="http://schemas.microsoft.com/office/powerpoint/2010/main" val="1398494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30C0C10E-3334-4FC2-B399-DC2D537F3CC0}" type="datetime1">
              <a:rPr lang="tr-TR" smtClean="0"/>
              <a:t>26.10.2022</a:t>
            </a:fld>
            <a:endParaRPr lang="en-US"/>
          </a:p>
        </p:txBody>
      </p:sp>
      <p:sp>
        <p:nvSpPr>
          <p:cNvPr id="5" name="Footer Placeholder 4"/>
          <p:cNvSpPr>
            <a:spLocks noGrp="1"/>
          </p:cNvSpPr>
          <p:nvPr>
            <p:ph type="ftr" sz="quarter" idx="11"/>
          </p:nvPr>
        </p:nvSpPr>
        <p:spPr/>
        <p:txBody>
          <a:bodyPr/>
          <a:lstStyle/>
          <a:p>
            <a:r>
              <a:rPr lang="es-ES" smtClean="0"/>
              <a:t>Sigortalanabilirlik ve Sigorta Sözleşmesi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4B08B92-BB73-4E8C-84B5-BA47081CC3E2}" type="datetime1">
              <a:rPr lang="tr-TR" smtClean="0"/>
              <a:t>26.10.2022</a:t>
            </a:fld>
            <a:endParaRPr lang="en-US"/>
          </a:p>
        </p:txBody>
      </p:sp>
      <p:sp>
        <p:nvSpPr>
          <p:cNvPr id="5" name="Footer Placeholder 4"/>
          <p:cNvSpPr>
            <a:spLocks noGrp="1"/>
          </p:cNvSpPr>
          <p:nvPr>
            <p:ph type="ftr" sz="quarter" idx="11"/>
          </p:nvPr>
        </p:nvSpPr>
        <p:spPr/>
        <p:txBody>
          <a:bodyPr/>
          <a:lstStyle/>
          <a:p>
            <a:r>
              <a:rPr lang="es-ES" smtClean="0"/>
              <a:t>Sigortalanabilirlik ve Sigorta Sözleşmesi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DE6465F-EB3F-4F3F-84B9-CFEF185E42EA}" type="datetime1">
              <a:rPr lang="tr-TR" smtClean="0"/>
              <a:t>26.10.2022</a:t>
            </a:fld>
            <a:endParaRPr lang="en-US"/>
          </a:p>
        </p:txBody>
      </p:sp>
      <p:sp>
        <p:nvSpPr>
          <p:cNvPr id="5" name="Footer Placeholder 4"/>
          <p:cNvSpPr>
            <a:spLocks noGrp="1"/>
          </p:cNvSpPr>
          <p:nvPr>
            <p:ph type="ftr" sz="quarter" idx="11"/>
          </p:nvPr>
        </p:nvSpPr>
        <p:spPr/>
        <p:txBody>
          <a:bodyPr/>
          <a:lstStyle/>
          <a:p>
            <a:r>
              <a:rPr lang="es-ES" smtClean="0"/>
              <a:t>Sigortalanabilirlik ve Sigorta Sözleşmesi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CC0000"/>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r>
              <a:rPr lang="es-ES" smtClean="0"/>
              <a:t>Sigortalanabilirlik ve Sigorta Sözleşmesi</a:t>
            </a:r>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914E385B-22A0-41C6-809E-64F5C999C0D7}" type="datetime1">
              <a:rPr lang="tr-TR" smtClean="0"/>
              <a:t>26.10.2022</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15570">
              <a:lnSpc>
                <a:spcPts val="1240"/>
              </a:lnSpc>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461B10B9-B252-4B4D-9C58-358982A3DF12}" type="datetime1">
              <a:rPr lang="tr-TR" smtClean="0"/>
              <a:t>26.10.2022</a:t>
            </a:fld>
            <a:endParaRPr lang="en-US"/>
          </a:p>
        </p:txBody>
      </p:sp>
      <p:sp>
        <p:nvSpPr>
          <p:cNvPr id="5" name="Footer Placeholder 4"/>
          <p:cNvSpPr>
            <a:spLocks noGrp="1"/>
          </p:cNvSpPr>
          <p:nvPr>
            <p:ph type="ftr" sz="quarter" idx="11"/>
          </p:nvPr>
        </p:nvSpPr>
        <p:spPr/>
        <p:txBody>
          <a:bodyPr/>
          <a:lstStyle/>
          <a:p>
            <a:r>
              <a:rPr lang="es-ES" smtClean="0"/>
              <a:t>Sigortalanabilirlik ve Sigorta Sözleşmesi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310950C-5FE9-4802-94FB-55B2DAD2A2D5}" type="datetime1">
              <a:rPr lang="tr-TR" smtClean="0"/>
              <a:t>26.10.2022</a:t>
            </a:fld>
            <a:endParaRPr lang="en-US"/>
          </a:p>
        </p:txBody>
      </p:sp>
      <p:sp>
        <p:nvSpPr>
          <p:cNvPr id="5" name="Footer Placeholder 4"/>
          <p:cNvSpPr>
            <a:spLocks noGrp="1"/>
          </p:cNvSpPr>
          <p:nvPr>
            <p:ph type="ftr" sz="quarter" idx="11"/>
          </p:nvPr>
        </p:nvSpPr>
        <p:spPr/>
        <p:txBody>
          <a:bodyPr/>
          <a:lstStyle/>
          <a:p>
            <a:r>
              <a:rPr lang="es-ES" smtClean="0"/>
              <a:t>Sigortalanabilirlik ve Sigorta Sözleşmesi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ECB2135-C5B3-4572-A715-FA1F6C48C9CD}" type="datetime1">
              <a:rPr lang="tr-TR" smtClean="0"/>
              <a:t>26.10.2022</a:t>
            </a:fld>
            <a:endParaRPr lang="en-US"/>
          </a:p>
        </p:txBody>
      </p:sp>
      <p:sp>
        <p:nvSpPr>
          <p:cNvPr id="6" name="Footer Placeholder 5"/>
          <p:cNvSpPr>
            <a:spLocks noGrp="1"/>
          </p:cNvSpPr>
          <p:nvPr>
            <p:ph type="ftr" sz="quarter" idx="11"/>
          </p:nvPr>
        </p:nvSpPr>
        <p:spPr/>
        <p:txBody>
          <a:bodyPr/>
          <a:lstStyle/>
          <a:p>
            <a:r>
              <a:rPr lang="es-ES" smtClean="0"/>
              <a:t>Sigortalanabilirlik ve Sigorta Sözleşmesi</a:t>
            </a:r>
            <a:endParaRPr lang="tr-TR"/>
          </a:p>
        </p:txBody>
      </p:sp>
      <p:sp>
        <p:nvSpPr>
          <p:cNvPr id="7" name="Slide Number Placeholder 6"/>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CC9664BE-59AB-4EE2-BB45-9FC644B39DD8}" type="datetime1">
              <a:rPr lang="tr-TR" smtClean="0"/>
              <a:t>26.10.2022</a:t>
            </a:fld>
            <a:endParaRPr lang="en-US"/>
          </a:p>
        </p:txBody>
      </p:sp>
      <p:sp>
        <p:nvSpPr>
          <p:cNvPr id="8" name="Footer Placeholder 7"/>
          <p:cNvSpPr>
            <a:spLocks noGrp="1"/>
          </p:cNvSpPr>
          <p:nvPr>
            <p:ph type="ftr" sz="quarter" idx="11"/>
          </p:nvPr>
        </p:nvSpPr>
        <p:spPr/>
        <p:txBody>
          <a:bodyPr/>
          <a:lstStyle/>
          <a:p>
            <a:r>
              <a:rPr lang="es-ES" smtClean="0"/>
              <a:t>Sigortalanabilirlik ve Sigorta Sözleşmesi</a:t>
            </a:r>
            <a:endParaRPr lang="tr-TR"/>
          </a:p>
        </p:txBody>
      </p:sp>
      <p:sp>
        <p:nvSpPr>
          <p:cNvPr id="9" name="Slide Number Placeholder 8"/>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F600023F-82D8-4DE3-B12F-3315F034AA1D}" type="datetime1">
              <a:rPr lang="tr-TR" smtClean="0"/>
              <a:t>26.10.2022</a:t>
            </a:fld>
            <a:endParaRPr lang="en-US"/>
          </a:p>
        </p:txBody>
      </p:sp>
      <p:sp>
        <p:nvSpPr>
          <p:cNvPr id="4" name="Footer Placeholder 3"/>
          <p:cNvSpPr>
            <a:spLocks noGrp="1"/>
          </p:cNvSpPr>
          <p:nvPr>
            <p:ph type="ftr" sz="quarter" idx="11"/>
          </p:nvPr>
        </p:nvSpPr>
        <p:spPr/>
        <p:txBody>
          <a:bodyPr/>
          <a:lstStyle/>
          <a:p>
            <a:r>
              <a:rPr lang="es-ES" smtClean="0"/>
              <a:t>Sigortalanabilirlik ve Sigorta Sözleşmesi</a:t>
            </a:r>
            <a:endParaRPr lang="tr-TR"/>
          </a:p>
        </p:txBody>
      </p:sp>
      <p:sp>
        <p:nvSpPr>
          <p:cNvPr id="5" name="Slide Number Placeholder 4"/>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CC09B-A753-4E25-BC3A-3F825D975BA2}" type="datetime1">
              <a:rPr lang="tr-TR" smtClean="0"/>
              <a:t>26.10.2022</a:t>
            </a:fld>
            <a:endParaRPr lang="en-US"/>
          </a:p>
        </p:txBody>
      </p:sp>
      <p:sp>
        <p:nvSpPr>
          <p:cNvPr id="3" name="Footer Placeholder 2"/>
          <p:cNvSpPr>
            <a:spLocks noGrp="1"/>
          </p:cNvSpPr>
          <p:nvPr>
            <p:ph type="ftr" sz="quarter" idx="11"/>
          </p:nvPr>
        </p:nvSpPr>
        <p:spPr/>
        <p:txBody>
          <a:bodyPr/>
          <a:lstStyle/>
          <a:p>
            <a:r>
              <a:rPr lang="es-ES" smtClean="0"/>
              <a:t>Sigortalanabilirlik ve Sigorta Sözleşmesi</a:t>
            </a:r>
            <a:endParaRPr lang="tr-TR"/>
          </a:p>
        </p:txBody>
      </p:sp>
      <p:sp>
        <p:nvSpPr>
          <p:cNvPr id="4" name="Slide Number Placeholder 3"/>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8A1A954-2D2D-48FF-A316-93CF2615AA0C}" type="datetime1">
              <a:rPr lang="tr-TR" smtClean="0"/>
              <a:t>26.10.2022</a:t>
            </a:fld>
            <a:endParaRPr lang="en-US"/>
          </a:p>
        </p:txBody>
      </p:sp>
      <p:sp>
        <p:nvSpPr>
          <p:cNvPr id="6" name="Footer Placeholder 5"/>
          <p:cNvSpPr>
            <a:spLocks noGrp="1"/>
          </p:cNvSpPr>
          <p:nvPr>
            <p:ph type="ftr" sz="quarter" idx="11"/>
          </p:nvPr>
        </p:nvSpPr>
        <p:spPr/>
        <p:txBody>
          <a:bodyPr/>
          <a:lstStyle/>
          <a:p>
            <a:r>
              <a:rPr lang="es-ES" smtClean="0"/>
              <a:t>Sigortalanabilirlik ve Sigorta Sözleşmesi</a:t>
            </a:r>
            <a:endParaRPr lang="tr-TR"/>
          </a:p>
        </p:txBody>
      </p:sp>
      <p:sp>
        <p:nvSpPr>
          <p:cNvPr id="7" name="Slide Number Placeholder 6"/>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2FFD8D70-3081-447D-BEBF-A94FF3F0CCD5}" type="datetime1">
              <a:rPr lang="tr-TR" smtClean="0"/>
              <a:t>26.10.2022</a:t>
            </a:fld>
            <a:endParaRPr lang="en-US"/>
          </a:p>
        </p:txBody>
      </p:sp>
      <p:sp>
        <p:nvSpPr>
          <p:cNvPr id="9" name="Slide Number Placeholder 8"/>
          <p:cNvSpPr>
            <a:spLocks noGrp="1"/>
          </p:cNvSpPr>
          <p:nvPr>
            <p:ph type="sldNum" sz="quarter" idx="11"/>
          </p:nvPr>
        </p:nvSpPr>
        <p:spPr/>
        <p:txBody>
          <a:bodyPr/>
          <a:lstStyle/>
          <a:p>
            <a:pPr marL="115570">
              <a:lnSpc>
                <a:spcPts val="1240"/>
              </a:lnSpc>
            </a:pPr>
            <a:fld id="{81D60167-4931-47E6-BA6A-407CBD079E47}" type="slidenum">
              <a:rPr lang="tr-TR" spc="-25" smtClean="0"/>
              <a:t>‹#›</a:t>
            </a:fld>
            <a:endParaRPr lang="tr-TR" spc="-25" dirty="0"/>
          </a:p>
        </p:txBody>
      </p:sp>
      <p:sp>
        <p:nvSpPr>
          <p:cNvPr id="10" name="Footer Placeholder 9"/>
          <p:cNvSpPr>
            <a:spLocks noGrp="1"/>
          </p:cNvSpPr>
          <p:nvPr>
            <p:ph type="ftr" sz="quarter" idx="12"/>
          </p:nvPr>
        </p:nvSpPr>
        <p:spPr/>
        <p:txBody>
          <a:bodyPr/>
          <a:lstStyle/>
          <a:p>
            <a:r>
              <a:rPr lang="es-ES" smtClean="0"/>
              <a:t>Sigortalanabilirlik ve Sigorta Sözleşmesi</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marL="115570">
              <a:lnSpc>
                <a:spcPts val="1240"/>
              </a:lnSpc>
            </a:pPr>
            <a:fld id="{81D60167-4931-47E6-BA6A-407CBD079E47}" type="slidenum">
              <a:rPr lang="tr-TR" spc="-25" smtClean="0"/>
              <a:t>‹#›</a:t>
            </a:fld>
            <a:endParaRPr lang="tr-TR" spc="-25"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s-ES" smtClean="0"/>
              <a:t>Sigortalanabilirlik ve Sigorta Sözleşmesi</a:t>
            </a:r>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6B32A3E-1FD8-4157-AB05-C5FF3E893534}" type="datetime1">
              <a:rPr lang="tr-TR" smtClean="0"/>
              <a:t>26.10.2022</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9" r:id="rId12"/>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ilarademirez@cag.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04800" y="762000"/>
            <a:ext cx="7924800" cy="2593975"/>
          </a:xfrm>
        </p:spPr>
        <p:txBody>
          <a:bodyPr/>
          <a:lstStyle/>
          <a:p>
            <a:r>
              <a:rPr lang="tr-TR" sz="4800" b="1" dirty="0">
                <a:effectLst>
                  <a:outerShdw blurRad="38100" dist="38100" dir="2700000" algn="tl">
                    <a:srgbClr val="000000">
                      <a:alpha val="43137"/>
                    </a:srgbClr>
                  </a:outerShdw>
                </a:effectLst>
              </a:rPr>
              <a:t>SİG 203</a:t>
            </a:r>
            <a:br>
              <a:rPr lang="tr-TR" sz="4800" b="1" dirty="0">
                <a:effectLst>
                  <a:outerShdw blurRad="38100" dist="38100" dir="2700000" algn="tl">
                    <a:srgbClr val="000000">
                      <a:alpha val="43137"/>
                    </a:srgbClr>
                  </a:outerShdw>
                </a:effectLst>
              </a:rPr>
            </a:br>
            <a:r>
              <a:rPr lang="tr-TR" sz="4000" b="1" dirty="0">
                <a:effectLst>
                  <a:outerShdw blurRad="38100" dist="38100" dir="2700000" algn="tl">
                    <a:srgbClr val="000000">
                      <a:alpha val="43137"/>
                    </a:srgbClr>
                  </a:outerShdw>
                </a:effectLst>
              </a:rPr>
              <a:t>TEMEL  SİGORTACILIK  İŞLEMLERİ</a:t>
            </a:r>
          </a:p>
        </p:txBody>
      </p:sp>
      <p:sp>
        <p:nvSpPr>
          <p:cNvPr id="3" name="Alt Başlık 2"/>
          <p:cNvSpPr>
            <a:spLocks noGrp="1"/>
          </p:cNvSpPr>
          <p:nvPr>
            <p:ph type="subTitle" idx="1"/>
          </p:nvPr>
        </p:nvSpPr>
        <p:spPr>
          <a:xfrm>
            <a:off x="685800" y="3657600"/>
            <a:ext cx="7391400" cy="2209800"/>
          </a:xfrm>
        </p:spPr>
        <p:txBody>
          <a:bodyPr>
            <a:normAutofit/>
          </a:bodyPr>
          <a:lstStyle/>
          <a:p>
            <a:pPr algn="r"/>
            <a:r>
              <a:rPr lang="tr-TR" b="1" dirty="0" err="1"/>
              <a:t>Öğr</a:t>
            </a:r>
            <a:r>
              <a:rPr lang="tr-TR" b="1" dirty="0"/>
              <a:t>. Gör. Dilara </a:t>
            </a:r>
            <a:r>
              <a:rPr lang="tr-TR" b="1" dirty="0" err="1"/>
              <a:t>Demirez</a:t>
            </a:r>
            <a:endParaRPr lang="tr-TR" b="1" dirty="0"/>
          </a:p>
          <a:p>
            <a:pPr algn="r"/>
            <a:r>
              <a:rPr lang="tr-TR" dirty="0">
                <a:hlinkClick r:id="rId2"/>
              </a:rPr>
              <a:t>dilarademirez@cag.edu.tr</a:t>
            </a:r>
            <a:endParaRPr lang="tr-TR" dirty="0"/>
          </a:p>
          <a:p>
            <a:pPr algn="r"/>
            <a:r>
              <a:rPr lang="tr-TR" dirty="0"/>
              <a:t>Ders notları sistemden indirilebilir.</a:t>
            </a:r>
          </a:p>
          <a:p>
            <a:pPr algn="r"/>
            <a:r>
              <a:rPr lang="tr-TR" sz="1800" dirty="0"/>
              <a:t>Ödev %10</a:t>
            </a:r>
          </a:p>
          <a:p>
            <a:pPr algn="r"/>
            <a:r>
              <a:rPr lang="tr-TR" sz="1800" dirty="0"/>
              <a:t>Vize %40</a:t>
            </a:r>
          </a:p>
          <a:p>
            <a:pPr algn="r"/>
            <a:r>
              <a:rPr lang="tr-TR" sz="1800" dirty="0"/>
              <a:t>Final %50</a:t>
            </a:r>
          </a:p>
        </p:txBody>
      </p:sp>
    </p:spTree>
    <p:extLst>
      <p:ext uri="{BB962C8B-B14F-4D97-AF65-F5344CB8AC3E}">
        <p14:creationId xmlns:p14="http://schemas.microsoft.com/office/powerpoint/2010/main" val="2470724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10</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3890168"/>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MUAFİYET TUTARI</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Bir muafiyet tutarı, sigortalının daha düşük meblağ prim ödemek ve hasarın bir kısmını ödemeye katılmak için sigorta poliçesine konulan hükümlerdir. </a:t>
            </a:r>
          </a:p>
          <a:p>
            <a:pPr algn="l">
              <a:lnSpc>
                <a:spcPct val="100000"/>
              </a:lnSpc>
              <a:spcBef>
                <a:spcPts val="5"/>
              </a:spcBef>
            </a:pPr>
            <a:endParaRPr lang="tr-TR" sz="2800" b="1" dirty="0">
              <a:latin typeface="+mn-lt"/>
              <a:cs typeface="Comic Sans MS"/>
            </a:endParaRPr>
          </a:p>
          <a:p>
            <a:pPr algn="l">
              <a:lnSpc>
                <a:spcPct val="100000"/>
              </a:lnSpc>
              <a:spcBef>
                <a:spcPts val="5"/>
              </a:spcBef>
            </a:pPr>
            <a:r>
              <a:rPr lang="tr-TR" sz="2800" b="1" dirty="0" smtClean="0">
                <a:latin typeface="+mn-lt"/>
                <a:cs typeface="Comic Sans MS"/>
              </a:rPr>
              <a:t>Muafiyet tutarı toplam hasar ödemesinin istisna miktarını ve kalan ödemeyi belirleyen hükümdür.</a:t>
            </a:r>
            <a:endParaRPr lang="tr-TR" sz="2800" b="1" dirty="0">
              <a:latin typeface="+mn-lt"/>
              <a:cs typeface="Comic Sans MS"/>
            </a:endParaRPr>
          </a:p>
        </p:txBody>
      </p:sp>
    </p:spTree>
    <p:extLst>
      <p:ext uri="{BB962C8B-B14F-4D97-AF65-F5344CB8AC3E}">
        <p14:creationId xmlns:p14="http://schemas.microsoft.com/office/powerpoint/2010/main" val="2553618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11</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4321055"/>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MUAFİYET TUTARI</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Muafiyetlerin amaçları:</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Küçük hasar bildirimlerini ortadan kaldırmak</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Primleri düşük tutmak</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Ahlaki zararları ve davranışsal zararları azaltmak</a:t>
            </a:r>
          </a:p>
        </p:txBody>
      </p:sp>
    </p:spTree>
    <p:extLst>
      <p:ext uri="{BB962C8B-B14F-4D97-AF65-F5344CB8AC3E}">
        <p14:creationId xmlns:p14="http://schemas.microsoft.com/office/powerpoint/2010/main" val="1843493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12</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3459280"/>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MUAFİYET TUTARI</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Mal Sigortasındaki Muafiyetler:</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Mutlak muafiyetler</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Toplu muafiyetler</a:t>
            </a:r>
          </a:p>
        </p:txBody>
      </p:sp>
    </p:spTree>
    <p:extLst>
      <p:ext uri="{BB962C8B-B14F-4D97-AF65-F5344CB8AC3E}">
        <p14:creationId xmlns:p14="http://schemas.microsoft.com/office/powerpoint/2010/main" val="627583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13</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3459280"/>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MUAFİYET TUTARI</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Sağlık Sigortasındaki Muafiyetler:</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Takvim yılı muafiyeti Takvim yılı muafiyeti</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Tasfiye (Bekleme) Süresi </a:t>
            </a:r>
          </a:p>
        </p:txBody>
      </p:sp>
    </p:spTree>
    <p:extLst>
      <p:ext uri="{BB962C8B-B14F-4D97-AF65-F5344CB8AC3E}">
        <p14:creationId xmlns:p14="http://schemas.microsoft.com/office/powerpoint/2010/main" val="3658713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14</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3459280"/>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MUAFİYET TUTARI</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Sağlık Sigortasındaki Muafiyetler:</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Takvim yılı muafiyeti Takvim yılı muafiyeti</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Tasfiye (Bekleme) Süresi </a:t>
            </a:r>
          </a:p>
        </p:txBody>
      </p:sp>
    </p:spTree>
    <p:extLst>
      <p:ext uri="{BB962C8B-B14F-4D97-AF65-F5344CB8AC3E}">
        <p14:creationId xmlns:p14="http://schemas.microsoft.com/office/powerpoint/2010/main" val="1956933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15</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5613716"/>
          </a:xfrm>
          <a:prstGeom prst="rect">
            <a:avLst/>
          </a:prstGeom>
        </p:spPr>
        <p:txBody>
          <a:bodyPr vert="horz" wrap="square" lIns="0" tIns="12065" rIns="0" bIns="0" rtlCol="0">
            <a:spAutoFit/>
          </a:bodyPr>
          <a:lstStyle/>
          <a:p>
            <a:pPr algn="ctr">
              <a:lnSpc>
                <a:spcPct val="100000"/>
              </a:lnSpc>
              <a:spcBef>
                <a:spcPts val="5"/>
              </a:spcBef>
            </a:pPr>
            <a:endParaRPr lang="tr-TR" sz="2800" b="1" dirty="0" smtClean="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KOASÜRANS</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err="1" smtClean="0">
                <a:latin typeface="+mn-lt"/>
                <a:cs typeface="Comic Sans MS"/>
              </a:rPr>
              <a:t>Koasürans</a:t>
            </a:r>
            <a:r>
              <a:rPr lang="tr-TR" sz="2800" b="1" dirty="0" smtClean="0">
                <a:latin typeface="+mn-lt"/>
                <a:cs typeface="Comic Sans MS"/>
              </a:rPr>
              <a:t> mal sigortası sözleşmelerinde bulunan</a:t>
            </a:r>
          </a:p>
          <a:p>
            <a:pPr algn="l">
              <a:lnSpc>
                <a:spcPct val="100000"/>
              </a:lnSpc>
              <a:spcBef>
                <a:spcPts val="5"/>
              </a:spcBef>
            </a:pPr>
            <a:r>
              <a:rPr lang="tr-TR" sz="2800" b="1" dirty="0" smtClean="0">
                <a:latin typeface="+mn-lt"/>
                <a:cs typeface="Comic Sans MS"/>
              </a:rPr>
              <a:t>sözleşme hükmüdür. Bu özelliği itibariyle ticari mal</a:t>
            </a:r>
          </a:p>
          <a:p>
            <a:pPr algn="l">
              <a:lnSpc>
                <a:spcPct val="100000"/>
              </a:lnSpc>
              <a:spcBef>
                <a:spcPts val="5"/>
              </a:spcBef>
            </a:pPr>
            <a:r>
              <a:rPr lang="tr-TR" sz="2800" b="1" dirty="0" smtClean="0">
                <a:latin typeface="+mn-lt"/>
                <a:cs typeface="Comic Sans MS"/>
              </a:rPr>
              <a:t>sigorta sözleşmelerinde kullanılır.</a:t>
            </a:r>
            <a:endParaRPr lang="tr-TR" sz="2800" b="1" dirty="0">
              <a:latin typeface="+mn-lt"/>
              <a:cs typeface="Comic Sans MS"/>
            </a:endParaRPr>
          </a:p>
          <a:p>
            <a:pPr algn="l">
              <a:lnSpc>
                <a:spcPct val="100000"/>
              </a:lnSpc>
              <a:spcBef>
                <a:spcPts val="5"/>
              </a:spcBef>
            </a:pPr>
            <a:r>
              <a:rPr lang="tr-TR" sz="2800" b="1" dirty="0" err="1" smtClean="0">
                <a:latin typeface="+mn-lt"/>
                <a:cs typeface="Comic Sans MS"/>
              </a:rPr>
              <a:t>Koasürans</a:t>
            </a:r>
            <a:r>
              <a:rPr lang="tr-TR" sz="2800" b="1" dirty="0" smtClean="0">
                <a:latin typeface="+mn-lt"/>
                <a:cs typeface="Comic Sans MS"/>
              </a:rPr>
              <a:t> mal sigortası sözleşmesinde, sigortalı bir</a:t>
            </a:r>
          </a:p>
          <a:p>
            <a:pPr algn="l">
              <a:lnSpc>
                <a:spcPct val="100000"/>
              </a:lnSpc>
              <a:spcBef>
                <a:spcPts val="5"/>
              </a:spcBef>
            </a:pPr>
            <a:r>
              <a:rPr lang="tr-TR" sz="2800" b="1" dirty="0" smtClean="0">
                <a:latin typeface="+mn-lt"/>
                <a:cs typeface="Comic Sans MS"/>
              </a:rPr>
              <a:t>kişinin mallarının sigortalanabilir değerinin </a:t>
            </a:r>
            <a:r>
              <a:rPr lang="tr-TR" sz="2800" b="1" i="1" dirty="0" smtClean="0">
                <a:latin typeface="+mn-lt"/>
                <a:cs typeface="Comic Sans MS"/>
              </a:rPr>
              <a:t>belirli</a:t>
            </a:r>
          </a:p>
          <a:p>
            <a:pPr algn="l">
              <a:lnSpc>
                <a:spcPct val="100000"/>
              </a:lnSpc>
              <a:spcBef>
                <a:spcPts val="5"/>
              </a:spcBef>
            </a:pPr>
            <a:r>
              <a:rPr lang="tr-TR" sz="2800" b="1" i="1" dirty="0" smtClean="0">
                <a:latin typeface="+mn-lt"/>
                <a:cs typeface="Comic Sans MS"/>
              </a:rPr>
              <a:t>yüzdesinin sigortalanması için bir başka sigorta</a:t>
            </a:r>
          </a:p>
          <a:p>
            <a:pPr algn="l">
              <a:lnSpc>
                <a:spcPct val="100000"/>
              </a:lnSpc>
              <a:spcBef>
                <a:spcPts val="5"/>
              </a:spcBef>
            </a:pPr>
            <a:r>
              <a:rPr lang="tr-TR" sz="2800" b="1" i="1" dirty="0" smtClean="0">
                <a:latin typeface="+mn-lt"/>
                <a:cs typeface="Comic Sans MS"/>
              </a:rPr>
              <a:t>şirketinin desteklemesidir.</a:t>
            </a:r>
            <a:r>
              <a:rPr lang="tr-TR" sz="2800" b="1" dirty="0" smtClean="0">
                <a:latin typeface="+mn-lt"/>
                <a:cs typeface="Comic Sans MS"/>
              </a:rPr>
              <a:t> </a:t>
            </a:r>
          </a:p>
          <a:p>
            <a:pPr algn="l">
              <a:lnSpc>
                <a:spcPct val="100000"/>
              </a:lnSpc>
              <a:spcBef>
                <a:spcPts val="5"/>
              </a:spcBef>
            </a:pPr>
            <a:r>
              <a:rPr lang="tr-TR" sz="2800" b="1" dirty="0" smtClean="0">
                <a:latin typeface="+mn-lt"/>
                <a:cs typeface="Comic Sans MS"/>
              </a:rPr>
              <a:t>Eğer </a:t>
            </a:r>
            <a:r>
              <a:rPr lang="tr-TR" sz="2800" b="1" dirty="0" err="1" smtClean="0">
                <a:latin typeface="+mn-lt"/>
                <a:cs typeface="Comic Sans MS"/>
              </a:rPr>
              <a:t>koasürans</a:t>
            </a:r>
            <a:r>
              <a:rPr lang="tr-TR" sz="2800" b="1" dirty="0">
                <a:latin typeface="+mn-lt"/>
                <a:cs typeface="Comic Sans MS"/>
              </a:rPr>
              <a:t> </a:t>
            </a:r>
            <a:r>
              <a:rPr lang="tr-TR" sz="2800" b="1" dirty="0" smtClean="0">
                <a:latin typeface="+mn-lt"/>
                <a:cs typeface="Comic Sans MS"/>
              </a:rPr>
              <a:t>gereksinimleri hasar süreci içinde karşılanmamışsa, sigortalı ortak sigorta şirketi olarak hasarı paylaşmalıdır.</a:t>
            </a:r>
          </a:p>
        </p:txBody>
      </p:sp>
    </p:spTree>
    <p:extLst>
      <p:ext uri="{BB962C8B-B14F-4D97-AF65-F5344CB8AC3E}">
        <p14:creationId xmlns:p14="http://schemas.microsoft.com/office/powerpoint/2010/main" val="2374073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16</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4751942"/>
          </a:xfrm>
          <a:prstGeom prst="rect">
            <a:avLst/>
          </a:prstGeom>
        </p:spPr>
        <p:txBody>
          <a:bodyPr vert="horz" wrap="square" lIns="0" tIns="12065" rIns="0" bIns="0" rtlCol="0">
            <a:spAutoFit/>
          </a:bodyPr>
          <a:lstStyle/>
          <a:p>
            <a:pPr algn="ctr">
              <a:lnSpc>
                <a:spcPct val="100000"/>
              </a:lnSpc>
              <a:spcBef>
                <a:spcPts val="5"/>
              </a:spcBef>
            </a:pPr>
            <a:endParaRPr lang="tr-TR" sz="2800" b="1" dirty="0" smtClean="0">
              <a:latin typeface="+mn-lt"/>
              <a:cs typeface="Comic Sans MS"/>
            </a:endParaRPr>
          </a:p>
          <a:p>
            <a:pPr algn="ctr">
              <a:lnSpc>
                <a:spcPct val="100000"/>
              </a:lnSpc>
              <a:spcBef>
                <a:spcPts val="5"/>
              </a:spcBef>
            </a:pPr>
            <a:r>
              <a:rPr lang="tr-TR" sz="2800" b="1" dirty="0" err="1" smtClean="0">
                <a:solidFill>
                  <a:srgbClr val="FF0000"/>
                </a:solidFill>
                <a:latin typeface="+mn-lt"/>
                <a:cs typeface="Comic Sans MS"/>
              </a:rPr>
              <a:t>Koasüransın</a:t>
            </a:r>
            <a:r>
              <a:rPr lang="tr-TR" sz="2800" b="1" dirty="0" smtClean="0">
                <a:solidFill>
                  <a:srgbClr val="FF0000"/>
                </a:solidFill>
                <a:latin typeface="+mn-lt"/>
                <a:cs typeface="Comic Sans MS"/>
              </a:rPr>
              <a:t> Amaçları</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err="1" smtClean="0">
                <a:latin typeface="+mn-lt"/>
                <a:cs typeface="Comic Sans MS"/>
              </a:rPr>
              <a:t>Koasüransın</a:t>
            </a:r>
            <a:r>
              <a:rPr lang="tr-TR" sz="2800" b="1" dirty="0" smtClean="0">
                <a:latin typeface="+mn-lt"/>
                <a:cs typeface="Comic Sans MS"/>
              </a:rPr>
              <a:t> temel amacı </a:t>
            </a:r>
            <a:r>
              <a:rPr lang="tr-TR" sz="2800" b="1" i="1" dirty="0" smtClean="0">
                <a:latin typeface="+mn-lt"/>
                <a:cs typeface="Comic Sans MS"/>
              </a:rPr>
              <a:t>fiyatlandırmada eşitliğe</a:t>
            </a:r>
          </a:p>
          <a:p>
            <a:pPr algn="l">
              <a:lnSpc>
                <a:spcPct val="100000"/>
              </a:lnSpc>
              <a:spcBef>
                <a:spcPts val="5"/>
              </a:spcBef>
            </a:pPr>
            <a:r>
              <a:rPr lang="tr-TR" sz="2800" b="1" dirty="0" smtClean="0">
                <a:latin typeface="+mn-lt"/>
                <a:cs typeface="Comic Sans MS"/>
              </a:rPr>
              <a:t>erişmektir. Birçok mal sigortası hasarları toplam hasar</a:t>
            </a:r>
          </a:p>
          <a:p>
            <a:pPr algn="l">
              <a:lnSpc>
                <a:spcPct val="100000"/>
              </a:lnSpc>
              <a:spcBef>
                <a:spcPts val="5"/>
              </a:spcBef>
            </a:pPr>
            <a:r>
              <a:rPr lang="tr-TR" sz="2800" b="1" dirty="0" smtClean="0">
                <a:latin typeface="+mn-lt"/>
                <a:cs typeface="Comic Sans MS"/>
              </a:rPr>
              <a:t>yerine parçalı hasarlardır. </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Eğer herkes sigortalı ise sadece toplam hasar yerine parçalı hasar sigortası yaptırırsa, her 100 $ için prim daha yüksek olacaktır. Bu oran mallarını tam değerinden sigortalamak isteyenler için haksızdır.</a:t>
            </a:r>
          </a:p>
        </p:txBody>
      </p:sp>
    </p:spTree>
    <p:extLst>
      <p:ext uri="{BB962C8B-B14F-4D97-AF65-F5344CB8AC3E}">
        <p14:creationId xmlns:p14="http://schemas.microsoft.com/office/powerpoint/2010/main" val="3515231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17</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066800"/>
            <a:ext cx="581025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0825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18</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889923"/>
            <a:ext cx="5672138" cy="4725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4068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914400" y="2390928"/>
            <a:ext cx="7321550" cy="1675459"/>
          </a:xfrm>
          <a:prstGeom prst="rect">
            <a:avLst/>
          </a:prstGeom>
        </p:spPr>
        <p:txBody>
          <a:bodyPr vert="horz" wrap="square" lIns="0" tIns="13335" rIns="0" bIns="0" rtlCol="0">
            <a:spAutoFit/>
          </a:bodyPr>
          <a:lstStyle/>
          <a:p>
            <a:pPr marL="12700" algn="ctr">
              <a:lnSpc>
                <a:spcPct val="100000"/>
              </a:lnSpc>
              <a:spcBef>
                <a:spcPts val="105"/>
              </a:spcBef>
            </a:pPr>
            <a:r>
              <a:rPr lang="tr-TR" sz="5400" dirty="0" smtClean="0">
                <a:solidFill>
                  <a:srgbClr val="C00000"/>
                </a:solidFill>
                <a:latin typeface="+mn-lt"/>
              </a:rPr>
              <a:t>SİGORTA SÖZLEŞMESİ VE SÖZLEŞME TARAFLARI</a:t>
            </a:r>
            <a:endParaRPr sz="5400" dirty="0">
              <a:latin typeface="+mn-lt"/>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19</a:t>
            </a:fld>
            <a:endParaRPr spc="-25" dirty="0"/>
          </a:p>
        </p:txBody>
      </p:sp>
      <p:sp>
        <p:nvSpPr>
          <p:cNvPr id="2" name="Altbilgi Yer Tutucusu 1"/>
          <p:cNvSpPr>
            <a:spLocks noGrp="1"/>
          </p:cNvSpPr>
          <p:nvPr>
            <p:ph type="ftr" sz="quarter" idx="5"/>
          </p:nvPr>
        </p:nvSpPr>
        <p:spPr>
          <a:xfrm rot="16200000">
            <a:off x="7015410" y="3477260"/>
            <a:ext cx="3510281" cy="365760"/>
          </a:xfrm>
        </p:spPr>
        <p:txBody>
          <a:bodyPr/>
          <a:lstStyle/>
          <a:p>
            <a:r>
              <a:rPr lang="es-ES" smtClean="0"/>
              <a:t>Sigortalanabilirlik ve Sigorta Sözleşmesi</a:t>
            </a:r>
            <a:endParaRPr lang="tr-TR" dirty="0"/>
          </a:p>
        </p:txBody>
      </p:sp>
    </p:spTree>
    <p:extLst>
      <p:ext uri="{BB962C8B-B14F-4D97-AF65-F5344CB8AC3E}">
        <p14:creationId xmlns:p14="http://schemas.microsoft.com/office/powerpoint/2010/main" val="96430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914400" y="2390928"/>
            <a:ext cx="7321550" cy="1675459"/>
          </a:xfrm>
          <a:prstGeom prst="rect">
            <a:avLst/>
          </a:prstGeom>
        </p:spPr>
        <p:txBody>
          <a:bodyPr vert="horz" wrap="square" lIns="0" tIns="13335" rIns="0" bIns="0" rtlCol="0">
            <a:spAutoFit/>
          </a:bodyPr>
          <a:lstStyle/>
          <a:p>
            <a:pPr marL="12700" algn="ctr">
              <a:lnSpc>
                <a:spcPct val="100000"/>
              </a:lnSpc>
              <a:spcBef>
                <a:spcPts val="105"/>
              </a:spcBef>
            </a:pPr>
            <a:r>
              <a:rPr lang="tr-TR" sz="5400" dirty="0" smtClean="0">
                <a:solidFill>
                  <a:srgbClr val="C00000"/>
                </a:solidFill>
                <a:latin typeface="+mn-lt"/>
              </a:rPr>
              <a:t>SİGORTA SÖZLEŞMESİNİN TEMEL KISIMLARI</a:t>
            </a:r>
            <a:endParaRPr sz="5400" dirty="0">
              <a:latin typeface="+mn-lt"/>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a:t>
            </a:fld>
            <a:endParaRPr spc="-25" dirty="0"/>
          </a:p>
        </p:txBody>
      </p:sp>
      <p:sp>
        <p:nvSpPr>
          <p:cNvPr id="2" name="Altbilgi Yer Tutucusu 1"/>
          <p:cNvSpPr>
            <a:spLocks noGrp="1"/>
          </p:cNvSpPr>
          <p:nvPr>
            <p:ph type="ftr" sz="quarter" idx="5"/>
          </p:nvPr>
        </p:nvSpPr>
        <p:spPr>
          <a:xfrm rot="16200000">
            <a:off x="7015410" y="3477260"/>
            <a:ext cx="3510281" cy="365760"/>
          </a:xfrm>
        </p:spPr>
        <p:txBody>
          <a:bodyPr/>
          <a:lstStyle/>
          <a:p>
            <a:r>
              <a:rPr lang="es-ES" smtClean="0"/>
              <a:t>Sigortalanabilirlik ve Sigorta Sözleşmesi</a:t>
            </a:r>
            <a:endParaRPr lang="tr-TR" dirty="0"/>
          </a:p>
        </p:txBody>
      </p:sp>
    </p:spTree>
    <p:extLst>
      <p:ext uri="{BB962C8B-B14F-4D97-AF65-F5344CB8AC3E}">
        <p14:creationId xmlns:p14="http://schemas.microsoft.com/office/powerpoint/2010/main" val="2957900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20</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3890168"/>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Sigorta Sözleşmesi</a:t>
            </a:r>
          </a:p>
          <a:p>
            <a:pPr algn="ctr">
              <a:lnSpc>
                <a:spcPct val="100000"/>
              </a:lnSpc>
              <a:spcBef>
                <a:spcPts val="5"/>
              </a:spcBef>
            </a:pPr>
            <a:endParaRPr lang="tr-TR" sz="2800" b="1" dirty="0">
              <a:solidFill>
                <a:srgbClr val="FF0000"/>
              </a:solidFill>
              <a:latin typeface="+mn-lt"/>
              <a:cs typeface="Comic Sans MS"/>
            </a:endParaRP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Sigorta sözleşmesi, sigortacının bir prim karşılığında, kişinin para ile ölçülebilir bir menfaatini zarara uğratan tehlikenin veya rizikonun meydana gelmesi halinde bunu tazmin etmeyi veya belirli sürelerde para ödemeyi yükümlendiği sözleşmedir.</a:t>
            </a:r>
            <a:endParaRPr lang="tr-TR" sz="2800" b="1" dirty="0">
              <a:latin typeface="+mn-lt"/>
              <a:cs typeface="Comic Sans MS"/>
            </a:endParaRPr>
          </a:p>
        </p:txBody>
      </p:sp>
    </p:spTree>
    <p:extLst>
      <p:ext uri="{BB962C8B-B14F-4D97-AF65-F5344CB8AC3E}">
        <p14:creationId xmlns:p14="http://schemas.microsoft.com/office/powerpoint/2010/main" val="256706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21</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5182829"/>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Sigorta Sözleşmesi</a:t>
            </a:r>
          </a:p>
          <a:p>
            <a:pPr algn="ctr">
              <a:lnSpc>
                <a:spcPct val="100000"/>
              </a:lnSpc>
              <a:spcBef>
                <a:spcPts val="5"/>
              </a:spcBef>
            </a:pPr>
            <a:endParaRPr lang="tr-TR" sz="2800" b="1" spc="-10" dirty="0">
              <a:latin typeface="+mn-lt"/>
              <a:cs typeface="Comic Sans MS"/>
            </a:endParaRPr>
          </a:p>
          <a:p>
            <a:pPr algn="l">
              <a:lnSpc>
                <a:spcPct val="100000"/>
              </a:lnSpc>
              <a:spcBef>
                <a:spcPts val="5"/>
              </a:spcBef>
            </a:pPr>
            <a:r>
              <a:rPr lang="tr-TR" sz="2800" b="1" spc="-10" dirty="0" smtClean="0">
                <a:latin typeface="+mn-lt"/>
                <a:cs typeface="Comic Sans MS"/>
              </a:rPr>
              <a:t>Sözleşmenin kurulmasından önceki bir tarihten itibaren, sigorta koruması sağlayacak şekilde sigorta yaptırılabilir.</a:t>
            </a: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r>
              <a:rPr lang="tr-TR" sz="2800" b="1" spc="-10" dirty="0" smtClean="0">
                <a:latin typeface="+mn-lt"/>
                <a:cs typeface="Comic Sans MS"/>
              </a:rPr>
              <a:t>Ancak, sözleşmenin yapılması sırasında, rizikonun gerçekleştiği veya gerçekleşme ihtimalinin ortadan kalkmış olduğu sigortalı ve sigortacı tarafından biliniyorsa, sözleşme geçersiz sayılır.</a:t>
            </a: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3550800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22</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5182829"/>
          </a:xfrm>
          <a:prstGeom prst="rect">
            <a:avLst/>
          </a:prstGeom>
        </p:spPr>
        <p:txBody>
          <a:bodyPr vert="horz" wrap="square" lIns="0" tIns="12065" rIns="0" bIns="0" rtlCol="0">
            <a:spAutoFit/>
          </a:bodyPr>
          <a:lstStyle/>
          <a:p>
            <a:pPr algn="l">
              <a:lnSpc>
                <a:spcPct val="100000"/>
              </a:lnSpc>
              <a:spcBef>
                <a:spcPts val="5"/>
              </a:spcBef>
            </a:pPr>
            <a:endParaRPr lang="tr-TR" sz="2800" b="1" spc="-10" dirty="0" smtClean="0">
              <a:latin typeface="+mn-lt"/>
              <a:cs typeface="Comic Sans MS"/>
            </a:endParaRPr>
          </a:p>
          <a:p>
            <a:pPr algn="l">
              <a:lnSpc>
                <a:spcPct val="100000"/>
              </a:lnSpc>
              <a:spcBef>
                <a:spcPts val="5"/>
              </a:spcBef>
            </a:pPr>
            <a:r>
              <a:rPr lang="tr-TR" sz="2800" b="1" spc="-10" dirty="0" smtClean="0">
                <a:latin typeface="+mn-lt"/>
                <a:cs typeface="Comic Sans MS"/>
              </a:rPr>
              <a:t>Sigortacı, sözleşmede öngörülen rizikonun gerçekleşmesinden doğan zarardan sorumludur.</a:t>
            </a:r>
          </a:p>
          <a:p>
            <a:pPr algn="l">
              <a:lnSpc>
                <a:spcPct val="100000"/>
              </a:lnSpc>
              <a:spcBef>
                <a:spcPts val="5"/>
              </a:spcBef>
            </a:pPr>
            <a:r>
              <a:rPr lang="tr-TR" sz="2800" b="1" spc="-10" dirty="0" smtClean="0">
                <a:latin typeface="+mn-lt"/>
                <a:cs typeface="Comic Sans MS"/>
              </a:rPr>
              <a:t>Sözleşmede öngörülen rizikolardan herhangi birinin veya bazılarının sigorta kapsamı dışında kaldığını ispat yükü, sigortacıya aittir.</a:t>
            </a: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r>
              <a:rPr lang="tr-TR" sz="2800" b="1" spc="-10" dirty="0" smtClean="0">
                <a:latin typeface="+mn-lt"/>
                <a:cs typeface="Comic Sans MS"/>
              </a:rPr>
              <a:t>Sigorta ettirenin veya sigortalının; kanunun emredici hükümlerine, ahlâka, kamu düzenine, kişilik haklarına aykırı bir fiilinden doğabilecek bir zararını teminat altına almak amacıyla sigorta yapılamaz.</a:t>
            </a: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1217409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23</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6475491"/>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Sigorta Sözleşmesinin Kurulması</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spc="-10" dirty="0" smtClean="0">
                <a:latin typeface="+mn-lt"/>
                <a:cs typeface="Comic Sans MS"/>
              </a:rPr>
              <a:t>Sigorta sözleşmeleri şekle tabi olmayan birbirine uygun irade beyanı ile oluşan sözleşmelerdir.</a:t>
            </a: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r>
              <a:rPr lang="tr-TR" sz="2800" b="1" spc="-10" dirty="0" smtClean="0">
                <a:latin typeface="+mn-lt"/>
                <a:cs typeface="Comic Sans MS"/>
              </a:rPr>
              <a:t>Sözleşmenin yazılı bir belgeye bağlanması ancak ispat açısından önem kazanır. Bu bakımdan, sigorta poliçesi bir ispat aracıdır.</a:t>
            </a:r>
          </a:p>
          <a:p>
            <a:pPr algn="l">
              <a:lnSpc>
                <a:spcPct val="100000"/>
              </a:lnSpc>
              <a:spcBef>
                <a:spcPts val="5"/>
              </a:spcBef>
            </a:pPr>
            <a:endParaRPr lang="tr-TR" sz="2800" b="1" spc="-10" dirty="0">
              <a:latin typeface="+mn-lt"/>
              <a:cs typeface="Comic Sans MS"/>
            </a:endParaRPr>
          </a:p>
          <a:p>
            <a:pPr algn="l">
              <a:lnSpc>
                <a:spcPct val="100000"/>
              </a:lnSpc>
              <a:spcBef>
                <a:spcPts val="5"/>
              </a:spcBef>
            </a:pPr>
            <a:r>
              <a:rPr lang="tr-TR" sz="2800" b="1" spc="-10" dirty="0" smtClean="0">
                <a:latin typeface="+mn-lt"/>
                <a:cs typeface="Comic Sans MS"/>
              </a:rPr>
              <a:t>Sigorta sözleşmesinin kuruluşu herhangi bir şekle </a:t>
            </a:r>
            <a:r>
              <a:rPr lang="tr-TR" sz="2800" b="1" spc="-10" dirty="0" err="1" smtClean="0">
                <a:latin typeface="+mn-lt"/>
                <a:cs typeface="Comic Sans MS"/>
              </a:rPr>
              <a:t>tabî</a:t>
            </a:r>
            <a:r>
              <a:rPr lang="tr-TR" sz="2800" b="1" spc="-10" dirty="0" smtClean="0">
                <a:latin typeface="+mn-lt"/>
                <a:cs typeface="Comic Sans MS"/>
              </a:rPr>
              <a:t> olmamakla birlikte, sözleşmenin ispatı için, yazılı delil aranır.</a:t>
            </a: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3509514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24</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4321055"/>
          </a:xfrm>
          <a:prstGeom prst="rect">
            <a:avLst/>
          </a:prstGeom>
        </p:spPr>
        <p:txBody>
          <a:bodyPr vert="horz" wrap="square" lIns="0" tIns="12065" rIns="0" bIns="0" rtlCol="0">
            <a:spAutoFit/>
          </a:bodyPr>
          <a:lstStyle/>
          <a:p>
            <a:pPr algn="l">
              <a:lnSpc>
                <a:spcPct val="100000"/>
              </a:lnSpc>
              <a:spcBef>
                <a:spcPts val="5"/>
              </a:spcBef>
            </a:pPr>
            <a:endParaRPr lang="tr-TR" sz="2800" b="1" spc="-10" dirty="0" smtClean="0">
              <a:latin typeface="+mn-lt"/>
              <a:cs typeface="Comic Sans MS"/>
            </a:endParaRPr>
          </a:p>
          <a:p>
            <a:pPr algn="l">
              <a:lnSpc>
                <a:spcPct val="100000"/>
              </a:lnSpc>
              <a:spcBef>
                <a:spcPts val="5"/>
              </a:spcBef>
            </a:pPr>
            <a:r>
              <a:rPr lang="tr-TR" sz="2800" b="1" spc="-10" dirty="0">
                <a:latin typeface="+mn-lt"/>
                <a:cs typeface="Comic Sans MS"/>
              </a:rPr>
              <a:t>S</a:t>
            </a:r>
            <a:r>
              <a:rPr lang="tr-TR" sz="2800" b="1" spc="-10" dirty="0" smtClean="0">
                <a:latin typeface="+mn-lt"/>
                <a:cs typeface="Comic Sans MS"/>
              </a:rPr>
              <a:t>igortacı; sigorta sözleşmesi kendisi veya acentesi tarafından yapılmışsa, sözleşmenin yapılmasından itibaren </a:t>
            </a:r>
            <a:r>
              <a:rPr lang="tr-TR" sz="2800" b="1" spc="-10" dirty="0" smtClean="0">
                <a:solidFill>
                  <a:srgbClr val="FF0000"/>
                </a:solidFill>
                <a:latin typeface="+mn-lt"/>
                <a:cs typeface="Comic Sans MS"/>
              </a:rPr>
              <a:t>24 saat</a:t>
            </a:r>
            <a:r>
              <a:rPr lang="tr-TR" sz="2800" b="1" spc="-10" dirty="0" smtClean="0">
                <a:latin typeface="+mn-lt"/>
                <a:cs typeface="Comic Sans MS"/>
              </a:rPr>
              <a:t>, diğer hâllerde </a:t>
            </a:r>
            <a:r>
              <a:rPr lang="tr-TR" sz="2800" b="1" spc="-10" dirty="0" smtClean="0">
                <a:solidFill>
                  <a:srgbClr val="FF0000"/>
                </a:solidFill>
                <a:latin typeface="+mn-lt"/>
                <a:cs typeface="Comic Sans MS"/>
              </a:rPr>
              <a:t>15 gün </a:t>
            </a:r>
            <a:r>
              <a:rPr lang="tr-TR" sz="2800" b="1" spc="-10" dirty="0" smtClean="0">
                <a:latin typeface="+mn-lt"/>
                <a:cs typeface="Comic Sans MS"/>
              </a:rPr>
              <a:t>içinde, yetkililerce imzalanmış bir poliçeyi sigorta ettirene vermekle yükümlüdür.</a:t>
            </a: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r>
              <a:rPr lang="tr-TR" sz="2800" b="1" spc="-10" dirty="0" smtClean="0">
                <a:latin typeface="+mn-lt"/>
                <a:cs typeface="Comic Sans MS"/>
              </a:rPr>
              <a:t>Sigortacı poliçenin geç verilmesinden doğan zarardan sorumludur.</a:t>
            </a: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3621704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25</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6906378"/>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poliçesinde yazılı olması aranan</a:t>
            </a:r>
          </a:p>
          <a:p>
            <a:pPr algn="ctr">
              <a:lnSpc>
                <a:spcPct val="100000"/>
              </a:lnSpc>
              <a:spcBef>
                <a:spcPts val="5"/>
              </a:spcBef>
            </a:pPr>
            <a:r>
              <a:rPr lang="tr-TR" sz="2800" b="1" dirty="0">
                <a:solidFill>
                  <a:srgbClr val="FF0000"/>
                </a:solidFill>
                <a:latin typeface="+mn-lt"/>
                <a:cs typeface="Comic Sans MS"/>
              </a:rPr>
              <a:t>h</a:t>
            </a:r>
            <a:r>
              <a:rPr lang="tr-TR" sz="2800" b="1" dirty="0" smtClean="0">
                <a:solidFill>
                  <a:srgbClr val="FF0000"/>
                </a:solidFill>
                <a:latin typeface="+mn-lt"/>
                <a:cs typeface="Comic Sans MS"/>
              </a:rPr>
              <a:t>ususlar:</a:t>
            </a:r>
          </a:p>
          <a:p>
            <a:pPr marL="457200" indent="-457200" algn="ctr">
              <a:lnSpc>
                <a:spcPct val="100000"/>
              </a:lnSpc>
              <a:spcBef>
                <a:spcPts val="5"/>
              </a:spcBef>
              <a:buFont typeface="Wingdings" panose="05000000000000000000" pitchFamily="2" charset="2"/>
              <a:buChar char="ü"/>
            </a:pPr>
            <a:r>
              <a:rPr lang="tr-TR" sz="2800" b="1" spc="-10" dirty="0" smtClean="0">
                <a:latin typeface="+mn-lt"/>
                <a:cs typeface="Comic Sans MS"/>
              </a:rPr>
              <a:t>Sigortacının ve sigorta ettirenin ve varsa sigortadan faydalanan kimsenin adı, soyadı veya ticaret unvanı ve ikametgahları,</a:t>
            </a:r>
          </a:p>
          <a:p>
            <a:pPr marL="457200" indent="-457200" algn="ctr">
              <a:lnSpc>
                <a:spcPct val="100000"/>
              </a:lnSpc>
              <a:spcBef>
                <a:spcPts val="5"/>
              </a:spcBef>
              <a:buFont typeface="Wingdings" panose="05000000000000000000" pitchFamily="2" charset="2"/>
              <a:buChar char="ü"/>
            </a:pPr>
            <a:r>
              <a:rPr lang="tr-TR" sz="2800" b="1" spc="-10" dirty="0" smtClean="0">
                <a:latin typeface="+mn-lt"/>
                <a:cs typeface="Comic Sans MS"/>
              </a:rPr>
              <a:t>Sigortanın konusu,</a:t>
            </a:r>
          </a:p>
          <a:p>
            <a:pPr marL="457200" indent="-457200" algn="ctr">
              <a:lnSpc>
                <a:spcPct val="100000"/>
              </a:lnSpc>
              <a:spcBef>
                <a:spcPts val="5"/>
              </a:spcBef>
              <a:buFont typeface="Wingdings" panose="05000000000000000000" pitchFamily="2" charset="2"/>
              <a:buChar char="ü"/>
            </a:pPr>
            <a:r>
              <a:rPr lang="tr-TR" sz="2800" b="1" spc="-10" dirty="0" smtClean="0">
                <a:latin typeface="+mn-lt"/>
                <a:cs typeface="Comic Sans MS"/>
              </a:rPr>
              <a:t>Sigortacının üzerine aldığı risklerle bunların başlayacağı ve son bulacağı tarihler,</a:t>
            </a:r>
          </a:p>
          <a:p>
            <a:pPr marL="457200" indent="-457200" algn="ctr">
              <a:lnSpc>
                <a:spcPct val="100000"/>
              </a:lnSpc>
              <a:spcBef>
                <a:spcPts val="5"/>
              </a:spcBef>
              <a:buFont typeface="Wingdings" panose="05000000000000000000" pitchFamily="2" charset="2"/>
              <a:buChar char="ü"/>
            </a:pPr>
            <a:r>
              <a:rPr lang="tr-TR" sz="2800" b="1" spc="-10" dirty="0" smtClean="0">
                <a:latin typeface="+mn-lt"/>
                <a:cs typeface="Comic Sans MS"/>
              </a:rPr>
              <a:t>Sigorta bedeli,</a:t>
            </a:r>
          </a:p>
          <a:p>
            <a:pPr marL="457200" indent="-457200" algn="ctr">
              <a:lnSpc>
                <a:spcPct val="100000"/>
              </a:lnSpc>
              <a:spcBef>
                <a:spcPts val="5"/>
              </a:spcBef>
              <a:buFont typeface="Wingdings" panose="05000000000000000000" pitchFamily="2" charset="2"/>
              <a:buChar char="ü"/>
            </a:pPr>
            <a:r>
              <a:rPr lang="tr-TR" sz="2800" b="1" spc="-10" dirty="0" smtClean="0">
                <a:latin typeface="+mn-lt"/>
                <a:cs typeface="Comic Sans MS"/>
              </a:rPr>
              <a:t>Prim tutarı ile ödeme zamanı ve yeri,</a:t>
            </a:r>
          </a:p>
          <a:p>
            <a:pPr marL="457200" indent="-457200" algn="ctr">
              <a:lnSpc>
                <a:spcPct val="100000"/>
              </a:lnSpc>
              <a:spcBef>
                <a:spcPts val="5"/>
              </a:spcBef>
              <a:buFont typeface="Wingdings" panose="05000000000000000000" pitchFamily="2" charset="2"/>
              <a:buChar char="ü"/>
            </a:pPr>
            <a:r>
              <a:rPr lang="tr-TR" sz="2800" b="1" spc="-10" dirty="0" smtClean="0">
                <a:latin typeface="+mn-lt"/>
                <a:cs typeface="Comic Sans MS"/>
              </a:rPr>
              <a:t>Sigortacının üstüne aldığı rizikoların gerçek niteliklerini belirlemeye yarayacak bütün haller,</a:t>
            </a:r>
          </a:p>
          <a:p>
            <a:pPr marL="457200" indent="-457200" algn="ctr">
              <a:lnSpc>
                <a:spcPct val="100000"/>
              </a:lnSpc>
              <a:spcBef>
                <a:spcPts val="5"/>
              </a:spcBef>
              <a:buFont typeface="Wingdings" panose="05000000000000000000" pitchFamily="2" charset="2"/>
              <a:buChar char="ü"/>
            </a:pPr>
            <a:r>
              <a:rPr lang="tr-TR" sz="2800" b="1" spc="-10" dirty="0" smtClean="0">
                <a:latin typeface="+mn-lt"/>
                <a:cs typeface="Comic Sans MS"/>
              </a:rPr>
              <a:t>Tanzim tarihi.</a:t>
            </a:r>
          </a:p>
          <a:p>
            <a:pPr marL="457200" indent="-457200" algn="ctr">
              <a:lnSpc>
                <a:spcPct val="100000"/>
              </a:lnSpc>
              <a:spcBef>
                <a:spcPts val="5"/>
              </a:spcBef>
              <a:buFont typeface="Wingdings" panose="05000000000000000000" pitchFamily="2" charset="2"/>
              <a:buChar char="ü"/>
            </a:pPr>
            <a:endParaRPr lang="tr-TR" sz="2800" b="1" spc="-10" dirty="0" smtClean="0">
              <a:latin typeface="+mn-lt"/>
              <a:cs typeface="Comic Sans MS"/>
            </a:endParaRP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3633065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26</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7768152"/>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a:t>
            </a:r>
            <a:r>
              <a:rPr lang="tr-TR" sz="2800" b="1" dirty="0" smtClean="0">
                <a:solidFill>
                  <a:srgbClr val="FF0000"/>
                </a:solidFill>
                <a:latin typeface="+mn-lt"/>
                <a:cs typeface="Comic Sans MS"/>
              </a:rPr>
              <a:t>Genel </a:t>
            </a:r>
            <a:r>
              <a:rPr lang="tr-TR" sz="2800" b="1" dirty="0" smtClean="0">
                <a:solidFill>
                  <a:srgbClr val="FF0000"/>
                </a:solidFill>
                <a:latin typeface="+mn-lt"/>
                <a:cs typeface="Comic Sans MS"/>
              </a:rPr>
              <a:t>Şartları</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spc="-10" dirty="0">
                <a:latin typeface="+mn-lt"/>
                <a:cs typeface="Comic Sans MS"/>
              </a:rPr>
              <a:t>Sigorta genel şartları, benzer nitelikteki </a:t>
            </a:r>
            <a:r>
              <a:rPr lang="tr-TR" sz="2800" b="1" spc="-10" dirty="0" smtClean="0">
                <a:latin typeface="+mn-lt"/>
                <a:cs typeface="Comic Sans MS"/>
              </a:rPr>
              <a:t>risklerin tehdidi </a:t>
            </a:r>
            <a:r>
              <a:rPr lang="tr-TR" sz="2800" b="1" spc="-10" dirty="0">
                <a:latin typeface="+mn-lt"/>
                <a:cs typeface="Comic Sans MS"/>
              </a:rPr>
              <a:t>altında bulunan kişilere eşit koşullar çerçevesinde eşit kapsamlı teminat verilebilmesini </a:t>
            </a:r>
            <a:r>
              <a:rPr lang="tr-TR" sz="2800" b="1" spc="-10" dirty="0" smtClean="0">
                <a:latin typeface="+mn-lt"/>
                <a:cs typeface="Comic Sans MS"/>
              </a:rPr>
              <a:t>sağlamak üzere </a:t>
            </a:r>
            <a:r>
              <a:rPr lang="tr-TR" sz="2800" b="1" spc="-10" dirty="0">
                <a:latin typeface="+mn-lt"/>
                <a:cs typeface="Comic Sans MS"/>
              </a:rPr>
              <a:t>her bir sigorta dalı oluşturulmuş ve sözleşme hükümlerini </a:t>
            </a:r>
            <a:r>
              <a:rPr lang="tr-TR" sz="2800" b="1" spc="-10" dirty="0" smtClean="0">
                <a:latin typeface="+mn-lt"/>
                <a:cs typeface="Comic Sans MS"/>
              </a:rPr>
              <a:t>herkes </a:t>
            </a:r>
            <a:r>
              <a:rPr lang="tr-TR" sz="2800" b="1" spc="-10" dirty="0">
                <a:latin typeface="+mn-lt"/>
                <a:cs typeface="Comic Sans MS"/>
              </a:rPr>
              <a:t>için yeknesak olarak belirleyen mevzuat uygulamasıdır</a:t>
            </a:r>
            <a:r>
              <a:rPr lang="tr-TR" sz="2800" b="1" spc="-10" dirty="0" smtClean="0">
                <a:latin typeface="+mn-lt"/>
                <a:cs typeface="Comic Sans MS"/>
              </a:rPr>
              <a:t>.</a:t>
            </a:r>
          </a:p>
          <a:p>
            <a:pPr algn="l">
              <a:lnSpc>
                <a:spcPct val="100000"/>
              </a:lnSpc>
              <a:spcBef>
                <a:spcPts val="5"/>
              </a:spcBef>
            </a:pPr>
            <a:r>
              <a:rPr lang="tr-TR" sz="2800" b="1" spc="-10" dirty="0" smtClean="0">
                <a:latin typeface="+mn-lt"/>
                <a:cs typeface="Comic Sans MS"/>
              </a:rPr>
              <a:t>Genel şartlar ile, her bir sigorta dalında verilen ana teminatlar, aksine sözleşme ile teminata dahil edilebilecek (ek) teminatlar ve mutlak olarak teminat dışında kalan haller bütün sigorta sözleşmelerinde kullanılmak üzere	sözleşmenin kurulmasından önce oluşturulmuş ve sigortalının kabulüne açılmıştır.</a:t>
            </a:r>
          </a:p>
          <a:p>
            <a:pPr algn="l">
              <a:lnSpc>
                <a:spcPct val="100000"/>
              </a:lnSpc>
              <a:spcBef>
                <a:spcPts val="5"/>
              </a:spcBef>
            </a:pPr>
            <a:endParaRPr lang="tr-TR" sz="2800" b="1" spc="-10" dirty="0">
              <a:latin typeface="+mn-lt"/>
              <a:cs typeface="Comic Sans MS"/>
            </a:endParaRP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1520149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27</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7337265"/>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a:t>
            </a:r>
            <a:r>
              <a:rPr lang="tr-TR" sz="2800" b="1" dirty="0" smtClean="0">
                <a:solidFill>
                  <a:srgbClr val="FF0000"/>
                </a:solidFill>
                <a:latin typeface="+mn-lt"/>
                <a:cs typeface="Comic Sans MS"/>
              </a:rPr>
              <a:t>Özel </a:t>
            </a:r>
            <a:r>
              <a:rPr lang="tr-TR" sz="2800" b="1" dirty="0" smtClean="0">
                <a:solidFill>
                  <a:srgbClr val="FF0000"/>
                </a:solidFill>
                <a:latin typeface="+mn-lt"/>
                <a:cs typeface="Comic Sans MS"/>
              </a:rPr>
              <a:t>Şartları</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spc="-10" dirty="0">
                <a:latin typeface="+mn-lt"/>
                <a:cs typeface="Comic Sans MS"/>
              </a:rPr>
              <a:t>Özel şartlar, özellikle sigortalının yararları göz önünde bulundurulmak suretiyle tarafların sözleşmeye koydukları özel hükümleri ifade eder</a:t>
            </a:r>
            <a:r>
              <a:rPr lang="tr-TR" sz="2800" b="1" spc="-10" dirty="0" smtClean="0">
                <a:latin typeface="+mn-lt"/>
                <a:cs typeface="Comic Sans MS"/>
              </a:rPr>
              <a:t>.</a:t>
            </a: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r>
              <a:rPr lang="tr-TR" sz="2800" b="1" spc="-10" dirty="0" smtClean="0">
                <a:latin typeface="+mn-lt"/>
                <a:cs typeface="Comic Sans MS"/>
              </a:rPr>
              <a:t>Taraflar, sözleşme konusuyla ilgili </a:t>
            </a:r>
            <a:r>
              <a:rPr lang="tr-TR" sz="2800" b="1" spc="-10" dirty="0" err="1" smtClean="0">
                <a:latin typeface="+mn-lt"/>
                <a:cs typeface="Comic Sans MS"/>
              </a:rPr>
              <a:t>serbestiyetlerini</a:t>
            </a:r>
            <a:r>
              <a:rPr lang="tr-TR" sz="2800" b="1" spc="-10" dirty="0" smtClean="0">
                <a:latin typeface="+mn-lt"/>
                <a:cs typeface="Comic Sans MS"/>
              </a:rPr>
              <a:t> özel şartlarla biraz daha genişletme imkanı bulunurlar. Ancak, özel şartların genel şartlara ve ilgili kanunların emredici hükümlerine aykırı olmaması ve sigortalının haklarını kısıtlayıcı hükümler taşımaması gerekmektedir.</a:t>
            </a: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a:p>
            <a:pPr algn="ctr">
              <a:lnSpc>
                <a:spcPct val="100000"/>
              </a:lnSpc>
              <a:spcBef>
                <a:spcPts val="5"/>
              </a:spcBef>
            </a:pPr>
            <a:endParaRPr lang="tr-TR" sz="2800" b="1" spc="-10" dirty="0">
              <a:latin typeface="+mn-lt"/>
              <a:cs typeface="Comic Sans MS"/>
            </a:endParaRP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1934734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28</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6475491"/>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a:t>
            </a:r>
            <a:r>
              <a:rPr lang="tr-TR" sz="2800" b="1" dirty="0" smtClean="0">
                <a:solidFill>
                  <a:srgbClr val="FF0000"/>
                </a:solidFill>
                <a:latin typeface="+mn-lt"/>
                <a:cs typeface="Comic Sans MS"/>
              </a:rPr>
              <a:t>Sözleşmesinin </a:t>
            </a:r>
            <a:r>
              <a:rPr lang="tr-TR" sz="2800" b="1" dirty="0" smtClean="0">
                <a:solidFill>
                  <a:srgbClr val="FF0000"/>
                </a:solidFill>
                <a:latin typeface="+mn-lt"/>
                <a:cs typeface="Comic Sans MS"/>
              </a:rPr>
              <a:t>Başlaması</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spc="-10" dirty="0">
                <a:latin typeface="+mn-lt"/>
                <a:cs typeface="Comic Sans MS"/>
              </a:rPr>
              <a:t>Sigorta sözleşmesi poliçede belirtilen	tarih olmakla beraber sigortacının sorumluluğu sigorta ücretinin</a:t>
            </a:r>
          </a:p>
          <a:p>
            <a:pPr algn="l">
              <a:lnSpc>
                <a:spcPct val="100000"/>
              </a:lnSpc>
              <a:spcBef>
                <a:spcPts val="5"/>
              </a:spcBef>
            </a:pPr>
            <a:r>
              <a:rPr lang="tr-TR" sz="2800" b="1" spc="-10" dirty="0">
                <a:latin typeface="+mn-lt"/>
                <a:cs typeface="Comic Sans MS"/>
              </a:rPr>
              <a:t>(priminin) tamamının ya da taksitle ödenmesi kararlaştırılmışsa ilk taksitinin ödenmesi ile başlar</a:t>
            </a:r>
            <a:r>
              <a:rPr lang="tr-TR" sz="2800" b="1" spc="-10" dirty="0" smtClean="0">
                <a:latin typeface="+mn-lt"/>
                <a:cs typeface="Comic Sans MS"/>
              </a:rPr>
              <a:t>.</a:t>
            </a: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r>
              <a:rPr lang="tr-TR" sz="2800" b="1" spc="-10" dirty="0" smtClean="0">
                <a:latin typeface="+mn-lt"/>
                <a:cs typeface="Comic Sans MS"/>
              </a:rPr>
              <a:t>Sigorta primlerinin peşin tahsil edilmesi esastır. Primlerin taksitle ödenmesi kararlaştırılmış ise, taksitlerin tutarı, kesin ödeme zamanı ve vadesinde ödenmemesi halinde ortaya çıkacak sonuçlar poliçede yazılı olarak sigortalıya bildirilir.</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3049375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29</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4751942"/>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a:t>
            </a:r>
            <a:r>
              <a:rPr lang="tr-TR" sz="2800" b="1" dirty="0" smtClean="0">
                <a:solidFill>
                  <a:srgbClr val="FF0000"/>
                </a:solidFill>
                <a:latin typeface="+mn-lt"/>
                <a:cs typeface="Comic Sans MS"/>
              </a:rPr>
              <a:t>Sözleşmesinin Sona Ermesi</a:t>
            </a:r>
          </a:p>
          <a:p>
            <a:pPr algn="ctr">
              <a:lnSpc>
                <a:spcPct val="100000"/>
              </a:lnSpc>
              <a:spcBef>
                <a:spcPts val="5"/>
              </a:spcBef>
            </a:pPr>
            <a:endParaRPr lang="tr-TR" sz="2800" b="1" dirty="0" smtClean="0">
              <a:solidFill>
                <a:srgbClr val="FF0000"/>
              </a:solidFill>
              <a:latin typeface="+mn-lt"/>
              <a:cs typeface="Comic Sans MS"/>
            </a:endParaRPr>
          </a:p>
          <a:p>
            <a:pPr algn="ctr">
              <a:lnSpc>
                <a:spcPct val="100000"/>
              </a:lnSpc>
              <a:spcBef>
                <a:spcPts val="5"/>
              </a:spcBef>
            </a:pPr>
            <a:r>
              <a:rPr lang="tr-TR" sz="2800" b="1" spc="-10" dirty="0" smtClean="0">
                <a:latin typeface="+mn-lt"/>
                <a:cs typeface="Comic Sans MS"/>
              </a:rPr>
              <a:t>Sigorta sözleşmesi aşağıdaki hallerde sona erer:</a:t>
            </a:r>
          </a:p>
          <a:p>
            <a:pPr algn="ctr">
              <a:lnSpc>
                <a:spcPct val="100000"/>
              </a:lnSpc>
              <a:spcBef>
                <a:spcPts val="5"/>
              </a:spcBef>
            </a:pPr>
            <a:endParaRPr lang="tr-TR" sz="2800" b="1" spc="-10" dirty="0" smtClean="0">
              <a:latin typeface="+mn-lt"/>
              <a:cs typeface="Comic Sans MS"/>
            </a:endParaRP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Sigorta süresinin sona ermesi, projenin veya seferin tamamlanması,</a:t>
            </a: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Riskin gerçekleşmesi,</a:t>
            </a: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Riskin gerçekleşme olasılığının ortadan kalkması,</a:t>
            </a: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Tarafların karşılıklı anlaşması,</a:t>
            </a: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Taraflardan birinin fesih hakkını kullanması.</a:t>
            </a: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904437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3</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3890168"/>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Sigorta Sözleşmesinin Temel Kısımları</a:t>
            </a:r>
          </a:p>
          <a:p>
            <a:pPr algn="l">
              <a:lnSpc>
                <a:spcPct val="100000"/>
              </a:lnSpc>
              <a:spcBef>
                <a:spcPts val="5"/>
              </a:spcBef>
            </a:pPr>
            <a:endParaRPr lang="tr-TR" sz="2800" b="1" dirty="0" smtClean="0">
              <a:latin typeface="+mn-lt"/>
              <a:cs typeface="Comic Sans MS"/>
            </a:endParaRPr>
          </a:p>
          <a:p>
            <a:pPr marL="457200" indent="-457200" algn="ctr">
              <a:lnSpc>
                <a:spcPct val="100000"/>
              </a:lnSpc>
              <a:spcBef>
                <a:spcPts val="5"/>
              </a:spcBef>
              <a:buFont typeface="Wingdings" panose="05000000000000000000" pitchFamily="2" charset="2"/>
              <a:buChar char="ü"/>
            </a:pPr>
            <a:r>
              <a:rPr lang="tr-TR" sz="2800" b="1" dirty="0" smtClean="0">
                <a:latin typeface="+mn-lt"/>
                <a:cs typeface="Comic Sans MS"/>
              </a:rPr>
              <a:t>Beyannameler</a:t>
            </a:r>
          </a:p>
          <a:p>
            <a:pPr marL="457200" indent="-457200" algn="ctr">
              <a:lnSpc>
                <a:spcPct val="100000"/>
              </a:lnSpc>
              <a:spcBef>
                <a:spcPts val="5"/>
              </a:spcBef>
              <a:buFont typeface="Wingdings" panose="05000000000000000000" pitchFamily="2" charset="2"/>
              <a:buChar char="ü"/>
            </a:pPr>
            <a:r>
              <a:rPr lang="tr-TR" sz="2800" b="1" dirty="0" smtClean="0">
                <a:latin typeface="+mn-lt"/>
                <a:cs typeface="Comic Sans MS"/>
              </a:rPr>
              <a:t>Tanımlar</a:t>
            </a:r>
          </a:p>
          <a:p>
            <a:pPr marL="457200" indent="-457200" algn="ctr">
              <a:lnSpc>
                <a:spcPct val="100000"/>
              </a:lnSpc>
              <a:spcBef>
                <a:spcPts val="5"/>
              </a:spcBef>
              <a:buFont typeface="Wingdings" panose="05000000000000000000" pitchFamily="2" charset="2"/>
              <a:buChar char="ü"/>
            </a:pPr>
            <a:r>
              <a:rPr lang="tr-TR" sz="2800" b="1" dirty="0" smtClean="0">
                <a:latin typeface="+mn-lt"/>
                <a:cs typeface="Comic Sans MS"/>
              </a:rPr>
              <a:t>Sigorta Sözleşmesi</a:t>
            </a:r>
          </a:p>
          <a:p>
            <a:pPr marL="457200" indent="-457200" algn="ctr">
              <a:lnSpc>
                <a:spcPct val="100000"/>
              </a:lnSpc>
              <a:spcBef>
                <a:spcPts val="5"/>
              </a:spcBef>
              <a:buFont typeface="Wingdings" panose="05000000000000000000" pitchFamily="2" charset="2"/>
              <a:buChar char="ü"/>
            </a:pPr>
            <a:r>
              <a:rPr lang="tr-TR" sz="2800" b="1" dirty="0" smtClean="0">
                <a:latin typeface="+mn-lt"/>
                <a:cs typeface="Comic Sans MS"/>
              </a:rPr>
              <a:t>İstisnalar</a:t>
            </a:r>
          </a:p>
          <a:p>
            <a:pPr marL="457200" indent="-457200" algn="ctr">
              <a:lnSpc>
                <a:spcPct val="100000"/>
              </a:lnSpc>
              <a:spcBef>
                <a:spcPts val="5"/>
              </a:spcBef>
              <a:buFont typeface="Wingdings" panose="05000000000000000000" pitchFamily="2" charset="2"/>
              <a:buChar char="ü"/>
            </a:pPr>
            <a:r>
              <a:rPr lang="tr-TR" sz="2800" b="1" dirty="0" smtClean="0">
                <a:latin typeface="+mn-lt"/>
                <a:cs typeface="Comic Sans MS"/>
              </a:rPr>
              <a:t>Koşullar</a:t>
            </a:r>
          </a:p>
          <a:p>
            <a:pPr marL="457200" indent="-457200" algn="ctr">
              <a:lnSpc>
                <a:spcPct val="100000"/>
              </a:lnSpc>
              <a:spcBef>
                <a:spcPts val="5"/>
              </a:spcBef>
              <a:buFont typeface="Wingdings" panose="05000000000000000000" pitchFamily="2" charset="2"/>
              <a:buChar char="ü"/>
            </a:pPr>
            <a:r>
              <a:rPr lang="tr-TR" sz="2800" b="1" dirty="0" smtClean="0">
                <a:latin typeface="+mn-lt"/>
                <a:cs typeface="Comic Sans MS"/>
              </a:rPr>
              <a:t>Diğer hükümler</a:t>
            </a:r>
            <a:endParaRPr lang="tr-TR" sz="2800" b="1" dirty="0">
              <a:latin typeface="+mn-lt"/>
              <a:cs typeface="Comic Sans MS"/>
            </a:endParaRPr>
          </a:p>
        </p:txBody>
      </p:sp>
    </p:spTree>
    <p:extLst>
      <p:ext uri="{BB962C8B-B14F-4D97-AF65-F5344CB8AC3E}">
        <p14:creationId xmlns:p14="http://schemas.microsoft.com/office/powerpoint/2010/main" val="29751001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30</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5613716"/>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a:t>
            </a:r>
            <a:r>
              <a:rPr lang="tr-TR" sz="2800" b="1" dirty="0" smtClean="0">
                <a:solidFill>
                  <a:srgbClr val="FF0000"/>
                </a:solidFill>
                <a:latin typeface="+mn-lt"/>
                <a:cs typeface="Comic Sans MS"/>
              </a:rPr>
              <a:t>Sözleşmesinin Sona Ermesi</a:t>
            </a:r>
          </a:p>
          <a:p>
            <a:pPr algn="ctr">
              <a:lnSpc>
                <a:spcPct val="100000"/>
              </a:lnSpc>
              <a:spcBef>
                <a:spcPts val="5"/>
              </a:spcBef>
            </a:pPr>
            <a:endParaRPr lang="tr-TR" sz="2800" b="1" dirty="0" smtClean="0">
              <a:solidFill>
                <a:srgbClr val="FF0000"/>
              </a:solidFill>
              <a:latin typeface="+mn-lt"/>
              <a:cs typeface="Comic Sans MS"/>
            </a:endParaRPr>
          </a:p>
          <a:p>
            <a:pPr algn="ctr">
              <a:lnSpc>
                <a:spcPct val="100000"/>
              </a:lnSpc>
              <a:spcBef>
                <a:spcPts val="5"/>
              </a:spcBef>
            </a:pPr>
            <a:r>
              <a:rPr lang="tr-TR" sz="2800" b="1" spc="-10" dirty="0" smtClean="0">
                <a:latin typeface="+mn-lt"/>
                <a:cs typeface="Comic Sans MS"/>
              </a:rPr>
              <a:t>Sigorta sözleşmesini sonlandıracak fesih ve cayma hakkı ise aşağıdaki hallerde ortaya çıkmaktadır:</a:t>
            </a:r>
          </a:p>
          <a:p>
            <a:pPr algn="ctr">
              <a:lnSpc>
                <a:spcPct val="100000"/>
              </a:lnSpc>
              <a:spcBef>
                <a:spcPts val="5"/>
              </a:spcBef>
            </a:pPr>
            <a:endParaRPr lang="tr-TR" sz="2800" b="1" spc="-10" dirty="0" smtClean="0">
              <a:latin typeface="+mn-lt"/>
              <a:cs typeface="Comic Sans MS"/>
            </a:endParaRP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Sigortalının azami iyi niyet kuralına uymaması,</a:t>
            </a: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Sigorta priminin ödenmemesi,</a:t>
            </a: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Sigortalı malın mülkiyetinin değişmesi,</a:t>
            </a: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Sigortacını faaliyetinin sona erdirilmesi veya ruhsatnamesinin iptali,</a:t>
            </a:r>
          </a:p>
          <a:p>
            <a:pPr marL="457200" indent="-457200" algn="ctr">
              <a:lnSpc>
                <a:spcPct val="100000"/>
              </a:lnSpc>
              <a:spcBef>
                <a:spcPts val="5"/>
              </a:spcBef>
              <a:buFont typeface="Arial" panose="020B0604020202020204" pitchFamily="34" charset="0"/>
              <a:buChar char="•"/>
            </a:pPr>
            <a:r>
              <a:rPr lang="tr-TR" sz="2800" b="1" spc="-10" dirty="0" smtClean="0">
                <a:latin typeface="+mn-lt"/>
                <a:cs typeface="Comic Sans MS"/>
              </a:rPr>
              <a:t>Tarafların hacze düşmeleri.</a:t>
            </a:r>
          </a:p>
          <a:p>
            <a:pPr marL="457200" indent="-457200" algn="l">
              <a:lnSpc>
                <a:spcPct val="100000"/>
              </a:lnSpc>
              <a:spcBef>
                <a:spcPts val="5"/>
              </a:spcBef>
              <a:buFont typeface="Arial" panose="020B0604020202020204" pitchFamily="34" charset="0"/>
              <a:buChar char="•"/>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2033699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31</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6475491"/>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Sigorta Sözleşmesinin Tarafları ve İlgililer</a:t>
            </a:r>
          </a:p>
          <a:p>
            <a:pPr marL="457200" indent="-457200" algn="ctr">
              <a:lnSpc>
                <a:spcPct val="100000"/>
              </a:lnSpc>
              <a:spcBef>
                <a:spcPts val="5"/>
              </a:spcBef>
              <a:buFont typeface="Wingdings" panose="05000000000000000000" pitchFamily="2" charset="2"/>
              <a:buChar char="v"/>
            </a:pPr>
            <a:endParaRPr lang="tr-TR" sz="2800" b="1" dirty="0" smtClean="0">
              <a:solidFill>
                <a:srgbClr val="FF0000"/>
              </a:solidFill>
              <a:latin typeface="+mn-lt"/>
              <a:cs typeface="Comic Sans MS"/>
            </a:endParaRP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Sigortacı</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Sigorta ettiren</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Zarar Sigortalarında;</a:t>
            </a:r>
          </a:p>
          <a:p>
            <a:pPr algn="ctr">
              <a:lnSpc>
                <a:spcPct val="100000"/>
              </a:lnSpc>
              <a:spcBef>
                <a:spcPts val="5"/>
              </a:spcBef>
            </a:pPr>
            <a:r>
              <a:rPr lang="tr-TR" sz="2800" b="1" spc="-10" dirty="0" smtClean="0">
                <a:latin typeface="+mn-lt"/>
                <a:cs typeface="Comic Sans MS"/>
              </a:rPr>
              <a:t>-(Sigortalı)</a:t>
            </a:r>
          </a:p>
          <a:p>
            <a:pPr algn="ctr">
              <a:lnSpc>
                <a:spcPct val="100000"/>
              </a:lnSpc>
              <a:spcBef>
                <a:spcPts val="5"/>
              </a:spcBef>
            </a:pPr>
            <a:r>
              <a:rPr lang="tr-TR" sz="2800" b="1" spc="-10" dirty="0" smtClean="0">
                <a:latin typeface="+mn-lt"/>
                <a:cs typeface="Comic Sans MS"/>
              </a:rPr>
              <a:t>-(İpotekli/Rehinli Alacaklı-</a:t>
            </a:r>
            <a:r>
              <a:rPr lang="tr-TR" sz="2800" b="1" spc="-10" dirty="0" err="1" smtClean="0">
                <a:latin typeface="+mn-lt"/>
                <a:cs typeface="Comic Sans MS"/>
              </a:rPr>
              <a:t>Dain</a:t>
            </a:r>
            <a:r>
              <a:rPr lang="tr-TR" sz="2800" b="1" spc="-10" dirty="0" smtClean="0">
                <a:latin typeface="+mn-lt"/>
                <a:cs typeface="Comic Sans MS"/>
              </a:rPr>
              <a:t> </a:t>
            </a:r>
            <a:r>
              <a:rPr lang="tr-TR" sz="2800" b="1" spc="-10" dirty="0" err="1" smtClean="0">
                <a:latin typeface="+mn-lt"/>
                <a:cs typeface="Comic Sans MS"/>
              </a:rPr>
              <a:t>Mürtehin</a:t>
            </a:r>
            <a:r>
              <a:rPr lang="tr-TR" sz="2800" b="1" spc="-10" dirty="0" smtClean="0">
                <a:latin typeface="+mn-lt"/>
                <a:cs typeface="Comic Sans MS"/>
              </a:rPr>
              <a:t>)</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Sorumluluk Sigortalarında Zarar Gören Üçüncü Kişiler</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Hayat Sigortalarında;</a:t>
            </a:r>
          </a:p>
          <a:p>
            <a:pPr algn="ctr">
              <a:lnSpc>
                <a:spcPct val="100000"/>
              </a:lnSpc>
              <a:spcBef>
                <a:spcPts val="5"/>
              </a:spcBef>
            </a:pPr>
            <a:r>
              <a:rPr lang="tr-TR" sz="2800" b="1" spc="-10" dirty="0" smtClean="0">
                <a:latin typeface="+mn-lt"/>
                <a:cs typeface="Comic Sans MS"/>
              </a:rPr>
              <a:t>-(Sigortalı)</a:t>
            </a:r>
          </a:p>
          <a:p>
            <a:pPr algn="ctr">
              <a:lnSpc>
                <a:spcPct val="100000"/>
              </a:lnSpc>
              <a:spcBef>
                <a:spcPts val="5"/>
              </a:spcBef>
            </a:pPr>
            <a:r>
              <a:rPr lang="tr-TR" sz="2800" b="1" spc="-10" dirty="0" smtClean="0">
                <a:latin typeface="+mn-lt"/>
                <a:cs typeface="Comic Sans MS"/>
              </a:rPr>
              <a:t>-(</a:t>
            </a:r>
            <a:r>
              <a:rPr lang="tr-TR" sz="2800" b="1" spc="-10" dirty="0" err="1" smtClean="0">
                <a:latin typeface="+mn-lt"/>
                <a:cs typeface="Comic Sans MS"/>
              </a:rPr>
              <a:t>Lehdar</a:t>
            </a:r>
            <a:r>
              <a:rPr lang="tr-TR" sz="2800" b="1" spc="-10" dirty="0" smtClean="0">
                <a:latin typeface="+mn-lt"/>
                <a:cs typeface="Comic Sans MS"/>
              </a:rPr>
              <a:t>)</a:t>
            </a:r>
          </a:p>
          <a:p>
            <a:pPr marL="457200" indent="-457200" algn="ctr">
              <a:lnSpc>
                <a:spcPct val="100000"/>
              </a:lnSpc>
              <a:spcBef>
                <a:spcPts val="5"/>
              </a:spcBef>
              <a:buFont typeface="Wingdings" panose="05000000000000000000" pitchFamily="2" charset="2"/>
              <a:buChar char="ü"/>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3037645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32</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7337265"/>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Sözleşmesinde Tarafların Yükümlülükleri </a:t>
            </a:r>
          </a:p>
          <a:p>
            <a:pPr algn="ctr">
              <a:lnSpc>
                <a:spcPct val="100000"/>
              </a:lnSpc>
              <a:spcBef>
                <a:spcPts val="5"/>
              </a:spcBef>
            </a:pPr>
            <a:r>
              <a:rPr lang="tr-TR" sz="2800" b="1" dirty="0" smtClean="0">
                <a:solidFill>
                  <a:srgbClr val="FF0000"/>
                </a:solidFill>
                <a:latin typeface="+mn-lt"/>
                <a:cs typeface="Comic Sans MS"/>
              </a:rPr>
              <a:t>Sigortalının Yükümlülükleri</a:t>
            </a:r>
            <a:r>
              <a:rPr lang="tr-TR" sz="2800" b="1" dirty="0" smtClean="0">
                <a:solidFill>
                  <a:srgbClr val="FF0000"/>
                </a:solidFill>
                <a:latin typeface="+mn-lt"/>
                <a:cs typeface="Comic Sans MS"/>
              </a:rPr>
              <a:t>:</a:t>
            </a:r>
          </a:p>
          <a:p>
            <a:pPr algn="ctr">
              <a:lnSpc>
                <a:spcPct val="100000"/>
              </a:lnSpc>
              <a:spcBef>
                <a:spcPts val="5"/>
              </a:spcBef>
            </a:pPr>
            <a:endParaRPr lang="tr-TR" sz="2800" b="1" dirty="0" smtClean="0">
              <a:solidFill>
                <a:srgbClr val="FF0000"/>
              </a:solidFill>
              <a:latin typeface="+mn-lt"/>
              <a:cs typeface="Comic Sans MS"/>
            </a:endParaRP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Beyan Yükümlülüğü,</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Bilgi verme ve araştırma yapılmasına izin verme yükümlülüğü</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Riskin gerçekleştiğini ihbar yükümlülüğü</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Zararı önleme, azaltma ve sigortacının rücu haklarını koruma yükümlülüğü,</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Prim ödeme borcu,</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Beyan Yükümlülüğü,</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Sözleşmenin yapılmasındaki beyan,</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Sözleşme süresi içindeki değişikliklerle ilgili beyan,</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Riskin gerçekleşmesinde beyan.</a:t>
            </a:r>
          </a:p>
          <a:p>
            <a:pPr marL="457200" indent="-457200" algn="ctr">
              <a:lnSpc>
                <a:spcPct val="100000"/>
              </a:lnSpc>
              <a:spcBef>
                <a:spcPts val="5"/>
              </a:spcBef>
              <a:buFont typeface="Wingdings" panose="05000000000000000000" pitchFamily="2" charset="2"/>
              <a:buChar char="v"/>
            </a:pPr>
            <a:endParaRPr lang="tr-TR" sz="2800" b="1" spc="-10" dirty="0" smtClean="0">
              <a:latin typeface="+mn-lt"/>
              <a:cs typeface="Comic Sans MS"/>
            </a:endParaRP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1741485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33</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5182829"/>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Sözleşmesinde Tarafların Yükümlülükleri </a:t>
            </a:r>
          </a:p>
          <a:p>
            <a:pPr algn="ctr">
              <a:lnSpc>
                <a:spcPct val="100000"/>
              </a:lnSpc>
              <a:spcBef>
                <a:spcPts val="5"/>
              </a:spcBef>
            </a:pPr>
            <a:r>
              <a:rPr lang="tr-TR" sz="2800" b="1" dirty="0" smtClean="0">
                <a:solidFill>
                  <a:srgbClr val="FF0000"/>
                </a:solidFill>
                <a:latin typeface="+mn-lt"/>
                <a:cs typeface="Comic Sans MS"/>
              </a:rPr>
              <a:t>Sigortacının Yükümlülükleri:</a:t>
            </a:r>
          </a:p>
          <a:p>
            <a:pPr algn="ctr">
              <a:lnSpc>
                <a:spcPct val="100000"/>
              </a:lnSpc>
              <a:spcBef>
                <a:spcPts val="5"/>
              </a:spcBef>
            </a:pPr>
            <a:endParaRPr lang="tr-TR" sz="2800" b="1" dirty="0" smtClean="0">
              <a:solidFill>
                <a:srgbClr val="FF0000"/>
              </a:solidFill>
              <a:latin typeface="+mn-lt"/>
              <a:cs typeface="Comic Sans MS"/>
            </a:endParaRP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Rizikoyu taşıma yükümlülüğü (Sigorta Himayesi),</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Aydınlatma yükümlülüğü,</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Sigorta poliçesi tanzim etme ve verme yükümlülüğü,</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Giderleri ödeme borcu,</a:t>
            </a:r>
          </a:p>
          <a:p>
            <a:pPr marL="457200" indent="-457200" algn="ctr">
              <a:lnSpc>
                <a:spcPct val="100000"/>
              </a:lnSpc>
              <a:spcBef>
                <a:spcPts val="5"/>
              </a:spcBef>
              <a:buFont typeface="Wingdings" panose="05000000000000000000" pitchFamily="2" charset="2"/>
              <a:buChar char="v"/>
            </a:pPr>
            <a:r>
              <a:rPr lang="tr-TR" sz="2800" b="1" spc="-10" dirty="0" smtClean="0">
                <a:latin typeface="+mn-lt"/>
                <a:cs typeface="Comic Sans MS"/>
              </a:rPr>
              <a:t>Tazminat ödeme borcu.</a:t>
            </a:r>
          </a:p>
          <a:p>
            <a:pPr marL="457200" indent="-457200" algn="ctr">
              <a:lnSpc>
                <a:spcPct val="100000"/>
              </a:lnSpc>
              <a:spcBef>
                <a:spcPts val="5"/>
              </a:spcBef>
              <a:buFont typeface="Wingdings" panose="05000000000000000000" pitchFamily="2" charset="2"/>
              <a:buChar char="v"/>
            </a:pPr>
            <a:endParaRPr lang="tr-TR" sz="2800" b="1" spc="-10" dirty="0" smtClean="0">
              <a:latin typeface="+mn-lt"/>
              <a:cs typeface="Comic Sans MS"/>
            </a:endParaRPr>
          </a:p>
          <a:p>
            <a:pPr algn="l">
              <a:lnSpc>
                <a:spcPct val="100000"/>
              </a:lnSpc>
              <a:spcBef>
                <a:spcPts val="5"/>
              </a:spcBef>
            </a:pPr>
            <a:endParaRPr lang="tr-TR" sz="2800" b="1" spc="-10" dirty="0" smtClean="0">
              <a:latin typeface="+mn-lt"/>
              <a:cs typeface="Comic Sans MS"/>
            </a:endParaRPr>
          </a:p>
          <a:p>
            <a:pPr algn="l">
              <a:lnSpc>
                <a:spcPct val="100000"/>
              </a:lnSpc>
              <a:spcBef>
                <a:spcPts val="5"/>
              </a:spcBef>
            </a:pPr>
            <a:endParaRPr lang="tr-TR" sz="2800" b="1" spc="-10" dirty="0">
              <a:latin typeface="+mn-lt"/>
              <a:cs typeface="Comic Sans MS"/>
            </a:endParaRPr>
          </a:p>
        </p:txBody>
      </p:sp>
    </p:spTree>
    <p:extLst>
      <p:ext uri="{BB962C8B-B14F-4D97-AF65-F5344CB8AC3E}">
        <p14:creationId xmlns:p14="http://schemas.microsoft.com/office/powerpoint/2010/main" val="2759855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4</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5613716"/>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Sözleşmesinin Temel Kısımları</a:t>
            </a:r>
          </a:p>
          <a:p>
            <a:pPr algn="l">
              <a:lnSpc>
                <a:spcPct val="100000"/>
              </a:lnSpc>
              <a:spcBef>
                <a:spcPts val="5"/>
              </a:spcBef>
            </a:pPr>
            <a:endParaRPr lang="tr-TR" sz="2800" b="1" dirty="0" smtClean="0">
              <a:solidFill>
                <a:srgbClr val="FF0000"/>
              </a:solidFill>
              <a:latin typeface="+mn-lt"/>
              <a:cs typeface="Comic Sans MS"/>
            </a:endParaRPr>
          </a:p>
          <a:p>
            <a:pPr marL="457200" indent="-457200" algn="ctr">
              <a:lnSpc>
                <a:spcPct val="100000"/>
              </a:lnSpc>
              <a:spcBef>
                <a:spcPts val="5"/>
              </a:spcBef>
              <a:buFont typeface="Wingdings" panose="05000000000000000000" pitchFamily="2" charset="2"/>
              <a:buChar char="ü"/>
            </a:pPr>
            <a:r>
              <a:rPr lang="tr-TR" sz="2800" b="1" dirty="0" smtClean="0">
                <a:solidFill>
                  <a:srgbClr val="FF0000"/>
                </a:solidFill>
                <a:latin typeface="+mn-lt"/>
                <a:cs typeface="Comic Sans MS"/>
              </a:rPr>
              <a:t>Beyannameler:</a:t>
            </a:r>
          </a:p>
          <a:p>
            <a:pPr algn="l">
              <a:lnSpc>
                <a:spcPct val="100000"/>
              </a:lnSpc>
              <a:spcBef>
                <a:spcPts val="5"/>
              </a:spcBef>
            </a:pPr>
            <a:r>
              <a:rPr lang="tr-TR" sz="2800" b="1" dirty="0" smtClean="0">
                <a:latin typeface="+mn-lt"/>
                <a:cs typeface="Comic Sans MS"/>
              </a:rPr>
              <a:t>Bir sigorta sözleşmesinin ilk kısmıdır.</a:t>
            </a:r>
          </a:p>
          <a:p>
            <a:pPr algn="l">
              <a:lnSpc>
                <a:spcPct val="100000"/>
              </a:lnSpc>
              <a:spcBef>
                <a:spcPts val="5"/>
              </a:spcBef>
            </a:pPr>
            <a:r>
              <a:rPr lang="tr-TR" sz="2800" b="1" dirty="0" smtClean="0">
                <a:latin typeface="+mn-lt"/>
                <a:cs typeface="Comic Sans MS"/>
              </a:rPr>
              <a:t>Sigortalanacak belirli mal ve sorumluluklar hakkında bilgi verilmesidir. </a:t>
            </a:r>
            <a:endParaRPr lang="tr-TR" sz="2800" b="1" dirty="0">
              <a:latin typeface="+mn-lt"/>
              <a:cs typeface="Comic Sans MS"/>
            </a:endParaRPr>
          </a:p>
          <a:p>
            <a:pPr algn="l">
              <a:lnSpc>
                <a:spcPct val="100000"/>
              </a:lnSpc>
              <a:spcBef>
                <a:spcPts val="5"/>
              </a:spcBef>
            </a:pPr>
            <a:r>
              <a:rPr lang="tr-TR" sz="2800" b="1" dirty="0" smtClean="0">
                <a:latin typeface="+mn-lt"/>
                <a:cs typeface="Comic Sans MS"/>
              </a:rPr>
              <a:t>Beyannameler bölümü genellikle poliçenin ilk sayfasında ya da poliçe içerisinde yer alır</a:t>
            </a:r>
          </a:p>
          <a:p>
            <a:pPr algn="l">
              <a:lnSpc>
                <a:spcPct val="100000"/>
              </a:lnSpc>
              <a:spcBef>
                <a:spcPts val="5"/>
              </a:spcBef>
            </a:pPr>
            <a:r>
              <a:rPr lang="tr-TR" sz="2800" b="1" dirty="0" smtClean="0">
                <a:latin typeface="+mn-lt"/>
                <a:cs typeface="Comic Sans MS"/>
              </a:rPr>
              <a:t>Mal sigortasında beyanname sayfası </a:t>
            </a:r>
            <a:r>
              <a:rPr lang="tr-TR" sz="2800" b="1" i="1" dirty="0" smtClean="0">
                <a:latin typeface="+mn-lt"/>
                <a:cs typeface="Comic Sans MS"/>
              </a:rPr>
              <a:t>sigorta şirketinin kimliğini, sigortalının ismini, malın konumunu, koruma dönemini, sigorta miktarını, prim miktarını muafiyet boyutunu(varsa) </a:t>
            </a:r>
            <a:r>
              <a:rPr lang="tr-TR" sz="2800" b="1" dirty="0" smtClean="0">
                <a:latin typeface="+mn-lt"/>
                <a:cs typeface="Comic Sans MS"/>
              </a:rPr>
              <a:t>içerir.</a:t>
            </a:r>
          </a:p>
          <a:p>
            <a:pPr algn="l">
              <a:lnSpc>
                <a:spcPct val="100000"/>
              </a:lnSpc>
              <a:spcBef>
                <a:spcPts val="5"/>
              </a:spcBef>
            </a:pPr>
            <a:endParaRPr lang="tr-TR" sz="2800" b="1" dirty="0" smtClean="0">
              <a:latin typeface="+mn-lt"/>
              <a:cs typeface="Comic Sans MS"/>
            </a:endParaRPr>
          </a:p>
        </p:txBody>
      </p:sp>
    </p:spTree>
    <p:extLst>
      <p:ext uri="{BB962C8B-B14F-4D97-AF65-F5344CB8AC3E}">
        <p14:creationId xmlns:p14="http://schemas.microsoft.com/office/powerpoint/2010/main" val="316901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5</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3890168"/>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Sözleşmesinin Temel Kısımları</a:t>
            </a:r>
          </a:p>
          <a:p>
            <a:pPr algn="l">
              <a:lnSpc>
                <a:spcPct val="100000"/>
              </a:lnSpc>
              <a:spcBef>
                <a:spcPts val="5"/>
              </a:spcBef>
            </a:pPr>
            <a:endParaRPr lang="tr-TR" sz="2800" b="1" dirty="0" smtClean="0">
              <a:solidFill>
                <a:srgbClr val="FF0000"/>
              </a:solidFill>
              <a:latin typeface="+mn-lt"/>
              <a:cs typeface="Comic Sans MS"/>
            </a:endParaRPr>
          </a:p>
          <a:p>
            <a:pPr marL="457200" indent="-457200" algn="ctr">
              <a:lnSpc>
                <a:spcPct val="100000"/>
              </a:lnSpc>
              <a:spcBef>
                <a:spcPts val="5"/>
              </a:spcBef>
              <a:buFont typeface="Wingdings" panose="05000000000000000000" pitchFamily="2" charset="2"/>
              <a:buChar char="ü"/>
            </a:pPr>
            <a:r>
              <a:rPr lang="tr-TR" sz="2800" b="1" dirty="0" smtClean="0">
                <a:solidFill>
                  <a:srgbClr val="FF0000"/>
                </a:solidFill>
                <a:latin typeface="+mn-lt"/>
                <a:cs typeface="Comic Sans MS"/>
              </a:rPr>
              <a:t>Tanımlar:</a:t>
            </a:r>
          </a:p>
          <a:p>
            <a:pPr algn="l">
              <a:lnSpc>
                <a:spcPct val="100000"/>
              </a:lnSpc>
              <a:spcBef>
                <a:spcPts val="5"/>
              </a:spcBef>
            </a:pPr>
            <a:r>
              <a:rPr lang="tr-TR" sz="2800" b="1" dirty="0" smtClean="0">
                <a:latin typeface="+mn-lt"/>
                <a:cs typeface="Comic Sans MS"/>
              </a:rPr>
              <a:t>Sigorta sözleşmesinde tanımlar standart olarak bir sayfayı veya kısmı içerir.</a:t>
            </a:r>
          </a:p>
          <a:p>
            <a:pPr algn="l">
              <a:lnSpc>
                <a:spcPct val="100000"/>
              </a:lnSpc>
              <a:spcBef>
                <a:spcPts val="5"/>
              </a:spcBef>
            </a:pPr>
            <a:r>
              <a:rPr lang="tr-TR" sz="2800" b="1" dirty="0" smtClean="0">
                <a:latin typeface="+mn-lt"/>
                <a:cs typeface="Comic Sans MS"/>
              </a:rPr>
              <a:t>Sigortalı kişinin ismi «siz» ve «sizin» olarak geçer.</a:t>
            </a:r>
          </a:p>
          <a:p>
            <a:pPr algn="l">
              <a:lnSpc>
                <a:spcPct val="100000"/>
              </a:lnSpc>
              <a:spcBef>
                <a:spcPts val="5"/>
              </a:spcBef>
            </a:pPr>
            <a:r>
              <a:rPr lang="tr-TR" sz="2800" b="1" dirty="0" smtClean="0">
                <a:latin typeface="+mn-lt"/>
                <a:cs typeface="Comic Sans MS"/>
              </a:rPr>
              <a:t>Sigorta sözleşmesinde pek çok tanımın olması, poliçe teminatının daha kolay belirlenebilmesini sağlar.</a:t>
            </a:r>
          </a:p>
          <a:p>
            <a:pPr algn="l">
              <a:lnSpc>
                <a:spcPct val="100000"/>
              </a:lnSpc>
              <a:spcBef>
                <a:spcPts val="5"/>
              </a:spcBef>
            </a:pPr>
            <a:endParaRPr lang="tr-TR" sz="2800" b="1" dirty="0" smtClean="0">
              <a:latin typeface="+mn-lt"/>
              <a:cs typeface="Comic Sans MS"/>
            </a:endParaRPr>
          </a:p>
        </p:txBody>
      </p:sp>
    </p:spTree>
    <p:extLst>
      <p:ext uri="{BB962C8B-B14F-4D97-AF65-F5344CB8AC3E}">
        <p14:creationId xmlns:p14="http://schemas.microsoft.com/office/powerpoint/2010/main" val="1179230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6</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4321055"/>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Sözleşmesinin Temel Kısımları</a:t>
            </a:r>
          </a:p>
          <a:p>
            <a:pPr algn="l">
              <a:lnSpc>
                <a:spcPct val="100000"/>
              </a:lnSpc>
              <a:spcBef>
                <a:spcPts val="5"/>
              </a:spcBef>
            </a:pPr>
            <a:endParaRPr lang="tr-TR" sz="2800" b="1" dirty="0" smtClean="0">
              <a:solidFill>
                <a:srgbClr val="FF0000"/>
              </a:solidFill>
              <a:latin typeface="+mn-lt"/>
              <a:cs typeface="Comic Sans MS"/>
            </a:endParaRPr>
          </a:p>
          <a:p>
            <a:pPr marL="457200" indent="-457200" algn="ctr">
              <a:lnSpc>
                <a:spcPct val="100000"/>
              </a:lnSpc>
              <a:spcBef>
                <a:spcPts val="5"/>
              </a:spcBef>
              <a:buFont typeface="Wingdings" panose="05000000000000000000" pitchFamily="2" charset="2"/>
              <a:buChar char="ü"/>
            </a:pPr>
            <a:r>
              <a:rPr lang="tr-TR" sz="2800" b="1" dirty="0" smtClean="0">
                <a:solidFill>
                  <a:srgbClr val="FF0000"/>
                </a:solidFill>
                <a:latin typeface="+mn-lt"/>
                <a:cs typeface="Comic Sans MS"/>
              </a:rPr>
              <a:t>Sigorta Sözleşmesi:</a:t>
            </a:r>
          </a:p>
          <a:p>
            <a:pPr algn="l">
              <a:lnSpc>
                <a:spcPct val="100000"/>
              </a:lnSpc>
              <a:spcBef>
                <a:spcPts val="5"/>
              </a:spcBef>
            </a:pPr>
            <a:r>
              <a:rPr lang="tr-TR" sz="2800" b="1" dirty="0" smtClean="0">
                <a:latin typeface="+mn-lt"/>
                <a:cs typeface="Comic Sans MS"/>
              </a:rPr>
              <a:t>Sigorta sözleşmesi sigorta poliçesinin kalbidir ve sigorta şirketinin ana taahhütlerini özetler.</a:t>
            </a:r>
          </a:p>
          <a:p>
            <a:pPr algn="l">
              <a:lnSpc>
                <a:spcPct val="100000"/>
              </a:lnSpc>
              <a:spcBef>
                <a:spcPts val="5"/>
              </a:spcBef>
            </a:pPr>
            <a:r>
              <a:rPr lang="tr-TR" sz="2800" b="1" dirty="0" smtClean="0">
                <a:latin typeface="+mn-lt"/>
                <a:cs typeface="Comic Sans MS"/>
              </a:rPr>
              <a:t>Sigorta şirketi belirli şeyleri yapmayı kabul eder, örneğin teminat dahilindeki hasarların ödenmesi, hasar koruma hizmeti ya da sigortalı kişinin sigorta konusu olan davalarda korunması.</a:t>
            </a:r>
          </a:p>
          <a:p>
            <a:pPr algn="l">
              <a:lnSpc>
                <a:spcPct val="100000"/>
              </a:lnSpc>
              <a:spcBef>
                <a:spcPts val="5"/>
              </a:spcBef>
            </a:pPr>
            <a:endParaRPr lang="tr-TR" sz="2800" b="1" dirty="0" smtClean="0">
              <a:latin typeface="+mn-lt"/>
              <a:cs typeface="Comic Sans MS"/>
            </a:endParaRPr>
          </a:p>
        </p:txBody>
      </p:sp>
    </p:spTree>
    <p:extLst>
      <p:ext uri="{BB962C8B-B14F-4D97-AF65-F5344CB8AC3E}">
        <p14:creationId xmlns:p14="http://schemas.microsoft.com/office/powerpoint/2010/main" val="1200878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7</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6475491"/>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Sözleşmesinin Temel Kısımları</a:t>
            </a:r>
          </a:p>
          <a:p>
            <a:pPr algn="l">
              <a:lnSpc>
                <a:spcPct val="100000"/>
              </a:lnSpc>
              <a:spcBef>
                <a:spcPts val="5"/>
              </a:spcBef>
            </a:pPr>
            <a:endParaRPr lang="tr-TR" sz="2800" b="1" dirty="0" smtClean="0">
              <a:solidFill>
                <a:srgbClr val="FF0000"/>
              </a:solidFill>
              <a:latin typeface="+mn-lt"/>
              <a:cs typeface="Comic Sans MS"/>
            </a:endParaRPr>
          </a:p>
          <a:p>
            <a:pPr marL="457200" indent="-457200" algn="ctr">
              <a:lnSpc>
                <a:spcPct val="100000"/>
              </a:lnSpc>
              <a:spcBef>
                <a:spcPts val="5"/>
              </a:spcBef>
              <a:buFont typeface="Wingdings" panose="05000000000000000000" pitchFamily="2" charset="2"/>
              <a:buChar char="ü"/>
            </a:pPr>
            <a:r>
              <a:rPr lang="tr-TR" sz="2800" b="1" dirty="0" smtClean="0">
                <a:solidFill>
                  <a:srgbClr val="FF0000"/>
                </a:solidFill>
                <a:latin typeface="+mn-lt"/>
                <a:cs typeface="Comic Sans MS"/>
              </a:rPr>
              <a:t>Sigorta Sözleşmesi:</a:t>
            </a:r>
          </a:p>
          <a:p>
            <a:pPr algn="l">
              <a:lnSpc>
                <a:spcPct val="100000"/>
              </a:lnSpc>
              <a:spcBef>
                <a:spcPts val="5"/>
              </a:spcBef>
            </a:pPr>
            <a:r>
              <a:rPr lang="tr-TR" sz="2800" b="1" dirty="0" smtClean="0">
                <a:latin typeface="+mn-lt"/>
                <a:cs typeface="Comic Sans MS"/>
              </a:rPr>
              <a:t>Mal sigortalarında sigorta sözleşmesinin iki ana şekli vardır:</a:t>
            </a:r>
          </a:p>
          <a:p>
            <a:pPr algn="l">
              <a:lnSpc>
                <a:spcPct val="100000"/>
              </a:lnSpc>
              <a:spcBef>
                <a:spcPts val="5"/>
              </a:spcBef>
            </a:pPr>
            <a:r>
              <a:rPr lang="tr-TR" sz="2800" b="1" dirty="0" smtClean="0">
                <a:solidFill>
                  <a:srgbClr val="FF0000"/>
                </a:solidFill>
                <a:latin typeface="+mn-lt"/>
                <a:cs typeface="Comic Sans MS"/>
              </a:rPr>
              <a:t>1. Tanımlanmış riskler poliçesi, </a:t>
            </a:r>
            <a:r>
              <a:rPr lang="tr-TR" sz="2800" b="1" dirty="0" smtClean="0">
                <a:latin typeface="+mn-lt"/>
                <a:cs typeface="Comic Sans MS"/>
              </a:rPr>
              <a:t>sadece poliçede özellikle belirtilen riskler teminat altına alınır. Eğer rizikonun ismi belirtilmemişse teminat dahilinde değildir. Örneğin, konut poliçesinde kişisel mallar yangın, yıldırım, fırtına ve belirli diğer riskler için sigorta kapsamındadır. Bu durumlardan doğan hasarlar için ödeme yapılır. Sel zararı teminat dahilinde değildir, çünkü rizikolar içerisinde yer almamaktadır.</a:t>
            </a:r>
          </a:p>
          <a:p>
            <a:pPr algn="l">
              <a:lnSpc>
                <a:spcPct val="100000"/>
              </a:lnSpc>
              <a:spcBef>
                <a:spcPts val="5"/>
              </a:spcBef>
            </a:pPr>
            <a:endParaRPr lang="tr-TR" sz="2800" b="1" dirty="0" smtClean="0">
              <a:latin typeface="+mn-lt"/>
              <a:cs typeface="Comic Sans MS"/>
            </a:endParaRPr>
          </a:p>
        </p:txBody>
      </p:sp>
    </p:spTree>
    <p:extLst>
      <p:ext uri="{BB962C8B-B14F-4D97-AF65-F5344CB8AC3E}">
        <p14:creationId xmlns:p14="http://schemas.microsoft.com/office/powerpoint/2010/main" val="3152543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8</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3890168"/>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Sigorta Sözleşmesinin Temel Kısımları</a:t>
            </a:r>
          </a:p>
          <a:p>
            <a:pPr algn="l">
              <a:lnSpc>
                <a:spcPct val="100000"/>
              </a:lnSpc>
              <a:spcBef>
                <a:spcPts val="5"/>
              </a:spcBef>
            </a:pPr>
            <a:endParaRPr lang="tr-TR" sz="2800" b="1" dirty="0" smtClean="0">
              <a:solidFill>
                <a:srgbClr val="FF0000"/>
              </a:solidFill>
              <a:latin typeface="+mn-lt"/>
              <a:cs typeface="Comic Sans MS"/>
            </a:endParaRPr>
          </a:p>
          <a:p>
            <a:pPr marL="457200" indent="-457200" algn="ctr">
              <a:lnSpc>
                <a:spcPct val="100000"/>
              </a:lnSpc>
              <a:spcBef>
                <a:spcPts val="5"/>
              </a:spcBef>
              <a:buFont typeface="Wingdings" panose="05000000000000000000" pitchFamily="2" charset="2"/>
              <a:buChar char="ü"/>
            </a:pPr>
            <a:r>
              <a:rPr lang="tr-TR" sz="2800" b="1" dirty="0" smtClean="0">
                <a:solidFill>
                  <a:srgbClr val="FF0000"/>
                </a:solidFill>
                <a:latin typeface="+mn-lt"/>
                <a:cs typeface="Comic Sans MS"/>
              </a:rPr>
              <a:t>Sigorta Sözleşmesi:</a:t>
            </a:r>
          </a:p>
          <a:p>
            <a:pPr algn="l">
              <a:lnSpc>
                <a:spcPct val="100000"/>
              </a:lnSpc>
              <a:spcBef>
                <a:spcPts val="5"/>
              </a:spcBef>
            </a:pPr>
            <a:r>
              <a:rPr lang="tr-TR" sz="2800" b="1" dirty="0" smtClean="0">
                <a:solidFill>
                  <a:srgbClr val="FF0000"/>
                </a:solidFill>
                <a:latin typeface="+mn-lt"/>
                <a:cs typeface="Comic Sans MS"/>
              </a:rPr>
              <a:t>2. Açık riskler poliçesi (özel teminat poliçesi), </a:t>
            </a:r>
            <a:r>
              <a:rPr lang="tr-TR" sz="2800" b="1" dirty="0" smtClean="0">
                <a:latin typeface="+mn-lt"/>
                <a:cs typeface="Comic Sans MS"/>
              </a:rPr>
              <a:t>özellikle istisnalar hariç bütün hasarlar teminat kapsamındadır. </a:t>
            </a:r>
            <a:r>
              <a:rPr lang="tr-TR" sz="2800" b="1" i="1" dirty="0" smtClean="0">
                <a:latin typeface="+mn-lt"/>
                <a:cs typeface="Comic Sans MS"/>
              </a:rPr>
              <a:t>Eğer belirli hasarlar hariç tutulmamışsa, o zaman sigorta konusu ile ilgili her türlü rizikolar teminat kapsamındadır. </a:t>
            </a:r>
          </a:p>
          <a:p>
            <a:pPr algn="l">
              <a:lnSpc>
                <a:spcPct val="100000"/>
              </a:lnSpc>
              <a:spcBef>
                <a:spcPts val="5"/>
              </a:spcBef>
            </a:pPr>
            <a:endParaRPr lang="tr-TR" sz="2800" b="1" dirty="0" smtClean="0">
              <a:latin typeface="+mn-lt"/>
              <a:cs typeface="Comic Sans MS"/>
            </a:endParaRPr>
          </a:p>
        </p:txBody>
      </p:sp>
    </p:spTree>
    <p:extLst>
      <p:ext uri="{BB962C8B-B14F-4D97-AF65-F5344CB8AC3E}">
        <p14:creationId xmlns:p14="http://schemas.microsoft.com/office/powerpoint/2010/main" val="3679472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9</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Sigortalanabilirlik ve Sigorta Sözleşmesi</a:t>
            </a:r>
            <a:endParaRPr lang="tr-TR" dirty="0"/>
          </a:p>
        </p:txBody>
      </p:sp>
      <p:sp>
        <p:nvSpPr>
          <p:cNvPr id="6" name="object 11"/>
          <p:cNvSpPr txBox="1"/>
          <p:nvPr/>
        </p:nvSpPr>
        <p:spPr>
          <a:xfrm>
            <a:off x="228600" y="609600"/>
            <a:ext cx="8022921" cy="4751942"/>
          </a:xfrm>
          <a:prstGeom prst="rect">
            <a:avLst/>
          </a:prstGeom>
        </p:spPr>
        <p:txBody>
          <a:bodyPr vert="horz" wrap="square" lIns="0" tIns="12065" rIns="0" bIns="0" rtlCol="0">
            <a:spAutoFit/>
          </a:bodyPr>
          <a:lstStyle/>
          <a:p>
            <a:pPr algn="ctr">
              <a:lnSpc>
                <a:spcPct val="100000"/>
              </a:lnSpc>
              <a:spcBef>
                <a:spcPts val="5"/>
              </a:spcBef>
            </a:pPr>
            <a:endParaRPr lang="tr-TR" sz="2800" b="1" dirty="0">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“SİGORTALI” TANIMI</a:t>
            </a:r>
            <a:endParaRPr lang="tr-TR" sz="2800" b="1" dirty="0">
              <a:solidFill>
                <a:srgbClr val="FF0000"/>
              </a:solidFill>
              <a:latin typeface="+mn-lt"/>
              <a:cs typeface="Comic Sans MS"/>
            </a:endParaRP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Bir sigorta sözleşmesi, poliçe dahilinde sigortalı kişi veya tarafları belirtmelidir. “Sigortalı” kelimesinin anlamı aşağıdaki kategorilerde gruplanabilir:</a:t>
            </a:r>
          </a:p>
          <a:p>
            <a:pPr algn="l">
              <a:lnSpc>
                <a:spcPct val="100000"/>
              </a:lnSpc>
              <a:spcBef>
                <a:spcPts val="5"/>
              </a:spcBef>
            </a:pP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 Adı geçen sigortalı</a:t>
            </a:r>
          </a:p>
          <a:p>
            <a:pPr algn="l">
              <a:lnSpc>
                <a:spcPct val="100000"/>
              </a:lnSpc>
              <a:spcBef>
                <a:spcPts val="5"/>
              </a:spcBef>
            </a:pPr>
            <a:r>
              <a:rPr lang="tr-TR" sz="2800" b="1" dirty="0" smtClean="0">
                <a:latin typeface="+mn-lt"/>
                <a:cs typeface="Comic Sans MS"/>
              </a:rPr>
              <a:t>■ Adı ilk geçen sigortalı</a:t>
            </a:r>
          </a:p>
          <a:p>
            <a:pPr algn="l">
              <a:lnSpc>
                <a:spcPct val="100000"/>
              </a:lnSpc>
              <a:spcBef>
                <a:spcPts val="5"/>
              </a:spcBef>
            </a:pPr>
            <a:r>
              <a:rPr lang="tr-TR" sz="2800" b="1" dirty="0" smtClean="0">
                <a:latin typeface="+mn-lt"/>
                <a:cs typeface="Comic Sans MS"/>
              </a:rPr>
              <a:t>■ Diğer sigortalılar</a:t>
            </a:r>
          </a:p>
          <a:p>
            <a:pPr algn="l">
              <a:lnSpc>
                <a:spcPct val="100000"/>
              </a:lnSpc>
              <a:spcBef>
                <a:spcPts val="5"/>
              </a:spcBef>
            </a:pPr>
            <a:r>
              <a:rPr lang="tr-TR" sz="2800" b="1" dirty="0" smtClean="0">
                <a:latin typeface="+mn-lt"/>
                <a:cs typeface="Comic Sans MS"/>
              </a:rPr>
              <a:t>■ Munzam sigortalılar</a:t>
            </a:r>
            <a:endParaRPr lang="tr-TR" sz="2800" b="1" dirty="0">
              <a:latin typeface="+mn-lt"/>
              <a:cs typeface="Comic Sans MS"/>
            </a:endParaRPr>
          </a:p>
        </p:txBody>
      </p:sp>
    </p:spTree>
    <p:extLst>
      <p:ext uri="{BB962C8B-B14F-4D97-AF65-F5344CB8AC3E}">
        <p14:creationId xmlns:p14="http://schemas.microsoft.com/office/powerpoint/2010/main" val="25821944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3272</TotalTime>
  <Words>1391</Words>
  <Application>Microsoft Office PowerPoint</Application>
  <PresentationFormat>Ekran Gösterisi (4:3)</PresentationFormat>
  <Paragraphs>318</Paragraphs>
  <Slides>33</Slides>
  <Notes>30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Bitişiklik</vt:lpstr>
      <vt:lpstr>SİG 203 TEMEL  SİGORTACILIK  İŞLEMLERİ</vt:lpstr>
      <vt:lpstr>SİGORTA SÖZLEŞMESİNİN TEMEL KISIMLARI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SİGORTA SÖZLEŞMESİ VE SÖZLEŞME TARAFLARI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uzem</dc:creator>
  <cp:lastModifiedBy>Dilara DEMIREZ</cp:lastModifiedBy>
  <cp:revision>46</cp:revision>
  <dcterms:created xsi:type="dcterms:W3CDTF">2022-10-06T12:47:17Z</dcterms:created>
  <dcterms:modified xsi:type="dcterms:W3CDTF">2022-10-26T07:18:32Z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2017-10-20T00:00:00Z</vt:filetime>
  </property>
  <property fmtid="{D5CDD505-2E9C-101B-9397-08002B2CF9AE}" pid="3" name="Creator">
    <vt:lpwstr>Microsoft® PowerPoint® 2016</vt:lpwstr>
  </property>
  <property fmtid="{D5CDD505-2E9C-101B-9397-08002B2CF9AE}" pid="4" name="LastSaved">
    <vt:filetime>2022-10-06T00:00:00Z</vt:filetime>
  </property>
  <property fmtid="{D5CDD505-2E9C-101B-9397-08002B2CF9AE}" pid="5" name="Producer">
    <vt:lpwstr>Microsoft® PowerPoint® 2016</vt:lpwstr>
  </property>
</Properties>
</file>