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84"/>
  </p:notesMasterIdLst>
  <p:sldIdLst>
    <p:sldId id="387" r:id="rId2"/>
    <p:sldId id="400" r:id="rId3"/>
    <p:sldId id="265" r:id="rId4"/>
    <p:sldId id="310" r:id="rId5"/>
    <p:sldId id="320" r:id="rId6"/>
    <p:sldId id="329" r:id="rId7"/>
    <p:sldId id="330" r:id="rId8"/>
    <p:sldId id="392" r:id="rId9"/>
    <p:sldId id="393" r:id="rId10"/>
    <p:sldId id="394" r:id="rId11"/>
    <p:sldId id="395" r:id="rId12"/>
    <p:sldId id="396" r:id="rId13"/>
    <p:sldId id="332" r:id="rId14"/>
    <p:sldId id="350" r:id="rId15"/>
    <p:sldId id="331"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 id="365" r:id="rId48"/>
    <p:sldId id="366" r:id="rId49"/>
    <p:sldId id="367" r:id="rId50"/>
    <p:sldId id="368" r:id="rId51"/>
    <p:sldId id="369" r:id="rId52"/>
    <p:sldId id="380" r:id="rId53"/>
    <p:sldId id="370" r:id="rId54"/>
    <p:sldId id="371" r:id="rId55"/>
    <p:sldId id="372" r:id="rId56"/>
    <p:sldId id="373" r:id="rId57"/>
    <p:sldId id="374" r:id="rId58"/>
    <p:sldId id="375" r:id="rId59"/>
    <p:sldId id="376" r:id="rId60"/>
    <p:sldId id="381" r:id="rId61"/>
    <p:sldId id="377" r:id="rId62"/>
    <p:sldId id="378" r:id="rId63"/>
    <p:sldId id="379" r:id="rId64"/>
    <p:sldId id="383" r:id="rId65"/>
    <p:sldId id="386" r:id="rId66"/>
    <p:sldId id="384" r:id="rId67"/>
    <p:sldId id="385" r:id="rId68"/>
    <p:sldId id="304" r:id="rId69"/>
    <p:sldId id="322" r:id="rId70"/>
    <p:sldId id="382" r:id="rId71"/>
    <p:sldId id="326" r:id="rId72"/>
    <p:sldId id="390" r:id="rId73"/>
    <p:sldId id="391" r:id="rId74"/>
    <p:sldId id="397" r:id="rId75"/>
    <p:sldId id="398" r:id="rId76"/>
    <p:sldId id="306" r:id="rId77"/>
    <p:sldId id="389" r:id="rId78"/>
    <p:sldId id="399" r:id="rId79"/>
    <p:sldId id="307" r:id="rId80"/>
    <p:sldId id="327" r:id="rId81"/>
    <p:sldId id="328" r:id="rId82"/>
    <p:sldId id="311" r:id="rId8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92" autoAdjust="0"/>
    <p:restoredTop sz="95890"/>
  </p:normalViewPr>
  <p:slideViewPr>
    <p:cSldViewPr snapToGrid="0" snapToObjects="1">
      <p:cViewPr>
        <p:scale>
          <a:sx n="80" d="100"/>
          <a:sy n="80" d="100"/>
        </p:scale>
        <p:origin x="-546" y="-3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Şenol Kandemir" userId="71b48b4ca9e48765" providerId="LiveId" clId="{47062EB4-FBD0-45EB-A782-CDF5D64D98BE}"/>
    <pc:docChg chg="custSel addSld delSld modSld">
      <pc:chgData name="Şenol Kandemir" userId="71b48b4ca9e48765" providerId="LiveId" clId="{47062EB4-FBD0-45EB-A782-CDF5D64D98BE}" dt="2023-11-07T20:35:00.505" v="59" actId="47"/>
      <pc:docMkLst>
        <pc:docMk/>
      </pc:docMkLst>
      <pc:sldChg chg="addSp delSp modSp new del mod modClrScheme chgLayout">
        <pc:chgData name="Şenol Kandemir" userId="71b48b4ca9e48765" providerId="LiveId" clId="{47062EB4-FBD0-45EB-A782-CDF5D64D98BE}" dt="2023-11-07T20:35:00.505" v="59" actId="47"/>
        <pc:sldMkLst>
          <pc:docMk/>
          <pc:sldMk cId="938064697" sldId="294"/>
        </pc:sldMkLst>
        <pc:spChg chg="del">
          <ac:chgData name="Şenol Kandemir" userId="71b48b4ca9e48765" providerId="LiveId" clId="{47062EB4-FBD0-45EB-A782-CDF5D64D98BE}" dt="2023-11-07T20:32:45.601" v="1" actId="700"/>
          <ac:spMkLst>
            <pc:docMk/>
            <pc:sldMk cId="938064697" sldId="294"/>
            <ac:spMk id="2" creationId="{91A5537D-BD44-02BD-EA72-045C3502777B}"/>
          </ac:spMkLst>
        </pc:spChg>
        <pc:spChg chg="del">
          <ac:chgData name="Şenol Kandemir" userId="71b48b4ca9e48765" providerId="LiveId" clId="{47062EB4-FBD0-45EB-A782-CDF5D64D98BE}" dt="2023-11-07T20:32:45.601" v="1" actId="700"/>
          <ac:spMkLst>
            <pc:docMk/>
            <pc:sldMk cId="938064697" sldId="294"/>
            <ac:spMk id="3" creationId="{89C54F59-7755-FD57-BC63-44275C2436FA}"/>
          </ac:spMkLst>
        </pc:spChg>
        <pc:picChg chg="add del mod">
          <ac:chgData name="Şenol Kandemir" userId="71b48b4ca9e48765" providerId="LiveId" clId="{47062EB4-FBD0-45EB-A782-CDF5D64D98BE}" dt="2023-11-07T20:33:40.476" v="58" actId="478"/>
          <ac:picMkLst>
            <pc:docMk/>
            <pc:sldMk cId="938064697" sldId="294"/>
            <ac:picMk id="5" creationId="{07085BFE-5773-3940-497B-358BD6D9C5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CC9258-0C63-4BD7-8298-D961CA1C6365}" type="datetimeFigureOut">
              <a:rPr lang="tr-TR" smtClean="0"/>
              <a:t>8.11.2024</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DD5372-2748-4AE6-8F2C-42BCB1D1F45F}" type="slidenum">
              <a:rPr lang="tr-TR" smtClean="0"/>
              <a:t>‹#›</a:t>
            </a:fld>
            <a:endParaRPr lang="tr-TR"/>
          </a:p>
        </p:txBody>
      </p:sp>
    </p:spTree>
    <p:extLst>
      <p:ext uri="{BB962C8B-B14F-4D97-AF65-F5344CB8AC3E}">
        <p14:creationId xmlns:p14="http://schemas.microsoft.com/office/powerpoint/2010/main" val="2567507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fld id="{F36B85B7-8636-0C4C-B77F-113F5C6F65B4}" type="datetimeFigureOut">
              <a:rPr lang="tr-TR" smtClean="0"/>
              <a:t>8.11.2024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1598575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F36B85B7-8636-0C4C-B77F-113F5C6F65B4}" type="datetimeFigureOut">
              <a:rPr lang="tr-TR" smtClean="0"/>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295530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F36B85B7-8636-0C4C-B77F-113F5C6F65B4}" type="datetimeFigureOut">
              <a:rPr lang="tr-TR" smtClean="0"/>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3134550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F36B85B7-8636-0C4C-B77F-113F5C6F65B4}" type="datetimeFigureOut">
              <a:rPr lang="tr-TR" smtClean="0"/>
              <a:t>8.11.2024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135633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F36B85B7-8636-0C4C-B77F-113F5C6F65B4}" type="datetimeFigureOut">
              <a:rPr lang="tr-TR" smtClean="0"/>
              <a:t>8.11.2024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170265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tr-TR"/>
              <a:t>Asıl metin stillerini düzenle
İkinci düzey
Üçüncü düzey
Dördüncü düzey
Beşinci düzey</a:t>
            </a:r>
            <a:endParaRPr lang="en-US" dirty="0"/>
          </a:p>
        </p:txBody>
      </p:sp>
      <p:sp>
        <p:nvSpPr>
          <p:cNvPr id="8" name="Date Placeholder 7"/>
          <p:cNvSpPr>
            <a:spLocks noGrp="1"/>
          </p:cNvSpPr>
          <p:nvPr>
            <p:ph type="dt" sz="half" idx="10"/>
          </p:nvPr>
        </p:nvSpPr>
        <p:spPr/>
        <p:txBody>
          <a:bodyPr/>
          <a:lstStyle/>
          <a:p>
            <a:fld id="{F36B85B7-8636-0C4C-B77F-113F5C6F65B4}" type="datetimeFigureOut">
              <a:rPr lang="tr-TR" smtClean="0"/>
              <a:t>8.11.2024</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2059619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1583436" y="3143250"/>
            <a:ext cx="4270248" cy="2596776"/>
          </a:xfrm>
        </p:spPr>
        <p:txBody>
          <a:body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tr-TR"/>
              <a:t>Asıl metin stillerini düzenle
İkinci düzey
Üçüncü düzey
Dördüncü düzey
Beşinci düzey</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F36B85B7-8636-0C4C-B77F-113F5C6F65B4}" type="datetimeFigureOut">
              <a:rPr lang="tr-TR" smtClean="0"/>
              <a:t>8.11.2024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0820359-39E2-2248-9560-4F01914582F6}" type="slidenum">
              <a:rPr lang="tr-TR" smtClean="0"/>
              <a:t>‹#›</a:t>
            </a:fld>
            <a:endParaRPr lang="tr-TR"/>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1940017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F36B85B7-8636-0C4C-B77F-113F5C6F65B4}" type="datetimeFigureOut">
              <a:rPr lang="tr-TR" smtClean="0"/>
              <a:t>8.11.2024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3890565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B85B7-8636-0C4C-B77F-113F5C6F65B4}" type="datetimeFigureOut">
              <a:rPr lang="tr-TR" smtClean="0"/>
              <a:t>8.11.2024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131374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
İkinci düzey
Üçüncü düzey
Dördüncü düzey
Beşinci düzey</a:t>
            </a:r>
            <a:endParaRPr lang="en-US" dirty="0"/>
          </a:p>
        </p:txBody>
      </p:sp>
      <p:sp>
        <p:nvSpPr>
          <p:cNvPr id="9" name="Date Placeholder 8"/>
          <p:cNvSpPr>
            <a:spLocks noGrp="1"/>
          </p:cNvSpPr>
          <p:nvPr>
            <p:ph type="dt" sz="half" idx="10"/>
          </p:nvPr>
        </p:nvSpPr>
        <p:spPr/>
        <p:txBody>
          <a:bodyPr/>
          <a:lstStyle/>
          <a:p>
            <a:fld id="{F36B85B7-8636-0C4C-B77F-113F5C6F65B4}" type="datetimeFigureOut">
              <a:rPr lang="tr-TR" smtClean="0"/>
              <a:t>8.11.2024</a:t>
            </a:fld>
            <a:endParaRPr lang="tr-T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1" name="Slide Number Placeholder 10"/>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181421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
İkinci düzey
Üçüncü düzey
Dördüncü düzey
Beşinci düzey</a:t>
            </a:r>
            <a:endParaRPr lang="en-US" dirty="0"/>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36B85B7-8636-0C4C-B77F-113F5C6F65B4}" type="datetimeFigureOut">
              <a:rPr lang="tr-TR" smtClean="0"/>
              <a:t>8.11.2024</a:t>
            </a:fld>
            <a:endParaRPr lang="tr-T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0" name="Slide Number Placeholder 9"/>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53155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36B85B7-8636-0C4C-B77F-113F5C6F65B4}" type="datetimeFigureOut">
              <a:rPr lang="tr-TR" smtClean="0"/>
              <a:t>8.11.2024</a:t>
            </a:fld>
            <a:endParaRPr lang="tr-T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tr-T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0820359-39E2-2248-9560-4F01914582F6}" type="slidenum">
              <a:rPr lang="tr-TR" smtClean="0"/>
              <a:t>‹#›</a:t>
            </a:fld>
            <a:endParaRPr lang="tr-TR"/>
          </a:p>
        </p:txBody>
      </p:sp>
    </p:spTree>
    <p:extLst>
      <p:ext uri="{BB962C8B-B14F-4D97-AF65-F5344CB8AC3E}">
        <p14:creationId xmlns:p14="http://schemas.microsoft.com/office/powerpoint/2010/main" val="276131376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2C34D7D2-4820-3546-9D0D-836CDB550997}"/>
              </a:ext>
            </a:extLst>
          </p:cNvPr>
          <p:cNvSpPr>
            <a:spLocks noGrp="1"/>
          </p:cNvSpPr>
          <p:nvPr>
            <p:ph type="title"/>
          </p:nvPr>
        </p:nvSpPr>
        <p:spPr/>
        <p:txBody>
          <a:bodyPr>
            <a:normAutofit fontScale="90000"/>
          </a:bodyPr>
          <a:lstStyle/>
          <a:p>
            <a:r>
              <a:rPr lang="tr-TR" b="1" cap="none" dirty="0" smtClean="0">
                <a:solidFill>
                  <a:srgbClr val="00B050"/>
                </a:solidFill>
              </a:rPr>
              <a:t>Kurumsal Akreditasyon</a:t>
            </a:r>
            <a:br>
              <a:rPr lang="tr-TR" b="1" cap="none" dirty="0" smtClean="0">
                <a:solidFill>
                  <a:srgbClr val="00B050"/>
                </a:solidFill>
              </a:rPr>
            </a:br>
            <a:r>
              <a:rPr lang="tr-TR" b="1" cap="none" dirty="0">
                <a:solidFill>
                  <a:srgbClr val="00B050"/>
                </a:solidFill>
              </a:rPr>
              <a:t/>
            </a:r>
            <a:br>
              <a:rPr lang="tr-TR" b="1" cap="none" dirty="0">
                <a:solidFill>
                  <a:srgbClr val="00B050"/>
                </a:solidFill>
              </a:rPr>
            </a:br>
            <a:r>
              <a:rPr lang="tr-TR" sz="4000" b="1" i="1" cap="none" dirty="0">
                <a:solidFill>
                  <a:srgbClr val="00B050"/>
                </a:solidFill>
              </a:rPr>
              <a:t>Kalite Eğitimleri </a:t>
            </a:r>
            <a:r>
              <a:rPr lang="tr-TR" sz="4000" b="1" i="1" cap="none" dirty="0" smtClean="0">
                <a:solidFill>
                  <a:srgbClr val="00B050"/>
                </a:solidFill>
              </a:rPr>
              <a:t>Serisi</a:t>
            </a:r>
            <a:r>
              <a:rPr lang="tr-TR" b="1" cap="none" dirty="0" smtClean="0">
                <a:solidFill>
                  <a:srgbClr val="00B050"/>
                </a:solidFill>
              </a:rPr>
              <a:t> </a:t>
            </a:r>
            <a:endParaRPr lang="tr-TR" dirty="0">
              <a:solidFill>
                <a:schemeClr val="accent2">
                  <a:lumMod val="50000"/>
                </a:schemeClr>
              </a:solidFill>
            </a:endParaRPr>
          </a:p>
        </p:txBody>
      </p:sp>
      <p:sp>
        <p:nvSpPr>
          <p:cNvPr id="3" name="Metin Yer Tutucusu 2"/>
          <p:cNvSpPr>
            <a:spLocks noGrp="1"/>
          </p:cNvSpPr>
          <p:nvPr>
            <p:ph type="body" idx="1"/>
          </p:nvPr>
        </p:nvSpPr>
        <p:spPr/>
        <p:txBody>
          <a:bodyPr/>
          <a:lstStyle/>
          <a:p>
            <a:r>
              <a:rPr lang="tr-TR" i="1" dirty="0" smtClean="0"/>
              <a:t>Kalite Yönetimi Koordinatörlüğü</a:t>
            </a:r>
            <a:endParaRPr lang="tr-TR" i="1" dirty="0"/>
          </a:p>
        </p:txBody>
      </p:sp>
      <p:pic>
        <p:nvPicPr>
          <p:cNvPr id="4" name="Resim 3">
            <a:extLst>
              <a:ext uri="{FF2B5EF4-FFF2-40B4-BE49-F238E27FC236}">
                <a16:creationId xmlns="" xmlns:a16="http://schemas.microsoft.com/office/drawing/2014/main"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5293" y="196088"/>
            <a:ext cx="6016707" cy="1351135"/>
          </a:xfrm>
          <a:prstGeom prst="rect">
            <a:avLst/>
          </a:prstGeom>
        </p:spPr>
      </p:pic>
    </p:spTree>
    <p:extLst>
      <p:ext uri="{BB962C8B-B14F-4D97-AF65-F5344CB8AC3E}">
        <p14:creationId xmlns:p14="http://schemas.microsoft.com/office/powerpoint/2010/main" val="3285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975" y="1422400"/>
            <a:ext cx="8277225"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a16="http://schemas.microsoft.com/office/drawing/2014/main" xmlns="" xmlns:lc="http://schemas.openxmlformats.org/drawingml/2006/lockedCanvas" id="{DF22DC8F-84BD-014B-856D-554806215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0864" y="0"/>
            <a:ext cx="2082912" cy="648000"/>
          </a:xfrm>
          <a:prstGeom prst="rect">
            <a:avLst/>
          </a:prstGeom>
        </p:spPr>
      </p:pic>
    </p:spTree>
    <p:extLst>
      <p:ext uri="{BB962C8B-B14F-4D97-AF65-F5344CB8AC3E}">
        <p14:creationId xmlns:p14="http://schemas.microsoft.com/office/powerpoint/2010/main" val="2443370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663" y="1431925"/>
            <a:ext cx="794385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a16="http://schemas.microsoft.com/office/drawing/2014/main" xmlns="" xmlns:lc="http://schemas.openxmlformats.org/drawingml/2006/lockedCanvas" id="{DF22DC8F-84BD-014B-856D-554806215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0864" y="0"/>
            <a:ext cx="2082912" cy="648000"/>
          </a:xfrm>
          <a:prstGeom prst="rect">
            <a:avLst/>
          </a:prstGeom>
        </p:spPr>
      </p:pic>
    </p:spTree>
    <p:extLst>
      <p:ext uri="{BB962C8B-B14F-4D97-AF65-F5344CB8AC3E}">
        <p14:creationId xmlns:p14="http://schemas.microsoft.com/office/powerpoint/2010/main" val="3398850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075" y="1836738"/>
            <a:ext cx="820102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a16="http://schemas.microsoft.com/office/drawing/2014/main" xmlns="" xmlns:lc="http://schemas.openxmlformats.org/drawingml/2006/lockedCanvas" id="{DF22DC8F-84BD-014B-856D-554806215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0864" y="0"/>
            <a:ext cx="2082912" cy="648000"/>
          </a:xfrm>
          <a:prstGeom prst="rect">
            <a:avLst/>
          </a:prstGeom>
        </p:spPr>
      </p:pic>
    </p:spTree>
    <p:extLst>
      <p:ext uri="{BB962C8B-B14F-4D97-AF65-F5344CB8AC3E}">
        <p14:creationId xmlns:p14="http://schemas.microsoft.com/office/powerpoint/2010/main" val="1730861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cap="none" dirty="0" smtClean="0"/>
              <a:t>46 Gösterge ve Derecelendirme</a:t>
            </a:r>
            <a:endParaRPr lang="tr-TR" cap="none" dirty="0"/>
          </a:p>
        </p:txBody>
      </p:sp>
      <p:pic>
        <p:nvPicPr>
          <p:cNvPr id="3" name="Resim 2">
            <a:extLst>
              <a:ext uri="{FF2B5EF4-FFF2-40B4-BE49-F238E27FC236}">
                <a16:creationId xmlns:a16="http://schemas.microsoft.com/office/drawing/2014/main" xmlns="" xmlns:lc="http://schemas.openxmlformats.org/drawingml/2006/lockedCanva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0864" y="0"/>
            <a:ext cx="2082912" cy="648000"/>
          </a:xfrm>
          <a:prstGeom prst="rect">
            <a:avLst/>
          </a:prstGeom>
        </p:spPr>
      </p:pic>
    </p:spTree>
    <p:extLst>
      <p:ext uri="{BB962C8B-B14F-4D97-AF65-F5344CB8AC3E}">
        <p14:creationId xmlns:p14="http://schemas.microsoft.com/office/powerpoint/2010/main" val="2138479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smtClean="0"/>
              <a:t>Liderlik, Yönetişim ve Kalite</a:t>
            </a:r>
            <a:endParaRPr lang="tr-TR" cap="none" dirty="0"/>
          </a:p>
        </p:txBody>
      </p:sp>
      <p:pic>
        <p:nvPicPr>
          <p:cNvPr id="3" name="Resim 2">
            <a:extLst>
              <a:ext uri="{FF2B5EF4-FFF2-40B4-BE49-F238E27FC236}">
                <a16:creationId xmlns:a16="http://schemas.microsoft.com/office/drawing/2014/main" xmlns="" xmlns:lc="http://schemas.openxmlformats.org/drawingml/2006/lockedCanva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0864" y="0"/>
            <a:ext cx="2082912" cy="648000"/>
          </a:xfrm>
          <a:prstGeom prst="rect">
            <a:avLst/>
          </a:prstGeom>
        </p:spPr>
      </p:pic>
    </p:spTree>
    <p:extLst>
      <p:ext uri="{BB962C8B-B14F-4D97-AF65-F5344CB8AC3E}">
        <p14:creationId xmlns:p14="http://schemas.microsoft.com/office/powerpoint/2010/main" val="4215752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8" y="0"/>
            <a:ext cx="12187782" cy="64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Yukarı Ok 4"/>
          <p:cNvSpPr/>
          <p:nvPr/>
        </p:nvSpPr>
        <p:spPr>
          <a:xfrm>
            <a:off x="7683335" y="3280021"/>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1029"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7726" y="3619634"/>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703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655"/>
            <a:ext cx="12161631" cy="64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7404265" y="3258655"/>
            <a:ext cx="368135" cy="6982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0435" y="3421634"/>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3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0"/>
            <a:ext cx="12133488" cy="70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Yukarı Ok 4"/>
          <p:cNvSpPr/>
          <p:nvPr/>
        </p:nvSpPr>
        <p:spPr>
          <a:xfrm>
            <a:off x="4809506" y="2363283"/>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3076" name="Picture 4" descr="C:\Users\34201706812\Desktop\dikk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7267" y="3375021"/>
            <a:ext cx="685188"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948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49258" cy="64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6590803" y="2090150"/>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4" descr="C:\Users\34201706812\Desktop\dikk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3622" y="2997443"/>
            <a:ext cx="685188"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863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80457" cy="60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7677399" y="3041999"/>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663" y="3302368"/>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714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cap="none" dirty="0" smtClean="0"/>
              <a:t>Eğitimin Konu Başlıkları</a:t>
            </a:r>
            <a:endParaRPr lang="tr-TR" cap="none" dirty="0"/>
          </a:p>
        </p:txBody>
      </p:sp>
      <p:sp>
        <p:nvSpPr>
          <p:cNvPr id="5" name="İçerik Yer Tutucusu 4"/>
          <p:cNvSpPr>
            <a:spLocks noGrp="1"/>
          </p:cNvSpPr>
          <p:nvPr>
            <p:ph idx="1"/>
          </p:nvPr>
        </p:nvSpPr>
        <p:spPr>
          <a:xfrm>
            <a:off x="2231136" y="2483669"/>
            <a:ext cx="7729728" cy="3101983"/>
          </a:xfrm>
        </p:spPr>
        <p:txBody>
          <a:bodyPr>
            <a:noAutofit/>
          </a:bodyPr>
          <a:lstStyle/>
          <a:p>
            <a:pPr marL="457200" indent="-457200">
              <a:buFont typeface="+mj-lt"/>
              <a:buAutoNum type="arabicPeriod"/>
            </a:pPr>
            <a:r>
              <a:rPr lang="tr-TR" sz="2200" dirty="0"/>
              <a:t>Kurumsal Akreditasyon Nedir? </a:t>
            </a:r>
          </a:p>
          <a:p>
            <a:pPr marL="457200" indent="-457200" algn="just">
              <a:buFont typeface="+mj-lt"/>
              <a:buAutoNum type="arabicPeriod"/>
            </a:pPr>
            <a:r>
              <a:rPr lang="tr-TR" sz="2200" dirty="0" smtClean="0"/>
              <a:t>YÖKAK </a:t>
            </a:r>
            <a:r>
              <a:rPr lang="tr-TR" sz="2200" dirty="0"/>
              <a:t>Kurumsal Akreditasyon Puanlaması Yaparken Hangi Değerlendirme Anahtarını Kullanıyor? </a:t>
            </a:r>
            <a:endParaRPr lang="tr-TR" sz="2200" dirty="0" smtClean="0"/>
          </a:p>
          <a:p>
            <a:pPr marL="457200" indent="-457200" algn="just">
              <a:buFont typeface="+mj-lt"/>
              <a:buAutoNum type="arabicPeriod"/>
            </a:pPr>
            <a:r>
              <a:rPr lang="tr-TR" sz="2200" dirty="0"/>
              <a:t>46 Gösterge ve </a:t>
            </a:r>
            <a:r>
              <a:rPr lang="tr-TR" sz="2200" dirty="0" smtClean="0"/>
              <a:t>Derecelendirme</a:t>
            </a:r>
          </a:p>
          <a:p>
            <a:pPr marL="457200" indent="-457200" algn="just">
              <a:buFont typeface="+mj-lt"/>
              <a:buAutoNum type="arabicPeriod"/>
            </a:pPr>
            <a:r>
              <a:rPr lang="tr-TR" sz="2200" dirty="0"/>
              <a:t>Kurumsal Akreditasyon Puanlaması Nasıl Yapılır? </a:t>
            </a:r>
          </a:p>
          <a:p>
            <a:pPr marL="457200" indent="-457200" algn="just">
              <a:buFont typeface="+mj-lt"/>
              <a:buAutoNum type="arabicPeriod"/>
            </a:pPr>
            <a:r>
              <a:rPr lang="tr-TR" sz="2200" dirty="0"/>
              <a:t>Kurumsal Akreditasyon Karar </a:t>
            </a:r>
            <a:r>
              <a:rPr lang="tr-TR" sz="2200" dirty="0" smtClean="0"/>
              <a:t>Türleri</a:t>
            </a:r>
          </a:p>
          <a:p>
            <a:pPr marL="457200" indent="-457200" algn="just">
              <a:buFont typeface="+mj-lt"/>
              <a:buAutoNum type="arabicPeriod"/>
            </a:pPr>
            <a:r>
              <a:rPr lang="tr-TR" sz="2200" dirty="0"/>
              <a:t>Üniversitemizin </a:t>
            </a:r>
            <a:r>
              <a:rPr lang="tr-TR" sz="2200" dirty="0" smtClean="0"/>
              <a:t>Puanlaması</a:t>
            </a:r>
          </a:p>
          <a:p>
            <a:pPr marL="457200" indent="-457200" algn="just">
              <a:buFont typeface="+mj-lt"/>
              <a:buAutoNum type="arabicPeriod"/>
            </a:pPr>
            <a:r>
              <a:rPr lang="tr-TR" sz="2200" dirty="0"/>
              <a:t>Kurumsal Akreditasyon Kararının YKS Yükseköğretim Programları </a:t>
            </a:r>
            <a:r>
              <a:rPr lang="tr-TR" sz="2200" dirty="0" smtClean="0"/>
              <a:t>ve </a:t>
            </a:r>
            <a:r>
              <a:rPr lang="tr-TR" sz="2200" dirty="0"/>
              <a:t>Kontenjanları Kılavuzunda </a:t>
            </a:r>
            <a:r>
              <a:rPr lang="tr-TR" sz="2200" dirty="0" smtClean="0"/>
              <a:t>Yayımlanması</a:t>
            </a:r>
          </a:p>
          <a:p>
            <a:pPr marL="457200" indent="-457200" algn="just">
              <a:buFont typeface="+mj-lt"/>
              <a:buAutoNum type="arabicPeriod"/>
            </a:pPr>
            <a:r>
              <a:rPr lang="tr-TR" sz="2200" dirty="0" smtClean="0"/>
              <a:t>Muafiyet Uygulaması</a:t>
            </a:r>
          </a:p>
        </p:txBody>
      </p:sp>
      <p:pic>
        <p:nvPicPr>
          <p:cNvPr id="6" name="Resim 5">
            <a:extLst>
              <a:ext uri="{FF2B5EF4-FFF2-40B4-BE49-F238E27FC236}">
                <a16:creationId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8668" y="-5"/>
            <a:ext cx="2082912" cy="648000"/>
          </a:xfrm>
          <a:prstGeom prst="rect">
            <a:avLst/>
          </a:prstGeom>
        </p:spPr>
      </p:pic>
    </p:spTree>
    <p:extLst>
      <p:ext uri="{BB962C8B-B14F-4D97-AF65-F5344CB8AC3E}">
        <p14:creationId xmlns:p14="http://schemas.microsoft.com/office/powerpoint/2010/main" val="229321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023"/>
            <a:ext cx="12258791" cy="66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Yukarı Ok 3"/>
          <p:cNvSpPr/>
          <p:nvPr/>
        </p:nvSpPr>
        <p:spPr>
          <a:xfrm>
            <a:off x="7647705" y="2862654"/>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5"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7726" y="3226673"/>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765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 y="-106645"/>
            <a:ext cx="12192411" cy="62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8277097" y="3025355"/>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339" y="365795"/>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215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58" y="-1"/>
            <a:ext cx="12243257" cy="63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5890157" y="2764705"/>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4" descr="C:\Users\34201706812\Desktop\dikk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028" y="2764705"/>
            <a:ext cx="685188"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318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0"/>
            <a:ext cx="12197033" cy="69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Yukarı Ok 4"/>
          <p:cNvSpPr/>
          <p:nvPr/>
        </p:nvSpPr>
        <p:spPr>
          <a:xfrm>
            <a:off x="5831297" y="3597710"/>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6" name="Picture 4" descr="C:\Users\34201706812\Desktop\dikk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030" y="3492281"/>
            <a:ext cx="685188"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657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 y="0"/>
            <a:ext cx="12229656" cy="67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7837710" y="3087071"/>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710" y="520174"/>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28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0"/>
            <a:ext cx="12182199" cy="68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Yukarı Ok 3"/>
          <p:cNvSpPr/>
          <p:nvPr/>
        </p:nvSpPr>
        <p:spPr>
          <a:xfrm>
            <a:off x="7819892" y="2873315"/>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5"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9700" y="543925"/>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5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09754" cy="68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7825820" y="2485261"/>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5820" y="579551"/>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249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41288" cy="63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Yukarı Ok 3"/>
          <p:cNvSpPr/>
          <p:nvPr/>
        </p:nvSpPr>
        <p:spPr>
          <a:xfrm>
            <a:off x="8223644" y="3011187"/>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5"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3036" y="3271556"/>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763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68874" cy="69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7641752" y="2943630"/>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7726" y="3293999"/>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51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 y="0"/>
            <a:ext cx="12170669" cy="62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Yukarı Ok 3"/>
          <p:cNvSpPr/>
          <p:nvPr/>
        </p:nvSpPr>
        <p:spPr>
          <a:xfrm rot="18709800">
            <a:off x="7327057" y="3103857"/>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5" name="Picture 4" descr="C:\Users\34201706812\Desktop\dikk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993" y="3540673"/>
            <a:ext cx="685188"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401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a:t>Kurumsal </a:t>
            </a:r>
            <a:r>
              <a:rPr lang="tr-TR" cap="none" dirty="0" smtClean="0"/>
              <a:t>Akreditasyon Nedir? </a:t>
            </a:r>
            <a:endParaRPr lang="tr-TR" cap="none" dirty="0"/>
          </a:p>
        </p:txBody>
      </p:sp>
      <p:sp>
        <p:nvSpPr>
          <p:cNvPr id="3" name="İçerik Yer Tutucusu 2"/>
          <p:cNvSpPr>
            <a:spLocks noGrp="1"/>
          </p:cNvSpPr>
          <p:nvPr>
            <p:ph idx="1"/>
          </p:nvPr>
        </p:nvSpPr>
        <p:spPr/>
        <p:txBody>
          <a:bodyPr>
            <a:noAutofit/>
          </a:bodyPr>
          <a:lstStyle/>
          <a:p>
            <a:pPr algn="just"/>
            <a:r>
              <a:rPr lang="tr-TR" sz="2400" b="1" dirty="0">
                <a:solidFill>
                  <a:srgbClr val="00B050"/>
                </a:solidFill>
              </a:rPr>
              <a:t>Yükseköğretim Kalite Kurulu tarafından gerçekleştirilen</a:t>
            </a:r>
            <a:r>
              <a:rPr lang="tr-TR" sz="2400" dirty="0"/>
              <a:t>, </a:t>
            </a:r>
          </a:p>
          <a:p>
            <a:pPr algn="just"/>
            <a:r>
              <a:rPr lang="tr-TR" sz="2400" dirty="0" smtClean="0">
                <a:solidFill>
                  <a:schemeClr val="tx1"/>
                </a:solidFill>
              </a:rPr>
              <a:t>Kurul tarafından görevlendirilen</a:t>
            </a:r>
            <a:r>
              <a:rPr lang="tr-TR" sz="2400" b="1" dirty="0" smtClean="0">
                <a:solidFill>
                  <a:srgbClr val="00B050"/>
                </a:solidFill>
              </a:rPr>
              <a:t> bağımsız </a:t>
            </a:r>
            <a:r>
              <a:rPr lang="tr-TR" sz="2400" b="1" dirty="0">
                <a:solidFill>
                  <a:srgbClr val="00B050"/>
                </a:solidFill>
              </a:rPr>
              <a:t>bir değerlendirme </a:t>
            </a:r>
            <a:r>
              <a:rPr lang="tr-TR" sz="2400" b="1" dirty="0" smtClean="0">
                <a:solidFill>
                  <a:srgbClr val="00B050"/>
                </a:solidFill>
              </a:rPr>
              <a:t>takımı (dış değerlendiriciler) </a:t>
            </a:r>
            <a:r>
              <a:rPr lang="tr-TR" sz="2400" dirty="0"/>
              <a:t>tarafından eğitim ve öğretim, araştırma ve geliştirme, toplumsal katkı ile idari hizmet süreçlerindeki “planlama, uygulama, kontrol et ve önlem al (PUKÖ)” döngüsünün olgunluk düzeyi temel alınarak ölçütlerle buluşma düzeyinin nitel ve nicel olarak değerlendirildiği </a:t>
            </a:r>
            <a:r>
              <a:rPr lang="tr-TR" sz="2400" dirty="0" smtClean="0"/>
              <a:t>süreçtir. </a:t>
            </a:r>
            <a:endParaRPr lang="tr-TR" sz="2400" dirty="0"/>
          </a:p>
        </p:txBody>
      </p:sp>
      <p:pic>
        <p:nvPicPr>
          <p:cNvPr id="4" name="Resim 3">
            <a:extLst>
              <a:ext uri="{FF2B5EF4-FFF2-40B4-BE49-F238E27FC236}">
                <a16:creationId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916" y="-5"/>
            <a:ext cx="2661497" cy="828000"/>
          </a:xfrm>
          <a:prstGeom prst="rect">
            <a:avLst/>
          </a:prstGeom>
        </p:spPr>
      </p:pic>
    </p:spTree>
    <p:extLst>
      <p:ext uri="{BB962C8B-B14F-4D97-AF65-F5344CB8AC3E}">
        <p14:creationId xmlns:p14="http://schemas.microsoft.com/office/powerpoint/2010/main" val="129275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8" y="-1"/>
            <a:ext cx="12173982" cy="60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6246402" y="3288014"/>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4" descr="C:\Users\34201706812\Desktop\dikk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710" y="3222423"/>
            <a:ext cx="685188"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776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 y="0"/>
            <a:ext cx="12177799" cy="6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rot="18083073">
            <a:off x="7378492" y="2587370"/>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4" descr="C:\Users\34201706812\Desktop\dikk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574" y="274958"/>
            <a:ext cx="685188"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771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 y="-1"/>
            <a:ext cx="12200800" cy="63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rot="18532592">
            <a:off x="7374558" y="2485261"/>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4" descr="C:\Users\34201706812\Desktop\dikk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575" y="132455"/>
            <a:ext cx="685188"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41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smtClean="0"/>
              <a:t>Eğitim ve Öğretim</a:t>
            </a:r>
            <a:endParaRPr lang="tr-TR" cap="none" dirty="0"/>
          </a:p>
        </p:txBody>
      </p:sp>
    </p:spTree>
    <p:extLst>
      <p:ext uri="{BB962C8B-B14F-4D97-AF65-F5344CB8AC3E}">
        <p14:creationId xmlns:p14="http://schemas.microsoft.com/office/powerpoint/2010/main" val="2746959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 y="-1"/>
            <a:ext cx="12190710" cy="69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Yukarı Ok 4"/>
          <p:cNvSpPr/>
          <p:nvPr/>
        </p:nvSpPr>
        <p:spPr>
          <a:xfrm>
            <a:off x="8573965" y="3121760"/>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6"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4589" y="3642498"/>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725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33140" cy="62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7742693" y="2943630"/>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2105" y="3300541"/>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028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9331" cy="6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7641752" y="2943630"/>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4604" y="3223634"/>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603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
            <a:ext cx="12201304" cy="6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7766443" y="2781630"/>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0832" y="3041999"/>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761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4941" cy="68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7505186" y="2943630"/>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7725" y="3006000"/>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566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63200" cy="65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7641752" y="2670498"/>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508" y="2762272"/>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140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cap="none" dirty="0"/>
              <a:t>Kurumsal Akreditasyon </a:t>
            </a:r>
            <a:r>
              <a:rPr lang="tr-TR" cap="none" dirty="0" smtClean="0"/>
              <a:t>Kararları</a:t>
            </a:r>
            <a:endParaRPr lang="tr-TR" dirty="0"/>
          </a:p>
        </p:txBody>
      </p:sp>
      <p:pic>
        <p:nvPicPr>
          <p:cNvPr id="6" name="Resim 5">
            <a:extLst>
              <a:ext uri="{FF2B5EF4-FFF2-40B4-BE49-F238E27FC236}">
                <a16:creationId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916" y="-5"/>
            <a:ext cx="2661497" cy="828000"/>
          </a:xfrm>
          <a:prstGeom prst="rect">
            <a:avLst/>
          </a:prstGeom>
        </p:spPr>
      </p:pic>
    </p:spTree>
    <p:extLst>
      <p:ext uri="{BB962C8B-B14F-4D97-AF65-F5344CB8AC3E}">
        <p14:creationId xmlns:p14="http://schemas.microsoft.com/office/powerpoint/2010/main" val="131098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 y="0"/>
            <a:ext cx="12176683" cy="6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7760506" y="3294000"/>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895" y="3421634"/>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371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5788" cy="69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7528937" y="2943630"/>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7725" y="3096000"/>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185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 y="0"/>
            <a:ext cx="12216227" cy="64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10105882" y="3074258"/>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27651" name="Picture 3" descr="C:\Users\34201706812\Desktop\yeşil ışı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1436" y="243631"/>
            <a:ext cx="720000" cy="720000"/>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294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15156" cy="68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7540812" y="2634872"/>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508" y="3023999"/>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478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8525" cy="63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7641752" y="3225039"/>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7731" y="3304938"/>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568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0"/>
            <a:ext cx="12237220" cy="68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8609591" y="3026758"/>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9164" y="3223634"/>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24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9416" cy="6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9132106" y="2323262"/>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3" descr="C:\Users\34201706812\Desktop\yeşil ışı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0216" y="2421631"/>
            <a:ext cx="720000" cy="720000"/>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9287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 y="-1"/>
            <a:ext cx="12179568" cy="70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7641752" y="2943630"/>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425" y="3223634"/>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073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1931" cy="69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7736754" y="3109885"/>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3981" y="3276000"/>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505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0"/>
            <a:ext cx="12236650" cy="6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8597716" y="3513646"/>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145" y="3774015"/>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349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cap="none" dirty="0" smtClean="0"/>
              <a:t>Kurumsal Akreditasyon Puanlaması Nasıl Yapılır? </a:t>
            </a:r>
            <a:endParaRPr lang="tr-TR" cap="none" dirty="0"/>
          </a:p>
        </p:txBody>
      </p:sp>
      <p:sp>
        <p:nvSpPr>
          <p:cNvPr id="5" name="İçerik Yer Tutucusu 4"/>
          <p:cNvSpPr>
            <a:spLocks noGrp="1"/>
          </p:cNvSpPr>
          <p:nvPr>
            <p:ph idx="1"/>
          </p:nvPr>
        </p:nvSpPr>
        <p:spPr/>
        <p:txBody>
          <a:bodyPr>
            <a:noAutofit/>
          </a:bodyPr>
          <a:lstStyle/>
          <a:p>
            <a:pPr algn="just"/>
            <a:r>
              <a:rPr lang="tr-TR" sz="2400" dirty="0"/>
              <a:t>Kurumsal Akreditasyon Programı kapsamında değerlendirilen yükseköğretim kurumlarına ilişkin değerlendirme sonrasında değerlendirme takımı tarafından hazırlanan KAR dikkate alınarak YÖKAK tarafından akreditasyona ilişkin karar verilir. </a:t>
            </a:r>
            <a:endParaRPr lang="tr-TR" sz="2400" dirty="0" smtClean="0"/>
          </a:p>
        </p:txBody>
      </p:sp>
      <p:pic>
        <p:nvPicPr>
          <p:cNvPr id="6" name="Resim 5">
            <a:extLst>
              <a:ext uri="{FF2B5EF4-FFF2-40B4-BE49-F238E27FC236}">
                <a16:creationId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916" y="-5"/>
            <a:ext cx="2661497" cy="828000"/>
          </a:xfrm>
          <a:prstGeom prst="rect">
            <a:avLst/>
          </a:prstGeom>
        </p:spPr>
      </p:pic>
    </p:spTree>
    <p:extLst>
      <p:ext uri="{BB962C8B-B14F-4D97-AF65-F5344CB8AC3E}">
        <p14:creationId xmlns:p14="http://schemas.microsoft.com/office/powerpoint/2010/main" val="325835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 y="0"/>
            <a:ext cx="12230874" cy="66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rot="18007509">
            <a:off x="7443680" y="2622995"/>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4" descr="C:\Users\34201706812\Desktop\dikk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126" y="84954"/>
            <a:ext cx="685188"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067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1494" cy="69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6804542" y="2943630"/>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4" descr="C:\Users\34201706812\Desktop\dikk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542" y="179956"/>
            <a:ext cx="685188"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0761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smtClean="0"/>
              <a:t>Araştırma ve Geliştirme</a:t>
            </a:r>
            <a:endParaRPr lang="tr-TR" cap="none" dirty="0"/>
          </a:p>
        </p:txBody>
      </p:sp>
    </p:spTree>
    <p:extLst>
      <p:ext uri="{BB962C8B-B14F-4D97-AF65-F5344CB8AC3E}">
        <p14:creationId xmlns:p14="http://schemas.microsoft.com/office/powerpoint/2010/main" val="22030765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 y="0"/>
            <a:ext cx="12212253" cy="60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6911420" y="3549272"/>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4" descr="C:\Users\34201706812\Desktop\dikk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6106" y="3665641"/>
            <a:ext cx="685188"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096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9649" cy="66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7962366" y="2622996"/>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5016" y="2788361"/>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8265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 y="-1"/>
            <a:ext cx="12256035" cy="69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rot="3368598">
            <a:off x="7042048" y="3181137"/>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2095" y="377670"/>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7458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 y="0"/>
            <a:ext cx="12295129" cy="69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8300813" y="3401999"/>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8962" y="3894541"/>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459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2293" cy="71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rot="17735087">
            <a:off x="7380135" y="2753625"/>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4" descr="C:\Users\34201706812\Desktop\dikk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575" y="35625"/>
            <a:ext cx="685188"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5600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7387" cy="68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6442344" y="2943631"/>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4" descr="C:\Users\34201706812\Desktop\dikk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715" y="3176369"/>
            <a:ext cx="685188"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762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12246271" cy="66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8645218" y="3204887"/>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5" descr="C:\Users\34201706812\Desktop\sarı uyar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7507" y="3377029"/>
            <a:ext cx="674581" cy="39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095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fontScale="90000"/>
          </a:bodyPr>
          <a:lstStyle/>
          <a:p>
            <a:r>
              <a:rPr lang="tr-TR" cap="none" dirty="0" smtClean="0"/>
              <a:t>YÖKAK Kurumsal Akreditasyon Puanlaması Yaparken Hangi Değerlendirme Anahtarını Kullanıyor? </a:t>
            </a:r>
            <a:endParaRPr lang="tr-TR" cap="none" dirty="0"/>
          </a:p>
        </p:txBody>
      </p:sp>
      <p:sp>
        <p:nvSpPr>
          <p:cNvPr id="5" name="İçerik Yer Tutucusu 4"/>
          <p:cNvSpPr>
            <a:spLocks noGrp="1"/>
          </p:cNvSpPr>
          <p:nvPr>
            <p:ph idx="1"/>
          </p:nvPr>
        </p:nvSpPr>
        <p:spPr/>
        <p:txBody>
          <a:bodyPr>
            <a:noAutofit/>
          </a:bodyPr>
          <a:lstStyle/>
          <a:p>
            <a:pPr algn="just"/>
            <a:r>
              <a:rPr lang="tr-TR" sz="2400" dirty="0"/>
              <a:t>YÖKAK </a:t>
            </a:r>
            <a:r>
              <a:rPr lang="tr-TR" sz="2400" dirty="0" smtClean="0"/>
              <a:t>4 alan </a:t>
            </a:r>
            <a:r>
              <a:rPr lang="tr-TR" sz="2400" dirty="0"/>
              <a:t>altında </a:t>
            </a:r>
            <a:r>
              <a:rPr lang="tr-TR" sz="2400" dirty="0" smtClean="0"/>
              <a:t>14 </a:t>
            </a:r>
            <a:r>
              <a:rPr lang="tr-TR" sz="2400" dirty="0"/>
              <a:t>Ölçüt ve 46 </a:t>
            </a:r>
            <a:r>
              <a:rPr lang="tr-TR" sz="2400" dirty="0" smtClean="0"/>
              <a:t>alt ölçüte puan veriyor. </a:t>
            </a:r>
          </a:p>
          <a:p>
            <a:pPr algn="just"/>
            <a:endParaRPr lang="tr-TR" sz="2400" dirty="0" smtClean="0"/>
          </a:p>
          <a:p>
            <a:pPr algn="just"/>
            <a:r>
              <a:rPr lang="tr-TR" sz="2400" dirty="0" smtClean="0"/>
              <a:t>Liderlik, Yönetişim ve Kalite: 18 gösterge</a:t>
            </a:r>
          </a:p>
          <a:p>
            <a:pPr algn="just"/>
            <a:r>
              <a:rPr lang="tr-TR" sz="2400" dirty="0" smtClean="0"/>
              <a:t>Eğitim ve Öğretim: 18 gösterge</a:t>
            </a:r>
          </a:p>
          <a:p>
            <a:pPr algn="just"/>
            <a:r>
              <a:rPr lang="tr-TR" sz="2400" dirty="0" smtClean="0"/>
              <a:t>Araştırma ve Geliştirme: 7 gösterge</a:t>
            </a:r>
          </a:p>
          <a:p>
            <a:pPr algn="just"/>
            <a:r>
              <a:rPr lang="tr-TR" sz="2400" dirty="0" smtClean="0"/>
              <a:t>Toplumsal Katkı: 3 gösterge</a:t>
            </a:r>
          </a:p>
        </p:txBody>
      </p:sp>
      <p:pic>
        <p:nvPicPr>
          <p:cNvPr id="6" name="Resim 5">
            <a:extLst>
              <a:ext uri="{FF2B5EF4-FFF2-40B4-BE49-F238E27FC236}">
                <a16:creationId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916" y="-5"/>
            <a:ext cx="2661497" cy="828000"/>
          </a:xfrm>
          <a:prstGeom prst="rect">
            <a:avLst/>
          </a:prstGeom>
        </p:spPr>
      </p:pic>
    </p:spTree>
    <p:extLst>
      <p:ext uri="{BB962C8B-B14F-4D97-AF65-F5344CB8AC3E}">
        <p14:creationId xmlns:p14="http://schemas.microsoft.com/office/powerpoint/2010/main" val="92126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smtClean="0"/>
              <a:t>Toplumsal Katkı</a:t>
            </a:r>
            <a:endParaRPr lang="tr-TR" cap="none" dirty="0"/>
          </a:p>
        </p:txBody>
      </p:sp>
    </p:spTree>
    <p:extLst>
      <p:ext uri="{BB962C8B-B14F-4D97-AF65-F5344CB8AC3E}">
        <p14:creationId xmlns:p14="http://schemas.microsoft.com/office/powerpoint/2010/main" val="3034104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36712" cy="68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6210775" y="2943630"/>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4" descr="C:\Users\34201706812\Desktop\dikk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961" y="2943630"/>
            <a:ext cx="685188"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7425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336" cy="70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6947046" y="3510000"/>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4" descr="C:\Users\34201706812\Desktop\dikk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858" y="3540673"/>
            <a:ext cx="685188"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1466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16973" cy="68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Yukarı Ok 2"/>
          <p:cNvSpPr/>
          <p:nvPr/>
        </p:nvSpPr>
        <p:spPr>
          <a:xfrm>
            <a:off x="6400782" y="2836752"/>
            <a:ext cx="534389" cy="916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smtClean="0"/>
              <a:t>Çağ</a:t>
            </a:r>
            <a:endParaRPr lang="tr-TR" dirty="0"/>
          </a:p>
        </p:txBody>
      </p:sp>
      <p:pic>
        <p:nvPicPr>
          <p:cNvPr id="4" name="Picture 4" descr="C:\Users\34201706812\Desktop\dikk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217" y="2953121"/>
            <a:ext cx="685188"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4528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smtClean="0"/>
              <a:t>Kurumsal Akreditasyon Puanlama Rubriği</a:t>
            </a:r>
            <a:endParaRPr lang="tr-TR" cap="none" dirty="0"/>
          </a:p>
        </p:txBody>
      </p:sp>
      <p:pic>
        <p:nvPicPr>
          <p:cNvPr id="5" name="Resim 4">
            <a:extLst>
              <a:ext uri="{FF2B5EF4-FFF2-40B4-BE49-F238E27FC236}">
                <a16:creationId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916" y="-5"/>
            <a:ext cx="2661497" cy="828000"/>
          </a:xfrm>
          <a:prstGeom prst="rect">
            <a:avLst/>
          </a:prstGeom>
        </p:spPr>
      </p:pic>
    </p:spTree>
    <p:extLst>
      <p:ext uri="{BB962C8B-B14F-4D97-AF65-F5344CB8AC3E}">
        <p14:creationId xmlns:p14="http://schemas.microsoft.com/office/powerpoint/2010/main" val="391114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cap="none" dirty="0" smtClean="0"/>
              <a:t>Kurumsal Akreditasyon Puanlaması Nasıl Yapılır? </a:t>
            </a:r>
            <a:endParaRPr lang="tr-TR" cap="none" dirty="0"/>
          </a:p>
        </p:txBody>
      </p:sp>
      <p:sp>
        <p:nvSpPr>
          <p:cNvPr id="5" name="İçerik Yer Tutucusu 4"/>
          <p:cNvSpPr>
            <a:spLocks noGrp="1"/>
          </p:cNvSpPr>
          <p:nvPr>
            <p:ph idx="1"/>
          </p:nvPr>
        </p:nvSpPr>
        <p:spPr/>
        <p:txBody>
          <a:bodyPr>
            <a:noAutofit/>
          </a:bodyPr>
          <a:lstStyle/>
          <a:p>
            <a:pPr marL="0" indent="0" algn="just">
              <a:buNone/>
            </a:pPr>
            <a:r>
              <a:rPr lang="tr-TR" sz="2400" dirty="0" smtClean="0"/>
              <a:t>YÖKAK </a:t>
            </a:r>
            <a:r>
              <a:rPr lang="tr-TR" sz="2400" dirty="0"/>
              <a:t>Değerlendirme Ölçütleri kapsamında yürütülecek olan Kurumsal Akreditasyon Programında; </a:t>
            </a:r>
            <a:endParaRPr lang="tr-TR" sz="2400" dirty="0" smtClean="0"/>
          </a:p>
          <a:p>
            <a:pPr algn="just"/>
            <a:endParaRPr lang="tr-TR" sz="2400" dirty="0" smtClean="0">
              <a:solidFill>
                <a:srgbClr val="00B050"/>
              </a:solidFill>
            </a:endParaRPr>
          </a:p>
          <a:p>
            <a:pPr algn="just"/>
            <a:r>
              <a:rPr lang="tr-TR" sz="2400" dirty="0" smtClean="0">
                <a:solidFill>
                  <a:srgbClr val="00B050"/>
                </a:solidFill>
              </a:rPr>
              <a:t>➢ </a:t>
            </a:r>
            <a:r>
              <a:rPr lang="tr-TR" sz="2400" b="1" dirty="0">
                <a:solidFill>
                  <a:srgbClr val="00B050"/>
                </a:solidFill>
              </a:rPr>
              <a:t>Liderlik, Yönetişim ve Kalite başlığı 300, </a:t>
            </a:r>
            <a:endParaRPr lang="tr-TR" sz="2400" b="1" dirty="0" smtClean="0">
              <a:solidFill>
                <a:srgbClr val="00B050"/>
              </a:solidFill>
            </a:endParaRPr>
          </a:p>
          <a:p>
            <a:pPr algn="just"/>
            <a:r>
              <a:rPr lang="tr-TR" sz="2400" b="1" dirty="0" smtClean="0">
                <a:solidFill>
                  <a:srgbClr val="00B050"/>
                </a:solidFill>
              </a:rPr>
              <a:t>➢ </a:t>
            </a:r>
            <a:r>
              <a:rPr lang="tr-TR" sz="2400" b="1" dirty="0">
                <a:solidFill>
                  <a:srgbClr val="00B050"/>
                </a:solidFill>
              </a:rPr>
              <a:t>Eğitim ve Öğretim başlığı 400, </a:t>
            </a:r>
            <a:endParaRPr lang="tr-TR" sz="2400" b="1" dirty="0" smtClean="0">
              <a:solidFill>
                <a:srgbClr val="00B050"/>
              </a:solidFill>
            </a:endParaRPr>
          </a:p>
          <a:p>
            <a:pPr algn="just"/>
            <a:r>
              <a:rPr lang="tr-TR" sz="2400" b="1" dirty="0" smtClean="0">
                <a:solidFill>
                  <a:srgbClr val="00B050"/>
                </a:solidFill>
              </a:rPr>
              <a:t>➢ </a:t>
            </a:r>
            <a:r>
              <a:rPr lang="tr-TR" sz="2400" b="1" dirty="0">
                <a:solidFill>
                  <a:srgbClr val="00B050"/>
                </a:solidFill>
              </a:rPr>
              <a:t>Araştırma ve Geliştirme başlığı 200 </a:t>
            </a:r>
            <a:endParaRPr lang="tr-TR" sz="2400" b="1" dirty="0" smtClean="0">
              <a:solidFill>
                <a:srgbClr val="00B050"/>
              </a:solidFill>
            </a:endParaRPr>
          </a:p>
          <a:p>
            <a:pPr algn="just"/>
            <a:r>
              <a:rPr lang="tr-TR" sz="2400" b="1" dirty="0" smtClean="0">
                <a:solidFill>
                  <a:srgbClr val="00B050"/>
                </a:solidFill>
              </a:rPr>
              <a:t>➢ </a:t>
            </a:r>
            <a:r>
              <a:rPr lang="tr-TR" sz="2400" b="1" dirty="0">
                <a:solidFill>
                  <a:srgbClr val="00B050"/>
                </a:solidFill>
              </a:rPr>
              <a:t>Toplumsal Katkı başlığı 100 </a:t>
            </a:r>
            <a:r>
              <a:rPr lang="tr-TR" sz="2400" b="1" dirty="0" smtClean="0">
                <a:solidFill>
                  <a:srgbClr val="00B050"/>
                </a:solidFill>
              </a:rPr>
              <a:t>puan,</a:t>
            </a:r>
          </a:p>
          <a:p>
            <a:pPr marL="0" indent="0" algn="just">
              <a:buNone/>
            </a:pPr>
            <a:r>
              <a:rPr lang="tr-TR" sz="2400" b="1" dirty="0" smtClean="0">
                <a:solidFill>
                  <a:srgbClr val="00B050"/>
                </a:solidFill>
              </a:rPr>
              <a:t>olmak </a:t>
            </a:r>
            <a:r>
              <a:rPr lang="tr-TR" sz="2400" b="1" dirty="0">
                <a:solidFill>
                  <a:srgbClr val="00B050"/>
                </a:solidFill>
              </a:rPr>
              <a:t>üzere toplam 1000 puan </a:t>
            </a:r>
            <a:r>
              <a:rPr lang="tr-TR" sz="2400" dirty="0"/>
              <a:t>üzerinden değerlendirme yapılır. </a:t>
            </a:r>
          </a:p>
        </p:txBody>
      </p:sp>
      <p:pic>
        <p:nvPicPr>
          <p:cNvPr id="6" name="Resim 5">
            <a:extLst>
              <a:ext uri="{FF2B5EF4-FFF2-40B4-BE49-F238E27FC236}">
                <a16:creationId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916" y="-5"/>
            <a:ext cx="2661497" cy="828000"/>
          </a:xfrm>
          <a:prstGeom prst="rect">
            <a:avLst/>
          </a:prstGeom>
        </p:spPr>
      </p:pic>
    </p:spTree>
    <p:extLst>
      <p:ext uri="{BB962C8B-B14F-4D97-AF65-F5344CB8AC3E}">
        <p14:creationId xmlns:p14="http://schemas.microsoft.com/office/powerpoint/2010/main" val="249295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905788"/>
            <a:ext cx="8067675" cy="56483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5" name="Resim 4">
            <a:extLst>
              <a:ext uri="{FF2B5EF4-FFF2-40B4-BE49-F238E27FC236}">
                <a16:creationId xmlns:a16="http://schemas.microsoft.com/office/drawing/2014/main" xmlns="" id="{DF22DC8F-84BD-014B-856D-554806215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4916" y="-5"/>
            <a:ext cx="2661497" cy="828000"/>
          </a:xfrm>
          <a:prstGeom prst="rect">
            <a:avLst/>
          </a:prstGeom>
        </p:spPr>
      </p:pic>
    </p:spTree>
    <p:extLst>
      <p:ext uri="{BB962C8B-B14F-4D97-AF65-F5344CB8AC3E}">
        <p14:creationId xmlns:p14="http://schemas.microsoft.com/office/powerpoint/2010/main" val="232161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163" y="1628775"/>
            <a:ext cx="7981950" cy="30861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3" name="Resim 2">
            <a:extLst>
              <a:ext uri="{FF2B5EF4-FFF2-40B4-BE49-F238E27FC236}">
                <a16:creationId xmlns:a16="http://schemas.microsoft.com/office/drawing/2014/main" xmlns="" id="{DF22DC8F-84BD-014B-856D-554806215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4916" y="-5"/>
            <a:ext cx="2661497" cy="828000"/>
          </a:xfrm>
          <a:prstGeom prst="rect">
            <a:avLst/>
          </a:prstGeom>
        </p:spPr>
      </p:pic>
    </p:spTree>
    <p:extLst>
      <p:ext uri="{BB962C8B-B14F-4D97-AF65-F5344CB8AC3E}">
        <p14:creationId xmlns:p14="http://schemas.microsoft.com/office/powerpoint/2010/main" val="232098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smtClean="0"/>
              <a:t>Kurumsal Akreditasyon Karar Türleri</a:t>
            </a:r>
            <a:endParaRPr lang="tr-TR" cap="none" dirty="0"/>
          </a:p>
        </p:txBody>
      </p:sp>
      <p:sp>
        <p:nvSpPr>
          <p:cNvPr id="3" name="İçerik Yer Tutucusu 2"/>
          <p:cNvSpPr>
            <a:spLocks noGrp="1"/>
          </p:cNvSpPr>
          <p:nvPr>
            <p:ph idx="1"/>
          </p:nvPr>
        </p:nvSpPr>
        <p:spPr/>
        <p:txBody>
          <a:bodyPr>
            <a:noAutofit/>
          </a:bodyPr>
          <a:lstStyle/>
          <a:p>
            <a:pPr algn="just"/>
            <a:r>
              <a:rPr lang="tr-TR" sz="2400" dirty="0"/>
              <a:t>Kurumsal akreditasyon programı kapsamında değerlendirilen yükseköğretim kurumlarına yönelik akreditasyon kararı; </a:t>
            </a:r>
            <a:endParaRPr lang="tr-TR" sz="2400" dirty="0" smtClean="0"/>
          </a:p>
          <a:p>
            <a:pPr marL="0" indent="0" algn="just">
              <a:buNone/>
            </a:pPr>
            <a:endParaRPr lang="tr-TR" sz="2400" dirty="0" smtClean="0"/>
          </a:p>
          <a:p>
            <a:pPr lvl="1" algn="just"/>
            <a:r>
              <a:rPr lang="tr-TR" sz="2400" b="1" dirty="0" smtClean="0">
                <a:solidFill>
                  <a:srgbClr val="00B050"/>
                </a:solidFill>
              </a:rPr>
              <a:t>650 ve üzeri puan beş </a:t>
            </a:r>
            <a:r>
              <a:rPr lang="tr-TR" sz="2400" b="1" dirty="0">
                <a:solidFill>
                  <a:srgbClr val="00B050"/>
                </a:solidFill>
              </a:rPr>
              <a:t>yıl süreyle tam akreditasyon, </a:t>
            </a:r>
            <a:endParaRPr lang="tr-TR" sz="2400" b="1" dirty="0" smtClean="0">
              <a:solidFill>
                <a:srgbClr val="00B050"/>
              </a:solidFill>
            </a:endParaRPr>
          </a:p>
          <a:p>
            <a:pPr lvl="1" algn="just"/>
            <a:r>
              <a:rPr lang="tr-TR" sz="2400" b="1" dirty="0" smtClean="0">
                <a:solidFill>
                  <a:srgbClr val="00B050"/>
                </a:solidFill>
              </a:rPr>
              <a:t>500-649 Puan arası, iki </a:t>
            </a:r>
            <a:r>
              <a:rPr lang="tr-TR" sz="2400" b="1" dirty="0">
                <a:solidFill>
                  <a:srgbClr val="00B050"/>
                </a:solidFill>
              </a:rPr>
              <a:t>yıl süreyle koşullu akreditasyon </a:t>
            </a:r>
            <a:r>
              <a:rPr lang="tr-TR" sz="2400" b="1" dirty="0" smtClean="0">
                <a:solidFill>
                  <a:srgbClr val="00B050"/>
                </a:solidFill>
              </a:rPr>
              <a:t>ve,</a:t>
            </a:r>
          </a:p>
          <a:p>
            <a:pPr lvl="1" algn="just"/>
            <a:r>
              <a:rPr lang="tr-TR" sz="2400" b="1" dirty="0" smtClean="0">
                <a:solidFill>
                  <a:srgbClr val="00B050"/>
                </a:solidFill>
              </a:rPr>
              <a:t>500 Puan altı, akreditasyonun </a:t>
            </a:r>
            <a:r>
              <a:rPr lang="tr-TR" sz="2400" b="1" dirty="0">
                <a:solidFill>
                  <a:srgbClr val="00B050"/>
                </a:solidFill>
              </a:rPr>
              <a:t>reddi</a:t>
            </a:r>
            <a:r>
              <a:rPr lang="tr-TR" sz="2400" dirty="0"/>
              <a:t> kararı olarak </a:t>
            </a:r>
            <a:r>
              <a:rPr lang="tr-TR" sz="2400" dirty="0" smtClean="0"/>
              <a:t>verilir. </a:t>
            </a:r>
            <a:endParaRPr lang="tr-TR" sz="2400" dirty="0"/>
          </a:p>
        </p:txBody>
      </p:sp>
      <p:pic>
        <p:nvPicPr>
          <p:cNvPr id="4" name="Resim 3">
            <a:extLst>
              <a:ext uri="{FF2B5EF4-FFF2-40B4-BE49-F238E27FC236}">
                <a16:creationId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916" y="-5"/>
            <a:ext cx="2661497" cy="828000"/>
          </a:xfrm>
          <a:prstGeom prst="rect">
            <a:avLst/>
          </a:prstGeom>
        </p:spPr>
      </p:pic>
    </p:spTree>
    <p:extLst>
      <p:ext uri="{BB962C8B-B14F-4D97-AF65-F5344CB8AC3E}">
        <p14:creationId xmlns:p14="http://schemas.microsoft.com/office/powerpoint/2010/main" val="21416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smtClean="0"/>
              <a:t>Puanlandırmada Eğitim Öğretim Başlığının Ayrı Bir Önemi Vardır!</a:t>
            </a:r>
            <a:endParaRPr lang="tr-TR" cap="none" dirty="0"/>
          </a:p>
        </p:txBody>
      </p:sp>
      <p:sp>
        <p:nvSpPr>
          <p:cNvPr id="3" name="İçerik Yer Tutucusu 2"/>
          <p:cNvSpPr>
            <a:spLocks noGrp="1"/>
          </p:cNvSpPr>
          <p:nvPr>
            <p:ph idx="1"/>
          </p:nvPr>
        </p:nvSpPr>
        <p:spPr/>
        <p:txBody>
          <a:bodyPr>
            <a:normAutofit/>
          </a:bodyPr>
          <a:lstStyle/>
          <a:p>
            <a:pPr algn="just"/>
            <a:r>
              <a:rPr lang="tr-TR" sz="2400" b="1" dirty="0">
                <a:solidFill>
                  <a:srgbClr val="00B050"/>
                </a:solidFill>
              </a:rPr>
              <a:t>Eğitim ve Öğretim başlığında 400 puan üzerinden 280 puan alamayan </a:t>
            </a:r>
            <a:r>
              <a:rPr lang="tr-TR" sz="2400" dirty="0" smtClean="0"/>
              <a:t>yükseköğretim </a:t>
            </a:r>
            <a:r>
              <a:rPr lang="tr-TR" sz="2400" dirty="0"/>
              <a:t>kurumlarının toplam puanı 650 ve üzerinde olsa dahi tam akreditasyon alamazlar ve bu kurumlara </a:t>
            </a:r>
            <a:r>
              <a:rPr lang="tr-TR" sz="2400" b="1" dirty="0">
                <a:solidFill>
                  <a:srgbClr val="00B050"/>
                </a:solidFill>
              </a:rPr>
              <a:t>koşullu akreditasyon </a:t>
            </a:r>
            <a:r>
              <a:rPr lang="tr-TR" sz="2400" dirty="0" smtClean="0"/>
              <a:t>verilir.</a:t>
            </a:r>
            <a:endParaRPr lang="tr-TR" sz="2400" dirty="0"/>
          </a:p>
        </p:txBody>
      </p:sp>
      <p:pic>
        <p:nvPicPr>
          <p:cNvPr id="4" name="Resim 3">
            <a:extLst>
              <a:ext uri="{FF2B5EF4-FFF2-40B4-BE49-F238E27FC236}">
                <a16:creationId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916" y="-5"/>
            <a:ext cx="2661497" cy="828000"/>
          </a:xfrm>
          <a:prstGeom prst="rect">
            <a:avLst/>
          </a:prstGeom>
        </p:spPr>
      </p:pic>
    </p:spTree>
    <p:extLst>
      <p:ext uri="{BB962C8B-B14F-4D97-AF65-F5344CB8AC3E}">
        <p14:creationId xmlns:p14="http://schemas.microsoft.com/office/powerpoint/2010/main" val="119871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cap="none" dirty="0"/>
              <a:t>YÖKAK Kurumsal Akreditasyon Puanlaması Yaparken Hangi Değerlendirme Anahtarını Kullanıyor? </a:t>
            </a:r>
            <a:endParaRPr lang="tr-TR" dirty="0"/>
          </a:p>
        </p:txBody>
      </p:sp>
      <p:sp>
        <p:nvSpPr>
          <p:cNvPr id="3" name="İçerik Yer Tutucusu 2"/>
          <p:cNvSpPr>
            <a:spLocks noGrp="1"/>
          </p:cNvSpPr>
          <p:nvPr>
            <p:ph idx="1"/>
          </p:nvPr>
        </p:nvSpPr>
        <p:spPr/>
        <p:txBody>
          <a:bodyPr>
            <a:normAutofit/>
          </a:bodyPr>
          <a:lstStyle/>
          <a:p>
            <a:pPr algn="just"/>
            <a:r>
              <a:rPr lang="tr-TR" sz="2400" dirty="0" smtClean="0"/>
              <a:t>Her gösterge olgunluk düzeyine göre 1-5 arası puanlamaya tabi tutuluyor. (1 en düşük, 5 en yüksek)</a:t>
            </a:r>
          </a:p>
          <a:p>
            <a:r>
              <a:rPr lang="tr-TR" sz="2400" dirty="0" smtClean="0"/>
              <a:t>1: Üniversite daha yolun başında</a:t>
            </a:r>
          </a:p>
          <a:p>
            <a:r>
              <a:rPr lang="tr-TR" sz="2400" dirty="0" smtClean="0"/>
              <a:t>5: Üniversite örnek gösterilebilir durumda</a:t>
            </a:r>
            <a:endParaRPr lang="tr-TR" sz="2400" dirty="0"/>
          </a:p>
        </p:txBody>
      </p:sp>
      <p:pic>
        <p:nvPicPr>
          <p:cNvPr id="4" name="Resim 3">
            <a:extLst>
              <a:ext uri="{FF2B5EF4-FFF2-40B4-BE49-F238E27FC236}">
                <a16:creationId xmlns:a16="http://schemas.microsoft.com/office/drawing/2014/main" xmlns="" xmlns:lc="http://schemas.openxmlformats.org/drawingml/2006/lockedCanva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0864" y="0"/>
            <a:ext cx="2082912" cy="648000"/>
          </a:xfrm>
          <a:prstGeom prst="rect">
            <a:avLst/>
          </a:prstGeom>
        </p:spPr>
      </p:pic>
    </p:spTree>
    <p:extLst>
      <p:ext uri="{BB962C8B-B14F-4D97-AF65-F5344CB8AC3E}">
        <p14:creationId xmlns:p14="http://schemas.microsoft.com/office/powerpoint/2010/main" val="4740695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smtClean="0"/>
              <a:t>Üniversitemizin Puanlaması Nedir?</a:t>
            </a:r>
            <a:endParaRPr lang="tr-TR" cap="none"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414148546"/>
              </p:ext>
            </p:extLst>
          </p:nvPr>
        </p:nvGraphicFramePr>
        <p:xfrm>
          <a:off x="2231136" y="2671944"/>
          <a:ext cx="7744137" cy="3526974"/>
        </p:xfrm>
        <a:graphic>
          <a:graphicData uri="http://schemas.openxmlformats.org/drawingml/2006/table">
            <a:tbl>
              <a:tblPr firstRow="1" firstCol="1" bandRow="1">
                <a:tableStyleId>{5A111915-BE36-4E01-A7E5-04B1672EAD32}</a:tableStyleId>
              </a:tblPr>
              <a:tblGrid>
                <a:gridCol w="4546578"/>
                <a:gridCol w="1098209"/>
                <a:gridCol w="2099350"/>
              </a:tblGrid>
              <a:tr h="587829">
                <a:tc>
                  <a:txBody>
                    <a:bodyPr/>
                    <a:lstStyle/>
                    <a:p>
                      <a:pPr algn="ctr">
                        <a:lnSpc>
                          <a:spcPct val="107000"/>
                        </a:lnSpc>
                        <a:spcAft>
                          <a:spcPts val="0"/>
                        </a:spcAft>
                      </a:pPr>
                      <a:r>
                        <a:rPr lang="tr-TR" sz="1800" kern="100" dirty="0">
                          <a:effectLst/>
                        </a:rPr>
                        <a:t> </a:t>
                      </a:r>
                      <a:endParaRPr lang="tr-TR" sz="1800" kern="1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tr-TR" sz="1800" kern="100">
                          <a:effectLst/>
                        </a:rPr>
                        <a:t>YÖKAK</a:t>
                      </a:r>
                      <a:endParaRPr lang="tr-TR" sz="1800" kern="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tr-TR" sz="1800" kern="100">
                          <a:effectLst/>
                        </a:rPr>
                        <a:t>Çağ Üniversitesi</a:t>
                      </a:r>
                      <a:endParaRPr lang="tr-TR" sz="1800" kern="100">
                        <a:effectLst/>
                        <a:latin typeface="Calibri"/>
                        <a:ea typeface="Calibri"/>
                        <a:cs typeface="Times New Roman"/>
                      </a:endParaRPr>
                    </a:p>
                  </a:txBody>
                  <a:tcPr marL="68580" marR="68580" marT="0" marB="0" anchor="ctr"/>
                </a:tc>
              </a:tr>
              <a:tr h="587829">
                <a:tc>
                  <a:txBody>
                    <a:bodyPr/>
                    <a:lstStyle/>
                    <a:p>
                      <a:pPr algn="ctr">
                        <a:lnSpc>
                          <a:spcPct val="107000"/>
                        </a:lnSpc>
                        <a:spcAft>
                          <a:spcPts val="0"/>
                        </a:spcAft>
                      </a:pPr>
                      <a:r>
                        <a:rPr lang="tr-TR" sz="1800" kern="100" dirty="0">
                          <a:effectLst/>
                        </a:rPr>
                        <a:t>Liderlik, Kalite ve Yönetim</a:t>
                      </a:r>
                      <a:endParaRPr lang="tr-TR" sz="1800" kern="1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tr-TR" sz="1800" kern="100">
                          <a:effectLst/>
                        </a:rPr>
                        <a:t>300</a:t>
                      </a:r>
                      <a:endParaRPr lang="tr-TR" sz="1800" kern="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tr-TR" sz="1800" kern="100">
                          <a:effectLst/>
                        </a:rPr>
                        <a:t>150</a:t>
                      </a:r>
                      <a:endParaRPr lang="tr-TR" sz="1800" kern="100">
                        <a:effectLst/>
                        <a:latin typeface="Calibri"/>
                        <a:ea typeface="Calibri"/>
                        <a:cs typeface="Times New Roman"/>
                      </a:endParaRPr>
                    </a:p>
                  </a:txBody>
                  <a:tcPr marL="68580" marR="68580" marT="0" marB="0" anchor="ctr"/>
                </a:tc>
              </a:tr>
              <a:tr h="587829">
                <a:tc>
                  <a:txBody>
                    <a:bodyPr/>
                    <a:lstStyle/>
                    <a:p>
                      <a:pPr algn="ctr">
                        <a:lnSpc>
                          <a:spcPct val="107000"/>
                        </a:lnSpc>
                        <a:spcAft>
                          <a:spcPts val="0"/>
                        </a:spcAft>
                      </a:pPr>
                      <a:r>
                        <a:rPr lang="tr-TR" sz="1800" kern="100" dirty="0">
                          <a:effectLst/>
                        </a:rPr>
                        <a:t>Eğitim ve Öğretim</a:t>
                      </a:r>
                      <a:endParaRPr lang="tr-TR" sz="1800" kern="1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tr-TR" sz="1800" kern="100" dirty="0">
                          <a:effectLst/>
                        </a:rPr>
                        <a:t>400</a:t>
                      </a:r>
                      <a:endParaRPr lang="tr-TR" sz="1800" kern="1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tr-TR" sz="1800" kern="100">
                          <a:effectLst/>
                        </a:rPr>
                        <a:t>240</a:t>
                      </a:r>
                      <a:endParaRPr lang="tr-TR" sz="1800" kern="100">
                        <a:effectLst/>
                        <a:latin typeface="Calibri"/>
                        <a:ea typeface="Calibri"/>
                        <a:cs typeface="Times New Roman"/>
                      </a:endParaRPr>
                    </a:p>
                  </a:txBody>
                  <a:tcPr marL="68580" marR="68580" marT="0" marB="0" anchor="ctr"/>
                </a:tc>
              </a:tr>
              <a:tr h="587829">
                <a:tc>
                  <a:txBody>
                    <a:bodyPr/>
                    <a:lstStyle/>
                    <a:p>
                      <a:pPr algn="ctr">
                        <a:lnSpc>
                          <a:spcPct val="107000"/>
                        </a:lnSpc>
                        <a:spcAft>
                          <a:spcPts val="0"/>
                        </a:spcAft>
                      </a:pPr>
                      <a:r>
                        <a:rPr lang="tr-TR" sz="1800" kern="100">
                          <a:effectLst/>
                        </a:rPr>
                        <a:t>Araştırma ve Geliştirme</a:t>
                      </a:r>
                      <a:endParaRPr lang="tr-TR" sz="1800" kern="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tr-TR" sz="1800" kern="100" dirty="0">
                          <a:effectLst/>
                        </a:rPr>
                        <a:t>200</a:t>
                      </a:r>
                      <a:endParaRPr lang="tr-TR" sz="1800" kern="1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tr-TR" sz="1800" kern="100">
                          <a:effectLst/>
                        </a:rPr>
                        <a:t>103</a:t>
                      </a:r>
                      <a:endParaRPr lang="tr-TR" sz="1800" kern="100">
                        <a:effectLst/>
                        <a:latin typeface="Calibri"/>
                        <a:ea typeface="Calibri"/>
                        <a:cs typeface="Times New Roman"/>
                      </a:endParaRPr>
                    </a:p>
                  </a:txBody>
                  <a:tcPr marL="68580" marR="68580" marT="0" marB="0" anchor="ctr"/>
                </a:tc>
              </a:tr>
              <a:tr h="587829">
                <a:tc>
                  <a:txBody>
                    <a:bodyPr/>
                    <a:lstStyle/>
                    <a:p>
                      <a:pPr algn="ctr">
                        <a:lnSpc>
                          <a:spcPct val="107000"/>
                        </a:lnSpc>
                        <a:spcAft>
                          <a:spcPts val="0"/>
                        </a:spcAft>
                      </a:pPr>
                      <a:r>
                        <a:rPr lang="tr-TR" sz="1800" kern="100">
                          <a:effectLst/>
                        </a:rPr>
                        <a:t>Toplumsal Katkı</a:t>
                      </a:r>
                      <a:endParaRPr lang="tr-TR" sz="1800" kern="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tr-TR" sz="1800" kern="100" dirty="0">
                          <a:effectLst/>
                        </a:rPr>
                        <a:t>100</a:t>
                      </a:r>
                      <a:endParaRPr lang="tr-TR" sz="1800" kern="1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tr-TR" sz="1800" kern="100" dirty="0">
                          <a:effectLst/>
                        </a:rPr>
                        <a:t>40</a:t>
                      </a:r>
                      <a:endParaRPr lang="tr-TR" sz="1800" kern="100" dirty="0">
                        <a:effectLst/>
                        <a:latin typeface="Calibri"/>
                        <a:ea typeface="Calibri"/>
                        <a:cs typeface="Times New Roman"/>
                      </a:endParaRPr>
                    </a:p>
                  </a:txBody>
                  <a:tcPr marL="68580" marR="68580" marT="0" marB="0" anchor="ctr"/>
                </a:tc>
              </a:tr>
              <a:tr h="587829">
                <a:tc>
                  <a:txBody>
                    <a:bodyPr/>
                    <a:lstStyle/>
                    <a:p>
                      <a:pPr algn="ctr">
                        <a:lnSpc>
                          <a:spcPct val="107000"/>
                        </a:lnSpc>
                        <a:spcAft>
                          <a:spcPts val="0"/>
                        </a:spcAft>
                      </a:pPr>
                      <a:r>
                        <a:rPr lang="tr-TR" sz="1800" kern="100">
                          <a:effectLst/>
                        </a:rPr>
                        <a:t>TOPLAM</a:t>
                      </a:r>
                      <a:endParaRPr lang="tr-TR" sz="1800" kern="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tr-TR" sz="1800" kern="100">
                          <a:effectLst/>
                        </a:rPr>
                        <a:t>1000</a:t>
                      </a:r>
                      <a:endParaRPr lang="tr-TR" sz="1800" kern="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tr-TR" sz="1800" kern="100" dirty="0">
                          <a:effectLst/>
                        </a:rPr>
                        <a:t>533</a:t>
                      </a:r>
                      <a:endParaRPr lang="tr-TR" sz="1800" kern="100" dirty="0">
                        <a:effectLst/>
                        <a:latin typeface="Calibri"/>
                        <a:ea typeface="Calibri"/>
                        <a:cs typeface="Times New Roman"/>
                      </a:endParaRPr>
                    </a:p>
                  </a:txBody>
                  <a:tcPr marL="68580" marR="68580" marT="0" marB="0" anchor="ctr"/>
                </a:tc>
              </a:tr>
            </a:tbl>
          </a:graphicData>
        </a:graphic>
      </p:graphicFrame>
      <p:pic>
        <p:nvPicPr>
          <p:cNvPr id="5" name="Resim 4">
            <a:extLst>
              <a:ext uri="{FF2B5EF4-FFF2-40B4-BE49-F238E27FC236}">
                <a16:creationId xmlns:a16="http://schemas.microsoft.com/office/drawing/2014/main" xmlns="" xmlns:lc="http://schemas.openxmlformats.org/drawingml/2006/lockedCanva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0864" y="0"/>
            <a:ext cx="2082912" cy="648000"/>
          </a:xfrm>
          <a:prstGeom prst="rect">
            <a:avLst/>
          </a:prstGeom>
        </p:spPr>
      </p:pic>
    </p:spTree>
    <p:extLst>
      <p:ext uri="{BB962C8B-B14F-4D97-AF65-F5344CB8AC3E}">
        <p14:creationId xmlns:p14="http://schemas.microsoft.com/office/powerpoint/2010/main" val="7886695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cap="none" dirty="0" smtClean="0"/>
              <a:t>5 Yıl Süreyle Tam Akreditasyon Alınmışsa Daha Sonraki Süreç Nasıl İşler? (Ara Değerlendirme)</a:t>
            </a:r>
            <a:endParaRPr lang="tr-TR" cap="none" dirty="0"/>
          </a:p>
        </p:txBody>
      </p:sp>
      <p:sp>
        <p:nvSpPr>
          <p:cNvPr id="3" name="İçerik Yer Tutucusu 2"/>
          <p:cNvSpPr>
            <a:spLocks noGrp="1"/>
          </p:cNvSpPr>
          <p:nvPr>
            <p:ph idx="1"/>
          </p:nvPr>
        </p:nvSpPr>
        <p:spPr/>
        <p:txBody>
          <a:bodyPr>
            <a:noAutofit/>
          </a:bodyPr>
          <a:lstStyle/>
          <a:p>
            <a:pPr algn="just"/>
            <a:r>
              <a:rPr lang="tr-TR" sz="2400" dirty="0"/>
              <a:t>Beş yıl süreyle tam akreditasyon alan yükseköğretim kurumlarına akreditasyonu izleyen </a:t>
            </a:r>
            <a:r>
              <a:rPr lang="tr-TR" sz="2400" b="1" dirty="0">
                <a:solidFill>
                  <a:srgbClr val="FF0000"/>
                </a:solidFill>
              </a:rPr>
              <a:t>en erken ikinci yılda</a:t>
            </a:r>
            <a:r>
              <a:rPr lang="tr-TR" sz="2400" dirty="0"/>
              <a:t> ara değerlendirme gerçekleştirilir</a:t>
            </a:r>
            <a:r>
              <a:rPr lang="tr-TR" sz="2400" dirty="0" smtClean="0"/>
              <a:t>.</a:t>
            </a:r>
          </a:p>
          <a:p>
            <a:pPr algn="just"/>
            <a:r>
              <a:rPr lang="tr-TR" sz="2400" dirty="0"/>
              <a:t>Daha önce beş yıl süreyle tam akreditasyon alan </a:t>
            </a:r>
            <a:r>
              <a:rPr lang="tr-TR" sz="2400" dirty="0" smtClean="0"/>
              <a:t>ve ADP </a:t>
            </a:r>
            <a:r>
              <a:rPr lang="tr-TR" sz="2400" dirty="0"/>
              <a:t>kapsamında saha ziyareti </a:t>
            </a:r>
            <a:r>
              <a:rPr lang="tr-TR" sz="2400" dirty="0" smtClean="0"/>
              <a:t>gerçekleştirilen yükseköğretim </a:t>
            </a:r>
            <a:r>
              <a:rPr lang="tr-TR" sz="2400" dirty="0"/>
              <a:t>kurumunun ara </a:t>
            </a:r>
            <a:r>
              <a:rPr lang="tr-TR" sz="2400" dirty="0" smtClean="0"/>
              <a:t>değerlendirmesi sonucunda</a:t>
            </a:r>
            <a:r>
              <a:rPr lang="tr-TR" sz="2400" dirty="0"/>
              <a:t>;</a:t>
            </a:r>
          </a:p>
        </p:txBody>
      </p:sp>
      <p:pic>
        <p:nvPicPr>
          <p:cNvPr id="4" name="Resim 3">
            <a:extLst>
              <a:ext uri="{FF2B5EF4-FFF2-40B4-BE49-F238E27FC236}">
                <a16:creationId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916" y="-5"/>
            <a:ext cx="2661497" cy="828000"/>
          </a:xfrm>
          <a:prstGeom prst="rect">
            <a:avLst/>
          </a:prstGeom>
        </p:spPr>
      </p:pic>
    </p:spTree>
    <p:extLst>
      <p:ext uri="{BB962C8B-B14F-4D97-AF65-F5344CB8AC3E}">
        <p14:creationId xmlns:p14="http://schemas.microsoft.com/office/powerpoint/2010/main" val="65697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cap="none" dirty="0" smtClean="0"/>
              <a:t>5 Yıl Süreyle Tam Akreditasyon Alınmışsa Daha Sonraki Süreç Nasıl İşler? (Ara Değerlendirme)</a:t>
            </a:r>
            <a:endParaRPr lang="tr-TR" cap="none" dirty="0"/>
          </a:p>
        </p:txBody>
      </p:sp>
      <p:sp>
        <p:nvSpPr>
          <p:cNvPr id="3" name="İçerik Yer Tutucusu 2"/>
          <p:cNvSpPr>
            <a:spLocks noGrp="1"/>
          </p:cNvSpPr>
          <p:nvPr>
            <p:ph idx="1"/>
          </p:nvPr>
        </p:nvSpPr>
        <p:spPr/>
        <p:txBody>
          <a:bodyPr>
            <a:noAutofit/>
          </a:bodyPr>
          <a:lstStyle/>
          <a:p>
            <a:pPr marL="0" indent="0" algn="just">
              <a:buNone/>
            </a:pPr>
            <a:r>
              <a:rPr lang="tr-TR" sz="2400" dirty="0"/>
              <a:t>1. İç kalite güvencesi sisteminde </a:t>
            </a:r>
            <a:r>
              <a:rPr lang="tr-TR" sz="2400" dirty="0" smtClean="0"/>
              <a:t>KAP’ın gerçekleştirildiği </a:t>
            </a:r>
            <a:r>
              <a:rPr lang="tr-TR" sz="2400" dirty="0"/>
              <a:t>dönemdeki olgunluk </a:t>
            </a:r>
            <a:r>
              <a:rPr lang="tr-TR" sz="2400" dirty="0" smtClean="0"/>
              <a:t>düzeyini koruyorsa </a:t>
            </a:r>
            <a:r>
              <a:rPr lang="tr-TR" sz="2400" dirty="0"/>
              <a:t>ve/veya gelişmeye açık </a:t>
            </a:r>
            <a:r>
              <a:rPr lang="tr-TR" sz="2400" dirty="0" smtClean="0"/>
              <a:t>yanlar kapsamında </a:t>
            </a:r>
            <a:r>
              <a:rPr lang="tr-TR" sz="2400" dirty="0"/>
              <a:t>iyileştirme </a:t>
            </a:r>
            <a:r>
              <a:rPr lang="tr-TR" sz="2400" dirty="0" smtClean="0"/>
              <a:t>çalışmaları gerçekleştiriyorsa </a:t>
            </a:r>
            <a:r>
              <a:rPr lang="tr-TR" sz="2400" dirty="0"/>
              <a:t>yükseköğretim </a:t>
            </a:r>
            <a:r>
              <a:rPr lang="tr-TR" sz="2400" dirty="0" smtClean="0"/>
              <a:t>kurumunun tam </a:t>
            </a:r>
            <a:r>
              <a:rPr lang="tr-TR" sz="2400" dirty="0"/>
              <a:t>akreditasyonu devam eder</a:t>
            </a:r>
            <a:r>
              <a:rPr lang="tr-TR" sz="2400" dirty="0" smtClean="0"/>
              <a:t>. </a:t>
            </a:r>
            <a:endParaRPr lang="tr-TR" sz="2400" dirty="0"/>
          </a:p>
        </p:txBody>
      </p:sp>
      <p:pic>
        <p:nvPicPr>
          <p:cNvPr id="4" name="Resim 3">
            <a:extLst>
              <a:ext uri="{FF2B5EF4-FFF2-40B4-BE49-F238E27FC236}">
                <a16:creationId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916" y="-5"/>
            <a:ext cx="2661497" cy="828000"/>
          </a:xfrm>
          <a:prstGeom prst="rect">
            <a:avLst/>
          </a:prstGeom>
        </p:spPr>
      </p:pic>
    </p:spTree>
    <p:extLst>
      <p:ext uri="{BB962C8B-B14F-4D97-AF65-F5344CB8AC3E}">
        <p14:creationId xmlns:p14="http://schemas.microsoft.com/office/powerpoint/2010/main" val="20236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cap="none" dirty="0" smtClean="0"/>
              <a:t>5 Yıl Süreyle Tam Akreditasyon Alınmışsa Daha Sonraki Süreç Nasıl İşler? (Ara Değerlendirme)</a:t>
            </a:r>
            <a:endParaRPr lang="tr-TR" cap="none" dirty="0"/>
          </a:p>
        </p:txBody>
      </p:sp>
      <p:sp>
        <p:nvSpPr>
          <p:cNvPr id="3" name="İçerik Yer Tutucusu 2"/>
          <p:cNvSpPr>
            <a:spLocks noGrp="1"/>
          </p:cNvSpPr>
          <p:nvPr>
            <p:ph idx="1"/>
          </p:nvPr>
        </p:nvSpPr>
        <p:spPr/>
        <p:txBody>
          <a:bodyPr>
            <a:noAutofit/>
          </a:bodyPr>
          <a:lstStyle/>
          <a:p>
            <a:pPr marL="0" indent="0" algn="just">
              <a:buNone/>
            </a:pPr>
            <a:r>
              <a:rPr lang="tr-TR" sz="2400" dirty="0" smtClean="0"/>
              <a:t>2</a:t>
            </a:r>
            <a:r>
              <a:rPr lang="tr-TR" sz="2400" dirty="0"/>
              <a:t>. İç kalite güvencesi sisteminde </a:t>
            </a:r>
            <a:r>
              <a:rPr lang="tr-TR" sz="2400" dirty="0" smtClean="0"/>
              <a:t>KAP’ın gerçekleştirildiği </a:t>
            </a:r>
            <a:r>
              <a:rPr lang="tr-TR" sz="2400" dirty="0"/>
              <a:t>dönemdeki olgunluk </a:t>
            </a:r>
            <a:r>
              <a:rPr lang="tr-TR" sz="2400" dirty="0" smtClean="0"/>
              <a:t>düzeyini koruyamadıysa </a:t>
            </a:r>
            <a:r>
              <a:rPr lang="tr-TR" sz="2400" dirty="0"/>
              <a:t>yükseköğretim kurumunun </a:t>
            </a:r>
            <a:r>
              <a:rPr lang="tr-TR" sz="2400" dirty="0" smtClean="0"/>
              <a:t>tam akreditasyonu kaldırılır. </a:t>
            </a:r>
            <a:endParaRPr lang="tr-TR" sz="2400" dirty="0"/>
          </a:p>
        </p:txBody>
      </p:sp>
      <p:pic>
        <p:nvPicPr>
          <p:cNvPr id="4" name="Resim 3">
            <a:extLst>
              <a:ext uri="{FF2B5EF4-FFF2-40B4-BE49-F238E27FC236}">
                <a16:creationId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916" y="-5"/>
            <a:ext cx="2661497" cy="828000"/>
          </a:xfrm>
          <a:prstGeom prst="rect">
            <a:avLst/>
          </a:prstGeom>
        </p:spPr>
      </p:pic>
    </p:spTree>
    <p:extLst>
      <p:ext uri="{BB962C8B-B14F-4D97-AF65-F5344CB8AC3E}">
        <p14:creationId xmlns:p14="http://schemas.microsoft.com/office/powerpoint/2010/main" val="59599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cap="none" dirty="0" smtClean="0"/>
              <a:t>Beş Yıl Süreyle Tam Akreditasyon Alan</a:t>
            </a:r>
            <a:br>
              <a:rPr lang="tr-TR" cap="none" dirty="0" smtClean="0"/>
            </a:br>
            <a:r>
              <a:rPr lang="tr-TR" cap="none" dirty="0" smtClean="0"/>
              <a:t>Yükseköğretim Kurumu Yeniden</a:t>
            </a:r>
            <a:br>
              <a:rPr lang="tr-TR" cap="none" dirty="0" smtClean="0"/>
            </a:br>
            <a:r>
              <a:rPr lang="tr-TR" cap="none" dirty="0" smtClean="0"/>
              <a:t>Değerlendirilir Mi?</a:t>
            </a:r>
            <a:endParaRPr lang="tr-TR" cap="none" dirty="0"/>
          </a:p>
        </p:txBody>
      </p:sp>
      <p:sp>
        <p:nvSpPr>
          <p:cNvPr id="3" name="İçerik Yer Tutucusu 2"/>
          <p:cNvSpPr>
            <a:spLocks noGrp="1"/>
          </p:cNvSpPr>
          <p:nvPr>
            <p:ph idx="1"/>
          </p:nvPr>
        </p:nvSpPr>
        <p:spPr/>
        <p:txBody>
          <a:bodyPr>
            <a:normAutofit/>
          </a:bodyPr>
          <a:lstStyle/>
          <a:p>
            <a:pPr algn="just"/>
            <a:r>
              <a:rPr lang="tr-TR" sz="2400" dirty="0" smtClean="0"/>
              <a:t>Evet</a:t>
            </a:r>
            <a:r>
              <a:rPr lang="tr-TR" sz="2400" dirty="0"/>
              <a:t>. Beş yıl süreyle tam akreditasyon </a:t>
            </a:r>
            <a:r>
              <a:rPr lang="tr-TR" sz="2400" dirty="0" smtClean="0"/>
              <a:t>alan yükseköğretim </a:t>
            </a:r>
            <a:r>
              <a:rPr lang="tr-TR" sz="2400" dirty="0"/>
              <a:t>kurumu da akreditasyonu </a:t>
            </a:r>
            <a:r>
              <a:rPr lang="tr-TR" sz="2400" dirty="0" smtClean="0"/>
              <a:t>izleyen en </a:t>
            </a:r>
            <a:r>
              <a:rPr lang="tr-TR" sz="2400" dirty="0"/>
              <a:t>erken ikinci yılda Ara Değerlendirme </a:t>
            </a:r>
            <a:r>
              <a:rPr lang="tr-TR" sz="2400" dirty="0" smtClean="0"/>
              <a:t>Programına dahil </a:t>
            </a:r>
            <a:r>
              <a:rPr lang="tr-TR" sz="2400" dirty="0"/>
              <a:t>edilir.</a:t>
            </a:r>
          </a:p>
        </p:txBody>
      </p:sp>
      <p:pic>
        <p:nvPicPr>
          <p:cNvPr id="4" name="Resim 3">
            <a:extLst>
              <a:ext uri="{FF2B5EF4-FFF2-40B4-BE49-F238E27FC236}">
                <a16:creationId xmlns:a16="http://schemas.microsoft.com/office/drawing/2014/main" xmlns="" xmlns:lc="http://schemas.openxmlformats.org/drawingml/2006/lockedCanva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0864" y="0"/>
            <a:ext cx="2082912" cy="648000"/>
          </a:xfrm>
          <a:prstGeom prst="rect">
            <a:avLst/>
          </a:prstGeom>
        </p:spPr>
      </p:pic>
    </p:spTree>
    <p:extLst>
      <p:ext uri="{BB962C8B-B14F-4D97-AF65-F5344CB8AC3E}">
        <p14:creationId xmlns:p14="http://schemas.microsoft.com/office/powerpoint/2010/main" val="28608485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cap="none" dirty="0" smtClean="0"/>
              <a:t>Beş Yıl Süreyle Tam Akreditasyon Alan</a:t>
            </a:r>
            <a:br>
              <a:rPr lang="tr-TR" cap="none" dirty="0" smtClean="0"/>
            </a:br>
            <a:r>
              <a:rPr lang="tr-TR" cap="none" dirty="0" smtClean="0"/>
              <a:t>Yükseköğretim Kurumuna Saha Ziyareti</a:t>
            </a:r>
            <a:br>
              <a:rPr lang="tr-TR" cap="none" dirty="0" smtClean="0"/>
            </a:br>
            <a:r>
              <a:rPr lang="tr-TR" cap="none" dirty="0" smtClean="0"/>
              <a:t>Gerçekleştirilir Mi?</a:t>
            </a:r>
            <a:endParaRPr lang="tr-TR" dirty="0"/>
          </a:p>
        </p:txBody>
      </p:sp>
      <p:sp>
        <p:nvSpPr>
          <p:cNvPr id="3" name="İçerik Yer Tutucusu 2"/>
          <p:cNvSpPr>
            <a:spLocks noGrp="1"/>
          </p:cNvSpPr>
          <p:nvPr>
            <p:ph idx="1"/>
          </p:nvPr>
        </p:nvSpPr>
        <p:spPr/>
        <p:txBody>
          <a:bodyPr>
            <a:noAutofit/>
          </a:bodyPr>
          <a:lstStyle/>
          <a:p>
            <a:pPr algn="just"/>
            <a:r>
              <a:rPr lang="tr-TR" sz="2400" dirty="0" smtClean="0"/>
              <a:t>Beş </a:t>
            </a:r>
            <a:r>
              <a:rPr lang="tr-TR" sz="2400" dirty="0"/>
              <a:t>yıl tam akreditasyona sahip </a:t>
            </a:r>
            <a:r>
              <a:rPr lang="tr-TR" sz="2400" dirty="0" smtClean="0"/>
              <a:t>olan yükseköğretim </a:t>
            </a:r>
            <a:r>
              <a:rPr lang="tr-TR" sz="2400" dirty="0"/>
              <a:t>kurumu hakkında Kurumsal </a:t>
            </a:r>
            <a:r>
              <a:rPr lang="tr-TR" sz="2400" dirty="0" smtClean="0"/>
              <a:t>Dış Değerlendirme </a:t>
            </a:r>
            <a:r>
              <a:rPr lang="tr-TR" sz="2400" dirty="0"/>
              <a:t>ve Akreditasyon </a:t>
            </a:r>
            <a:r>
              <a:rPr lang="tr-TR" sz="2400" dirty="0" smtClean="0"/>
              <a:t>Komisyonunun önerisi </a:t>
            </a:r>
            <a:r>
              <a:rPr lang="tr-TR" sz="2400" dirty="0"/>
              <a:t>doğrultusunda Kurul tarafından </a:t>
            </a:r>
            <a:r>
              <a:rPr lang="tr-TR" sz="2400" dirty="0" smtClean="0"/>
              <a:t>saha ziyaretinin </a:t>
            </a:r>
            <a:r>
              <a:rPr lang="tr-TR" sz="2400" dirty="0"/>
              <a:t>yapılmasına gerek olmadığına </a:t>
            </a:r>
            <a:r>
              <a:rPr lang="tr-TR" sz="2400" dirty="0" smtClean="0"/>
              <a:t>karar verilebilir.</a:t>
            </a:r>
          </a:p>
          <a:p>
            <a:pPr algn="just"/>
            <a:r>
              <a:rPr lang="tr-TR" sz="2400" dirty="0"/>
              <a:t>Kurul, daha önce beş yıl süreyle tam </a:t>
            </a:r>
            <a:r>
              <a:rPr lang="tr-TR" sz="2400" dirty="0" smtClean="0"/>
              <a:t>akreditasyon alan </a:t>
            </a:r>
            <a:r>
              <a:rPr lang="tr-TR" sz="2400" dirty="0"/>
              <a:t>yükseköğretim kurumuna saha </a:t>
            </a:r>
            <a:r>
              <a:rPr lang="tr-TR" sz="2400" dirty="0" smtClean="0"/>
              <a:t>ziyaretinin gerçekleştirilmemesi </a:t>
            </a:r>
            <a:r>
              <a:rPr lang="tr-TR" sz="2400" dirty="0"/>
              <a:t>kararını vermişse</a:t>
            </a:r>
            <a:r>
              <a:rPr lang="tr-TR" sz="2400" dirty="0" smtClean="0"/>
              <a:t>, yükseköğretim </a:t>
            </a:r>
            <a:r>
              <a:rPr lang="tr-TR" sz="2400" dirty="0"/>
              <a:t>kurumunun tam </a:t>
            </a:r>
            <a:r>
              <a:rPr lang="tr-TR" sz="2400" dirty="0" smtClean="0"/>
              <a:t>akreditasyonu devam eder</a:t>
            </a:r>
            <a:r>
              <a:rPr lang="tr-TR" sz="2400" dirty="0"/>
              <a:t>.</a:t>
            </a:r>
          </a:p>
        </p:txBody>
      </p:sp>
      <p:pic>
        <p:nvPicPr>
          <p:cNvPr id="4" name="Resim 3">
            <a:extLst>
              <a:ext uri="{FF2B5EF4-FFF2-40B4-BE49-F238E27FC236}">
                <a16:creationId xmlns:a16="http://schemas.microsoft.com/office/drawing/2014/main" xmlns="" xmlns:lc="http://schemas.openxmlformats.org/drawingml/2006/lockedCanva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0864" y="0"/>
            <a:ext cx="2082912" cy="648000"/>
          </a:xfrm>
          <a:prstGeom prst="rect">
            <a:avLst/>
          </a:prstGeom>
        </p:spPr>
      </p:pic>
    </p:spTree>
    <p:extLst>
      <p:ext uri="{BB962C8B-B14F-4D97-AF65-F5344CB8AC3E}">
        <p14:creationId xmlns:p14="http://schemas.microsoft.com/office/powerpoint/2010/main" val="20040887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cap="none" dirty="0" smtClean="0"/>
              <a:t>2 Yıl Süreyle Koşullu Akreditasyon Alınmışsa </a:t>
            </a:r>
            <a:r>
              <a:rPr lang="tr-TR" cap="none" dirty="0"/>
              <a:t>Daha Sonraki Süreç Nasıl İşler? (Ara Değerlendirme)</a:t>
            </a:r>
          </a:p>
        </p:txBody>
      </p:sp>
      <p:sp>
        <p:nvSpPr>
          <p:cNvPr id="3" name="İçerik Yer Tutucusu 2"/>
          <p:cNvSpPr>
            <a:spLocks noGrp="1"/>
          </p:cNvSpPr>
          <p:nvPr>
            <p:ph idx="1"/>
          </p:nvPr>
        </p:nvSpPr>
        <p:spPr/>
        <p:txBody>
          <a:bodyPr>
            <a:noAutofit/>
          </a:bodyPr>
          <a:lstStyle/>
          <a:p>
            <a:pPr algn="just"/>
            <a:r>
              <a:rPr lang="tr-TR" sz="2400" dirty="0" smtClean="0"/>
              <a:t>Kurumsal </a:t>
            </a:r>
            <a:r>
              <a:rPr lang="tr-TR" sz="2400" dirty="0"/>
              <a:t>akreditasyon programı kapsamında iki yıl süreyle koşullu akreditasyon alan yükseköğretim kurumlarına </a:t>
            </a:r>
            <a:r>
              <a:rPr lang="tr-TR" sz="2400" b="1" dirty="0">
                <a:solidFill>
                  <a:srgbClr val="FF0000"/>
                </a:solidFill>
              </a:rPr>
              <a:t>bu iki yılın sonunda</a:t>
            </a:r>
            <a:r>
              <a:rPr lang="tr-TR" sz="2400" dirty="0"/>
              <a:t> ara değerlendirme gerçekleştirilir</a:t>
            </a:r>
            <a:r>
              <a:rPr lang="tr-TR" sz="2400" dirty="0" smtClean="0"/>
              <a:t>.</a:t>
            </a:r>
          </a:p>
          <a:p>
            <a:pPr algn="just"/>
            <a:r>
              <a:rPr lang="tr-TR" sz="2400" dirty="0" smtClean="0"/>
              <a:t>Ara değerlendirme sonucunda;</a:t>
            </a:r>
          </a:p>
          <a:p>
            <a:pPr marL="0" indent="0" algn="just">
              <a:buNone/>
            </a:pPr>
            <a:r>
              <a:rPr lang="tr-TR" sz="2400" dirty="0" smtClean="0"/>
              <a:t>1. KAR’da </a:t>
            </a:r>
            <a:r>
              <a:rPr lang="tr-TR" sz="2400" dirty="0"/>
              <a:t>ve Akreditasyon Karar Mektubunda </a:t>
            </a:r>
            <a:r>
              <a:rPr lang="tr-TR" sz="2400" dirty="0" smtClean="0"/>
              <a:t>yer alan </a:t>
            </a:r>
            <a:r>
              <a:rPr lang="tr-TR" sz="2400" dirty="0"/>
              <a:t>gelişmeye açık yanlar </a:t>
            </a:r>
            <a:r>
              <a:rPr lang="tr-TR" sz="2400" dirty="0" smtClean="0"/>
              <a:t>kapsamında iyileştirme </a:t>
            </a:r>
            <a:r>
              <a:rPr lang="tr-TR" sz="2400" dirty="0"/>
              <a:t>çalışmalarının tamamı ya da </a:t>
            </a:r>
            <a:r>
              <a:rPr lang="tr-TR" sz="2400" dirty="0" smtClean="0"/>
              <a:t>büyük çoğunluğunu </a:t>
            </a:r>
            <a:r>
              <a:rPr lang="tr-TR" sz="2400" dirty="0"/>
              <a:t>gerçekleştiren </a:t>
            </a:r>
            <a:r>
              <a:rPr lang="tr-TR" sz="2400" dirty="0" smtClean="0"/>
              <a:t>yükseköğretim kurumunun </a:t>
            </a:r>
            <a:r>
              <a:rPr lang="tr-TR" sz="2400" dirty="0"/>
              <a:t>koşullu akreditasyonu </a:t>
            </a:r>
            <a:r>
              <a:rPr lang="tr-TR" sz="2400" dirty="0" smtClean="0"/>
              <a:t>tam akreditasyona </a:t>
            </a:r>
            <a:r>
              <a:rPr lang="tr-TR" sz="2400" dirty="0"/>
              <a:t>dönüştürülür (2 yıl + 3 yıl).</a:t>
            </a:r>
          </a:p>
        </p:txBody>
      </p:sp>
      <p:pic>
        <p:nvPicPr>
          <p:cNvPr id="4" name="Resim 3">
            <a:extLst>
              <a:ext uri="{FF2B5EF4-FFF2-40B4-BE49-F238E27FC236}">
                <a16:creationId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916" y="-5"/>
            <a:ext cx="2661497" cy="828000"/>
          </a:xfrm>
          <a:prstGeom prst="rect">
            <a:avLst/>
          </a:prstGeom>
        </p:spPr>
      </p:pic>
    </p:spTree>
    <p:extLst>
      <p:ext uri="{BB962C8B-B14F-4D97-AF65-F5344CB8AC3E}">
        <p14:creationId xmlns:p14="http://schemas.microsoft.com/office/powerpoint/2010/main" val="28191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cap="none" dirty="0" smtClean="0"/>
              <a:t>2 Yıl Süreyle Koşullu Akreditasyon Alınmışsa </a:t>
            </a:r>
            <a:r>
              <a:rPr lang="tr-TR" cap="none" dirty="0"/>
              <a:t>Daha Sonraki Süreç Nasıl İşler? (Ara Değerlendirme)</a:t>
            </a:r>
          </a:p>
        </p:txBody>
      </p:sp>
      <p:sp>
        <p:nvSpPr>
          <p:cNvPr id="3" name="İçerik Yer Tutucusu 2"/>
          <p:cNvSpPr>
            <a:spLocks noGrp="1"/>
          </p:cNvSpPr>
          <p:nvPr>
            <p:ph idx="1"/>
          </p:nvPr>
        </p:nvSpPr>
        <p:spPr/>
        <p:txBody>
          <a:bodyPr>
            <a:noAutofit/>
          </a:bodyPr>
          <a:lstStyle/>
          <a:p>
            <a:pPr marL="0" indent="0" algn="just">
              <a:buNone/>
            </a:pPr>
            <a:r>
              <a:rPr lang="tr-TR" sz="2400" dirty="0" smtClean="0"/>
              <a:t>2. </a:t>
            </a:r>
            <a:r>
              <a:rPr lang="tr-TR" sz="2400" dirty="0"/>
              <a:t>KAP’ın gerçekleştirildiği dönemdeki iç </a:t>
            </a:r>
            <a:r>
              <a:rPr lang="tr-TR" sz="2400" dirty="0" smtClean="0"/>
              <a:t>kalite güvencesi </a:t>
            </a:r>
            <a:r>
              <a:rPr lang="tr-TR" sz="2400" dirty="0"/>
              <a:t>sistemindeki mevcut </a:t>
            </a:r>
            <a:r>
              <a:rPr lang="tr-TR" sz="2400" dirty="0" smtClean="0"/>
              <a:t>olgunluk düzeyini </a:t>
            </a:r>
            <a:r>
              <a:rPr lang="tr-TR" sz="2400" dirty="0"/>
              <a:t>koruyamayan </a:t>
            </a:r>
            <a:r>
              <a:rPr lang="tr-TR" sz="2400" dirty="0" smtClean="0"/>
              <a:t>yükseköğretim kurumunun </a:t>
            </a:r>
            <a:r>
              <a:rPr lang="tr-TR" sz="2400" dirty="0"/>
              <a:t>koşullu akreditasyonu kaldırılır</a:t>
            </a:r>
            <a:r>
              <a:rPr lang="tr-TR" sz="2400" dirty="0" smtClean="0"/>
              <a:t>.</a:t>
            </a:r>
            <a:endParaRPr lang="tr-TR" sz="2400" dirty="0"/>
          </a:p>
        </p:txBody>
      </p:sp>
      <p:pic>
        <p:nvPicPr>
          <p:cNvPr id="4" name="Resim 3">
            <a:extLst>
              <a:ext uri="{FF2B5EF4-FFF2-40B4-BE49-F238E27FC236}">
                <a16:creationId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916" y="-5"/>
            <a:ext cx="2661497" cy="828000"/>
          </a:xfrm>
          <a:prstGeom prst="rect">
            <a:avLst/>
          </a:prstGeom>
        </p:spPr>
      </p:pic>
    </p:spTree>
    <p:extLst>
      <p:ext uri="{BB962C8B-B14F-4D97-AF65-F5344CB8AC3E}">
        <p14:creationId xmlns:p14="http://schemas.microsoft.com/office/powerpoint/2010/main" val="298587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cap="none" dirty="0" smtClean="0"/>
              <a:t>İki Yıl Süreyle Koşullu Akreditasyon Alan</a:t>
            </a:r>
            <a:br>
              <a:rPr lang="tr-TR" cap="none" dirty="0" smtClean="0"/>
            </a:br>
            <a:r>
              <a:rPr lang="tr-TR" cap="none" dirty="0" smtClean="0"/>
              <a:t>Yükseköğretim Kurumuna Saha Ziyareti</a:t>
            </a:r>
            <a:br>
              <a:rPr lang="tr-TR" cap="none" dirty="0" smtClean="0"/>
            </a:br>
            <a:r>
              <a:rPr lang="tr-TR" cap="none" dirty="0" smtClean="0"/>
              <a:t>Gerçekleştirilir Mi?</a:t>
            </a:r>
            <a:endParaRPr lang="tr-TR" cap="none" dirty="0"/>
          </a:p>
        </p:txBody>
      </p:sp>
      <p:sp>
        <p:nvSpPr>
          <p:cNvPr id="3" name="İçerik Yer Tutucusu 2"/>
          <p:cNvSpPr>
            <a:spLocks noGrp="1"/>
          </p:cNvSpPr>
          <p:nvPr>
            <p:ph idx="1"/>
          </p:nvPr>
        </p:nvSpPr>
        <p:spPr/>
        <p:txBody>
          <a:bodyPr>
            <a:normAutofit/>
          </a:bodyPr>
          <a:lstStyle/>
          <a:p>
            <a:pPr algn="just"/>
            <a:r>
              <a:rPr lang="tr-TR" sz="2400" dirty="0" smtClean="0"/>
              <a:t>Evet</a:t>
            </a:r>
            <a:r>
              <a:rPr lang="tr-TR" sz="2400" dirty="0"/>
              <a:t>. KAP kapsamında iki yıl süreyle </a:t>
            </a:r>
            <a:r>
              <a:rPr lang="tr-TR" sz="2400" dirty="0" smtClean="0"/>
              <a:t>koşullu akreditasyon </a:t>
            </a:r>
            <a:r>
              <a:rPr lang="tr-TR" sz="2400" dirty="0"/>
              <a:t>alan yükseköğretim kurumu bu </a:t>
            </a:r>
            <a:r>
              <a:rPr lang="tr-TR" sz="2400" dirty="0" smtClean="0"/>
              <a:t>iki yılın </a:t>
            </a:r>
            <a:r>
              <a:rPr lang="tr-TR" sz="2400" dirty="0"/>
              <a:t>sonunda ön hazırlık ve saha </a:t>
            </a:r>
            <a:r>
              <a:rPr lang="tr-TR" sz="2400" dirty="0" smtClean="0"/>
              <a:t>ziyareti aşamalarından </a:t>
            </a:r>
            <a:r>
              <a:rPr lang="tr-TR" sz="2400" dirty="0"/>
              <a:t>oluşan Ara </a:t>
            </a:r>
            <a:r>
              <a:rPr lang="tr-TR" sz="2400" dirty="0" smtClean="0"/>
              <a:t>Değerlendirme Programına </a:t>
            </a:r>
            <a:r>
              <a:rPr lang="tr-TR" sz="2400" dirty="0"/>
              <a:t>dahil edilir.</a:t>
            </a:r>
          </a:p>
        </p:txBody>
      </p:sp>
      <p:pic>
        <p:nvPicPr>
          <p:cNvPr id="4" name="Resim 3">
            <a:extLst>
              <a:ext uri="{FF2B5EF4-FFF2-40B4-BE49-F238E27FC236}">
                <a16:creationId xmlns:a16="http://schemas.microsoft.com/office/drawing/2014/main" xmlns="" xmlns:lc="http://schemas.openxmlformats.org/drawingml/2006/lockedCanva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0864" y="0"/>
            <a:ext cx="2082912" cy="648000"/>
          </a:xfrm>
          <a:prstGeom prst="rect">
            <a:avLst/>
          </a:prstGeom>
        </p:spPr>
      </p:pic>
    </p:spTree>
    <p:extLst>
      <p:ext uri="{BB962C8B-B14F-4D97-AF65-F5344CB8AC3E}">
        <p14:creationId xmlns:p14="http://schemas.microsoft.com/office/powerpoint/2010/main" val="39859680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smtClean="0"/>
              <a:t>Akreditasyon Reddi Alınmışsa </a:t>
            </a:r>
            <a:r>
              <a:rPr lang="tr-TR" cap="none" dirty="0"/>
              <a:t>Daha Sonraki Süreç Nasıl İşler? (Ara Değerlendirme)</a:t>
            </a:r>
          </a:p>
        </p:txBody>
      </p:sp>
      <p:sp>
        <p:nvSpPr>
          <p:cNvPr id="3" name="İçerik Yer Tutucusu 2"/>
          <p:cNvSpPr>
            <a:spLocks noGrp="1"/>
          </p:cNvSpPr>
          <p:nvPr>
            <p:ph idx="1"/>
          </p:nvPr>
        </p:nvSpPr>
        <p:spPr/>
        <p:txBody>
          <a:bodyPr>
            <a:noAutofit/>
          </a:bodyPr>
          <a:lstStyle/>
          <a:p>
            <a:pPr algn="just"/>
            <a:r>
              <a:rPr lang="tr-TR" sz="2400" dirty="0"/>
              <a:t>Kurumsal akreditasyon programı kapsamında akreditasyonun reddi kararı verilen yükseköğretim kurumları bu kararı izleyen en erken iki yıl sonra tekrar kurumsal akreditasyon programına başvuru yapar</a:t>
            </a:r>
            <a:r>
              <a:rPr lang="tr-TR" sz="2400" dirty="0" smtClean="0"/>
              <a:t>. </a:t>
            </a:r>
          </a:p>
          <a:p>
            <a:pPr algn="just"/>
            <a:r>
              <a:rPr lang="tr-TR" sz="2400" dirty="0" smtClean="0"/>
              <a:t>Başvuru sonucunda</a:t>
            </a:r>
            <a:r>
              <a:rPr lang="tr-TR" sz="2400" dirty="0"/>
              <a:t>; </a:t>
            </a:r>
          </a:p>
          <a:p>
            <a:pPr lvl="1" algn="just"/>
            <a:r>
              <a:rPr lang="tr-TR" sz="2400" dirty="0"/>
              <a:t>Beş yıl süreyle tam akreditasyon, </a:t>
            </a:r>
          </a:p>
          <a:p>
            <a:pPr lvl="1" algn="just"/>
            <a:r>
              <a:rPr lang="tr-TR" sz="2400" dirty="0"/>
              <a:t>İki yıl süreyle koşullu akreditasyon ve,</a:t>
            </a:r>
          </a:p>
          <a:p>
            <a:pPr lvl="1" algn="just"/>
            <a:r>
              <a:rPr lang="tr-TR" sz="2400" dirty="0"/>
              <a:t>Akreditasyonun reddi kararı olarak verilir. </a:t>
            </a:r>
          </a:p>
          <a:p>
            <a:pPr algn="just"/>
            <a:endParaRPr lang="tr-TR" sz="2400" dirty="0"/>
          </a:p>
        </p:txBody>
      </p:sp>
      <p:pic>
        <p:nvPicPr>
          <p:cNvPr id="4" name="Resim 3">
            <a:extLst>
              <a:ext uri="{FF2B5EF4-FFF2-40B4-BE49-F238E27FC236}">
                <a16:creationId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916" y="-5"/>
            <a:ext cx="2661497" cy="828000"/>
          </a:xfrm>
          <a:prstGeom prst="rect">
            <a:avLst/>
          </a:prstGeom>
        </p:spPr>
      </p:pic>
    </p:spTree>
    <p:extLst>
      <p:ext uri="{BB962C8B-B14F-4D97-AF65-F5344CB8AC3E}">
        <p14:creationId xmlns:p14="http://schemas.microsoft.com/office/powerpoint/2010/main" val="329649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11" y="97374"/>
            <a:ext cx="6381750"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5639" y="3371850"/>
            <a:ext cx="58102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sim 3">
            <a:extLst>
              <a:ext uri="{FF2B5EF4-FFF2-40B4-BE49-F238E27FC236}">
                <a16:creationId xmlns:a16="http://schemas.microsoft.com/office/drawing/2014/main" xmlns="" xmlns:lc="http://schemas.openxmlformats.org/drawingml/2006/lockedCanvas" id="{DF22DC8F-84BD-014B-856D-554806215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0864" y="0"/>
            <a:ext cx="2082912" cy="648000"/>
          </a:xfrm>
          <a:prstGeom prst="rect">
            <a:avLst/>
          </a:prstGeom>
        </p:spPr>
      </p:pic>
    </p:spTree>
    <p:extLst>
      <p:ext uri="{BB962C8B-B14F-4D97-AF65-F5344CB8AC3E}">
        <p14:creationId xmlns:p14="http://schemas.microsoft.com/office/powerpoint/2010/main" val="39938108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14202" y="964692"/>
            <a:ext cx="7729728" cy="1188720"/>
          </a:xfrm>
        </p:spPr>
        <p:txBody>
          <a:bodyPr>
            <a:normAutofit/>
          </a:bodyPr>
          <a:lstStyle/>
          <a:p>
            <a:r>
              <a:rPr lang="tr-TR" cap="none" dirty="0" smtClean="0"/>
              <a:t>Üniversitemiz Kısmi Akreditasyonu </a:t>
            </a:r>
            <a:r>
              <a:rPr lang="tr-TR" cap="none" dirty="0"/>
              <a:t>Ne Zaman </a:t>
            </a:r>
            <a:r>
              <a:rPr lang="tr-TR" cap="none" dirty="0" smtClean="0"/>
              <a:t>Aldı</a:t>
            </a:r>
            <a:r>
              <a:rPr lang="tr-TR" cap="none" dirty="0"/>
              <a:t>? Geçerlik Süresi Nedir?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35" t="17975" r="33476" b="14777"/>
          <a:stretch/>
        </p:blipFill>
        <p:spPr bwMode="auto">
          <a:xfrm>
            <a:off x="2173937" y="2438768"/>
            <a:ext cx="7784644" cy="424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5" name="Resim 4">
            <a:extLst>
              <a:ext uri="{FF2B5EF4-FFF2-40B4-BE49-F238E27FC236}">
                <a16:creationId xmlns="" xmlns:a16="http://schemas.microsoft.com/office/drawing/2014/main" id="{DF22DC8F-84BD-014B-856D-554806215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4916" y="-5"/>
            <a:ext cx="2661497" cy="828000"/>
          </a:xfrm>
          <a:prstGeom prst="rect">
            <a:avLst/>
          </a:prstGeom>
        </p:spPr>
      </p:pic>
    </p:spTree>
    <p:extLst>
      <p:ext uri="{BB962C8B-B14F-4D97-AF65-F5344CB8AC3E}">
        <p14:creationId xmlns:p14="http://schemas.microsoft.com/office/powerpoint/2010/main" val="328600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cap="none" dirty="0" smtClean="0"/>
              <a:t>Kısmi Akreditasyona İlişkin Ara </a:t>
            </a:r>
            <a:r>
              <a:rPr lang="tr-TR" cap="none" dirty="0"/>
              <a:t>Değerlendirme Ne Zaman Yapılacak?</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561" t="15618" r="10586" b="45496"/>
          <a:stretch/>
        </p:blipFill>
        <p:spPr bwMode="auto">
          <a:xfrm>
            <a:off x="1638650" y="2387368"/>
            <a:ext cx="8874027" cy="3132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8" name="Resim 7">
            <a:extLst>
              <a:ext uri="{FF2B5EF4-FFF2-40B4-BE49-F238E27FC236}">
                <a16:creationId xmlns="" xmlns:a16="http://schemas.microsoft.com/office/drawing/2014/main" id="{DF22DC8F-84BD-014B-856D-554806215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4916" y="-5"/>
            <a:ext cx="2661497" cy="828000"/>
          </a:xfrm>
          <a:prstGeom prst="rect">
            <a:avLst/>
          </a:prstGeom>
        </p:spPr>
      </p:pic>
    </p:spTree>
    <p:extLst>
      <p:ext uri="{BB962C8B-B14F-4D97-AF65-F5344CB8AC3E}">
        <p14:creationId xmlns:p14="http://schemas.microsoft.com/office/powerpoint/2010/main" val="22592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cap="none" dirty="0" smtClean="0"/>
              <a:t>Kurumsal Akreditasyon Kararının YKS Yükseköğretim Programları Ve Kontenjanları Kılavuzunda Yayımlanması</a:t>
            </a:r>
            <a:endParaRPr lang="tr-TR" cap="none" dirty="0"/>
          </a:p>
        </p:txBody>
      </p:sp>
      <p:sp>
        <p:nvSpPr>
          <p:cNvPr id="3" name="İçerik Yer Tutucusu 2"/>
          <p:cNvSpPr>
            <a:spLocks noGrp="1"/>
          </p:cNvSpPr>
          <p:nvPr>
            <p:ph idx="1"/>
          </p:nvPr>
        </p:nvSpPr>
        <p:spPr/>
        <p:txBody>
          <a:bodyPr>
            <a:normAutofit/>
          </a:bodyPr>
          <a:lstStyle/>
          <a:p>
            <a:pPr algn="just"/>
            <a:r>
              <a:rPr lang="tr-TR" sz="2400" dirty="0"/>
              <a:t>Kurumsal akreditasyon programına </a:t>
            </a:r>
            <a:r>
              <a:rPr lang="tr-TR" sz="2400" dirty="0" smtClean="0"/>
              <a:t>ilişkin </a:t>
            </a:r>
            <a:r>
              <a:rPr lang="tr-TR" sz="2400" dirty="0"/>
              <a:t>beş yıl süreyle tam akreditasyon ve iki yıl süreyle koşullu akreditasyon kararları </a:t>
            </a:r>
            <a:r>
              <a:rPr lang="tr-TR" sz="2400" b="1" dirty="0">
                <a:solidFill>
                  <a:srgbClr val="00B050"/>
                </a:solidFill>
              </a:rPr>
              <a:t>YKS Yükseköğretim Programları ve Kontenjanları Kılavuzunda yayımlanma</a:t>
            </a:r>
            <a:r>
              <a:rPr lang="tr-TR" sz="2400" dirty="0"/>
              <a:t>k üzere Yükseköğretim Kuruluna gönderilir.</a:t>
            </a:r>
          </a:p>
        </p:txBody>
      </p:sp>
      <p:pic>
        <p:nvPicPr>
          <p:cNvPr id="4" name="Resim 3">
            <a:extLst>
              <a:ext uri="{FF2B5EF4-FFF2-40B4-BE49-F238E27FC236}">
                <a16:creationId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916" y="-5"/>
            <a:ext cx="2661497" cy="828000"/>
          </a:xfrm>
          <a:prstGeom prst="rect">
            <a:avLst/>
          </a:prstGeom>
        </p:spPr>
      </p:pic>
    </p:spTree>
    <p:extLst>
      <p:ext uri="{BB962C8B-B14F-4D97-AF65-F5344CB8AC3E}">
        <p14:creationId xmlns:p14="http://schemas.microsoft.com/office/powerpoint/2010/main" val="282047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950" y="1498600"/>
            <a:ext cx="7915275"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a16="http://schemas.microsoft.com/office/drawing/2014/main" xmlns="" xmlns:lc="http://schemas.openxmlformats.org/drawingml/2006/lockedCanvas" id="{DF22DC8F-84BD-014B-856D-554806215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0864" y="0"/>
            <a:ext cx="2082912" cy="648000"/>
          </a:xfrm>
          <a:prstGeom prst="rect">
            <a:avLst/>
          </a:prstGeom>
        </p:spPr>
      </p:pic>
    </p:spTree>
    <p:extLst>
      <p:ext uri="{BB962C8B-B14F-4D97-AF65-F5344CB8AC3E}">
        <p14:creationId xmlns:p14="http://schemas.microsoft.com/office/powerpoint/2010/main" val="1135609829"/>
      </p:ext>
    </p:extLst>
  </p:cSld>
  <p:clrMapOvr>
    <a:masterClrMapping/>
  </p:clrMapOvr>
</p:sld>
</file>

<file path=ppt/theme/theme1.xml><?xml version="1.0" encoding="utf-8"?>
<a:theme xmlns:a="http://schemas.openxmlformats.org/drawingml/2006/main" name="Paket">
  <a:themeElements>
    <a:clrScheme name="Mavi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Pake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{405A2CB4-4D4F-2747-8C50-B9A9F25CD2EF}tf10001120</Template>
  <TotalTime>59238</TotalTime>
  <Words>954</Words>
  <Application>Microsoft Office PowerPoint</Application>
  <PresentationFormat>Özel</PresentationFormat>
  <Paragraphs>145</Paragraphs>
  <Slides>82</Slides>
  <Notes>0</Notes>
  <HiddenSlides>0</HiddenSlides>
  <MMClips>0</MMClips>
  <ScaleCrop>false</ScaleCrop>
  <HeadingPairs>
    <vt:vector size="4" baseType="variant">
      <vt:variant>
        <vt:lpstr>Tema</vt:lpstr>
      </vt:variant>
      <vt:variant>
        <vt:i4>1</vt:i4>
      </vt:variant>
      <vt:variant>
        <vt:lpstr>Slayt Başlıkları</vt:lpstr>
      </vt:variant>
      <vt:variant>
        <vt:i4>82</vt:i4>
      </vt:variant>
    </vt:vector>
  </HeadingPairs>
  <TitlesOfParts>
    <vt:vector size="83" baseType="lpstr">
      <vt:lpstr>Paket</vt:lpstr>
      <vt:lpstr>Kurumsal Akreditasyon  Kalite Eğitimleri Serisi </vt:lpstr>
      <vt:lpstr>Eğitimin Konu Başlıkları</vt:lpstr>
      <vt:lpstr>Kurumsal Akreditasyon Nedir? </vt:lpstr>
      <vt:lpstr>Kurumsal Akreditasyon Kararları</vt:lpstr>
      <vt:lpstr>Kurumsal Akreditasyon Puanlaması Nasıl Yapılır? </vt:lpstr>
      <vt:lpstr>YÖKAK Kurumsal Akreditasyon Puanlaması Yaparken Hangi Değerlendirme Anahtarını Kullanıyor? </vt:lpstr>
      <vt:lpstr>YÖKAK Kurumsal Akreditasyon Puanlaması Yaparken Hangi Değerlendirme Anahtarını Kullanıyor? </vt:lpstr>
      <vt:lpstr>PowerPoint Sunusu</vt:lpstr>
      <vt:lpstr>PowerPoint Sunusu</vt:lpstr>
      <vt:lpstr>PowerPoint Sunusu</vt:lpstr>
      <vt:lpstr>PowerPoint Sunusu</vt:lpstr>
      <vt:lpstr>PowerPoint Sunusu</vt:lpstr>
      <vt:lpstr>46 Gösterge ve Derecelendirme</vt:lpstr>
      <vt:lpstr>Liderlik, Yönetişim ve Kalite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Eğitim ve Öğretim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Araştırma ve Geliştirme</vt:lpstr>
      <vt:lpstr>PowerPoint Sunusu</vt:lpstr>
      <vt:lpstr>PowerPoint Sunusu</vt:lpstr>
      <vt:lpstr>PowerPoint Sunusu</vt:lpstr>
      <vt:lpstr>PowerPoint Sunusu</vt:lpstr>
      <vt:lpstr>PowerPoint Sunusu</vt:lpstr>
      <vt:lpstr>PowerPoint Sunusu</vt:lpstr>
      <vt:lpstr>PowerPoint Sunusu</vt:lpstr>
      <vt:lpstr>Toplumsal Katkı</vt:lpstr>
      <vt:lpstr>PowerPoint Sunusu</vt:lpstr>
      <vt:lpstr>PowerPoint Sunusu</vt:lpstr>
      <vt:lpstr>PowerPoint Sunusu</vt:lpstr>
      <vt:lpstr>Kurumsal Akreditasyon Puanlama Rubriği</vt:lpstr>
      <vt:lpstr>Kurumsal Akreditasyon Puanlaması Nasıl Yapılır? </vt:lpstr>
      <vt:lpstr>PowerPoint Sunusu</vt:lpstr>
      <vt:lpstr>PowerPoint Sunusu</vt:lpstr>
      <vt:lpstr>Kurumsal Akreditasyon Karar Türleri</vt:lpstr>
      <vt:lpstr>Puanlandırmada Eğitim Öğretim Başlığının Ayrı Bir Önemi Vardır!</vt:lpstr>
      <vt:lpstr>Üniversitemizin Puanlaması Nedir?</vt:lpstr>
      <vt:lpstr>5 Yıl Süreyle Tam Akreditasyon Alınmışsa Daha Sonraki Süreç Nasıl İşler? (Ara Değerlendirme)</vt:lpstr>
      <vt:lpstr>5 Yıl Süreyle Tam Akreditasyon Alınmışsa Daha Sonraki Süreç Nasıl İşler? (Ara Değerlendirme)</vt:lpstr>
      <vt:lpstr>5 Yıl Süreyle Tam Akreditasyon Alınmışsa Daha Sonraki Süreç Nasıl İşler? (Ara Değerlendirme)</vt:lpstr>
      <vt:lpstr>Beş Yıl Süreyle Tam Akreditasyon Alan Yükseköğretim Kurumu Yeniden Değerlendirilir Mi?</vt:lpstr>
      <vt:lpstr>Beş Yıl Süreyle Tam Akreditasyon Alan Yükseköğretim Kurumuna Saha Ziyareti Gerçekleştirilir Mi?</vt:lpstr>
      <vt:lpstr>2 Yıl Süreyle Koşullu Akreditasyon Alınmışsa Daha Sonraki Süreç Nasıl İşler? (Ara Değerlendirme)</vt:lpstr>
      <vt:lpstr>2 Yıl Süreyle Koşullu Akreditasyon Alınmışsa Daha Sonraki Süreç Nasıl İşler? (Ara Değerlendirme)</vt:lpstr>
      <vt:lpstr>İki Yıl Süreyle Koşullu Akreditasyon Alan Yükseköğretim Kurumuna Saha Ziyareti Gerçekleştirilir Mi?</vt:lpstr>
      <vt:lpstr>Akreditasyon Reddi Alınmışsa Daha Sonraki Süreç Nasıl İşler? (Ara Değerlendirme)</vt:lpstr>
      <vt:lpstr>Üniversitemiz Kısmi Akreditasyonu Ne Zaman Aldı? Geçerlik Süresi Nedir? </vt:lpstr>
      <vt:lpstr>Kısmi Akreditasyona İlişkin Ara Değerlendirme Ne Zaman Yapılacak?</vt:lpstr>
      <vt:lpstr>Kurumsal Akreditasyon Kararının YKS Yükseköğretim Programları Ve Kontenjanları Kılavuzunda Yayımlanması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TAŞIYANIN SORUMLULUĞU</dc:title>
  <dc:creator>Microsoft Office User</dc:creator>
  <cp:lastModifiedBy>Senol KANDEMIR</cp:lastModifiedBy>
  <cp:revision>166</cp:revision>
  <dcterms:created xsi:type="dcterms:W3CDTF">2021-10-23T00:07:47Z</dcterms:created>
  <dcterms:modified xsi:type="dcterms:W3CDTF">2024-11-08T08:57:28Z</dcterms:modified>
</cp:coreProperties>
</file>