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57" r:id="rId4"/>
    <p:sldId id="25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292" r:id="rId28"/>
    <p:sldId id="293" r:id="rId29"/>
    <p:sldId id="294" r:id="rId30"/>
    <p:sldId id="295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77" r:id="rId39"/>
    <p:sldId id="278" r:id="rId4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962" y="1224533"/>
            <a:ext cx="3602990" cy="3996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9140952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0"/>
            <a:ext cx="9140952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770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516" y="1570999"/>
            <a:ext cx="8071484" cy="318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rasmus@cag.edu.t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icm@ua.gov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ua.gov.tr/anasayfa/icerikler/faydali-dokumanla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6982" y="3428492"/>
            <a:ext cx="5829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KA171</a:t>
            </a:r>
            <a:r>
              <a:rPr sz="2400" b="1" spc="-8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PROJELERİ</a:t>
            </a:r>
            <a:r>
              <a:rPr sz="2400" b="1" spc="-7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BİLGİLENDİRME</a:t>
            </a:r>
            <a:r>
              <a:rPr sz="2400" b="1" spc="-9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TOPLANTISI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3482" y="4305427"/>
            <a:ext cx="87503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350" spc="-10" dirty="0" smtClean="0">
                <a:solidFill>
                  <a:srgbClr val="585858"/>
                </a:solidFill>
                <a:latin typeface="Arial"/>
                <a:cs typeface="Arial"/>
              </a:rPr>
              <a:t>30.10.2024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277" y="5309260"/>
            <a:ext cx="875665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rlito"/>
                <a:cs typeface="Carlito"/>
              </a:rPr>
              <a:t>*</a:t>
            </a:r>
            <a:r>
              <a:rPr sz="1100" b="1" spc="-2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Bu</a:t>
            </a:r>
            <a:r>
              <a:rPr sz="1100" b="1" spc="-4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toplantının</a:t>
            </a:r>
            <a:r>
              <a:rPr sz="1100" b="1" spc="-1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düzenlendiği</a:t>
            </a:r>
            <a:r>
              <a:rPr sz="1100" b="1" spc="-1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tarihte</a:t>
            </a:r>
            <a:r>
              <a:rPr sz="1100" b="1" spc="-3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2024</a:t>
            </a:r>
            <a:r>
              <a:rPr sz="1100" b="1" spc="-2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Erasmus+</a:t>
            </a:r>
            <a:r>
              <a:rPr sz="1100" b="1" spc="-4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Program</a:t>
            </a:r>
            <a:r>
              <a:rPr sz="1100" b="1" spc="-3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Rehberi</a:t>
            </a:r>
            <a:r>
              <a:rPr sz="1100" b="1" spc="-2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henüz</a:t>
            </a:r>
            <a:r>
              <a:rPr sz="1100" b="1" spc="-20" dirty="0">
                <a:latin typeface="Carlito"/>
                <a:cs typeface="Carlito"/>
              </a:rPr>
              <a:t> </a:t>
            </a:r>
            <a:r>
              <a:rPr sz="1100" b="1" spc="-10" dirty="0">
                <a:latin typeface="Carlito"/>
                <a:cs typeface="Carlito"/>
              </a:rPr>
              <a:t>yayımlanmamış</a:t>
            </a:r>
            <a:r>
              <a:rPr sz="1100" b="1" spc="-3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olduğundan</a:t>
            </a:r>
            <a:r>
              <a:rPr sz="1100" b="1" spc="-2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bu</a:t>
            </a:r>
            <a:r>
              <a:rPr sz="1100" b="1" spc="-2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sunu</a:t>
            </a:r>
            <a:r>
              <a:rPr sz="1100" b="1" spc="-3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2023</a:t>
            </a:r>
            <a:r>
              <a:rPr sz="1100" b="1" spc="-2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Erasmus+</a:t>
            </a:r>
            <a:r>
              <a:rPr sz="1100" b="1" spc="-3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Program</a:t>
            </a:r>
            <a:r>
              <a:rPr sz="1100" b="1" spc="-40" dirty="0">
                <a:latin typeface="Carlito"/>
                <a:cs typeface="Carlito"/>
              </a:rPr>
              <a:t> </a:t>
            </a:r>
            <a:r>
              <a:rPr sz="1100" b="1" spc="-10" dirty="0">
                <a:latin typeface="Carlito"/>
                <a:cs typeface="Carlito"/>
              </a:rPr>
              <a:t>Rehberinde</a:t>
            </a:r>
            <a:endParaRPr sz="11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arlito"/>
                <a:cs typeface="Carlito"/>
              </a:rPr>
              <a:t>yer</a:t>
            </a:r>
            <a:r>
              <a:rPr sz="1100" b="1" spc="-2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alan</a:t>
            </a:r>
            <a:r>
              <a:rPr sz="1100" b="1" spc="-3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bilgiler</a:t>
            </a:r>
            <a:r>
              <a:rPr sz="1100" b="1" spc="-2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dikkate</a:t>
            </a:r>
            <a:r>
              <a:rPr sz="1100" b="1" spc="-3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alınarak</a:t>
            </a:r>
            <a:r>
              <a:rPr sz="1100" b="1" spc="-30" dirty="0">
                <a:latin typeface="Carlito"/>
                <a:cs typeface="Carlito"/>
              </a:rPr>
              <a:t> </a:t>
            </a:r>
            <a:r>
              <a:rPr sz="1100" b="1" spc="-10" dirty="0">
                <a:latin typeface="Carlito"/>
                <a:cs typeface="Carlito"/>
              </a:rPr>
              <a:t>hazırlanmıştır.</a:t>
            </a:r>
            <a:endParaRPr sz="1100" dirty="0">
              <a:latin typeface="Carlito"/>
              <a:cs typeface="Carli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2021332" y="1828800"/>
            <a:ext cx="4800600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9140952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2111" y="2778633"/>
            <a:ext cx="7148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KA171</a:t>
            </a:r>
            <a:r>
              <a:rPr spc="-160" dirty="0"/>
              <a:t> </a:t>
            </a:r>
            <a:r>
              <a:rPr spc="-10" dirty="0"/>
              <a:t>KAPSAMINDA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GERÇEKLEŞTİRİLEBİLECEK</a:t>
            </a:r>
            <a:r>
              <a:rPr spc="30" dirty="0"/>
              <a:t> </a:t>
            </a:r>
            <a:r>
              <a:rPr spc="-10" dirty="0"/>
              <a:t>HAREKETLİLİKLER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Hareketlilik</a:t>
            </a:r>
            <a:r>
              <a:rPr sz="3200" spc="-35" dirty="0"/>
              <a:t> </a:t>
            </a:r>
            <a:r>
              <a:rPr sz="3200" dirty="0"/>
              <a:t>Kısıtı</a:t>
            </a:r>
            <a:r>
              <a:rPr sz="3200" spc="-35" dirty="0"/>
              <a:t> </a:t>
            </a:r>
            <a:r>
              <a:rPr sz="3200" dirty="0"/>
              <a:t>Olan</a:t>
            </a:r>
            <a:r>
              <a:rPr sz="3200" spc="-40" dirty="0"/>
              <a:t> </a:t>
            </a:r>
            <a:r>
              <a:rPr sz="3200" spc="-10" dirty="0"/>
              <a:t>Ülkeler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080" y="1139316"/>
          <a:ext cx="8811260" cy="581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920"/>
                <a:gridCol w="6911340"/>
              </a:tblGrid>
              <a:tr h="311785">
                <a:tc>
                  <a:txBody>
                    <a:bodyPr/>
                    <a:lstStyle/>
                    <a:p>
                      <a:pPr marL="506730" marR="498475" indent="214629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Western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Balkans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Albania,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Bosnia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Herzegovina,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Kosovo,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Montenegro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445770" marR="438784" indent="275590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Neighborhood</a:t>
                      </a:r>
                      <a:r>
                        <a:rPr sz="1000" b="1" spc="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East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Armenia,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Azerbaijan,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Belarus,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Georgia,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Moldova,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Ukraine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South-Mediterranean</a:t>
                      </a:r>
                      <a:r>
                        <a:rPr sz="1000" b="1" spc="1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Countries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Algeria,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Egypt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,</a:t>
                      </a:r>
                      <a:r>
                        <a:rPr sz="1000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Israel,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Jordan,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Lebanon,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Libya,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Morocco,</a:t>
                      </a:r>
                      <a:r>
                        <a:rPr sz="1000" b="1" spc="-6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Palestine, Syria</a:t>
                      </a:r>
                      <a:r>
                        <a:rPr sz="1000" dirty="0">
                          <a:solidFill>
                            <a:srgbClr val="385622"/>
                          </a:solidFill>
                          <a:latin typeface="Carlito"/>
                          <a:cs typeface="Carlito"/>
                        </a:rPr>
                        <a:t>*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Tunisia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721360" marR="715010" algn="ctr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Russia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Russia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721360" marR="71501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01980" marR="182245" indent="-4114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Bangladesh,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Bhutan,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Brunei,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Cambodia,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China,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DPR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Korea,</a:t>
                      </a:r>
                      <a:r>
                        <a:rPr sz="1000" b="1" spc="-5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Hong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Kong,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India,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Indonesia,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Japan,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Korea,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Laos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Macao,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Malaysia,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Maldives,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Mongolia,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Myanmar,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Nepal,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Pakistan,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Philippines,</a:t>
                      </a:r>
                      <a:r>
                        <a:rPr sz="1000" b="1" spc="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Singapore,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Sri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Lanka,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Taiwan,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Thailand,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Vietnam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635000" marR="628015" indent="-635" algn="ctr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Central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Afghanistan,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Kazakhstan,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Kyrgyzstan,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Tajikistan,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Turkmenistan,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Uzbekistan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639445" marR="631190" indent="-1905" algn="ctr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Middle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East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Bahrain,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Iran,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Iraq,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Kuwait,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Oman,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Qatar,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Saudi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Arabia,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Arab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Emirates,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Yemen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721360" marR="715010" algn="ctr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Pacific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026285" marR="114935" indent="-1903095">
                        <a:lnSpc>
                          <a:spcPts val="1200"/>
                        </a:lnSpc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Australia,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Cook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Islands,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Fiji,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Kiribati,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Marshall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Islands,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Micronesia,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Nauru,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New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Zealand,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Niue,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Palau,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Papua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New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Guinea,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Samoa,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Solomon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Islands,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Timor-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Leste,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Tonga,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Tuvalu,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Vanuatu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9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Sub-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Saharan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19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95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Angola,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Benin,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Botswana,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Burkina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Faso,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Burundi,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Cameroon,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Cape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Verde,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African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Republic,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Chad,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Comoros,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Congo,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Congo</a:t>
                      </a:r>
                      <a:r>
                        <a:rPr sz="1000" b="1" spc="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40005" marR="3429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Democratic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Republic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the,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Côte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d’Ivoire,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Djibouti,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Equatorial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Guinea,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Eritrea,</a:t>
                      </a:r>
                      <a:r>
                        <a:rPr sz="1000" b="1" spc="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Eswatini,</a:t>
                      </a:r>
                      <a:r>
                        <a:rPr sz="1000" b="1" spc="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Ethiopia, Gabon,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Gambia,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Ghana,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Guinea, Guinea-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Bissau,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Kenya,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Lesotho,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Liberia,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Madagascar,</a:t>
                      </a:r>
                      <a:r>
                        <a:rPr sz="1000" b="1" spc="1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Malawi,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Mali,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Mauritania,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Mauritius,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Mozambique,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Namibia,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Niger,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Nigeria,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Rwanda,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Sao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Tome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Principe,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Senegal,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Seychelles,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Sierra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Leone,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Somalia,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South</a:t>
                      </a:r>
                      <a:r>
                        <a:rPr sz="1000" b="1" spc="17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Africa,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South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Sudan,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Sudan,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Tanzania,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Togo,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Uganda,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Zambia,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Zimbabwe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587375" marR="579755" indent="101600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10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Latin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America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506345" marR="111760" indent="-2384425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Argentina,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Bolivia,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Brazil,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Chile,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Colombia,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Costa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Rica,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Ecuador,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El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Salvador,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Guatemala,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Honduras,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Mexico,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Nicaragua,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Panama,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Paraguay,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Peru,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Uruguay,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Venezuela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11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Carribean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Antigua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Barbuda,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Bahamas,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Barbados,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Belize,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Cuba,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Dominica,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Dominican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Republic,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Grenada,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Guyana,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Haiti,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Jamaica,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St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Kitts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and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Nevis,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St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Lucia,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St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Vincent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Grenadines,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Suriname,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Trinidad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Tobago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608965" marR="601980" indent="8064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12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US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Canada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States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America,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Canada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5393435"/>
            <a:ext cx="9144000" cy="1464945"/>
          </a:xfrm>
          <a:custGeom>
            <a:avLst/>
            <a:gdLst/>
            <a:ahLst/>
            <a:cxnLst/>
            <a:rect l="l" t="t" r="r" b="b"/>
            <a:pathLst>
              <a:path w="9144000" h="1464945">
                <a:moveTo>
                  <a:pt x="9144000" y="0"/>
                </a:moveTo>
                <a:lnTo>
                  <a:pt x="0" y="0"/>
                </a:lnTo>
                <a:lnTo>
                  <a:pt x="0" y="1464560"/>
                </a:lnTo>
                <a:lnTo>
                  <a:pt x="9144000" y="146456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5420614"/>
            <a:ext cx="748410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85622"/>
                </a:solidFill>
                <a:latin typeface="Carlito"/>
                <a:cs typeface="Carlito"/>
              </a:rPr>
              <a:t>*</a:t>
            </a:r>
            <a:r>
              <a:rPr sz="900" spc="-3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Nisan</a:t>
            </a:r>
            <a:r>
              <a:rPr sz="900" b="1" spc="-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2018</a:t>
            </a:r>
            <a:r>
              <a:rPr sz="900" b="1" spc="-4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tarihli</a:t>
            </a:r>
            <a:r>
              <a:rPr sz="900" b="1" spc="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Konsey</a:t>
            </a:r>
            <a:r>
              <a:rPr sz="900" b="1" spc="-2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Kararları</a:t>
            </a:r>
            <a:r>
              <a:rPr sz="900" b="1" spc="1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385622"/>
                </a:solidFill>
                <a:latin typeface="Carlito"/>
                <a:cs typeface="Carlito"/>
              </a:rPr>
              <a:t>doğrultusunda</a:t>
            </a:r>
            <a:r>
              <a:rPr sz="900" b="1" spc="3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Suriye</a:t>
            </a:r>
            <a:r>
              <a:rPr sz="900" b="1" spc="-2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kamu</a:t>
            </a:r>
            <a:r>
              <a:rPr sz="900" b="1" spc="-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kurumları</a:t>
            </a:r>
            <a:r>
              <a:rPr sz="900" b="1" spc="1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ve</a:t>
            </a:r>
            <a:r>
              <a:rPr sz="900" b="1" spc="-2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385622"/>
                </a:solidFill>
                <a:latin typeface="Carlito"/>
                <a:cs typeface="Carlito"/>
              </a:rPr>
              <a:t>üniversiteleri</a:t>
            </a:r>
            <a:r>
              <a:rPr sz="900" b="1" spc="1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Erasmus+</a:t>
            </a:r>
            <a:r>
              <a:rPr sz="900" b="1" spc="-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385622"/>
                </a:solidFill>
                <a:latin typeface="Carlito"/>
                <a:cs typeface="Carlito"/>
              </a:rPr>
              <a:t>kapsamında</a:t>
            </a:r>
            <a:r>
              <a:rPr sz="900" b="1" spc="2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finansman</a:t>
            </a:r>
            <a:r>
              <a:rPr sz="900" b="1" spc="1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385622"/>
                </a:solidFill>
                <a:latin typeface="Carlito"/>
                <a:cs typeface="Carlito"/>
              </a:rPr>
              <a:t>sağlanması</a:t>
            </a:r>
            <a:r>
              <a:rPr sz="900" b="1" spc="1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için</a:t>
            </a:r>
            <a:r>
              <a:rPr sz="900" b="1" spc="-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385622"/>
                </a:solidFill>
                <a:latin typeface="Carlito"/>
                <a:cs typeface="Carlito"/>
              </a:rPr>
              <a:t>uygun</a:t>
            </a:r>
            <a:r>
              <a:rPr sz="900" b="1" spc="-1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385622"/>
                </a:solidFill>
                <a:latin typeface="Carlito"/>
                <a:cs typeface="Carlito"/>
              </a:rPr>
              <a:t>değildir.</a:t>
            </a:r>
            <a:endParaRPr sz="90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84150" algn="l"/>
              </a:tabLst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Kırmızı</a:t>
            </a:r>
            <a:r>
              <a:rPr sz="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ile</a:t>
            </a:r>
            <a:r>
              <a:rPr sz="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rlito"/>
                <a:cs typeface="Carlito"/>
              </a:rPr>
              <a:t>renklendirilen</a:t>
            </a:r>
            <a:r>
              <a:rPr sz="9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ülkelere</a:t>
            </a:r>
            <a:r>
              <a:rPr sz="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sadece</a:t>
            </a:r>
            <a:r>
              <a:rPr sz="90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personel</a:t>
            </a:r>
            <a:r>
              <a:rPr sz="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ve</a:t>
            </a:r>
            <a:r>
              <a:rPr sz="9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doktora</a:t>
            </a:r>
            <a:r>
              <a:rPr sz="9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rlito"/>
                <a:cs typeface="Carlito"/>
              </a:rPr>
              <a:t>seviyesinde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öğrenci</a:t>
            </a:r>
            <a:r>
              <a:rPr sz="900" b="1" spc="-10" dirty="0">
                <a:solidFill>
                  <a:srgbClr val="FF0000"/>
                </a:solidFill>
                <a:latin typeface="Carlito"/>
                <a:cs typeface="Carlito"/>
              </a:rPr>
              <a:t> gönderilebilir.</a:t>
            </a:r>
            <a:endParaRPr sz="90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84150" algn="l"/>
              </a:tabLst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Gelen</a:t>
            </a:r>
            <a:r>
              <a:rPr sz="900"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yönlü</a:t>
            </a:r>
            <a:r>
              <a:rPr sz="9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rlito"/>
                <a:cs typeface="Carlito"/>
              </a:rPr>
              <a:t>hareketlilik</a:t>
            </a:r>
            <a:r>
              <a:rPr sz="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için</a:t>
            </a:r>
            <a:r>
              <a:rPr sz="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bir</a:t>
            </a:r>
            <a:r>
              <a:rPr sz="9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kısıtlama</a:t>
            </a:r>
            <a:r>
              <a:rPr sz="9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rlito"/>
                <a:cs typeface="Carlito"/>
              </a:rPr>
              <a:t>bulunmamaktadır.</a:t>
            </a:r>
            <a:endParaRPr sz="90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84150" algn="l"/>
              </a:tabLst>
            </a:pPr>
            <a:r>
              <a:rPr sz="900" b="1" dirty="0">
                <a:latin typeface="Carlito"/>
                <a:cs typeface="Carlito"/>
              </a:rPr>
              <a:t>Kırmızı</a:t>
            </a:r>
            <a:r>
              <a:rPr sz="900" b="1" spc="-3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ile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işaretli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ülkeler</a:t>
            </a:r>
            <a:r>
              <a:rPr sz="900" b="1" spc="-1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OECD</a:t>
            </a:r>
            <a:r>
              <a:rPr sz="900" b="1" spc="-5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Kalkınma Yardımı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Komitesi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tarafından</a:t>
            </a:r>
            <a:r>
              <a:rPr sz="900" b="1" spc="-1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resmi</a:t>
            </a:r>
            <a:r>
              <a:rPr sz="900" b="1" spc="-3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kalkınma yardımı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sağlanan</a:t>
            </a:r>
            <a:r>
              <a:rPr sz="900" b="1" spc="-1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ülkelerdir.</a:t>
            </a:r>
            <a:endParaRPr sz="900">
              <a:latin typeface="Carlito"/>
              <a:cs typeface="Carlito"/>
            </a:endParaRPr>
          </a:p>
          <a:p>
            <a:pPr marL="165100" marR="1095375" indent="-15240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65100" algn="l"/>
                <a:tab pos="184150" algn="l"/>
              </a:tabLst>
            </a:pPr>
            <a:r>
              <a:rPr sz="900" dirty="0">
                <a:latin typeface="Carlito"/>
                <a:cs typeface="Carlito"/>
              </a:rPr>
              <a:t>	</a:t>
            </a:r>
            <a:r>
              <a:rPr sz="900" b="1" dirty="0">
                <a:latin typeface="Carlito"/>
                <a:cs typeface="Carlito"/>
              </a:rPr>
              <a:t>DAC</a:t>
            </a:r>
            <a:r>
              <a:rPr sz="900" b="1" spc="-4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(Development </a:t>
            </a:r>
            <a:r>
              <a:rPr sz="900" b="1" dirty="0">
                <a:latin typeface="Carlito"/>
                <a:cs typeface="Carlito"/>
              </a:rPr>
              <a:t>Assistance Committee)</a:t>
            </a:r>
            <a:r>
              <a:rPr sz="900" b="1" spc="-2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list</a:t>
            </a:r>
            <a:r>
              <a:rPr sz="900" b="1" spc="-2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of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ODA</a:t>
            </a:r>
            <a:r>
              <a:rPr sz="900" b="1" spc="-2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(Official </a:t>
            </a:r>
            <a:r>
              <a:rPr sz="900" b="1" spc="-10" dirty="0">
                <a:latin typeface="Carlito"/>
                <a:cs typeface="Carlito"/>
              </a:rPr>
              <a:t>Development </a:t>
            </a:r>
            <a:r>
              <a:rPr sz="900" b="1" dirty="0">
                <a:latin typeface="Carlito"/>
                <a:cs typeface="Carlito"/>
              </a:rPr>
              <a:t>Assistance) recipients listesi</a:t>
            </a:r>
            <a:r>
              <a:rPr sz="900" b="1" spc="-1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yıldan</a:t>
            </a:r>
            <a:r>
              <a:rPr sz="900" b="1" spc="-1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yıla</a:t>
            </a:r>
            <a:r>
              <a:rPr sz="900" b="1" spc="-1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güncelleniyor,</a:t>
            </a:r>
            <a:r>
              <a:rPr sz="900" b="1" spc="500" dirty="0"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2023</a:t>
            </a:r>
            <a:r>
              <a:rPr sz="900" b="1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proje</a:t>
            </a:r>
            <a:r>
              <a:rPr sz="900" b="1" spc="-2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süresince</a:t>
            </a:r>
            <a:r>
              <a:rPr sz="900" b="1" spc="-2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kırmızı ile</a:t>
            </a:r>
            <a:r>
              <a:rPr sz="900" b="1" spc="-1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işaretli</a:t>
            </a:r>
            <a:r>
              <a:rPr sz="900" b="1" spc="-1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ülkeler </a:t>
            </a:r>
            <a:r>
              <a:rPr sz="900" b="1" spc="-10" dirty="0">
                <a:latin typeface="Carlito"/>
                <a:cs typeface="Carlito"/>
              </a:rPr>
              <a:t>kullanılmıştır.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761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Öğrenci</a:t>
            </a:r>
            <a:r>
              <a:rPr sz="3200" spc="-65" dirty="0"/>
              <a:t> </a:t>
            </a:r>
            <a:r>
              <a:rPr sz="3200" dirty="0"/>
              <a:t>Öğrenim</a:t>
            </a:r>
            <a:r>
              <a:rPr sz="3200" spc="-35" dirty="0"/>
              <a:t> </a:t>
            </a:r>
            <a:r>
              <a:rPr sz="3200" spc="-10" dirty="0"/>
              <a:t>Hareketliliği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981200"/>
            <a:ext cx="1743456" cy="819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696" y="2935223"/>
            <a:ext cx="1066800" cy="914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486405" y="1362455"/>
            <a:ext cx="5141595" cy="2524125"/>
            <a:chOff x="2486405" y="1362455"/>
            <a:chExt cx="5141595" cy="25241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1579" y="1362455"/>
              <a:ext cx="2606039" cy="1600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2971800"/>
              <a:ext cx="1066800" cy="914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86406" y="3230879"/>
              <a:ext cx="3001010" cy="394970"/>
            </a:xfrm>
            <a:custGeom>
              <a:avLst/>
              <a:gdLst/>
              <a:ahLst/>
              <a:cxnLst/>
              <a:rect l="l" t="t" r="r" b="b"/>
              <a:pathLst>
                <a:path w="3001010" h="394970">
                  <a:moveTo>
                    <a:pt x="2963037" y="294132"/>
                  </a:moveTo>
                  <a:lnTo>
                    <a:pt x="150876" y="294132"/>
                  </a:lnTo>
                  <a:lnTo>
                    <a:pt x="150876" y="243840"/>
                  </a:lnTo>
                  <a:lnTo>
                    <a:pt x="0" y="319290"/>
                  </a:lnTo>
                  <a:lnTo>
                    <a:pt x="150876" y="394716"/>
                  </a:lnTo>
                  <a:lnTo>
                    <a:pt x="150876" y="344424"/>
                  </a:lnTo>
                  <a:lnTo>
                    <a:pt x="2963037" y="344424"/>
                  </a:lnTo>
                  <a:lnTo>
                    <a:pt x="2963037" y="294132"/>
                  </a:lnTo>
                  <a:close/>
                </a:path>
                <a:path w="3001010" h="394970">
                  <a:moveTo>
                    <a:pt x="3000502" y="75438"/>
                  </a:moveTo>
                  <a:lnTo>
                    <a:pt x="2950210" y="50292"/>
                  </a:lnTo>
                  <a:lnTo>
                    <a:pt x="2849626" y="0"/>
                  </a:lnTo>
                  <a:lnTo>
                    <a:pt x="2849626" y="50292"/>
                  </a:lnTo>
                  <a:lnTo>
                    <a:pt x="0" y="50292"/>
                  </a:lnTo>
                  <a:lnTo>
                    <a:pt x="0" y="100584"/>
                  </a:lnTo>
                  <a:lnTo>
                    <a:pt x="2849626" y="100584"/>
                  </a:lnTo>
                  <a:lnTo>
                    <a:pt x="2849626" y="150876"/>
                  </a:lnTo>
                  <a:lnTo>
                    <a:pt x="2950210" y="100584"/>
                  </a:lnTo>
                  <a:lnTo>
                    <a:pt x="3000502" y="7543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3080" y="4532757"/>
            <a:ext cx="8343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indent="-16192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72085" algn="l"/>
              </a:tabLst>
            </a:pPr>
            <a:r>
              <a:rPr sz="1600" b="1" spc="-10" dirty="0">
                <a:latin typeface="Carlito"/>
                <a:cs typeface="Carlito"/>
              </a:rPr>
              <a:t>Öğrenci</a:t>
            </a:r>
            <a:endParaRPr sz="1600">
              <a:latin typeface="Carlito"/>
              <a:cs typeface="Carlito"/>
            </a:endParaRPr>
          </a:p>
          <a:p>
            <a:pPr marL="172085" indent="-161925">
              <a:lnSpc>
                <a:spcPct val="100000"/>
              </a:lnSpc>
              <a:spcBef>
                <a:spcPts val="1925"/>
              </a:spcBef>
              <a:buSzPct val="93750"/>
              <a:buFont typeface="Wingdings"/>
              <a:buChar char=""/>
              <a:tabLst>
                <a:tab pos="172085" algn="l"/>
              </a:tabLst>
            </a:pPr>
            <a:r>
              <a:rPr sz="1600" b="1" spc="-10" dirty="0">
                <a:latin typeface="Carlito"/>
                <a:cs typeface="Carlito"/>
              </a:rPr>
              <a:t>2-</a:t>
            </a:r>
            <a:r>
              <a:rPr sz="1600" b="1" dirty="0">
                <a:latin typeface="Carlito"/>
                <a:cs typeface="Carlito"/>
              </a:rPr>
              <a:t>12 </a:t>
            </a:r>
            <a:r>
              <a:rPr sz="1600" b="1" spc="-25" dirty="0">
                <a:latin typeface="Carlito"/>
                <a:cs typeface="Carlito"/>
              </a:rPr>
              <a:t>ay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9596" y="4946903"/>
            <a:ext cx="381000" cy="3977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761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Öğrenci</a:t>
            </a:r>
            <a:r>
              <a:rPr sz="3200" spc="-55" dirty="0"/>
              <a:t> </a:t>
            </a:r>
            <a:r>
              <a:rPr sz="3200" dirty="0"/>
              <a:t>Staj</a:t>
            </a:r>
            <a:r>
              <a:rPr sz="3200" spc="-20" dirty="0"/>
              <a:t> </a:t>
            </a:r>
            <a:r>
              <a:rPr sz="3200" spc="-10" dirty="0"/>
              <a:t>Hareketliliği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486405" y="3011423"/>
            <a:ext cx="3001010" cy="151130"/>
          </a:xfrm>
          <a:custGeom>
            <a:avLst/>
            <a:gdLst/>
            <a:ahLst/>
            <a:cxnLst/>
            <a:rect l="l" t="t" r="r" b="b"/>
            <a:pathLst>
              <a:path w="3001010" h="151130">
                <a:moveTo>
                  <a:pt x="2849626" y="0"/>
                </a:moveTo>
                <a:lnTo>
                  <a:pt x="2849626" y="150875"/>
                </a:lnTo>
                <a:lnTo>
                  <a:pt x="2950210" y="100584"/>
                </a:lnTo>
                <a:lnTo>
                  <a:pt x="2874772" y="100584"/>
                </a:lnTo>
                <a:lnTo>
                  <a:pt x="2874772" y="50291"/>
                </a:lnTo>
                <a:lnTo>
                  <a:pt x="2950210" y="50291"/>
                </a:lnTo>
                <a:lnTo>
                  <a:pt x="2849626" y="0"/>
                </a:lnTo>
                <a:close/>
              </a:path>
              <a:path w="3001010" h="151130">
                <a:moveTo>
                  <a:pt x="2849626" y="50291"/>
                </a:moveTo>
                <a:lnTo>
                  <a:pt x="0" y="50291"/>
                </a:lnTo>
                <a:lnTo>
                  <a:pt x="0" y="100584"/>
                </a:lnTo>
                <a:lnTo>
                  <a:pt x="2849626" y="100584"/>
                </a:lnTo>
                <a:lnTo>
                  <a:pt x="2849626" y="50291"/>
                </a:lnTo>
                <a:close/>
              </a:path>
              <a:path w="3001010" h="151130">
                <a:moveTo>
                  <a:pt x="2950210" y="50291"/>
                </a:moveTo>
                <a:lnTo>
                  <a:pt x="2874772" y="50291"/>
                </a:lnTo>
                <a:lnTo>
                  <a:pt x="2874772" y="100584"/>
                </a:lnTo>
                <a:lnTo>
                  <a:pt x="2950210" y="100584"/>
                </a:lnTo>
                <a:lnTo>
                  <a:pt x="3000502" y="75437"/>
                </a:lnTo>
                <a:lnTo>
                  <a:pt x="2950210" y="5029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895344"/>
            <a:ext cx="1179576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3895344"/>
            <a:ext cx="1179576" cy="914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477262" y="3256787"/>
            <a:ext cx="3018790" cy="1372235"/>
          </a:xfrm>
          <a:custGeom>
            <a:avLst/>
            <a:gdLst/>
            <a:ahLst/>
            <a:cxnLst/>
            <a:rect l="l" t="t" r="r" b="b"/>
            <a:pathLst>
              <a:path w="3018790" h="1372235">
                <a:moveTo>
                  <a:pt x="2972181" y="50292"/>
                </a:moveTo>
                <a:lnTo>
                  <a:pt x="160020" y="50292"/>
                </a:lnTo>
                <a:lnTo>
                  <a:pt x="160020" y="0"/>
                </a:lnTo>
                <a:lnTo>
                  <a:pt x="9144" y="75438"/>
                </a:lnTo>
                <a:lnTo>
                  <a:pt x="160020" y="150876"/>
                </a:lnTo>
                <a:lnTo>
                  <a:pt x="160020" y="100584"/>
                </a:lnTo>
                <a:lnTo>
                  <a:pt x="2972181" y="100584"/>
                </a:lnTo>
                <a:lnTo>
                  <a:pt x="2972181" y="50292"/>
                </a:lnTo>
                <a:close/>
              </a:path>
              <a:path w="3018790" h="1372235">
                <a:moveTo>
                  <a:pt x="3018790" y="214757"/>
                </a:moveTo>
                <a:lnTo>
                  <a:pt x="3000502" y="167767"/>
                </a:lnTo>
                <a:lnTo>
                  <a:pt x="1509382" y="746734"/>
                </a:lnTo>
                <a:lnTo>
                  <a:pt x="18288" y="167767"/>
                </a:lnTo>
                <a:lnTo>
                  <a:pt x="0" y="214757"/>
                </a:lnTo>
                <a:lnTo>
                  <a:pt x="1439849" y="773734"/>
                </a:lnTo>
                <a:lnTo>
                  <a:pt x="140627" y="1278191"/>
                </a:lnTo>
                <a:lnTo>
                  <a:pt x="122428" y="1231265"/>
                </a:lnTo>
                <a:lnTo>
                  <a:pt x="9144" y="1356233"/>
                </a:lnTo>
                <a:lnTo>
                  <a:pt x="177038" y="1371981"/>
                </a:lnTo>
                <a:lnTo>
                  <a:pt x="162344" y="1334135"/>
                </a:lnTo>
                <a:lnTo>
                  <a:pt x="158826" y="1325079"/>
                </a:lnTo>
                <a:lnTo>
                  <a:pt x="1509420" y="800747"/>
                </a:lnTo>
                <a:lnTo>
                  <a:pt x="2859963" y="1325041"/>
                </a:lnTo>
                <a:lnTo>
                  <a:pt x="2841752" y="1371981"/>
                </a:lnTo>
                <a:lnTo>
                  <a:pt x="3009646" y="1356233"/>
                </a:lnTo>
                <a:lnTo>
                  <a:pt x="2989605" y="1334135"/>
                </a:lnTo>
                <a:lnTo>
                  <a:pt x="2896362" y="1231265"/>
                </a:lnTo>
                <a:lnTo>
                  <a:pt x="2878150" y="1278191"/>
                </a:lnTo>
                <a:lnTo>
                  <a:pt x="1578952" y="773747"/>
                </a:lnTo>
                <a:lnTo>
                  <a:pt x="3018790" y="21475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021579" y="1143000"/>
            <a:ext cx="2606040" cy="2524125"/>
            <a:chOff x="5021579" y="1143000"/>
            <a:chExt cx="2606040" cy="25241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9" y="2752344"/>
              <a:ext cx="1066800" cy="9143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1579" y="1143000"/>
              <a:ext cx="2606039" cy="16002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4944" y="1981200"/>
            <a:ext cx="1743710" cy="1649095"/>
            <a:chOff x="694944" y="1981200"/>
            <a:chExt cx="1743710" cy="16490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" y="2715768"/>
              <a:ext cx="1066800" cy="914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1981200"/>
              <a:ext cx="1743456" cy="8199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7840" y="5002225"/>
            <a:ext cx="23412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indent="-16192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72085" algn="l"/>
              </a:tabLst>
            </a:pPr>
            <a:r>
              <a:rPr sz="1600" b="1" dirty="0">
                <a:latin typeface="Carlito"/>
                <a:cs typeface="Carlito"/>
              </a:rPr>
              <a:t>Öğrenci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ya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yeni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mezun</a:t>
            </a:r>
            <a:endParaRPr sz="1600">
              <a:latin typeface="Carlito"/>
              <a:cs typeface="Carlito"/>
            </a:endParaRPr>
          </a:p>
          <a:p>
            <a:pPr marL="172085" indent="-161925">
              <a:lnSpc>
                <a:spcPct val="100000"/>
              </a:lnSpc>
              <a:spcBef>
                <a:spcPts val="1925"/>
              </a:spcBef>
              <a:buSzPct val="93750"/>
              <a:buFont typeface="Wingdings"/>
              <a:buChar char=""/>
              <a:tabLst>
                <a:tab pos="172085" algn="l"/>
              </a:tabLst>
            </a:pPr>
            <a:r>
              <a:rPr sz="1600" b="1" spc="-10" dirty="0">
                <a:latin typeface="Carlito"/>
                <a:cs typeface="Carlito"/>
              </a:rPr>
              <a:t>2-</a:t>
            </a:r>
            <a:r>
              <a:rPr sz="1600" b="1" dirty="0">
                <a:latin typeface="Carlito"/>
                <a:cs typeface="Carlito"/>
              </a:rPr>
              <a:t>12 </a:t>
            </a:r>
            <a:r>
              <a:rPr sz="1600" b="1" spc="-25" dirty="0">
                <a:latin typeface="Carlito"/>
                <a:cs typeface="Carlito"/>
              </a:rPr>
              <a:t>ay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5600" y="4945379"/>
            <a:ext cx="381000" cy="39776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761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Personel</a:t>
            </a:r>
            <a:r>
              <a:rPr sz="3200" spc="-105" dirty="0"/>
              <a:t> </a:t>
            </a:r>
            <a:r>
              <a:rPr sz="3200" dirty="0"/>
              <a:t>Ders</a:t>
            </a:r>
            <a:r>
              <a:rPr sz="3200" spc="-95" dirty="0"/>
              <a:t> </a:t>
            </a:r>
            <a:r>
              <a:rPr sz="3200" dirty="0"/>
              <a:t>Verme</a:t>
            </a:r>
            <a:r>
              <a:rPr sz="3200" spc="-75" dirty="0"/>
              <a:t> </a:t>
            </a:r>
            <a:r>
              <a:rPr sz="3200" spc="-10" dirty="0"/>
              <a:t>Hareketliliği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486405" y="2983992"/>
            <a:ext cx="3001010" cy="151130"/>
          </a:xfrm>
          <a:custGeom>
            <a:avLst/>
            <a:gdLst/>
            <a:ahLst/>
            <a:cxnLst/>
            <a:rect l="l" t="t" r="r" b="b"/>
            <a:pathLst>
              <a:path w="3001010" h="151130">
                <a:moveTo>
                  <a:pt x="2849626" y="0"/>
                </a:moveTo>
                <a:lnTo>
                  <a:pt x="2849626" y="150875"/>
                </a:lnTo>
                <a:lnTo>
                  <a:pt x="2950210" y="100584"/>
                </a:lnTo>
                <a:lnTo>
                  <a:pt x="2874772" y="100584"/>
                </a:lnTo>
                <a:lnTo>
                  <a:pt x="2874772" y="50292"/>
                </a:lnTo>
                <a:lnTo>
                  <a:pt x="2950210" y="50292"/>
                </a:lnTo>
                <a:lnTo>
                  <a:pt x="2849626" y="0"/>
                </a:lnTo>
                <a:close/>
              </a:path>
              <a:path w="3001010" h="151130">
                <a:moveTo>
                  <a:pt x="2849626" y="50292"/>
                </a:moveTo>
                <a:lnTo>
                  <a:pt x="0" y="50292"/>
                </a:lnTo>
                <a:lnTo>
                  <a:pt x="0" y="100584"/>
                </a:lnTo>
                <a:lnTo>
                  <a:pt x="2849626" y="100584"/>
                </a:lnTo>
                <a:lnTo>
                  <a:pt x="2849626" y="50292"/>
                </a:lnTo>
                <a:close/>
              </a:path>
              <a:path w="3001010" h="151130">
                <a:moveTo>
                  <a:pt x="2950210" y="50292"/>
                </a:moveTo>
                <a:lnTo>
                  <a:pt x="2874772" y="50292"/>
                </a:lnTo>
                <a:lnTo>
                  <a:pt x="2874772" y="100584"/>
                </a:lnTo>
                <a:lnTo>
                  <a:pt x="2950210" y="100584"/>
                </a:lnTo>
                <a:lnTo>
                  <a:pt x="3000502" y="75437"/>
                </a:lnTo>
                <a:lnTo>
                  <a:pt x="2950210" y="5029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867911"/>
            <a:ext cx="1179576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3867911"/>
            <a:ext cx="1179576" cy="9144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26970" y="3227832"/>
            <a:ext cx="3319779" cy="1516380"/>
            <a:chOff x="2426970" y="3227832"/>
            <a:chExt cx="3319779" cy="1516380"/>
          </a:xfrm>
        </p:grpSpPr>
        <p:sp>
          <p:nvSpPr>
            <p:cNvPr id="7" name="object 7"/>
            <p:cNvSpPr/>
            <p:nvPr/>
          </p:nvSpPr>
          <p:spPr>
            <a:xfrm>
              <a:off x="2486406" y="3227832"/>
              <a:ext cx="2963545" cy="151130"/>
            </a:xfrm>
            <a:custGeom>
              <a:avLst/>
              <a:gdLst/>
              <a:ahLst/>
              <a:cxnLst/>
              <a:rect l="l" t="t" r="r" b="b"/>
              <a:pathLst>
                <a:path w="2963545" h="151129">
                  <a:moveTo>
                    <a:pt x="150875" y="0"/>
                  </a:moveTo>
                  <a:lnTo>
                    <a:pt x="0" y="75437"/>
                  </a:lnTo>
                  <a:lnTo>
                    <a:pt x="150875" y="150875"/>
                  </a:lnTo>
                  <a:lnTo>
                    <a:pt x="150875" y="100583"/>
                  </a:lnTo>
                  <a:lnTo>
                    <a:pt x="125730" y="100583"/>
                  </a:lnTo>
                  <a:lnTo>
                    <a:pt x="125730" y="50291"/>
                  </a:lnTo>
                  <a:lnTo>
                    <a:pt x="150875" y="50291"/>
                  </a:lnTo>
                  <a:lnTo>
                    <a:pt x="150875" y="0"/>
                  </a:lnTo>
                  <a:close/>
                </a:path>
                <a:path w="2963545" h="151129">
                  <a:moveTo>
                    <a:pt x="150875" y="50291"/>
                  </a:moveTo>
                  <a:lnTo>
                    <a:pt x="125730" y="50291"/>
                  </a:lnTo>
                  <a:lnTo>
                    <a:pt x="125730" y="100583"/>
                  </a:lnTo>
                  <a:lnTo>
                    <a:pt x="150875" y="100583"/>
                  </a:lnTo>
                  <a:lnTo>
                    <a:pt x="150875" y="50291"/>
                  </a:lnTo>
                  <a:close/>
                </a:path>
                <a:path w="2963545" h="151129">
                  <a:moveTo>
                    <a:pt x="2963036" y="50291"/>
                  </a:moveTo>
                  <a:lnTo>
                    <a:pt x="150875" y="50291"/>
                  </a:lnTo>
                  <a:lnTo>
                    <a:pt x="150875" y="100583"/>
                  </a:lnTo>
                  <a:lnTo>
                    <a:pt x="2963036" y="100583"/>
                  </a:lnTo>
                  <a:lnTo>
                    <a:pt x="2963036" y="5029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970" y="3938651"/>
              <a:ext cx="1118743" cy="5798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18537" y="3380104"/>
              <a:ext cx="3227705" cy="1363980"/>
            </a:xfrm>
            <a:custGeom>
              <a:avLst/>
              <a:gdLst/>
              <a:ahLst/>
              <a:cxnLst/>
              <a:rect l="l" t="t" r="r" b="b"/>
              <a:pathLst>
                <a:path w="3227704" h="1363979">
                  <a:moveTo>
                    <a:pt x="3227705" y="1300480"/>
                  </a:moveTo>
                  <a:lnTo>
                    <a:pt x="1559585" y="655993"/>
                  </a:lnTo>
                  <a:lnTo>
                    <a:pt x="2786938" y="91389"/>
                  </a:lnTo>
                  <a:lnTo>
                    <a:pt x="2807970" y="137033"/>
                  </a:lnTo>
                  <a:lnTo>
                    <a:pt x="2889669" y="35179"/>
                  </a:lnTo>
                  <a:lnTo>
                    <a:pt x="2913507" y="5461"/>
                  </a:lnTo>
                  <a:lnTo>
                    <a:pt x="2744851" y="0"/>
                  </a:lnTo>
                  <a:lnTo>
                    <a:pt x="2765895" y="45720"/>
                  </a:lnTo>
                  <a:lnTo>
                    <a:pt x="1494155" y="630720"/>
                  </a:lnTo>
                  <a:lnTo>
                    <a:pt x="164884" y="117132"/>
                  </a:lnTo>
                  <a:lnTo>
                    <a:pt x="168376" y="108077"/>
                  </a:lnTo>
                  <a:lnTo>
                    <a:pt x="183007" y="70231"/>
                  </a:lnTo>
                  <a:lnTo>
                    <a:pt x="15113" y="86233"/>
                  </a:lnTo>
                  <a:lnTo>
                    <a:pt x="128651" y="210947"/>
                  </a:lnTo>
                  <a:lnTo>
                    <a:pt x="146773" y="164007"/>
                  </a:lnTo>
                  <a:lnTo>
                    <a:pt x="1430489" y="659993"/>
                  </a:lnTo>
                  <a:lnTo>
                    <a:pt x="0" y="1318006"/>
                  </a:lnTo>
                  <a:lnTo>
                    <a:pt x="21082" y="1363726"/>
                  </a:lnTo>
                  <a:lnTo>
                    <a:pt x="1495933" y="685279"/>
                  </a:lnTo>
                  <a:lnTo>
                    <a:pt x="3209544" y="1347343"/>
                  </a:lnTo>
                  <a:lnTo>
                    <a:pt x="3227705" y="130048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6002" y="3905885"/>
              <a:ext cx="1124801" cy="5749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021579" y="1115567"/>
            <a:ext cx="2606040" cy="2524125"/>
            <a:chOff x="5021579" y="1115567"/>
            <a:chExt cx="2606040" cy="25241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99" y="2724911"/>
              <a:ext cx="1066800" cy="914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1579" y="1115567"/>
              <a:ext cx="2606039" cy="16002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94944" y="1981200"/>
            <a:ext cx="1743710" cy="1621790"/>
            <a:chOff x="694944" y="1981200"/>
            <a:chExt cx="1743710" cy="162179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696" y="2688336"/>
              <a:ext cx="1066800" cy="91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1981200"/>
              <a:ext cx="1743456" cy="819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05404" y="5029200"/>
            <a:ext cx="8839200" cy="1767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252000" indent="-286385">
              <a:lnSpc>
                <a:spcPct val="100000"/>
              </a:lnSpc>
              <a:spcBef>
                <a:spcPts val="280"/>
              </a:spcBef>
              <a:buFont typeface="Wingdings"/>
              <a:buChar char=""/>
              <a:tabLst>
                <a:tab pos="377825" algn="l"/>
              </a:tabLst>
            </a:pPr>
            <a:r>
              <a:rPr sz="1400" b="1" spc="-20" dirty="0">
                <a:latin typeface="Carlito"/>
                <a:cs typeface="Carlito"/>
              </a:rPr>
              <a:t>Yükseköğretim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kurumunda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görevli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ders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veren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personel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ya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da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kamu/özel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bir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kurum/kuruluşta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çalışan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personel</a:t>
            </a:r>
            <a:endParaRPr sz="1400" dirty="0">
              <a:latin typeface="Carlito"/>
              <a:cs typeface="Carlito"/>
            </a:endParaRPr>
          </a:p>
          <a:p>
            <a:pPr marL="252000" indent="-286385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377825" algn="l"/>
              </a:tabLst>
            </a:pPr>
            <a:r>
              <a:rPr sz="1400" b="1" dirty="0">
                <a:latin typeface="Carlito"/>
                <a:cs typeface="Carlito"/>
              </a:rPr>
              <a:t>5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gün-</a:t>
            </a:r>
            <a:r>
              <a:rPr sz="1400" b="1" dirty="0">
                <a:latin typeface="Carlito"/>
                <a:cs typeface="Carlito"/>
              </a:rPr>
              <a:t>2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ay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(5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gün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ardışık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olmalıdır)</a:t>
            </a:r>
            <a:endParaRPr sz="1400" dirty="0">
              <a:latin typeface="Carlito"/>
              <a:cs typeface="Carlito"/>
            </a:endParaRPr>
          </a:p>
          <a:p>
            <a:pPr marL="252000" indent="-286385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377825" algn="l"/>
              </a:tabLst>
            </a:pPr>
            <a:r>
              <a:rPr sz="1400" b="1" dirty="0">
                <a:latin typeface="Carlito"/>
                <a:cs typeface="Carlito"/>
              </a:rPr>
              <a:t>1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hafta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ve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daha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kısa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süreli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hareketliliklerde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8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saat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ders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verilmesi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koşulu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bulunmaktadır.</a:t>
            </a:r>
            <a:endParaRPr sz="1400" dirty="0">
              <a:latin typeface="Carlito"/>
              <a:cs typeface="Carlito"/>
            </a:endParaRPr>
          </a:p>
          <a:p>
            <a:pPr marL="252000" indent="-286385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377825" algn="l"/>
              </a:tabLst>
            </a:pPr>
            <a:r>
              <a:rPr sz="1400" b="1" dirty="0">
                <a:latin typeface="Carlito"/>
                <a:cs typeface="Carlito"/>
              </a:rPr>
              <a:t>Personel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davet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edilen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durumlarda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minimum</a:t>
            </a:r>
            <a:r>
              <a:rPr sz="1400" b="1" spc="-5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süre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5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gün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olabilir.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6970775" y="748767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761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Personel</a:t>
            </a:r>
            <a:r>
              <a:rPr sz="3200" spc="-35" dirty="0"/>
              <a:t> </a:t>
            </a:r>
            <a:r>
              <a:rPr sz="3200" dirty="0"/>
              <a:t>Eğitim</a:t>
            </a:r>
            <a:r>
              <a:rPr sz="3200" spc="-145" dirty="0"/>
              <a:t> </a:t>
            </a:r>
            <a:r>
              <a:rPr sz="3200" dirty="0"/>
              <a:t>Alma</a:t>
            </a:r>
            <a:r>
              <a:rPr sz="3200" spc="-35" dirty="0"/>
              <a:t> </a:t>
            </a:r>
            <a:r>
              <a:rPr sz="3200" spc="-10" dirty="0"/>
              <a:t>Hareketliliği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486405" y="2964179"/>
            <a:ext cx="3001010" cy="151130"/>
          </a:xfrm>
          <a:custGeom>
            <a:avLst/>
            <a:gdLst/>
            <a:ahLst/>
            <a:cxnLst/>
            <a:rect l="l" t="t" r="r" b="b"/>
            <a:pathLst>
              <a:path w="3001010" h="151130">
                <a:moveTo>
                  <a:pt x="2849626" y="0"/>
                </a:moveTo>
                <a:lnTo>
                  <a:pt x="2849626" y="150875"/>
                </a:lnTo>
                <a:lnTo>
                  <a:pt x="2950210" y="100584"/>
                </a:lnTo>
                <a:lnTo>
                  <a:pt x="2874772" y="100584"/>
                </a:lnTo>
                <a:lnTo>
                  <a:pt x="2874772" y="50292"/>
                </a:lnTo>
                <a:lnTo>
                  <a:pt x="2950210" y="50292"/>
                </a:lnTo>
                <a:lnTo>
                  <a:pt x="2849626" y="0"/>
                </a:lnTo>
                <a:close/>
              </a:path>
              <a:path w="3001010" h="151130">
                <a:moveTo>
                  <a:pt x="2849626" y="50292"/>
                </a:moveTo>
                <a:lnTo>
                  <a:pt x="0" y="50292"/>
                </a:lnTo>
                <a:lnTo>
                  <a:pt x="0" y="100584"/>
                </a:lnTo>
                <a:lnTo>
                  <a:pt x="2849626" y="100584"/>
                </a:lnTo>
                <a:lnTo>
                  <a:pt x="2849626" y="50292"/>
                </a:lnTo>
                <a:close/>
              </a:path>
              <a:path w="3001010" h="151130">
                <a:moveTo>
                  <a:pt x="2950210" y="50292"/>
                </a:moveTo>
                <a:lnTo>
                  <a:pt x="2874772" y="50292"/>
                </a:lnTo>
                <a:lnTo>
                  <a:pt x="2874772" y="100584"/>
                </a:lnTo>
                <a:lnTo>
                  <a:pt x="2950210" y="100584"/>
                </a:lnTo>
                <a:lnTo>
                  <a:pt x="3000502" y="75437"/>
                </a:lnTo>
                <a:lnTo>
                  <a:pt x="2950210" y="5029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849623"/>
            <a:ext cx="1179576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3849623"/>
            <a:ext cx="1179576" cy="914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486405" y="3209544"/>
            <a:ext cx="2963545" cy="151130"/>
          </a:xfrm>
          <a:custGeom>
            <a:avLst/>
            <a:gdLst/>
            <a:ahLst/>
            <a:cxnLst/>
            <a:rect l="l" t="t" r="r" b="b"/>
            <a:pathLst>
              <a:path w="2963545" h="151129">
                <a:moveTo>
                  <a:pt x="150875" y="0"/>
                </a:moveTo>
                <a:lnTo>
                  <a:pt x="0" y="75437"/>
                </a:lnTo>
                <a:lnTo>
                  <a:pt x="150875" y="150875"/>
                </a:lnTo>
                <a:lnTo>
                  <a:pt x="150875" y="100583"/>
                </a:lnTo>
                <a:lnTo>
                  <a:pt x="125730" y="100583"/>
                </a:lnTo>
                <a:lnTo>
                  <a:pt x="125730" y="50291"/>
                </a:lnTo>
                <a:lnTo>
                  <a:pt x="150875" y="50291"/>
                </a:lnTo>
                <a:lnTo>
                  <a:pt x="150875" y="0"/>
                </a:lnTo>
                <a:close/>
              </a:path>
              <a:path w="2963545" h="151129">
                <a:moveTo>
                  <a:pt x="150875" y="50291"/>
                </a:moveTo>
                <a:lnTo>
                  <a:pt x="125730" y="50291"/>
                </a:lnTo>
                <a:lnTo>
                  <a:pt x="125730" y="100583"/>
                </a:lnTo>
                <a:lnTo>
                  <a:pt x="150875" y="100583"/>
                </a:lnTo>
                <a:lnTo>
                  <a:pt x="150875" y="50291"/>
                </a:lnTo>
                <a:close/>
              </a:path>
              <a:path w="2963545" h="151129">
                <a:moveTo>
                  <a:pt x="2963036" y="50291"/>
                </a:moveTo>
                <a:lnTo>
                  <a:pt x="150875" y="50291"/>
                </a:lnTo>
                <a:lnTo>
                  <a:pt x="150875" y="100583"/>
                </a:lnTo>
                <a:lnTo>
                  <a:pt x="2963036" y="100583"/>
                </a:lnTo>
                <a:lnTo>
                  <a:pt x="2963036" y="5029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" y="4953000"/>
            <a:ext cx="9105900" cy="1905000"/>
          </a:xfrm>
          <a:custGeom>
            <a:avLst/>
            <a:gdLst/>
            <a:ahLst/>
            <a:cxnLst/>
            <a:rect l="l" t="t" r="r" b="b"/>
            <a:pathLst>
              <a:path w="9105900" h="1661159">
                <a:moveTo>
                  <a:pt x="9105900" y="0"/>
                </a:moveTo>
                <a:lnTo>
                  <a:pt x="0" y="0"/>
                </a:lnTo>
                <a:lnTo>
                  <a:pt x="0" y="1661160"/>
                </a:lnTo>
                <a:lnTo>
                  <a:pt x="9105900" y="1661160"/>
                </a:lnTo>
                <a:lnTo>
                  <a:pt x="910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21579" y="1097280"/>
            <a:ext cx="2606040" cy="2524125"/>
            <a:chOff x="5021579" y="1097280"/>
            <a:chExt cx="2606040" cy="25241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9" y="2706624"/>
              <a:ext cx="1066800" cy="914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1579" y="1097280"/>
              <a:ext cx="2606039" cy="16002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4944" y="1981200"/>
            <a:ext cx="1743710" cy="1603375"/>
            <a:chOff x="694944" y="1981200"/>
            <a:chExt cx="1743710" cy="16033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" y="2670048"/>
              <a:ext cx="1066800" cy="914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1981200"/>
              <a:ext cx="1743456" cy="8199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6723" y="5105400"/>
            <a:ext cx="824674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20" dirty="0">
                <a:latin typeface="Carlito"/>
                <a:cs typeface="Carlito"/>
              </a:rPr>
              <a:t>Yükseköğretim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kurumunda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görevli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personel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(akademik/idari)</a:t>
            </a:r>
            <a:endParaRPr sz="14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dirty="0">
                <a:latin typeface="Carlito"/>
                <a:cs typeface="Carlito"/>
              </a:rPr>
              <a:t>5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gün-</a:t>
            </a:r>
            <a:r>
              <a:rPr sz="1400" b="1" dirty="0">
                <a:latin typeface="Carlito"/>
                <a:cs typeface="Carlito"/>
              </a:rPr>
              <a:t>2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ay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(5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gün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ardışık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olmalıdır)</a:t>
            </a:r>
            <a:endParaRPr sz="14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68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spc="-10" dirty="0">
                <a:latin typeface="Carlito"/>
                <a:cs typeface="Carlito"/>
              </a:rPr>
              <a:t>Ülkemizdeki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üniversite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personeli </a:t>
            </a:r>
            <a:r>
              <a:rPr sz="1400" b="1" dirty="0">
                <a:latin typeface="Carlito"/>
                <a:cs typeface="Carlito"/>
              </a:rPr>
              <a:t>ortak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ülkedeki</a:t>
            </a:r>
            <a:r>
              <a:rPr sz="1400" b="1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kamu/özel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bir </a:t>
            </a:r>
            <a:r>
              <a:rPr sz="1400" b="1" spc="-10" dirty="0">
                <a:latin typeface="Carlito"/>
                <a:cs typeface="Carlito"/>
              </a:rPr>
              <a:t>kurum/kuruluşa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eğitim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almak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üzere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gidemez</a:t>
            </a:r>
            <a:r>
              <a:rPr sz="1400" b="1" u="none" spc="-10" dirty="0">
                <a:latin typeface="Carlito"/>
                <a:cs typeface="Carlito"/>
              </a:rPr>
              <a:t>.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9360" y="3409441"/>
            <a:ext cx="2973070" cy="1146810"/>
          </a:xfrm>
          <a:custGeom>
            <a:avLst/>
            <a:gdLst/>
            <a:ahLst/>
            <a:cxnLst/>
            <a:rect l="l" t="t" r="r" b="b"/>
            <a:pathLst>
              <a:path w="2973070" h="1146810">
                <a:moveTo>
                  <a:pt x="132714" y="983615"/>
                </a:moveTo>
                <a:lnTo>
                  <a:pt x="0" y="1125474"/>
                </a:lnTo>
                <a:lnTo>
                  <a:pt x="193039" y="1146556"/>
                </a:lnTo>
                <a:lnTo>
                  <a:pt x="176677" y="1102360"/>
                </a:lnTo>
                <a:lnTo>
                  <a:pt x="145795" y="1102360"/>
                </a:lnTo>
                <a:lnTo>
                  <a:pt x="125729" y="1048004"/>
                </a:lnTo>
                <a:lnTo>
                  <a:pt x="152833" y="1037956"/>
                </a:lnTo>
                <a:lnTo>
                  <a:pt x="132714" y="983615"/>
                </a:lnTo>
                <a:close/>
              </a:path>
              <a:path w="2973070" h="1146810">
                <a:moveTo>
                  <a:pt x="152833" y="1037956"/>
                </a:moveTo>
                <a:lnTo>
                  <a:pt x="125729" y="1048004"/>
                </a:lnTo>
                <a:lnTo>
                  <a:pt x="145795" y="1102360"/>
                </a:lnTo>
                <a:lnTo>
                  <a:pt x="172950" y="1092294"/>
                </a:lnTo>
                <a:lnTo>
                  <a:pt x="152833" y="1037956"/>
                </a:lnTo>
                <a:close/>
              </a:path>
              <a:path w="2973070" h="1146810">
                <a:moveTo>
                  <a:pt x="172950" y="1092294"/>
                </a:moveTo>
                <a:lnTo>
                  <a:pt x="145795" y="1102360"/>
                </a:lnTo>
                <a:lnTo>
                  <a:pt x="176677" y="1102360"/>
                </a:lnTo>
                <a:lnTo>
                  <a:pt x="172950" y="1092294"/>
                </a:lnTo>
                <a:close/>
              </a:path>
              <a:path w="2973070" h="1146810">
                <a:moveTo>
                  <a:pt x="2952877" y="0"/>
                </a:moveTo>
                <a:lnTo>
                  <a:pt x="152833" y="1037956"/>
                </a:lnTo>
                <a:lnTo>
                  <a:pt x="172950" y="1092294"/>
                </a:lnTo>
                <a:lnTo>
                  <a:pt x="2973069" y="54356"/>
                </a:lnTo>
                <a:lnTo>
                  <a:pt x="295287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6908813" y="6858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219" y="990600"/>
            <a:ext cx="7998459" cy="5048177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Doktora</a:t>
            </a:r>
            <a:r>
              <a:rPr sz="1600" b="1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Hareketliliği</a:t>
            </a:r>
            <a:endParaRPr sz="1600" dirty="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Wingdings"/>
              <a:buChar char=""/>
              <a:tabLst>
                <a:tab pos="240665" algn="l"/>
              </a:tabLst>
            </a:pPr>
            <a:r>
              <a:rPr sz="1600" b="1" spc="-10" dirty="0">
                <a:latin typeface="Carlito"/>
                <a:cs typeface="Carlito"/>
              </a:rPr>
              <a:t>Doktora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öğrencileri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ve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doktoradan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yeni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mezun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olanlar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için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sunulan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bir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fırsattır.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Font typeface="Wingdings"/>
              <a:buChar char=""/>
            </a:pPr>
            <a:endParaRPr sz="1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600" b="1" spc="-10" dirty="0">
                <a:latin typeface="Carlito"/>
                <a:cs typeface="Carlito"/>
              </a:rPr>
              <a:t>Doktora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öğrencileri,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kısa</a:t>
            </a:r>
            <a:r>
              <a:rPr sz="1600" b="1" u="none" spc="-55" dirty="0">
                <a:latin typeface="Carlito"/>
                <a:cs typeface="Carlito"/>
              </a:rPr>
              <a:t> </a:t>
            </a:r>
            <a:r>
              <a:rPr sz="1600" b="1" u="none" dirty="0">
                <a:latin typeface="Carlito"/>
                <a:cs typeface="Carlito"/>
              </a:rPr>
              <a:t>veya</a:t>
            </a:r>
            <a:r>
              <a:rPr sz="1600" b="1" u="none" spc="-45" dirty="0">
                <a:latin typeface="Carlito"/>
                <a:cs typeface="Carlito"/>
              </a:rPr>
              <a:t> </a:t>
            </a:r>
            <a:r>
              <a:rPr sz="1600" b="1" u="none" dirty="0">
                <a:latin typeface="Carlito"/>
                <a:cs typeface="Carlito"/>
              </a:rPr>
              <a:t>uzun</a:t>
            </a:r>
            <a:r>
              <a:rPr sz="1600" b="1" u="none" spc="-25" dirty="0">
                <a:latin typeface="Carlito"/>
                <a:cs typeface="Carlito"/>
              </a:rPr>
              <a:t> </a:t>
            </a:r>
            <a:r>
              <a:rPr sz="1600" b="1" u="none" dirty="0">
                <a:latin typeface="Carlito"/>
                <a:cs typeface="Carlito"/>
              </a:rPr>
              <a:t>dönem</a:t>
            </a:r>
            <a:r>
              <a:rPr sz="1600" b="1" u="none" spc="-30" dirty="0">
                <a:latin typeface="Carlito"/>
                <a:cs typeface="Carlito"/>
              </a:rPr>
              <a:t> </a:t>
            </a:r>
            <a:r>
              <a:rPr sz="1600" b="1" u="none" spc="-10" dirty="0">
                <a:latin typeface="Carlito"/>
                <a:cs typeface="Carlito"/>
              </a:rPr>
              <a:t>öğrenim/staj</a:t>
            </a:r>
            <a:r>
              <a:rPr sz="1600" b="1" u="none" spc="-35" dirty="0">
                <a:latin typeface="Carlito"/>
                <a:cs typeface="Carlito"/>
              </a:rPr>
              <a:t> </a:t>
            </a:r>
            <a:r>
              <a:rPr sz="1600" b="1" u="none" spc="-10" dirty="0">
                <a:latin typeface="Carlito"/>
                <a:cs typeface="Carlito"/>
              </a:rPr>
              <a:t>hareketliliği</a:t>
            </a:r>
            <a:r>
              <a:rPr sz="1600" b="1" u="none" spc="-70" dirty="0">
                <a:latin typeface="Carlito"/>
                <a:cs typeface="Carlito"/>
              </a:rPr>
              <a:t> </a:t>
            </a:r>
            <a:r>
              <a:rPr sz="1600" b="1" u="none" spc="-10" dirty="0" err="1">
                <a:latin typeface="Carlito"/>
                <a:cs typeface="Carlito"/>
              </a:rPr>
              <a:t>gerçekleştirebilirler</a:t>
            </a:r>
            <a:r>
              <a:rPr sz="1600" b="1" u="none" spc="-10" dirty="0" smtClean="0">
                <a:latin typeface="Carlito"/>
                <a:cs typeface="Carlito"/>
              </a:rPr>
              <a:t>.</a:t>
            </a:r>
            <a:endParaRPr lang="tr-TR" sz="1600" b="1" u="none" spc="-10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sz="1600" dirty="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"/>
              <a:tabLst>
                <a:tab pos="240665" algn="l"/>
              </a:tabLst>
            </a:pPr>
            <a:r>
              <a:rPr sz="1600" b="1" spc="-10" dirty="0">
                <a:latin typeface="Carlito"/>
                <a:cs typeface="Carlito"/>
              </a:rPr>
              <a:t>Doktoradan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yeni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mezun</a:t>
            </a:r>
            <a:r>
              <a:rPr sz="1600" b="1" spc="-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olanlar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ise,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kısa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veya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uzun</a:t>
            </a:r>
            <a:r>
              <a:rPr sz="1600" b="1" spc="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dönem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staj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 err="1">
                <a:latin typeface="Carlito"/>
                <a:cs typeface="Carlito"/>
              </a:rPr>
              <a:t>hareketliliği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spc="-10" dirty="0" err="1" smtClean="0">
                <a:latin typeface="Carlito"/>
                <a:cs typeface="Carlito"/>
              </a:rPr>
              <a:t>yapabilirler</a:t>
            </a:r>
            <a:r>
              <a:rPr lang="tr-TR" sz="1600" b="1" spc="-10" dirty="0" smtClean="0">
                <a:latin typeface="Carlito"/>
                <a:cs typeface="Carlito"/>
              </a:rPr>
              <a:t>.</a:t>
            </a:r>
          </a:p>
          <a:p>
            <a:pPr marL="240665" indent="-227965">
              <a:lnSpc>
                <a:spcPct val="100000"/>
              </a:lnSpc>
              <a:buFont typeface="Wingdings"/>
              <a:buChar char=""/>
              <a:tabLst>
                <a:tab pos="240665" algn="l"/>
              </a:tabLst>
            </a:pPr>
            <a:endParaRPr sz="1600" dirty="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"/>
              <a:tabLst>
                <a:tab pos="240665" algn="l"/>
              </a:tabLst>
            </a:pPr>
            <a:r>
              <a:rPr sz="1600" b="1" dirty="0">
                <a:latin typeface="Carlito"/>
                <a:cs typeface="Carlito"/>
              </a:rPr>
              <a:t>Kısa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dönem</a:t>
            </a:r>
            <a:r>
              <a:rPr sz="1600" b="1" spc="-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faaliyet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için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5-</a:t>
            </a:r>
            <a:r>
              <a:rPr sz="1600" b="1" dirty="0">
                <a:latin typeface="Carlito"/>
                <a:cs typeface="Carlito"/>
              </a:rPr>
              <a:t>30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gün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arası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fiziksel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hareketlilik</a:t>
            </a:r>
            <a:r>
              <a:rPr sz="1600" b="1" spc="-6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yapılması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spc="-10" dirty="0" err="1">
                <a:latin typeface="Carlito"/>
                <a:cs typeface="Carlito"/>
              </a:rPr>
              <a:t>gerekmektedir</a:t>
            </a:r>
            <a:r>
              <a:rPr sz="1600" b="1" spc="-10" dirty="0" smtClean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"/>
              <a:tabLst>
                <a:tab pos="240665" algn="l"/>
              </a:tabLst>
            </a:pPr>
            <a:r>
              <a:rPr sz="1600" b="1" dirty="0">
                <a:latin typeface="Carlito"/>
                <a:cs typeface="Carlito"/>
              </a:rPr>
              <a:t>Fiziksel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hareketliliğe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sanal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hareketlilik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de</a:t>
            </a:r>
            <a:r>
              <a:rPr sz="1600" b="1" spc="-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eklenmesi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mümkündür.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85"/>
              </a:spcBef>
              <a:buFont typeface="Wingdings"/>
              <a:buChar char=""/>
            </a:pPr>
            <a:endParaRPr sz="1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Karma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(Blended)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 Hareketlilikler</a:t>
            </a:r>
            <a:r>
              <a:rPr sz="1600" b="1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(Fiziksel</a:t>
            </a:r>
            <a:r>
              <a:rPr sz="16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hareketlilik</a:t>
            </a:r>
            <a:r>
              <a:rPr sz="16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+</a:t>
            </a:r>
            <a:r>
              <a:rPr sz="1600" b="1" spc="-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Sanal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hareketlilik)</a:t>
            </a:r>
            <a:endParaRPr sz="1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b="1" dirty="0">
                <a:latin typeface="Carlito"/>
                <a:cs typeface="Carlito"/>
              </a:rPr>
              <a:t>Uzun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dönem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hareketlilik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yapamayacak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kişileri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dahil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edebilmek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üzere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tasarlanmış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bir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10" dirty="0" err="1">
                <a:latin typeface="Carlito"/>
                <a:cs typeface="Carlito"/>
              </a:rPr>
              <a:t>fırsattır</a:t>
            </a:r>
            <a:r>
              <a:rPr sz="1600" b="1" spc="-10" dirty="0" smtClean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40665" algn="l"/>
              </a:tabLst>
            </a:pPr>
            <a:r>
              <a:rPr sz="1600" b="1" dirty="0">
                <a:latin typeface="Carlito"/>
                <a:cs typeface="Carlito"/>
              </a:rPr>
              <a:t>Zorunlu</a:t>
            </a:r>
            <a:r>
              <a:rPr sz="1600" b="1" spc="-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sanal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bileşeni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olan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kısa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dönem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fiziksel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spc="-10" dirty="0" err="1">
                <a:latin typeface="Carlito"/>
                <a:cs typeface="Carlito"/>
              </a:rPr>
              <a:t>hareketliliktir</a:t>
            </a:r>
            <a:r>
              <a:rPr sz="1600" b="1" spc="-10" dirty="0" smtClean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40665" algn="l"/>
              </a:tabLst>
            </a:pPr>
            <a:r>
              <a:rPr sz="1600" b="1" spc="-10" dirty="0">
                <a:latin typeface="Carlito"/>
                <a:cs typeface="Carlito"/>
              </a:rPr>
              <a:t>5-</a:t>
            </a:r>
            <a:r>
              <a:rPr sz="1600" b="1" dirty="0">
                <a:latin typeface="Carlito"/>
                <a:cs typeface="Carlito"/>
              </a:rPr>
              <a:t>30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gün</a:t>
            </a:r>
            <a:r>
              <a:rPr sz="1600" b="1" spc="-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arası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fiziksel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hareketlilik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yapılması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gerekmektedir.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775" y="239979"/>
            <a:ext cx="2846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Diğer</a:t>
            </a:r>
            <a:r>
              <a:rPr sz="3200" spc="-55" dirty="0"/>
              <a:t> </a:t>
            </a:r>
            <a:r>
              <a:rPr sz="3200" spc="-10" dirty="0"/>
              <a:t>İmkanlar</a:t>
            </a:r>
            <a:endParaRPr sz="32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626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116" y="167132"/>
            <a:ext cx="4698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KA171</a:t>
            </a:r>
            <a:r>
              <a:rPr sz="3200" spc="10" dirty="0"/>
              <a:t> </a:t>
            </a:r>
            <a:r>
              <a:rPr sz="3200" dirty="0"/>
              <a:t>Hibe</a:t>
            </a:r>
            <a:r>
              <a:rPr sz="3200" spc="20" dirty="0"/>
              <a:t> </a:t>
            </a:r>
            <a:r>
              <a:rPr sz="3200" spc="-10" dirty="0"/>
              <a:t>Destekleri-</a:t>
            </a:r>
            <a:r>
              <a:rPr sz="3200" spc="-50" dirty="0"/>
              <a:t>1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1625" y="758825"/>
          <a:ext cx="8535669" cy="496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280"/>
                <a:gridCol w="3378200"/>
                <a:gridCol w="3044189"/>
              </a:tblGrid>
              <a:tr h="224154"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ÖĞRENCİ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PERSONEL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HAREKETLİLİĞİ HİBE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TUTARLARI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86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İLAVE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HİBE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DESTEĞİ*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(Top-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up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amount)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GELEN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ÖĞRENCİ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AYLIK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800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AYLIK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250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GİDEN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ÖĞRENCİ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AYLIK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700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GELEN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PERSONEL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GÜNLÜK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140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---</a:t>
                      </a:r>
                      <a:r>
                        <a:rPr sz="1000" b="1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GİDEN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PERSONEL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GÜNLÜK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180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  <a:tr h="3130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41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KISA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SÜRELİ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ÖĞRENCİ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HAREKETLİLİĞİ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HİBE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TUTARLARI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86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İLAVE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HİBE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DESTEĞİ*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(Top-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up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amount)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5-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14.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GÜNE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KADAR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GÜNLÜK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79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Gündelik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hibe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toplamına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ilaveten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100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15-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30.</a:t>
                      </a:r>
                      <a:r>
                        <a:rPr sz="1000" b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GÜNLER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GÜNLÜK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56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Gündelik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hibe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toplamına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ilaveten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150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47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4154"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ÖĞRENCİ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VE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PERSONEL İÇİN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SEYAHAT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DESTEĞİ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4154">
                <a:tc>
                  <a:txBody>
                    <a:bodyPr/>
                    <a:lstStyle/>
                    <a:p>
                      <a:pPr marL="539750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SEYAHAT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MESAFESİ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STANDART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SEYAHAT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YEŞİL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SEYAHAT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10-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99</a:t>
                      </a:r>
                      <a:r>
                        <a:rPr sz="1000" b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KM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23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--</a:t>
                      </a:r>
                      <a:r>
                        <a:rPr sz="1000" b="1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100-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499</a:t>
                      </a:r>
                      <a:r>
                        <a:rPr sz="1000" b="1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KM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180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210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500-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1999</a:t>
                      </a:r>
                      <a:r>
                        <a:rPr sz="1000" b="1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KM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275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320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15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2000-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2999</a:t>
                      </a:r>
                      <a:r>
                        <a:rPr sz="1000" b="1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KM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54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360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54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410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54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3000-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3999</a:t>
                      </a:r>
                      <a:r>
                        <a:rPr sz="1000" b="1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KM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530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610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20" dirty="0">
                          <a:latin typeface="Carlito"/>
                          <a:cs typeface="Carlito"/>
                        </a:rPr>
                        <a:t>4000-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7999</a:t>
                      </a:r>
                      <a:r>
                        <a:rPr sz="1000" b="1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KM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820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155"/>
                        </a:lnSpc>
                        <a:spcBef>
                          <a:spcPts val="509"/>
                        </a:spcBef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--</a:t>
                      </a:r>
                      <a:r>
                        <a:rPr sz="1000" b="1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3810">
                        <a:lnSpc>
                          <a:spcPts val="1155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8000</a:t>
                      </a:r>
                      <a:r>
                        <a:rPr sz="10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KM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ve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DAHA</a:t>
                      </a:r>
                      <a:r>
                        <a:rPr sz="1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FAZLASI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372235">
                        <a:lnSpc>
                          <a:spcPts val="1155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1.500</a:t>
                      </a:r>
                      <a:r>
                        <a:rPr sz="10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AVRO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155"/>
                        </a:lnSpc>
                        <a:spcBef>
                          <a:spcPts val="515"/>
                        </a:spcBef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--</a:t>
                      </a:r>
                      <a:r>
                        <a:rPr sz="1000" b="1" spc="-50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6304" y="6019800"/>
            <a:ext cx="8836660" cy="707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000" b="1" i="1" dirty="0">
                <a:latin typeface="Carlito"/>
                <a:cs typeface="Carlito"/>
              </a:rPr>
              <a:t>*</a:t>
            </a:r>
            <a:r>
              <a:rPr sz="1000" b="1" i="1" dirty="0">
                <a:latin typeface="Liberation Sans Narrow"/>
                <a:cs typeface="Liberation Sans Narrow"/>
              </a:rPr>
              <a:t>İlave</a:t>
            </a:r>
            <a:r>
              <a:rPr sz="1000" b="1" i="1" spc="130" dirty="0">
                <a:latin typeface="Liberation Sans Narrow"/>
                <a:cs typeface="Liberation Sans Narrow"/>
              </a:rPr>
              <a:t> </a:t>
            </a:r>
            <a:r>
              <a:rPr sz="1000" b="1" i="1" dirty="0">
                <a:latin typeface="Carlito"/>
                <a:cs typeface="Carlito"/>
              </a:rPr>
              <a:t>hibe</a:t>
            </a:r>
            <a:r>
              <a:rPr sz="1000" b="1" i="1" spc="114" dirty="0">
                <a:latin typeface="Carlito"/>
                <a:cs typeface="Carlito"/>
              </a:rPr>
              <a:t> </a:t>
            </a:r>
            <a:r>
              <a:rPr sz="1000" b="1" i="1" dirty="0">
                <a:latin typeface="Liberation Sans Narrow"/>
                <a:cs typeface="Liberation Sans Narrow"/>
              </a:rPr>
              <a:t>desteği</a:t>
            </a:r>
            <a:r>
              <a:rPr sz="1000" b="1" i="1" dirty="0">
                <a:latin typeface="Carlito"/>
                <a:cs typeface="Carlito"/>
              </a:rPr>
              <a:t>,</a:t>
            </a:r>
            <a:r>
              <a:rPr sz="1000" b="1" i="1" spc="95" dirty="0">
                <a:latin typeface="Carlito"/>
                <a:cs typeface="Carlito"/>
              </a:rPr>
              <a:t> </a:t>
            </a:r>
            <a:r>
              <a:rPr sz="1000" b="1" i="1" dirty="0">
                <a:latin typeface="Carlito"/>
                <a:cs typeface="Carlito"/>
              </a:rPr>
              <a:t>KA171</a:t>
            </a:r>
            <a:r>
              <a:rPr sz="1000" b="1" i="1" spc="160" dirty="0">
                <a:latin typeface="Carlito"/>
                <a:cs typeface="Carlito"/>
              </a:rPr>
              <a:t> </a:t>
            </a:r>
            <a:r>
              <a:rPr sz="1000" b="1" i="1" dirty="0">
                <a:latin typeface="Carlito"/>
                <a:cs typeface="Carlito"/>
              </a:rPr>
              <a:t>Uygulama</a:t>
            </a:r>
            <a:r>
              <a:rPr sz="1000" b="1" i="1" spc="110" dirty="0">
                <a:latin typeface="Carlito"/>
                <a:cs typeface="Carlito"/>
              </a:rPr>
              <a:t> </a:t>
            </a:r>
            <a:r>
              <a:rPr sz="1000" b="1" i="1" dirty="0">
                <a:latin typeface="Carlito"/>
                <a:cs typeface="Carlito"/>
              </a:rPr>
              <a:t>El</a:t>
            </a:r>
            <a:r>
              <a:rPr sz="1000" b="1" i="1" spc="130" dirty="0">
                <a:latin typeface="Carlito"/>
                <a:cs typeface="Carlito"/>
              </a:rPr>
              <a:t> </a:t>
            </a:r>
            <a:r>
              <a:rPr sz="1000" b="1" i="1" dirty="0">
                <a:latin typeface="Carlito"/>
                <a:cs typeface="Carlito"/>
              </a:rPr>
              <a:t>K</a:t>
            </a:r>
            <a:r>
              <a:rPr sz="1000" b="1" i="1" dirty="0">
                <a:latin typeface="Liberation Sans Narrow"/>
                <a:cs typeface="Liberation Sans Narrow"/>
              </a:rPr>
              <a:t>itabında</a:t>
            </a:r>
            <a:r>
              <a:rPr sz="1000" b="1" i="1" spc="140" dirty="0">
                <a:latin typeface="Liberation Sans Narrow"/>
                <a:cs typeface="Liberation Sans Narrow"/>
              </a:rPr>
              <a:t> </a:t>
            </a:r>
            <a:r>
              <a:rPr sz="1000" b="1" i="1" dirty="0">
                <a:latin typeface="Liberation Sans Narrow"/>
                <a:cs typeface="Liberation Sans Narrow"/>
              </a:rPr>
              <a:t>tanımlanan</a:t>
            </a:r>
            <a:r>
              <a:rPr sz="1000" b="1" i="1" dirty="0">
                <a:latin typeface="Carlito"/>
                <a:cs typeface="Carlito"/>
              </a:rPr>
              <a:t>/</a:t>
            </a:r>
            <a:r>
              <a:rPr sz="1000" b="1" i="1" dirty="0">
                <a:latin typeface="Liberation Sans Narrow"/>
                <a:cs typeface="Liberation Sans Narrow"/>
              </a:rPr>
              <a:t>tanımlanacak</a:t>
            </a:r>
            <a:r>
              <a:rPr sz="1000" b="1" i="1" spc="120" dirty="0">
                <a:latin typeface="Liberation Sans Narrow"/>
                <a:cs typeface="Liberation Sans Narrow"/>
              </a:rPr>
              <a:t> </a:t>
            </a:r>
            <a:r>
              <a:rPr sz="1000" b="1" i="1" dirty="0">
                <a:latin typeface="Carlito"/>
                <a:cs typeface="Carlito"/>
              </a:rPr>
              <a:t>alt</a:t>
            </a:r>
            <a:r>
              <a:rPr sz="1000" b="1" i="1" spc="114" dirty="0">
                <a:latin typeface="Carlito"/>
                <a:cs typeface="Carlito"/>
              </a:rPr>
              <a:t> </a:t>
            </a:r>
            <a:r>
              <a:rPr sz="1000" b="1" i="1" dirty="0">
                <a:latin typeface="Carlito"/>
                <a:cs typeface="Carlito"/>
              </a:rPr>
              <a:t>kategorilere</a:t>
            </a:r>
            <a:r>
              <a:rPr sz="1000" b="1" i="1" spc="120" dirty="0">
                <a:latin typeface="Carlito"/>
                <a:cs typeface="Carlito"/>
              </a:rPr>
              <a:t> </a:t>
            </a:r>
            <a:r>
              <a:rPr sz="1000" b="1" i="1" dirty="0">
                <a:latin typeface="Carlito"/>
                <a:cs typeface="Carlito"/>
              </a:rPr>
              <a:t>uyan</a:t>
            </a:r>
            <a:r>
              <a:rPr sz="1000" b="1" i="1" spc="105" dirty="0">
                <a:latin typeface="Carlito"/>
                <a:cs typeface="Carlito"/>
              </a:rPr>
              <a:t> </a:t>
            </a:r>
            <a:r>
              <a:rPr sz="1000" b="1" i="1" dirty="0">
                <a:latin typeface="Liberation Sans Narrow"/>
                <a:cs typeface="Liberation Sans Narrow"/>
              </a:rPr>
              <a:t>kişilere</a:t>
            </a:r>
            <a:r>
              <a:rPr sz="1000" b="1" i="1" spc="150" dirty="0">
                <a:latin typeface="Liberation Sans Narrow"/>
                <a:cs typeface="Liberation Sans Narrow"/>
              </a:rPr>
              <a:t> </a:t>
            </a:r>
            <a:r>
              <a:rPr sz="1000" b="1" i="1" spc="-10" dirty="0">
                <a:latin typeface="Liberation Sans Narrow"/>
                <a:cs typeface="Liberation Sans Narrow"/>
              </a:rPr>
              <a:t>sağlanır</a:t>
            </a:r>
            <a:r>
              <a:rPr sz="1000" b="1" i="1" spc="-10" dirty="0"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408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İlave</a:t>
            </a:r>
            <a:r>
              <a:rPr sz="3200" spc="-55" dirty="0"/>
              <a:t> </a:t>
            </a:r>
            <a:r>
              <a:rPr sz="3200" dirty="0"/>
              <a:t>hibe</a:t>
            </a:r>
            <a:r>
              <a:rPr sz="3200" spc="-55" dirty="0"/>
              <a:t> </a:t>
            </a:r>
            <a:r>
              <a:rPr sz="3200" dirty="0"/>
              <a:t>desteği</a:t>
            </a:r>
            <a:r>
              <a:rPr sz="3200" spc="-50" dirty="0"/>
              <a:t> </a:t>
            </a:r>
            <a:r>
              <a:rPr sz="3200" dirty="0"/>
              <a:t>kimlere</a:t>
            </a:r>
            <a:r>
              <a:rPr sz="3200" spc="-40" dirty="0"/>
              <a:t> </a:t>
            </a:r>
            <a:r>
              <a:rPr sz="3200" spc="-10" dirty="0"/>
              <a:t>verilir?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7962" y="1224532"/>
            <a:ext cx="3733038" cy="4197944"/>
          </a:xfrm>
          <a:prstGeom prst="rect">
            <a:avLst/>
          </a:prstGeom>
          <a:ln w="25907">
            <a:solidFill>
              <a:srgbClr val="C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95"/>
              </a:spcBef>
            </a:pP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Giden</a:t>
            </a:r>
            <a:r>
              <a:rPr sz="14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öğrenciler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için:</a:t>
            </a:r>
            <a:endParaRPr sz="1400" dirty="0">
              <a:latin typeface="Carlito"/>
              <a:cs typeface="Carlito"/>
            </a:endParaRPr>
          </a:p>
          <a:p>
            <a:pPr marL="318770" marR="82550" indent="-228600" algn="just">
              <a:lnSpc>
                <a:spcPts val="1510"/>
              </a:lnSpc>
              <a:spcBef>
                <a:spcPts val="1030"/>
              </a:spcBef>
              <a:buFont typeface="Wingdings"/>
              <a:buChar char=""/>
              <a:tabLst>
                <a:tab pos="318770" algn="l"/>
                <a:tab pos="375920" algn="l"/>
              </a:tabLst>
            </a:pPr>
            <a:r>
              <a:rPr sz="1400" dirty="0">
                <a:latin typeface="Carlito"/>
                <a:cs typeface="Carlito"/>
              </a:rPr>
              <a:t>	</a:t>
            </a:r>
            <a:r>
              <a:rPr sz="1400" b="1" dirty="0">
                <a:latin typeface="Carlito"/>
                <a:cs typeface="Carlito"/>
              </a:rPr>
              <a:t>2828</a:t>
            </a:r>
            <a:r>
              <a:rPr sz="1400" b="1" spc="1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ve</a:t>
            </a:r>
            <a:r>
              <a:rPr sz="1400" b="1" spc="1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5395</a:t>
            </a:r>
            <a:r>
              <a:rPr sz="1400" b="1" spc="1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sayılı</a:t>
            </a:r>
            <a:r>
              <a:rPr sz="1400" b="1" spc="1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kanunlar</a:t>
            </a:r>
            <a:r>
              <a:rPr sz="1400" b="1" spc="15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kapsamında </a:t>
            </a:r>
            <a:r>
              <a:rPr sz="1400" b="1" dirty="0">
                <a:latin typeface="Carlito"/>
                <a:cs typeface="Carlito"/>
              </a:rPr>
              <a:t>haklarında</a:t>
            </a:r>
            <a:r>
              <a:rPr sz="1400" b="1" spc="16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korunma,</a:t>
            </a:r>
            <a:r>
              <a:rPr sz="1400" b="1" spc="16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bakım</a:t>
            </a:r>
            <a:r>
              <a:rPr sz="1400" b="1" spc="16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veya</a:t>
            </a:r>
            <a:r>
              <a:rPr sz="1400" b="1" spc="17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barınma kararı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alınmış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öğrenciler</a:t>
            </a:r>
            <a:endParaRPr sz="1400" dirty="0">
              <a:latin typeface="Carlito"/>
              <a:cs typeface="Carlito"/>
            </a:endParaRPr>
          </a:p>
          <a:p>
            <a:pPr marL="318770" marR="83820" indent="-228600" algn="just">
              <a:lnSpc>
                <a:spcPts val="1510"/>
              </a:lnSpc>
              <a:spcBef>
                <a:spcPts val="1005"/>
              </a:spcBef>
              <a:buFont typeface="Wingdings"/>
              <a:buChar char=""/>
              <a:tabLst>
                <a:tab pos="318770" algn="l"/>
                <a:tab pos="375920" algn="l"/>
              </a:tabLst>
            </a:pPr>
            <a:r>
              <a:rPr sz="1400" dirty="0">
                <a:latin typeface="Carlito"/>
                <a:cs typeface="Carlito"/>
              </a:rPr>
              <a:t>	</a:t>
            </a:r>
            <a:r>
              <a:rPr sz="1400" b="1" dirty="0">
                <a:latin typeface="Carlito"/>
                <a:cs typeface="Carlito"/>
              </a:rPr>
              <a:t>Diğer</a:t>
            </a:r>
            <a:r>
              <a:rPr sz="1400" b="1" spc="18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ebeveyn</a:t>
            </a:r>
            <a:r>
              <a:rPr sz="1400" b="1" spc="17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geliri</a:t>
            </a:r>
            <a:r>
              <a:rPr sz="1400" b="1" spc="17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olmayıp</a:t>
            </a:r>
            <a:r>
              <a:rPr sz="1400" b="1" spc="18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yetim</a:t>
            </a:r>
            <a:r>
              <a:rPr sz="1400" b="1" spc="16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aylığı bağlananlar</a:t>
            </a:r>
            <a:endParaRPr sz="1400" dirty="0">
              <a:latin typeface="Carlito"/>
              <a:cs typeface="Carlito"/>
            </a:endParaRPr>
          </a:p>
          <a:p>
            <a:pPr marL="376555" indent="-286385">
              <a:lnSpc>
                <a:spcPct val="100000"/>
              </a:lnSpc>
              <a:spcBef>
                <a:spcPts val="810"/>
              </a:spcBef>
              <a:buFont typeface="Wingdings"/>
              <a:buChar char=""/>
              <a:tabLst>
                <a:tab pos="376555" algn="l"/>
              </a:tabLst>
            </a:pPr>
            <a:r>
              <a:rPr sz="1400" b="1" dirty="0">
                <a:latin typeface="Carlito"/>
                <a:cs typeface="Carlito"/>
              </a:rPr>
              <a:t>Şehit/Gazi</a:t>
            </a:r>
            <a:r>
              <a:rPr sz="1400" b="1" spc="-6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çocukları</a:t>
            </a:r>
            <a:endParaRPr sz="1400" dirty="0">
              <a:latin typeface="Carlito"/>
              <a:cs typeface="Carlito"/>
            </a:endParaRPr>
          </a:p>
          <a:p>
            <a:pPr marL="318770" marR="322580" indent="-228600">
              <a:lnSpc>
                <a:spcPts val="1510"/>
              </a:lnSpc>
              <a:spcBef>
                <a:spcPts val="1030"/>
              </a:spcBef>
              <a:buFont typeface="Wingdings"/>
              <a:buChar char=""/>
              <a:tabLst>
                <a:tab pos="318770" algn="l"/>
                <a:tab pos="376555" algn="l"/>
              </a:tabLst>
            </a:pP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spc="-10" dirty="0">
                <a:latin typeface="Carlito"/>
                <a:cs typeface="Carlito"/>
              </a:rPr>
              <a:t>Kendisine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veya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ailesine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muhtaçlık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aylığı bağlananlar/kamu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kurum</a:t>
            </a:r>
            <a:r>
              <a:rPr sz="1400" b="1" spc="30" dirty="0">
                <a:latin typeface="Carlito"/>
                <a:cs typeface="Carlito"/>
              </a:rPr>
              <a:t> </a:t>
            </a:r>
            <a:r>
              <a:rPr sz="1400" b="1" spc="-25" dirty="0">
                <a:latin typeface="Carlito"/>
                <a:cs typeface="Carlito"/>
              </a:rPr>
              <a:t>ve</a:t>
            </a:r>
            <a:endParaRPr sz="1400" dirty="0">
              <a:latin typeface="Carlito"/>
              <a:cs typeface="Carlito"/>
            </a:endParaRPr>
          </a:p>
          <a:p>
            <a:pPr marL="318770">
              <a:lnSpc>
                <a:spcPts val="1490"/>
              </a:lnSpc>
            </a:pPr>
            <a:r>
              <a:rPr sz="1400" b="1" spc="-10" dirty="0">
                <a:latin typeface="Carlito"/>
                <a:cs typeface="Carlito"/>
              </a:rPr>
              <a:t>kuruluşlarından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maddi</a:t>
            </a:r>
            <a:r>
              <a:rPr sz="1400" b="1" spc="1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destek</a:t>
            </a:r>
            <a:r>
              <a:rPr sz="1400" b="1" spc="1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alanlar</a:t>
            </a:r>
            <a:endParaRPr sz="1400" dirty="0">
              <a:latin typeface="Carlito"/>
              <a:cs typeface="Carlito"/>
            </a:endParaRPr>
          </a:p>
          <a:p>
            <a:pPr marL="376555" indent="-286385">
              <a:lnSpc>
                <a:spcPct val="100000"/>
              </a:lnSpc>
              <a:spcBef>
                <a:spcPts val="830"/>
              </a:spcBef>
              <a:buFont typeface="Wingdings"/>
              <a:buChar char=""/>
              <a:tabLst>
                <a:tab pos="376555" algn="l"/>
              </a:tabLst>
            </a:pPr>
            <a:r>
              <a:rPr sz="1400" b="1" spc="-10" dirty="0">
                <a:latin typeface="Carlito"/>
                <a:cs typeface="Carlito"/>
              </a:rPr>
              <a:t>Engelliler</a:t>
            </a:r>
            <a:endParaRPr sz="1400" dirty="0">
              <a:latin typeface="Carlito"/>
              <a:cs typeface="Carlito"/>
            </a:endParaRPr>
          </a:p>
          <a:p>
            <a:pPr marL="318770" marR="84455" indent="-228600">
              <a:lnSpc>
                <a:spcPts val="1510"/>
              </a:lnSpc>
              <a:spcBef>
                <a:spcPts val="1019"/>
              </a:spcBef>
              <a:buFont typeface="Wingdings"/>
              <a:buChar char=""/>
              <a:tabLst>
                <a:tab pos="318770" algn="l"/>
                <a:tab pos="376555" algn="l"/>
              </a:tabLst>
            </a:pP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Carlito"/>
                <a:cs typeface="Carlito"/>
              </a:rPr>
              <a:t>Ebeveynlerinden</a:t>
            </a:r>
            <a:r>
              <a:rPr sz="1400" b="1" spc="4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biri</a:t>
            </a:r>
            <a:r>
              <a:rPr sz="1400" b="1" spc="45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veya</a:t>
            </a:r>
            <a:r>
              <a:rPr sz="1400" b="1" spc="45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vasisi</a:t>
            </a:r>
            <a:r>
              <a:rPr sz="1400" b="1" spc="45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engelli </a:t>
            </a:r>
            <a:r>
              <a:rPr sz="1400" b="1" dirty="0">
                <a:latin typeface="Carlito"/>
                <a:cs typeface="Carlito"/>
              </a:rPr>
              <a:t>veya</a:t>
            </a:r>
            <a:r>
              <a:rPr sz="1400" b="1" spc="-6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muhtaç</a:t>
            </a:r>
            <a:r>
              <a:rPr sz="1400" b="1" spc="-6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aylığı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alan</a:t>
            </a:r>
            <a:r>
              <a:rPr sz="1400" b="1" spc="-7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öğrenciler</a:t>
            </a:r>
            <a:endParaRPr sz="1400" dirty="0">
              <a:latin typeface="Carlito"/>
              <a:cs typeface="Carlito"/>
            </a:endParaRPr>
          </a:p>
          <a:p>
            <a:pPr marL="318770" marR="84455" indent="-228600">
              <a:lnSpc>
                <a:spcPts val="1510"/>
              </a:lnSpc>
              <a:spcBef>
                <a:spcPts val="1015"/>
              </a:spcBef>
              <a:buFont typeface="Wingdings"/>
              <a:buChar char=""/>
              <a:tabLst>
                <a:tab pos="318770" algn="l"/>
                <a:tab pos="376555" algn="l"/>
                <a:tab pos="1253490" algn="l"/>
                <a:tab pos="1807845" algn="l"/>
                <a:tab pos="2161540" algn="l"/>
                <a:tab pos="2878455" algn="l"/>
              </a:tabLst>
            </a:pP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spc="-10" dirty="0">
                <a:latin typeface="Carlito"/>
                <a:cs typeface="Carlito"/>
              </a:rPr>
              <a:t>Kendileri</a:t>
            </a:r>
            <a:r>
              <a:rPr sz="1400" b="1" dirty="0">
                <a:latin typeface="Carlito"/>
                <a:cs typeface="Carlito"/>
              </a:rPr>
              <a:t>	</a:t>
            </a:r>
            <a:r>
              <a:rPr sz="1400" b="1" spc="-20" dirty="0">
                <a:latin typeface="Carlito"/>
                <a:cs typeface="Carlito"/>
              </a:rPr>
              <a:t>veya</a:t>
            </a:r>
            <a:r>
              <a:rPr sz="1400" b="1" dirty="0">
                <a:latin typeface="Carlito"/>
                <a:cs typeface="Carlito"/>
              </a:rPr>
              <a:t>	</a:t>
            </a:r>
            <a:r>
              <a:rPr sz="1400" b="1" spc="-25" dirty="0">
                <a:latin typeface="Carlito"/>
                <a:cs typeface="Carlito"/>
              </a:rPr>
              <a:t>1.</a:t>
            </a:r>
            <a:r>
              <a:rPr sz="1400" b="1" dirty="0">
                <a:latin typeface="Carlito"/>
                <a:cs typeface="Carlito"/>
              </a:rPr>
              <a:t>	</a:t>
            </a:r>
            <a:r>
              <a:rPr sz="1400" b="1" spc="-10" dirty="0">
                <a:latin typeface="Carlito"/>
                <a:cs typeface="Carlito"/>
              </a:rPr>
              <a:t>derece</a:t>
            </a:r>
            <a:r>
              <a:rPr sz="1400" b="1" dirty="0">
                <a:latin typeface="Carlito"/>
                <a:cs typeface="Carlito"/>
              </a:rPr>
              <a:t>	</a:t>
            </a:r>
            <a:r>
              <a:rPr sz="1400" b="1" spc="-10" dirty="0">
                <a:latin typeface="Carlito"/>
                <a:cs typeface="Carlito"/>
              </a:rPr>
              <a:t>yakınları </a:t>
            </a:r>
            <a:r>
              <a:rPr sz="1400" b="1" spc="-25" dirty="0">
                <a:latin typeface="Carlito"/>
                <a:cs typeface="Carlito"/>
              </a:rPr>
              <a:t>AFAD’dan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afetzede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yardımı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alanlar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160" y="1224532"/>
            <a:ext cx="3733039" cy="2569934"/>
          </a:xfrm>
          <a:prstGeom prst="rect">
            <a:avLst/>
          </a:prstGeom>
          <a:ln w="25907">
            <a:solidFill>
              <a:srgbClr val="C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60"/>
              </a:spcBef>
            </a:pP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Gelen</a:t>
            </a:r>
            <a:r>
              <a:rPr sz="14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öğrenciler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için: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 dirty="0">
              <a:latin typeface="Carlito"/>
              <a:cs typeface="Carlito"/>
            </a:endParaRPr>
          </a:p>
          <a:p>
            <a:pPr marL="434340" indent="-285115">
              <a:lnSpc>
                <a:spcPct val="100000"/>
              </a:lnSpc>
              <a:buFont typeface="Wingdings"/>
              <a:buChar char=""/>
              <a:tabLst>
                <a:tab pos="434340" algn="l"/>
              </a:tabLst>
            </a:pPr>
            <a:r>
              <a:rPr sz="1400" b="1" spc="-10" dirty="0">
                <a:latin typeface="Carlito"/>
                <a:cs typeface="Carlito"/>
              </a:rPr>
              <a:t>Engelliler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45"/>
              </a:spcBef>
              <a:buFont typeface="Wingdings"/>
              <a:buChar char=""/>
            </a:pPr>
            <a:endParaRPr sz="1400" dirty="0">
              <a:latin typeface="Carlito"/>
              <a:cs typeface="Carlito"/>
            </a:endParaRPr>
          </a:p>
          <a:p>
            <a:pPr marL="434340" marR="83185" indent="-28511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34340" algn="l"/>
              </a:tabLst>
            </a:pPr>
            <a:r>
              <a:rPr sz="1400" b="1" dirty="0">
                <a:latin typeface="Carlito"/>
                <a:cs typeface="Carlito"/>
              </a:rPr>
              <a:t>Ulusal</a:t>
            </a:r>
            <a:r>
              <a:rPr sz="1400" b="1" spc="290" dirty="0">
                <a:latin typeface="Carlito"/>
                <a:cs typeface="Carlito"/>
              </a:rPr>
              <a:t>  </a:t>
            </a:r>
            <a:r>
              <a:rPr sz="1400" b="1" dirty="0">
                <a:latin typeface="Carlito"/>
                <a:cs typeface="Carlito"/>
              </a:rPr>
              <a:t>otoriteler</a:t>
            </a:r>
            <a:r>
              <a:rPr sz="1400" b="1" spc="295" dirty="0">
                <a:latin typeface="Carlito"/>
                <a:cs typeface="Carlito"/>
              </a:rPr>
              <a:t>  </a:t>
            </a:r>
            <a:r>
              <a:rPr sz="1400" b="1" dirty="0">
                <a:latin typeface="Carlito"/>
                <a:cs typeface="Carlito"/>
              </a:rPr>
              <a:t>ve</a:t>
            </a:r>
            <a:r>
              <a:rPr sz="1400" b="1" spc="295" dirty="0">
                <a:latin typeface="Carlito"/>
                <a:cs typeface="Carlito"/>
              </a:rPr>
              <a:t>  </a:t>
            </a:r>
            <a:r>
              <a:rPr sz="1400" b="1" spc="-10" dirty="0">
                <a:latin typeface="Carlito"/>
                <a:cs typeface="Carlito"/>
              </a:rPr>
              <a:t>yükseköğretim </a:t>
            </a:r>
            <a:r>
              <a:rPr sz="1400" b="1" dirty="0">
                <a:latin typeface="Carlito"/>
                <a:cs typeface="Carlito"/>
              </a:rPr>
              <a:t>kurumları</a:t>
            </a:r>
            <a:r>
              <a:rPr sz="1400" b="1" spc="270" dirty="0">
                <a:latin typeface="Carlito"/>
                <a:cs typeface="Carlito"/>
              </a:rPr>
              <a:t>   </a:t>
            </a:r>
            <a:r>
              <a:rPr sz="1400" b="1" dirty="0">
                <a:latin typeface="Carlito"/>
                <a:cs typeface="Carlito"/>
              </a:rPr>
              <a:t>tarafından</a:t>
            </a:r>
            <a:r>
              <a:rPr sz="1400" b="1" spc="270" dirty="0">
                <a:latin typeface="Carlito"/>
                <a:cs typeface="Carlito"/>
              </a:rPr>
              <a:t>   </a:t>
            </a:r>
            <a:r>
              <a:rPr sz="1400" b="1" dirty="0">
                <a:latin typeface="Carlito"/>
                <a:cs typeface="Carlito"/>
              </a:rPr>
              <a:t>bu</a:t>
            </a:r>
            <a:r>
              <a:rPr sz="1400" b="1" spc="270" dirty="0">
                <a:latin typeface="Carlito"/>
                <a:cs typeface="Carlito"/>
              </a:rPr>
              <a:t>   </a:t>
            </a:r>
            <a:r>
              <a:rPr sz="1400" b="1" spc="-10" dirty="0">
                <a:latin typeface="Carlito"/>
                <a:cs typeface="Carlito"/>
              </a:rPr>
              <a:t>amaçla </a:t>
            </a:r>
            <a:r>
              <a:rPr sz="1400" b="1" dirty="0">
                <a:latin typeface="Carlito"/>
                <a:cs typeface="Carlito"/>
              </a:rPr>
              <a:t>kullanılan</a:t>
            </a:r>
            <a:r>
              <a:rPr sz="1400" b="1" spc="-6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belgeler</a:t>
            </a:r>
            <a:r>
              <a:rPr sz="1400" b="1" spc="-6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kullanılabilir.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Font typeface="Wingdings"/>
              <a:buChar char=""/>
            </a:pPr>
            <a:endParaRPr sz="1400" dirty="0">
              <a:latin typeface="Carlito"/>
              <a:cs typeface="Carlito"/>
            </a:endParaRPr>
          </a:p>
          <a:p>
            <a:pPr marL="434340" marR="83185" indent="-285115" algn="just">
              <a:lnSpc>
                <a:spcPct val="100000"/>
              </a:lnSpc>
              <a:buFont typeface="Wingdings"/>
              <a:buChar char=""/>
              <a:tabLst>
                <a:tab pos="434340" algn="l"/>
              </a:tabLst>
            </a:pPr>
            <a:r>
              <a:rPr sz="1400" b="1" dirty="0">
                <a:latin typeface="Carlito"/>
                <a:cs typeface="Carlito"/>
              </a:rPr>
              <a:t>Tereddüt</a:t>
            </a:r>
            <a:r>
              <a:rPr sz="1400" b="1" spc="285" dirty="0">
                <a:latin typeface="Carlito"/>
                <a:cs typeface="Carlito"/>
              </a:rPr>
              <a:t>  </a:t>
            </a:r>
            <a:r>
              <a:rPr sz="1400" b="1" dirty="0">
                <a:latin typeface="Carlito"/>
                <a:cs typeface="Carlito"/>
              </a:rPr>
              <a:t>halinde</a:t>
            </a:r>
            <a:r>
              <a:rPr sz="1400" b="1" spc="280" dirty="0">
                <a:latin typeface="Carlito"/>
                <a:cs typeface="Carlito"/>
              </a:rPr>
              <a:t>  </a:t>
            </a:r>
            <a:r>
              <a:rPr sz="1400" b="1" dirty="0">
                <a:latin typeface="Carlito"/>
                <a:cs typeface="Carlito"/>
              </a:rPr>
              <a:t>Ulusal</a:t>
            </a:r>
            <a:r>
              <a:rPr sz="1400" b="1" spc="285" dirty="0">
                <a:latin typeface="Carlito"/>
                <a:cs typeface="Carlito"/>
              </a:rPr>
              <a:t>  </a:t>
            </a:r>
            <a:r>
              <a:rPr sz="1400" b="1" dirty="0">
                <a:latin typeface="Carlito"/>
                <a:cs typeface="Carlito"/>
              </a:rPr>
              <a:t>Ajans</a:t>
            </a:r>
            <a:r>
              <a:rPr sz="1400" b="1" spc="290" dirty="0">
                <a:latin typeface="Carlito"/>
                <a:cs typeface="Carlito"/>
              </a:rPr>
              <a:t>  </a:t>
            </a:r>
            <a:r>
              <a:rPr sz="1400" b="1" spc="-25" dirty="0">
                <a:latin typeface="Carlito"/>
                <a:cs typeface="Carlito"/>
              </a:rPr>
              <a:t>ile </a:t>
            </a:r>
            <a:r>
              <a:rPr sz="1400" b="1" spc="-10" dirty="0">
                <a:latin typeface="Carlito"/>
                <a:cs typeface="Carlito"/>
              </a:rPr>
              <a:t>irtibata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geçilmesi</a:t>
            </a:r>
            <a:r>
              <a:rPr sz="1400" b="1" spc="-10" dirty="0">
                <a:latin typeface="Carlito"/>
                <a:cs typeface="Carlito"/>
              </a:rPr>
              <a:t> beklenmektedir.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715000" y="6186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4025" y="3568953"/>
          <a:ext cx="8042275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725"/>
                <a:gridCol w="5924550"/>
              </a:tblGrid>
              <a:tr h="533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KURUMA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SAĞLANAN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DESTEKLER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54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KURUMSAL</a:t>
                      </a:r>
                      <a:r>
                        <a:rPr sz="11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DESTEK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500</a:t>
                      </a:r>
                      <a:r>
                        <a:rPr sz="11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AVRO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(KATILIMCI</a:t>
                      </a:r>
                      <a:r>
                        <a:rPr sz="1100" b="1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BAŞINA)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KURUMSAL</a:t>
                      </a:r>
                      <a:r>
                        <a:rPr sz="11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“İÇERME”</a:t>
                      </a:r>
                      <a:r>
                        <a:rPr sz="11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DESTEĞİ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100</a:t>
                      </a:r>
                      <a:r>
                        <a:rPr sz="11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AVRO</a:t>
                      </a:r>
                      <a:r>
                        <a:rPr sz="11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(İÇERME</a:t>
                      </a:r>
                      <a:r>
                        <a:rPr sz="11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DESTEĞİ</a:t>
                      </a:r>
                      <a:r>
                        <a:rPr sz="11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SAĞLANAN</a:t>
                      </a:r>
                      <a:r>
                        <a:rPr sz="11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KATILIMCI</a:t>
                      </a:r>
                      <a:r>
                        <a:rPr sz="11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BAŞINA)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811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KA171</a:t>
            </a:r>
            <a:r>
              <a:rPr sz="3200" spc="5" dirty="0"/>
              <a:t> </a:t>
            </a:r>
            <a:r>
              <a:rPr sz="3200" dirty="0"/>
              <a:t>Hibe</a:t>
            </a:r>
            <a:r>
              <a:rPr sz="3200" spc="20" dirty="0"/>
              <a:t> </a:t>
            </a:r>
            <a:r>
              <a:rPr sz="3200" spc="-10" dirty="0"/>
              <a:t>Destekleri-</a:t>
            </a:r>
            <a:r>
              <a:rPr sz="3200" spc="-50" dirty="0"/>
              <a:t>2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4025" y="1164971"/>
          <a:ext cx="800100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0"/>
              </a:tblGrid>
              <a:tr h="430530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ÖĞRENCİ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PERSONEL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İÇİN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İÇERME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DESTEĞİ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ts val="165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(Inclusion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Support)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UYGUN</a:t>
                      </a:r>
                      <a:r>
                        <a:rPr sz="10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İHTİYAÇLARIN</a:t>
                      </a:r>
                      <a:r>
                        <a:rPr sz="10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%100‘ü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57200" y="924813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970277"/>
            <a:ext cx="7910195" cy="1362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682625" indent="-17145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84785" algn="l"/>
              </a:tabLst>
            </a:pPr>
            <a:r>
              <a:rPr sz="1100" b="1" i="1" dirty="0">
                <a:latin typeface="Liberation Sans Narrow"/>
                <a:cs typeface="Liberation Sans Narrow"/>
              </a:rPr>
              <a:t>İçerme</a:t>
            </a:r>
            <a:r>
              <a:rPr sz="1100" b="1" i="1" spc="30" dirty="0">
                <a:latin typeface="Liberation Sans Narrow"/>
                <a:cs typeface="Liberation Sans Narrow"/>
              </a:rPr>
              <a:t> </a:t>
            </a:r>
            <a:r>
              <a:rPr sz="1100" b="1" i="1" dirty="0">
                <a:latin typeface="Liberation Sans Narrow"/>
                <a:cs typeface="Liberation Sans Narrow"/>
              </a:rPr>
              <a:t>desteği</a:t>
            </a:r>
            <a:r>
              <a:rPr sz="1100" b="1" i="1" dirty="0">
                <a:latin typeface="Carlito"/>
                <a:cs typeface="Carlito"/>
              </a:rPr>
              <a:t>,</a:t>
            </a:r>
            <a:r>
              <a:rPr sz="1100" b="1" i="1" spc="3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ek</a:t>
            </a:r>
            <a:r>
              <a:rPr sz="1100" b="1" i="1" spc="4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finansal</a:t>
            </a:r>
            <a:r>
              <a:rPr sz="1100" b="1" i="1" spc="1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destek</a:t>
            </a:r>
            <a:r>
              <a:rPr sz="1100" b="1" i="1" spc="45" dirty="0">
                <a:latin typeface="Carlito"/>
                <a:cs typeface="Carlito"/>
              </a:rPr>
              <a:t> </a:t>
            </a:r>
            <a:r>
              <a:rPr sz="1100" b="1" i="1" dirty="0">
                <a:latin typeface="Liberation Sans Narrow"/>
                <a:cs typeface="Liberation Sans Narrow"/>
              </a:rPr>
              <a:t>olmadığı </a:t>
            </a:r>
            <a:r>
              <a:rPr sz="1100" b="1" i="1" dirty="0">
                <a:latin typeface="Carlito"/>
                <a:cs typeface="Carlito"/>
              </a:rPr>
              <a:t>takdirde</a:t>
            </a:r>
            <a:r>
              <a:rPr sz="1100" b="1" i="1" spc="1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fiziksel,</a:t>
            </a:r>
            <a:r>
              <a:rPr sz="1100" b="1" i="1" spc="5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zihinsel</a:t>
            </a:r>
            <a:r>
              <a:rPr sz="1100" b="1" i="1" spc="3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veya</a:t>
            </a:r>
            <a:r>
              <a:rPr sz="1100" b="1" i="1" spc="40" dirty="0">
                <a:latin typeface="Carlito"/>
                <a:cs typeface="Carlito"/>
              </a:rPr>
              <a:t> </a:t>
            </a:r>
            <a:r>
              <a:rPr sz="1100" b="1" i="1" dirty="0">
                <a:latin typeface="Liberation Sans Narrow"/>
                <a:cs typeface="Liberation Sans Narrow"/>
              </a:rPr>
              <a:t>sağlık</a:t>
            </a:r>
            <a:r>
              <a:rPr sz="1100" b="1" i="1" spc="30" dirty="0">
                <a:latin typeface="Liberation Sans Narrow"/>
                <a:cs typeface="Liberation Sans Narrow"/>
              </a:rPr>
              <a:t> </a:t>
            </a:r>
            <a:r>
              <a:rPr sz="1100" b="1" i="1" dirty="0">
                <a:latin typeface="Carlito"/>
                <a:cs typeface="Carlito"/>
              </a:rPr>
              <a:t>durumu</a:t>
            </a:r>
            <a:r>
              <a:rPr sz="1100" b="1" i="1" spc="1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nedeniyle</a:t>
            </a:r>
            <a:r>
              <a:rPr sz="1100" b="1" i="1" spc="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hareketlilik</a:t>
            </a:r>
            <a:r>
              <a:rPr sz="1100" b="1" i="1" spc="15" dirty="0">
                <a:latin typeface="Carlito"/>
                <a:cs typeface="Carlito"/>
              </a:rPr>
              <a:t> </a:t>
            </a:r>
            <a:r>
              <a:rPr sz="1100" b="1" i="1" spc="-10" dirty="0">
                <a:latin typeface="Carlito"/>
                <a:cs typeface="Carlito"/>
              </a:rPr>
              <a:t>faaliyetine 	</a:t>
            </a:r>
            <a:r>
              <a:rPr sz="1100" b="1" i="1" spc="45" dirty="0">
                <a:latin typeface="Liberation Sans Narrow"/>
                <a:cs typeface="Liberation Sans Narrow"/>
              </a:rPr>
              <a:t>katılamayacak</a:t>
            </a:r>
            <a:r>
              <a:rPr sz="1100" b="1" i="1" spc="15" dirty="0">
                <a:latin typeface="Liberation Sans Narrow"/>
                <a:cs typeface="Liberation Sans Narrow"/>
              </a:rPr>
              <a:t> </a:t>
            </a:r>
            <a:r>
              <a:rPr sz="1100" b="1" i="1" dirty="0">
                <a:latin typeface="Liberation Sans Narrow"/>
                <a:cs typeface="Liberation Sans Narrow"/>
              </a:rPr>
              <a:t>kişilere</a:t>
            </a:r>
            <a:r>
              <a:rPr sz="1100" b="1" i="1" spc="70" dirty="0">
                <a:latin typeface="Liberation Sans Narrow"/>
                <a:cs typeface="Liberation Sans Narrow"/>
              </a:rPr>
              <a:t> </a:t>
            </a:r>
            <a:r>
              <a:rPr sz="1100" b="1" i="1" spc="-10" dirty="0">
                <a:latin typeface="Liberation Sans Narrow"/>
                <a:cs typeface="Liberation Sans Narrow"/>
              </a:rPr>
              <a:t>sağlanmaktadır</a:t>
            </a:r>
            <a:r>
              <a:rPr sz="1100" b="1" i="1" spc="-10" dirty="0">
                <a:latin typeface="Carlito"/>
                <a:cs typeface="Carlito"/>
              </a:rPr>
              <a:t>.</a:t>
            </a:r>
            <a:endParaRPr sz="1100" dirty="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184150" algn="l"/>
              </a:tabLst>
            </a:pPr>
            <a:r>
              <a:rPr sz="1100" b="1" i="1" spc="10" dirty="0">
                <a:latin typeface="Carlito"/>
                <a:cs typeface="Carlito"/>
              </a:rPr>
              <a:t>Söz</a:t>
            </a:r>
            <a:r>
              <a:rPr sz="1100" b="1" i="1" spc="3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konusu</a:t>
            </a:r>
            <a:r>
              <a:rPr sz="1100" b="1" i="1" spc="1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hibenin</a:t>
            </a:r>
            <a:r>
              <a:rPr sz="1100" b="1" i="1" spc="5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Liberation Sans Narrow"/>
                <a:cs typeface="Liberation Sans Narrow"/>
              </a:rPr>
              <a:t>sağlanabilmesi </a:t>
            </a:r>
            <a:r>
              <a:rPr sz="1100" b="1" i="1" dirty="0">
                <a:latin typeface="Carlito"/>
                <a:cs typeface="Carlito"/>
              </a:rPr>
              <a:t>için,</a:t>
            </a:r>
            <a:r>
              <a:rPr sz="1100" b="1" i="1" spc="3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üniversitenin,</a:t>
            </a:r>
            <a:r>
              <a:rPr sz="1100" b="1" i="1" spc="1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içerme</a:t>
            </a:r>
            <a:r>
              <a:rPr sz="1100" b="1" i="1" spc="40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Liberation Sans Narrow"/>
                <a:cs typeface="Liberation Sans Narrow"/>
              </a:rPr>
              <a:t>desteğine</a:t>
            </a:r>
            <a:r>
              <a:rPr sz="1100" b="1" i="1" spc="5" dirty="0">
                <a:latin typeface="Liberation Sans Narrow"/>
                <a:cs typeface="Liberation Sans Narrow"/>
              </a:rPr>
              <a:t> </a:t>
            </a:r>
            <a:r>
              <a:rPr sz="1100" b="1" i="1" dirty="0">
                <a:latin typeface="Carlito"/>
                <a:cs typeface="Carlito"/>
              </a:rPr>
              <a:t>ihtiyaç</a:t>
            </a:r>
            <a:r>
              <a:rPr sz="1100" b="1" i="1" spc="1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duyan </a:t>
            </a:r>
            <a:r>
              <a:rPr sz="1100" b="1" i="1" dirty="0">
                <a:latin typeface="Liberation Sans Narrow"/>
                <a:cs typeface="Liberation Sans Narrow"/>
              </a:rPr>
              <a:t>öğrenci</a:t>
            </a:r>
            <a:r>
              <a:rPr sz="1100" b="1" i="1" dirty="0">
                <a:latin typeface="Carlito"/>
                <a:cs typeface="Carlito"/>
              </a:rPr>
              <a:t>/personeli</a:t>
            </a:r>
            <a:r>
              <a:rPr sz="1100" b="1" i="1" spc="20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Liberation Sans Narrow"/>
                <a:cs typeface="Liberation Sans Narrow"/>
              </a:rPr>
              <a:t>adına</a:t>
            </a:r>
            <a:r>
              <a:rPr sz="1100" b="1" i="1" dirty="0">
                <a:latin typeface="Liberation Sans Narrow"/>
                <a:cs typeface="Liberation Sans Narrow"/>
              </a:rPr>
              <a:t> </a:t>
            </a:r>
            <a:r>
              <a:rPr sz="1100" b="1" i="1" dirty="0" err="1">
                <a:latin typeface="Carlito"/>
                <a:cs typeface="Carlito"/>
              </a:rPr>
              <a:t>Ulusal</a:t>
            </a:r>
            <a:r>
              <a:rPr sz="1100" b="1" i="1" spc="20" dirty="0">
                <a:latin typeface="Carlito"/>
                <a:cs typeface="Carlito"/>
              </a:rPr>
              <a:t> </a:t>
            </a:r>
            <a:r>
              <a:rPr sz="1100" b="1" i="1" spc="-10" dirty="0" err="1" smtClean="0">
                <a:latin typeface="Liberation Sans Narrow"/>
                <a:cs typeface="Liberation Sans Narrow"/>
              </a:rPr>
              <a:t>Ajans’a</a:t>
            </a:r>
            <a:r>
              <a:rPr lang="tr-TR" sz="1100" dirty="0">
                <a:latin typeface="Liberation Sans Narrow"/>
                <a:cs typeface="Liberation Sans Narrow"/>
              </a:rPr>
              <a:t> </a:t>
            </a:r>
            <a:r>
              <a:rPr sz="1100" b="1" i="1" spc="10" dirty="0" err="1" smtClean="0">
                <a:latin typeface="Liberation Sans Narrow"/>
                <a:cs typeface="Liberation Sans Narrow"/>
              </a:rPr>
              <a:t>başvuruda</a:t>
            </a:r>
            <a:r>
              <a:rPr sz="1100" b="1" i="1" spc="105" dirty="0" smtClean="0">
                <a:latin typeface="Liberation Sans Narrow"/>
                <a:cs typeface="Liberation Sans Narrow"/>
              </a:rPr>
              <a:t> </a:t>
            </a:r>
            <a:r>
              <a:rPr sz="1100" b="1" i="1" spc="10" dirty="0">
                <a:latin typeface="Liberation Sans Narrow"/>
                <a:cs typeface="Liberation Sans Narrow"/>
              </a:rPr>
              <a:t>bulunması</a:t>
            </a:r>
            <a:r>
              <a:rPr sz="1100" b="1" i="1" spc="120" dirty="0">
                <a:latin typeface="Liberation Sans Narrow"/>
                <a:cs typeface="Liberation Sans Narrow"/>
              </a:rPr>
              <a:t> </a:t>
            </a:r>
            <a:r>
              <a:rPr sz="1100" b="1" i="1" spc="-10" dirty="0">
                <a:latin typeface="Carlito"/>
                <a:cs typeface="Carlito"/>
              </a:rPr>
              <a:t>gerekmektedir</a:t>
            </a:r>
            <a:r>
              <a:rPr sz="1100" i="1" spc="-10" dirty="0">
                <a:latin typeface="Carlito"/>
                <a:cs typeface="Carlito"/>
              </a:rPr>
              <a:t>.</a:t>
            </a:r>
            <a:endParaRPr sz="1100" dirty="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184150" algn="l"/>
              </a:tabLst>
            </a:pPr>
            <a:r>
              <a:rPr sz="1100" b="1" i="1" spc="10" dirty="0">
                <a:latin typeface="Carlito"/>
                <a:cs typeface="Carlito"/>
              </a:rPr>
              <a:t>Bu</a:t>
            </a:r>
            <a:r>
              <a:rPr sz="1100" b="1" i="1" spc="-10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Carlito"/>
                <a:cs typeface="Carlito"/>
              </a:rPr>
              <a:t>hibe</a:t>
            </a:r>
            <a:r>
              <a:rPr sz="1100" b="1" i="1" spc="-3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gerçek</a:t>
            </a:r>
            <a:r>
              <a:rPr sz="1100" b="1" i="1" spc="-1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harcamalar</a:t>
            </a:r>
            <a:r>
              <a:rPr sz="1100" b="1" i="1" spc="-3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üzerinden</a:t>
            </a:r>
            <a:r>
              <a:rPr sz="1100" b="1" i="1" spc="-30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Liberation Sans Narrow"/>
                <a:cs typeface="Liberation Sans Narrow"/>
              </a:rPr>
              <a:t>verildiğinden</a:t>
            </a:r>
            <a:r>
              <a:rPr sz="1100" b="1" i="1" spc="10" dirty="0">
                <a:latin typeface="Carlito"/>
                <a:cs typeface="Carlito"/>
              </a:rPr>
              <a:t>,</a:t>
            </a:r>
            <a:r>
              <a:rPr sz="1100" b="1" i="1" spc="-2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faaliyet</a:t>
            </a:r>
            <a:r>
              <a:rPr sz="1100" b="1" i="1" spc="-25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Liberation Sans Narrow"/>
                <a:cs typeface="Liberation Sans Narrow"/>
              </a:rPr>
              <a:t>sonrasında</a:t>
            </a:r>
            <a:r>
              <a:rPr sz="1100" b="1" i="1" spc="-35" dirty="0">
                <a:latin typeface="Liberation Sans Narrow"/>
                <a:cs typeface="Liberation Sans Narrow"/>
              </a:rPr>
              <a:t> </a:t>
            </a:r>
            <a:r>
              <a:rPr sz="1100" b="1" i="1" dirty="0">
                <a:latin typeface="Carlito"/>
                <a:cs typeface="Carlito"/>
              </a:rPr>
              <a:t>harcamalara</a:t>
            </a:r>
            <a:r>
              <a:rPr sz="1100" b="1" i="1" spc="-35" dirty="0">
                <a:latin typeface="Carlito"/>
                <a:cs typeface="Carlito"/>
              </a:rPr>
              <a:t> </a:t>
            </a:r>
            <a:r>
              <a:rPr sz="1100" b="1" i="1" spc="10" dirty="0">
                <a:latin typeface="Carlito"/>
                <a:cs typeface="Carlito"/>
              </a:rPr>
              <a:t>dair</a:t>
            </a:r>
            <a:r>
              <a:rPr sz="1100" b="1" i="1" spc="-1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faturalar</a:t>
            </a:r>
            <a:r>
              <a:rPr sz="1100" b="1" i="1" spc="-30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Erasmus</a:t>
            </a:r>
            <a:r>
              <a:rPr sz="1100" b="1" i="1" spc="-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ofisine</a:t>
            </a:r>
            <a:r>
              <a:rPr sz="1100" b="1" i="1" spc="-15" dirty="0">
                <a:latin typeface="Carlito"/>
                <a:cs typeface="Carlito"/>
              </a:rPr>
              <a:t> </a:t>
            </a:r>
            <a:r>
              <a:rPr sz="1100" b="1" i="1" dirty="0">
                <a:latin typeface="Carlito"/>
                <a:cs typeface="Carlito"/>
              </a:rPr>
              <a:t>teslim</a:t>
            </a:r>
            <a:r>
              <a:rPr sz="1100" b="1" i="1" spc="10" dirty="0">
                <a:latin typeface="Carlito"/>
                <a:cs typeface="Carlito"/>
              </a:rPr>
              <a:t> </a:t>
            </a:r>
            <a:r>
              <a:rPr sz="1100" b="1" i="1" spc="-10" dirty="0">
                <a:latin typeface="Carlito"/>
                <a:cs typeface="Carlito"/>
              </a:rPr>
              <a:t>edilmelidir.</a:t>
            </a:r>
            <a:endParaRPr sz="1100" dirty="0">
              <a:latin typeface="Carlito"/>
              <a:cs typeface="Carlito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626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 smtClean="0"/>
              <a:t>KA 171 Nedir?</a:t>
            </a:r>
            <a:endParaRPr lang="tr-TR" dirty="0"/>
          </a:p>
        </p:txBody>
      </p:sp>
      <p:sp>
        <p:nvSpPr>
          <p:cNvPr id="5" name="object 9"/>
          <p:cNvSpPr txBox="1">
            <a:spLocks noGrp="1"/>
          </p:cNvSpPr>
          <p:nvPr>
            <p:ph type="body" idx="1"/>
          </p:nvPr>
        </p:nvSpPr>
        <p:spPr>
          <a:xfrm>
            <a:off x="228600" y="1143001"/>
            <a:ext cx="87630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spcBef>
                <a:spcPts val="100"/>
              </a:spcBef>
            </a:pPr>
            <a:r>
              <a:rPr lang="tr-TR" b="0" dirty="0" smtClean="0">
                <a:latin typeface="Microsoft Sans Serif"/>
                <a:cs typeface="Microsoft Sans Serif"/>
              </a:rPr>
              <a:t>KA171</a:t>
            </a:r>
            <a:r>
              <a:rPr lang="tr-TR" b="0" spc="445" dirty="0" smtClean="0">
                <a:latin typeface="Microsoft Sans Serif"/>
                <a:cs typeface="Microsoft Sans Serif"/>
              </a:rPr>
              <a:t>, </a:t>
            </a:r>
            <a:r>
              <a:rPr lang="tr-TR" b="0" spc="455" dirty="0" smtClean="0">
                <a:latin typeface="Microsoft Sans Serif"/>
                <a:cs typeface="Microsoft Sans Serif"/>
              </a:rPr>
              <a:t> </a:t>
            </a:r>
            <a:r>
              <a:rPr lang="tr-TR" b="0" spc="-5" dirty="0">
                <a:latin typeface="Microsoft Sans Serif"/>
                <a:cs typeface="Microsoft Sans Serif"/>
              </a:rPr>
              <a:t>yükseköğretim öğrenci ve personeline “</a:t>
            </a:r>
            <a:r>
              <a:rPr lang="tr-TR" spc="-5" dirty="0">
                <a:latin typeface="Microsoft Sans Serif"/>
                <a:cs typeface="Microsoft Sans Serif"/>
              </a:rPr>
              <a:t>programla ilişkili olmayan üçüncü ülke”</a:t>
            </a:r>
            <a:r>
              <a:rPr lang="tr-TR" b="0" spc="-5" dirty="0">
                <a:latin typeface="Microsoft Sans Serif"/>
                <a:cs typeface="Microsoft Sans Serif"/>
              </a:rPr>
              <a:t> </a:t>
            </a:r>
            <a:r>
              <a:rPr lang="tr-TR" b="0" spc="-5" dirty="0" smtClean="0">
                <a:latin typeface="Microsoft Sans Serif"/>
                <a:cs typeface="Microsoft Sans Serif"/>
              </a:rPr>
              <a:t> </a:t>
            </a:r>
            <a:r>
              <a:rPr lang="tr-TR" sz="1800" b="0" spc="-5" dirty="0" smtClean="0">
                <a:latin typeface="Microsoft Sans Serif"/>
                <a:cs typeface="Microsoft Sans Serif"/>
              </a:rPr>
              <a:t>(</a:t>
            </a:r>
            <a:r>
              <a:rPr lang="tr-TR" sz="1800" b="0" i="1" dirty="0"/>
              <a:t>AB üyesi 27 </a:t>
            </a:r>
            <a:r>
              <a:rPr lang="tr-TR" sz="1800" b="0" i="1" dirty="0" smtClean="0"/>
              <a:t>ülke ve </a:t>
            </a:r>
            <a:r>
              <a:rPr lang="tr-TR" sz="1800" b="0" i="1" dirty="0"/>
              <a:t>AB üyesi olmayan program ülkeleri (İzlanda, Lihtenştayn, Makedonya, Norveç, Sırbistan ve Türkiye) dışında kalan neredeyse tüm </a:t>
            </a:r>
            <a:r>
              <a:rPr lang="tr-TR" sz="1800" b="0" i="1" dirty="0" smtClean="0"/>
              <a:t>ülkeler</a:t>
            </a:r>
            <a:r>
              <a:rPr lang="tr-TR" b="0" dirty="0" smtClean="0"/>
              <a:t>) </a:t>
            </a:r>
            <a:r>
              <a:rPr lang="tr-TR" b="0" spc="-5" dirty="0" smtClean="0">
                <a:latin typeface="Microsoft Sans Serif"/>
                <a:cs typeface="Microsoft Sans Serif"/>
              </a:rPr>
              <a:t>olarak </a:t>
            </a:r>
            <a:r>
              <a:rPr lang="tr-TR" b="0" spc="-5" dirty="0">
                <a:latin typeface="Microsoft Sans Serif"/>
                <a:cs typeface="Microsoft Sans Serif"/>
              </a:rPr>
              <a:t>adlandırılan bir ülkede öğrenme ya da mesleki deneyim edinme imkânı sunan bir proje çeşididir.</a:t>
            </a:r>
            <a:endParaRPr b="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b="0" dirty="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b="0" spc="-5" dirty="0" smtClean="0">
                <a:latin typeface="Microsoft Sans Serif"/>
                <a:cs typeface="Microsoft Sans Serif"/>
              </a:rPr>
              <a:t>KA171</a:t>
            </a:r>
            <a:r>
              <a:rPr b="0" dirty="0" smtClean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proje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başvurusu</a:t>
            </a:r>
            <a:r>
              <a:rPr b="0" spc="-5" dirty="0">
                <a:latin typeface="Microsoft Sans Serif"/>
                <a:cs typeface="Microsoft Sans Serif"/>
              </a:rPr>
              <a:t> yapılırken,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hareketlilik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gerçekleştirmek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istenen</a:t>
            </a:r>
            <a:r>
              <a:rPr b="0" dirty="0">
                <a:latin typeface="Microsoft Sans Serif"/>
                <a:cs typeface="Microsoft Sans Serif"/>
              </a:rPr>
              <a:t> ülkeler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belirtilerek 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başvuru formunda talep edilen bilgiler </a:t>
            </a:r>
            <a:r>
              <a:rPr b="0" dirty="0">
                <a:latin typeface="Microsoft Sans Serif"/>
                <a:cs typeface="Microsoft Sans Serif"/>
              </a:rPr>
              <a:t>sağlanır. </a:t>
            </a:r>
            <a:r>
              <a:rPr b="0" spc="-10" dirty="0">
                <a:latin typeface="Microsoft Sans Serif"/>
                <a:cs typeface="Microsoft Sans Serif"/>
              </a:rPr>
              <a:t>Değerlendirme </a:t>
            </a:r>
            <a:r>
              <a:rPr b="0" spc="-5" dirty="0">
                <a:latin typeface="Microsoft Sans Serif"/>
                <a:cs typeface="Microsoft Sans Serif"/>
              </a:rPr>
              <a:t>süreci sonucunda </a:t>
            </a:r>
            <a:r>
              <a:rPr b="0" dirty="0">
                <a:latin typeface="Microsoft Sans Serif"/>
                <a:cs typeface="Microsoft Sans Serif"/>
              </a:rPr>
              <a:t>60 </a:t>
            </a:r>
            <a:r>
              <a:rPr b="0" spc="5" dirty="0">
                <a:latin typeface="Microsoft Sans Serif"/>
                <a:cs typeface="Microsoft Sans Serif"/>
              </a:rPr>
              <a:t>ve </a:t>
            </a:r>
            <a:r>
              <a:rPr b="0" spc="-5" dirty="0">
                <a:latin typeface="Microsoft Sans Serif"/>
                <a:cs typeface="Microsoft Sans Serif"/>
              </a:rPr>
              <a:t>üzeri puan </a:t>
            </a:r>
            <a:r>
              <a:rPr b="0" dirty="0">
                <a:latin typeface="Microsoft Sans Serif"/>
                <a:cs typeface="Microsoft Sans Serif"/>
              </a:rPr>
              <a:t> alınan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ülkeler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ile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öğrenci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spc="5" dirty="0">
                <a:latin typeface="Microsoft Sans Serif"/>
                <a:cs typeface="Microsoft Sans Serif"/>
              </a:rPr>
              <a:t>ve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personel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hareketliliği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gerçekleştirilebilir.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b="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0" u="sng" spc="-90" dirty="0">
                <a:uFill>
                  <a:solidFill>
                    <a:srgbClr val="000000"/>
                  </a:solidFill>
                </a:uFill>
              </a:rPr>
              <a:t>Kurum</a:t>
            </a:r>
            <a:r>
              <a:rPr b="0" u="sng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50" dirty="0">
                <a:uFill>
                  <a:solidFill>
                    <a:srgbClr val="000000"/>
                  </a:solidFill>
                </a:uFill>
              </a:rPr>
              <a:t>adına</a:t>
            </a:r>
            <a:r>
              <a:rPr b="0" u="sng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60" dirty="0">
                <a:uFill>
                  <a:solidFill>
                    <a:srgbClr val="000000"/>
                  </a:solidFill>
                </a:uFill>
              </a:rPr>
              <a:t>Ulusal</a:t>
            </a:r>
            <a:r>
              <a:rPr b="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60" dirty="0">
                <a:uFill>
                  <a:solidFill>
                    <a:srgbClr val="000000"/>
                  </a:solidFill>
                </a:uFill>
              </a:rPr>
              <a:t>Ajansa</a:t>
            </a:r>
            <a:r>
              <a:rPr b="0"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60" dirty="0">
                <a:uFill>
                  <a:solidFill>
                    <a:srgbClr val="000000"/>
                  </a:solidFill>
                </a:uFill>
              </a:rPr>
              <a:t>projelere</a:t>
            </a:r>
            <a:r>
              <a:rPr b="0" u="sng" spc="-1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85" dirty="0">
                <a:uFill>
                  <a:solidFill>
                    <a:srgbClr val="000000"/>
                  </a:solidFill>
                </a:uFill>
              </a:rPr>
              <a:t>başvuruyu</a:t>
            </a:r>
            <a:r>
              <a:rPr b="0" u="sng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65" dirty="0">
                <a:uFill>
                  <a:solidFill>
                    <a:srgbClr val="000000"/>
                  </a:solidFill>
                </a:uFill>
              </a:rPr>
              <a:t>Uluslararası</a:t>
            </a:r>
            <a:r>
              <a:rPr b="0" u="sng" spc="-70" dirty="0">
                <a:uFill>
                  <a:solidFill>
                    <a:srgbClr val="000000"/>
                  </a:solidFill>
                </a:uFill>
              </a:rPr>
              <a:t> İlişkiler </a:t>
            </a:r>
            <a:r>
              <a:rPr b="0" u="sng" spc="-65" dirty="0">
                <a:uFill>
                  <a:solidFill>
                    <a:srgbClr val="000000"/>
                  </a:solidFill>
                </a:uFill>
              </a:rPr>
              <a:t>Ofisi</a:t>
            </a:r>
            <a:r>
              <a:rPr b="0" u="sng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u="sng" spc="-40" dirty="0">
                <a:uFill>
                  <a:solidFill>
                    <a:srgbClr val="000000"/>
                  </a:solidFill>
                </a:uFill>
              </a:rPr>
              <a:t>yapar.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84122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163" y="1328927"/>
            <a:ext cx="7677150" cy="42374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9475" y="545515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003" y="4867402"/>
            <a:ext cx="431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5000000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091" y="4279519"/>
            <a:ext cx="488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10000000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091" y="3691508"/>
            <a:ext cx="488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15000000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91" y="3103626"/>
            <a:ext cx="488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20000000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091" y="2515311"/>
            <a:ext cx="4889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25000000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091" y="1927986"/>
            <a:ext cx="488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30000000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091" y="1339977"/>
            <a:ext cx="488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35000000</a:t>
            </a:r>
            <a:endParaRPr sz="900">
              <a:latin typeface="Carlito"/>
              <a:cs typeface="Carlit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922" y="5655652"/>
            <a:ext cx="7516317" cy="2227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02791" y="1219200"/>
            <a:ext cx="175260" cy="536575"/>
          </a:xfrm>
          <a:prstGeom prst="rect">
            <a:avLst/>
          </a:prstGeom>
          <a:solidFill>
            <a:srgbClr val="FFFFFF"/>
          </a:solidFill>
          <a:ln w="9143">
            <a:solidFill>
              <a:srgbClr val="BEBEBE"/>
            </a:solidFill>
          </a:ln>
        </p:spPr>
        <p:txBody>
          <a:bodyPr vert="vert270" wrap="square" lIns="0" tIns="1206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5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31740510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3772" y="1862327"/>
            <a:ext cx="177165" cy="536575"/>
          </a:xfrm>
          <a:prstGeom prst="rect">
            <a:avLst/>
          </a:prstGeom>
          <a:solidFill>
            <a:srgbClr val="FFFFFF"/>
          </a:solidFill>
          <a:ln w="9143">
            <a:solidFill>
              <a:srgbClr val="BEBEBE"/>
            </a:solidFill>
          </a:ln>
        </p:spPr>
        <p:txBody>
          <a:bodyPr vert="vert270" wrap="square" lIns="0" tIns="120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26276129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4752" y="2118360"/>
            <a:ext cx="177165" cy="536575"/>
          </a:xfrm>
          <a:prstGeom prst="rect">
            <a:avLst/>
          </a:prstGeom>
          <a:solidFill>
            <a:srgbClr val="FFFFFF"/>
          </a:solidFill>
          <a:ln w="9144">
            <a:solidFill>
              <a:srgbClr val="BEBEBE"/>
            </a:solidFill>
          </a:ln>
        </p:spPr>
        <p:txBody>
          <a:bodyPr vert="vert270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24096334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62493" y="2471737"/>
            <a:ext cx="184785" cy="546100"/>
            <a:chOff x="1662493" y="2471737"/>
            <a:chExt cx="184785" cy="546100"/>
          </a:xfrm>
        </p:grpSpPr>
        <p:sp>
          <p:nvSpPr>
            <p:cNvPr id="16" name="object 16"/>
            <p:cNvSpPr/>
            <p:nvPr/>
          </p:nvSpPr>
          <p:spPr>
            <a:xfrm>
              <a:off x="1667255" y="2476500"/>
              <a:ext cx="175260" cy="536575"/>
            </a:xfrm>
            <a:custGeom>
              <a:avLst/>
              <a:gdLst/>
              <a:ahLst/>
              <a:cxnLst/>
              <a:rect l="l" t="t" r="r" b="b"/>
              <a:pathLst>
                <a:path w="175260" h="536575">
                  <a:moveTo>
                    <a:pt x="175260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175260" y="536448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67255" y="2476500"/>
              <a:ext cx="175260" cy="536575"/>
            </a:xfrm>
            <a:custGeom>
              <a:avLst/>
              <a:gdLst/>
              <a:ahLst/>
              <a:cxnLst/>
              <a:rect l="l" t="t" r="r" b="b"/>
              <a:pathLst>
                <a:path w="175260" h="536575">
                  <a:moveTo>
                    <a:pt x="0" y="536448"/>
                  </a:moveTo>
                  <a:lnTo>
                    <a:pt x="175260" y="536448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95323" y="2502535"/>
            <a:ext cx="139700" cy="488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21043954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83473" y="2999041"/>
            <a:ext cx="186690" cy="546100"/>
            <a:chOff x="1883473" y="2999041"/>
            <a:chExt cx="186690" cy="546100"/>
          </a:xfrm>
        </p:grpSpPr>
        <p:sp>
          <p:nvSpPr>
            <p:cNvPr id="20" name="object 20"/>
            <p:cNvSpPr/>
            <p:nvPr/>
          </p:nvSpPr>
          <p:spPr>
            <a:xfrm>
              <a:off x="1888235" y="3003804"/>
              <a:ext cx="177165" cy="536575"/>
            </a:xfrm>
            <a:custGeom>
              <a:avLst/>
              <a:gdLst/>
              <a:ahLst/>
              <a:cxnLst/>
              <a:rect l="l" t="t" r="r" b="b"/>
              <a:pathLst>
                <a:path w="177164" h="536575">
                  <a:moveTo>
                    <a:pt x="176783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176783" y="536448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8235" y="3003804"/>
              <a:ext cx="177165" cy="536575"/>
            </a:xfrm>
            <a:custGeom>
              <a:avLst/>
              <a:gdLst/>
              <a:ahLst/>
              <a:cxnLst/>
              <a:rect l="l" t="t" r="r" b="b"/>
              <a:pathLst>
                <a:path w="177164" h="536575">
                  <a:moveTo>
                    <a:pt x="0" y="536448"/>
                  </a:moveTo>
                  <a:lnTo>
                    <a:pt x="176783" y="536448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16557" y="3028569"/>
            <a:ext cx="139700" cy="488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16568740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09216" y="3916679"/>
            <a:ext cx="177165" cy="478790"/>
          </a:xfrm>
          <a:prstGeom prst="rect">
            <a:avLst/>
          </a:prstGeom>
          <a:solidFill>
            <a:srgbClr val="FFFFFF"/>
          </a:solidFill>
          <a:ln w="9144">
            <a:solidFill>
              <a:srgbClr val="BEBEBE"/>
            </a:solidFill>
          </a:ln>
        </p:spPr>
        <p:txBody>
          <a:bodyPr vert="vert270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9289998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31720" y="4024884"/>
            <a:ext cx="175260" cy="478790"/>
          </a:xfrm>
          <a:prstGeom prst="rect">
            <a:avLst/>
          </a:prstGeom>
          <a:solidFill>
            <a:srgbClr val="FFFFFF"/>
          </a:solidFill>
          <a:ln w="9144">
            <a:solidFill>
              <a:srgbClr val="BEBEBE"/>
            </a:solidFill>
          </a:ln>
        </p:spPr>
        <p:txBody>
          <a:bodyPr vert="vert270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8364953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52700" y="4128515"/>
            <a:ext cx="177165" cy="478790"/>
          </a:xfrm>
          <a:prstGeom prst="rect">
            <a:avLst/>
          </a:prstGeom>
          <a:solidFill>
            <a:srgbClr val="FFFFFF"/>
          </a:solidFill>
          <a:ln w="9144">
            <a:solidFill>
              <a:srgbClr val="BEBEBE"/>
            </a:solidFill>
          </a:ln>
        </p:spPr>
        <p:txBody>
          <a:bodyPr vert="vert270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7493371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68917" y="4277677"/>
            <a:ext cx="186690" cy="488315"/>
            <a:chOff x="2768917" y="4277677"/>
            <a:chExt cx="186690" cy="488315"/>
          </a:xfrm>
        </p:grpSpPr>
        <p:sp>
          <p:nvSpPr>
            <p:cNvPr id="27" name="object 27"/>
            <p:cNvSpPr/>
            <p:nvPr/>
          </p:nvSpPr>
          <p:spPr>
            <a:xfrm>
              <a:off x="2773679" y="4282440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3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6783" y="478536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73679" y="4282440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6"/>
                  </a:moveTo>
                  <a:lnTo>
                    <a:pt x="176783" y="478536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02635" y="4308094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6178145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91421" y="4292917"/>
            <a:ext cx="184785" cy="488315"/>
            <a:chOff x="2991421" y="4292917"/>
            <a:chExt cx="184785" cy="488315"/>
          </a:xfrm>
        </p:grpSpPr>
        <p:sp>
          <p:nvSpPr>
            <p:cNvPr id="31" name="object 31"/>
            <p:cNvSpPr/>
            <p:nvPr/>
          </p:nvSpPr>
          <p:spPr>
            <a:xfrm>
              <a:off x="2996183" y="4297679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60" y="47853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96183" y="4297679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6"/>
                  </a:moveTo>
                  <a:lnTo>
                    <a:pt x="175260" y="47853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24251" y="4323079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6051016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12401" y="4326445"/>
            <a:ext cx="184785" cy="488315"/>
            <a:chOff x="3212401" y="4326445"/>
            <a:chExt cx="184785" cy="488315"/>
          </a:xfrm>
        </p:grpSpPr>
        <p:sp>
          <p:nvSpPr>
            <p:cNvPr id="35" name="object 35"/>
            <p:cNvSpPr/>
            <p:nvPr/>
          </p:nvSpPr>
          <p:spPr>
            <a:xfrm>
              <a:off x="3217164" y="4331208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60" y="47853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7164" y="4331208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6"/>
                  </a:moveTo>
                  <a:lnTo>
                    <a:pt x="175260" y="47853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245256" y="4357880"/>
            <a:ext cx="140335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5757461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433381" y="4343209"/>
            <a:ext cx="186690" cy="488315"/>
            <a:chOff x="3433381" y="4343209"/>
            <a:chExt cx="186690" cy="488315"/>
          </a:xfrm>
        </p:grpSpPr>
        <p:sp>
          <p:nvSpPr>
            <p:cNvPr id="39" name="object 39"/>
            <p:cNvSpPr/>
            <p:nvPr/>
          </p:nvSpPr>
          <p:spPr>
            <a:xfrm>
              <a:off x="3438144" y="4347971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176784" y="478535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38144" y="4347971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5"/>
                  </a:moveTo>
                  <a:lnTo>
                    <a:pt x="176784" y="478535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67100" y="4373117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5626328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55885" y="4411789"/>
            <a:ext cx="184785" cy="488315"/>
            <a:chOff x="3655885" y="4411789"/>
            <a:chExt cx="184785" cy="488315"/>
          </a:xfrm>
        </p:grpSpPr>
        <p:sp>
          <p:nvSpPr>
            <p:cNvPr id="43" name="object 43"/>
            <p:cNvSpPr/>
            <p:nvPr/>
          </p:nvSpPr>
          <p:spPr>
            <a:xfrm>
              <a:off x="3660647" y="4416552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60" y="47853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60647" y="4416552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6"/>
                  </a:moveTo>
                  <a:lnTo>
                    <a:pt x="175260" y="47853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688715" y="4441697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5043618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876865" y="4449889"/>
            <a:ext cx="184785" cy="488315"/>
            <a:chOff x="3876865" y="4449889"/>
            <a:chExt cx="184785" cy="488315"/>
          </a:xfrm>
        </p:grpSpPr>
        <p:sp>
          <p:nvSpPr>
            <p:cNvPr id="47" name="object 47"/>
            <p:cNvSpPr/>
            <p:nvPr/>
          </p:nvSpPr>
          <p:spPr>
            <a:xfrm>
              <a:off x="3881628" y="4454652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60" y="47853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81628" y="4454652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6"/>
                  </a:moveTo>
                  <a:lnTo>
                    <a:pt x="175260" y="47853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910329" y="4480052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4716265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97845" y="4539805"/>
            <a:ext cx="2400935" cy="660400"/>
            <a:chOff x="4097845" y="4539805"/>
            <a:chExt cx="2400935" cy="660400"/>
          </a:xfrm>
        </p:grpSpPr>
        <p:sp>
          <p:nvSpPr>
            <p:cNvPr id="51" name="object 51"/>
            <p:cNvSpPr/>
            <p:nvPr/>
          </p:nvSpPr>
          <p:spPr>
            <a:xfrm>
              <a:off x="4102608" y="4544567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176784" y="478535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02608" y="4544567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5"/>
                  </a:moveTo>
                  <a:lnTo>
                    <a:pt x="176784" y="478535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23588" y="4553711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6784" y="478536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23588" y="4553711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6"/>
                  </a:moveTo>
                  <a:lnTo>
                    <a:pt x="176784" y="478536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46092" y="457352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60" y="47853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46092" y="457352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6"/>
                  </a:moveTo>
                  <a:lnTo>
                    <a:pt x="175260" y="47853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67072" y="4582667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176784" y="478535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67072" y="4582667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5"/>
                  </a:moveTo>
                  <a:lnTo>
                    <a:pt x="176784" y="478535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88052" y="4642103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6784" y="478536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88052" y="4642103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6"/>
                  </a:moveTo>
                  <a:lnTo>
                    <a:pt x="176784" y="478536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10556" y="468020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60" y="47853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10556" y="468020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6"/>
                  </a:moveTo>
                  <a:lnTo>
                    <a:pt x="175260" y="47853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31536" y="4687823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6784" y="478536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31536" y="4687823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6"/>
                  </a:moveTo>
                  <a:lnTo>
                    <a:pt x="176784" y="478536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52516" y="4689347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176784" y="478535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516" y="4689347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5"/>
                  </a:moveTo>
                  <a:lnTo>
                    <a:pt x="176784" y="478535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5020" y="469544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175260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175260" y="478535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75020" y="469544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60" h="478789">
                  <a:moveTo>
                    <a:pt x="0" y="478535"/>
                  </a:moveTo>
                  <a:lnTo>
                    <a:pt x="175260" y="478535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96000" y="4695443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176784" y="478535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96000" y="4695443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5"/>
                  </a:moveTo>
                  <a:lnTo>
                    <a:pt x="176784" y="478535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16980" y="4716779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176784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6784" y="478536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16980" y="4716779"/>
              <a:ext cx="177165" cy="478790"/>
            </a:xfrm>
            <a:custGeom>
              <a:avLst/>
              <a:gdLst/>
              <a:ahLst/>
              <a:cxnLst/>
              <a:rect l="l" t="t" r="r" b="b"/>
              <a:pathLst>
                <a:path w="177164" h="478789">
                  <a:moveTo>
                    <a:pt x="0" y="478536"/>
                  </a:moveTo>
                  <a:lnTo>
                    <a:pt x="176784" y="478536"/>
                  </a:lnTo>
                  <a:lnTo>
                    <a:pt x="176784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346571" y="4741926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2490078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534721" y="4721161"/>
            <a:ext cx="184785" cy="488315"/>
            <a:chOff x="6534721" y="4721161"/>
            <a:chExt cx="184785" cy="488315"/>
          </a:xfrm>
        </p:grpSpPr>
        <p:sp>
          <p:nvSpPr>
            <p:cNvPr id="75" name="object 75"/>
            <p:cNvSpPr/>
            <p:nvPr/>
          </p:nvSpPr>
          <p:spPr>
            <a:xfrm>
              <a:off x="6539483" y="472592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59" h="478789">
                  <a:moveTo>
                    <a:pt x="175259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75259" y="478536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39483" y="4725923"/>
              <a:ext cx="175260" cy="478790"/>
            </a:xfrm>
            <a:custGeom>
              <a:avLst/>
              <a:gdLst/>
              <a:ahLst/>
              <a:cxnLst/>
              <a:rect l="l" t="t" r="r" b="b"/>
              <a:pathLst>
                <a:path w="175259" h="478789">
                  <a:moveTo>
                    <a:pt x="0" y="478536"/>
                  </a:moveTo>
                  <a:lnTo>
                    <a:pt x="175259" y="478536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568185" y="4752213"/>
            <a:ext cx="13970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2401112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60464" y="4783835"/>
            <a:ext cx="175260" cy="478790"/>
          </a:xfrm>
          <a:prstGeom prst="rect">
            <a:avLst/>
          </a:prstGeom>
          <a:solidFill>
            <a:srgbClr val="FFFFFF"/>
          </a:solidFill>
          <a:ln w="9144">
            <a:solidFill>
              <a:srgbClr val="BEBEBE"/>
            </a:solidFill>
          </a:ln>
        </p:spPr>
        <p:txBody>
          <a:bodyPr vert="vert270" wrap="square" lIns="0" tIns="133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1916606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976681" y="4961953"/>
            <a:ext cx="1292860" cy="497205"/>
            <a:chOff x="6976681" y="4961953"/>
            <a:chExt cx="1292860" cy="497205"/>
          </a:xfrm>
        </p:grpSpPr>
        <p:sp>
          <p:nvSpPr>
            <p:cNvPr id="80" name="object 80"/>
            <p:cNvSpPr/>
            <p:nvPr/>
          </p:nvSpPr>
          <p:spPr>
            <a:xfrm>
              <a:off x="6981443" y="4966715"/>
              <a:ext cx="177165" cy="421005"/>
            </a:xfrm>
            <a:custGeom>
              <a:avLst/>
              <a:gdLst/>
              <a:ahLst/>
              <a:cxnLst/>
              <a:rect l="l" t="t" r="r" b="b"/>
              <a:pathLst>
                <a:path w="177165" h="421004">
                  <a:moveTo>
                    <a:pt x="176783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176783" y="420623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81443" y="4966715"/>
              <a:ext cx="177165" cy="421005"/>
            </a:xfrm>
            <a:custGeom>
              <a:avLst/>
              <a:gdLst/>
              <a:ahLst/>
              <a:cxnLst/>
              <a:rect l="l" t="t" r="r" b="b"/>
              <a:pathLst>
                <a:path w="177165" h="421004">
                  <a:moveTo>
                    <a:pt x="0" y="420623"/>
                  </a:moveTo>
                  <a:lnTo>
                    <a:pt x="176783" y="420623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42062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03947" y="4980431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175259" y="0"/>
                  </a:moveTo>
                  <a:lnTo>
                    <a:pt x="0" y="0"/>
                  </a:lnTo>
                  <a:lnTo>
                    <a:pt x="0" y="420624"/>
                  </a:lnTo>
                  <a:lnTo>
                    <a:pt x="175259" y="420624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03947" y="4980431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0" y="420624"/>
                  </a:moveTo>
                  <a:lnTo>
                    <a:pt x="175259" y="420624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42062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424927" y="4995671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175259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175259" y="420623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24927" y="4995671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0" y="420623"/>
                  </a:moveTo>
                  <a:lnTo>
                    <a:pt x="175259" y="420623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42062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45907" y="5000243"/>
              <a:ext cx="177165" cy="421005"/>
            </a:xfrm>
            <a:custGeom>
              <a:avLst/>
              <a:gdLst/>
              <a:ahLst/>
              <a:cxnLst/>
              <a:rect l="l" t="t" r="r" b="b"/>
              <a:pathLst>
                <a:path w="177165" h="421004">
                  <a:moveTo>
                    <a:pt x="176783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176783" y="420623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45907" y="5000243"/>
              <a:ext cx="177165" cy="421005"/>
            </a:xfrm>
            <a:custGeom>
              <a:avLst/>
              <a:gdLst/>
              <a:ahLst/>
              <a:cxnLst/>
              <a:rect l="l" t="t" r="r" b="b"/>
              <a:pathLst>
                <a:path w="177165" h="421004">
                  <a:moveTo>
                    <a:pt x="0" y="420623"/>
                  </a:moveTo>
                  <a:lnTo>
                    <a:pt x="176783" y="420623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42062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68411" y="5006339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175259" y="0"/>
                  </a:moveTo>
                  <a:lnTo>
                    <a:pt x="0" y="0"/>
                  </a:lnTo>
                  <a:lnTo>
                    <a:pt x="0" y="420624"/>
                  </a:lnTo>
                  <a:lnTo>
                    <a:pt x="175259" y="420624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68411" y="5006339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0" y="420624"/>
                  </a:moveTo>
                  <a:lnTo>
                    <a:pt x="175259" y="420624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42062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089391" y="5033771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175259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175259" y="420623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89391" y="5033771"/>
              <a:ext cx="175260" cy="421005"/>
            </a:xfrm>
            <a:custGeom>
              <a:avLst/>
              <a:gdLst/>
              <a:ahLst/>
              <a:cxnLst/>
              <a:rect l="l" t="t" r="r" b="b"/>
              <a:pathLst>
                <a:path w="175259" h="421004">
                  <a:moveTo>
                    <a:pt x="0" y="420623"/>
                  </a:moveTo>
                  <a:lnTo>
                    <a:pt x="175259" y="420623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42062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118729" y="5060060"/>
            <a:ext cx="139700" cy="373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276492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8305800" y="5036820"/>
            <a:ext cx="186055" cy="429895"/>
            <a:chOff x="8305800" y="5036820"/>
            <a:chExt cx="186055" cy="429895"/>
          </a:xfrm>
        </p:grpSpPr>
        <p:sp>
          <p:nvSpPr>
            <p:cNvPr id="94" name="object 94"/>
            <p:cNvSpPr/>
            <p:nvPr/>
          </p:nvSpPr>
          <p:spPr>
            <a:xfrm>
              <a:off x="8310372" y="5041392"/>
              <a:ext cx="177165" cy="421005"/>
            </a:xfrm>
            <a:custGeom>
              <a:avLst/>
              <a:gdLst/>
              <a:ahLst/>
              <a:cxnLst/>
              <a:rect l="l" t="t" r="r" b="b"/>
              <a:pathLst>
                <a:path w="177165" h="421004">
                  <a:moveTo>
                    <a:pt x="176783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176783" y="420623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310372" y="5041392"/>
              <a:ext cx="177165" cy="421005"/>
            </a:xfrm>
            <a:custGeom>
              <a:avLst/>
              <a:gdLst/>
              <a:ahLst/>
              <a:cxnLst/>
              <a:rect l="l" t="t" r="r" b="b"/>
              <a:pathLst>
                <a:path w="177165" h="421004">
                  <a:moveTo>
                    <a:pt x="0" y="420623"/>
                  </a:moveTo>
                  <a:lnTo>
                    <a:pt x="176783" y="420623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420623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8339963" y="5066791"/>
            <a:ext cx="139700" cy="373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218637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85622"/>
                </a:solidFill>
              </a:rPr>
              <a:t>Ülkelerin</a:t>
            </a:r>
            <a:r>
              <a:rPr sz="2800" spc="-85" dirty="0">
                <a:solidFill>
                  <a:srgbClr val="385622"/>
                </a:solidFill>
              </a:rPr>
              <a:t> </a:t>
            </a:r>
            <a:r>
              <a:rPr sz="2800" dirty="0"/>
              <a:t>2023</a:t>
            </a:r>
            <a:r>
              <a:rPr sz="2800" spc="-85" dirty="0"/>
              <a:t> </a:t>
            </a:r>
            <a:r>
              <a:rPr sz="2800" dirty="0"/>
              <a:t>Dönemi</a:t>
            </a:r>
            <a:r>
              <a:rPr sz="2800" spc="-55" dirty="0"/>
              <a:t> </a:t>
            </a:r>
            <a:r>
              <a:rPr sz="2800" dirty="0">
                <a:solidFill>
                  <a:srgbClr val="385622"/>
                </a:solidFill>
              </a:rPr>
              <a:t>KA171</a:t>
            </a:r>
            <a:r>
              <a:rPr sz="2800" spc="-65" dirty="0">
                <a:solidFill>
                  <a:srgbClr val="385622"/>
                </a:solidFill>
              </a:rPr>
              <a:t> </a:t>
            </a:r>
            <a:r>
              <a:rPr sz="2800" spc="-10" dirty="0">
                <a:solidFill>
                  <a:srgbClr val="385622"/>
                </a:solidFill>
              </a:rPr>
              <a:t>Bütçeleri</a:t>
            </a:r>
            <a:endParaRPr sz="2800"/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5497829" y="1261110"/>
          <a:ext cx="303911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15"/>
                <a:gridCol w="1471295"/>
              </a:tblGrid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2023</a:t>
                      </a:r>
                      <a:r>
                        <a:rPr sz="16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Bütçesi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Toplam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220.666.212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spc="-25" dirty="0">
                          <a:latin typeface="Carlito"/>
                          <a:cs typeface="Carlito"/>
                        </a:rPr>
                        <a:t>TR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8.364.953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610551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9140952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8" y="816863"/>
            <a:ext cx="8584692" cy="52197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06045" marR="5080">
              <a:lnSpc>
                <a:spcPts val="2520"/>
              </a:lnSpc>
              <a:spcBef>
                <a:spcPts val="484"/>
              </a:spcBef>
            </a:pPr>
            <a:r>
              <a:rPr dirty="0"/>
              <a:t>2023</a:t>
            </a:r>
            <a:r>
              <a:rPr spc="-30" dirty="0"/>
              <a:t> </a:t>
            </a:r>
            <a:r>
              <a:rPr dirty="0"/>
              <a:t>Dönemi</a:t>
            </a:r>
            <a:r>
              <a:rPr spc="-35" dirty="0"/>
              <a:t> </a:t>
            </a:r>
            <a:r>
              <a:rPr dirty="0">
                <a:solidFill>
                  <a:srgbClr val="385622"/>
                </a:solidFill>
              </a:rPr>
              <a:t>Türkiye’nin</a:t>
            </a:r>
            <a:r>
              <a:rPr spc="-45" dirty="0">
                <a:solidFill>
                  <a:srgbClr val="385622"/>
                </a:solidFill>
              </a:rPr>
              <a:t> </a:t>
            </a:r>
            <a:r>
              <a:rPr dirty="0">
                <a:solidFill>
                  <a:srgbClr val="385622"/>
                </a:solidFill>
              </a:rPr>
              <a:t>Bölgelere</a:t>
            </a:r>
            <a:r>
              <a:rPr spc="-40" dirty="0">
                <a:solidFill>
                  <a:srgbClr val="385622"/>
                </a:solidFill>
              </a:rPr>
              <a:t> </a:t>
            </a:r>
            <a:r>
              <a:rPr dirty="0">
                <a:solidFill>
                  <a:srgbClr val="385622"/>
                </a:solidFill>
              </a:rPr>
              <a:t>Göre</a:t>
            </a:r>
            <a:r>
              <a:rPr spc="-45" dirty="0">
                <a:solidFill>
                  <a:srgbClr val="385622"/>
                </a:solidFill>
              </a:rPr>
              <a:t> </a:t>
            </a:r>
            <a:r>
              <a:rPr spc="-10" dirty="0">
                <a:solidFill>
                  <a:srgbClr val="385622"/>
                </a:solidFill>
              </a:rPr>
              <a:t>KA171 Bütçesi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638800" y="63246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564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Erasmus+</a:t>
            </a:r>
            <a:r>
              <a:rPr sz="3200" spc="10" dirty="0"/>
              <a:t> </a:t>
            </a:r>
            <a:r>
              <a:rPr sz="3200" spc="-10" dirty="0"/>
              <a:t>Öncelikleri-</a:t>
            </a:r>
            <a:r>
              <a:rPr sz="3200" spc="-50" dirty="0"/>
              <a:t>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35355" y="1365884"/>
            <a:ext cx="8173720" cy="403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09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önceliklerin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planlanan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faaliyetlerle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ilişkilendirilmesi,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değerlendirme </a:t>
            </a:r>
            <a:r>
              <a:rPr sz="1800" dirty="0">
                <a:latin typeface="Arial"/>
                <a:cs typeface="Arial"/>
              </a:rPr>
              <a:t>aşamasında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projenizi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çıkaracaktır.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800">
              <a:latin typeface="Arial"/>
              <a:cs typeface="Arial"/>
            </a:endParaRPr>
          </a:p>
          <a:p>
            <a:pPr marL="340995" indent="-2279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40995" algn="l"/>
              </a:tabLst>
            </a:pPr>
            <a:r>
              <a:rPr sz="2000" b="1" dirty="0">
                <a:latin typeface="Arial"/>
                <a:cs typeface="Arial"/>
              </a:rPr>
              <a:t>İçerme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ve </a:t>
            </a:r>
            <a:r>
              <a:rPr sz="2000" b="1" spc="-10" dirty="0">
                <a:latin typeface="Arial"/>
                <a:cs typeface="Arial"/>
              </a:rPr>
              <a:t>Çeşitlilik</a:t>
            </a:r>
            <a:endParaRPr sz="2000">
              <a:latin typeface="Arial"/>
              <a:cs typeface="Arial"/>
            </a:endParaRPr>
          </a:p>
          <a:p>
            <a:pPr marL="341630" indent="-228600">
              <a:lnSpc>
                <a:spcPts val="1835"/>
              </a:lnSpc>
              <a:spcBef>
                <a:spcPts val="355"/>
              </a:spcBef>
              <a:buChar char="•"/>
              <a:tabLst>
                <a:tab pos="341630" algn="l"/>
              </a:tabLst>
            </a:pPr>
            <a:r>
              <a:rPr sz="1800" dirty="0">
                <a:latin typeface="Arial"/>
                <a:cs typeface="Arial"/>
              </a:rPr>
              <a:t>İçerme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çeşitlilik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stratejisi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paralelinde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planlama</a:t>
            </a:r>
            <a:r>
              <a:rPr sz="1800" spc="4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yapılması,</a:t>
            </a:r>
            <a:r>
              <a:rPr sz="1800" spc="4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imkanı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kısıtlı</a:t>
            </a:r>
            <a:endParaRPr sz="1800">
              <a:latin typeface="Arial"/>
              <a:cs typeface="Arial"/>
            </a:endParaRPr>
          </a:p>
          <a:p>
            <a:pPr marL="341630">
              <a:lnSpc>
                <a:spcPts val="1515"/>
              </a:lnSpc>
              <a:tabLst>
                <a:tab pos="1245235" algn="l"/>
                <a:tab pos="1858010" algn="l"/>
                <a:tab pos="2621915" algn="l"/>
                <a:tab pos="3642995" algn="l"/>
                <a:tab pos="4217670" algn="l"/>
                <a:tab pos="5767705" algn="l"/>
                <a:tab pos="6699250" algn="l"/>
                <a:tab pos="7133590" algn="l"/>
              </a:tabLst>
            </a:pPr>
            <a:r>
              <a:rPr sz="1800" spc="-10" dirty="0">
                <a:latin typeface="Arial"/>
                <a:cs typeface="Arial"/>
              </a:rPr>
              <a:t>kişilere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özel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önem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vererek,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tüm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geçmişlerden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mevcut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ve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potansiyel</a:t>
            </a:r>
            <a:endParaRPr sz="1800">
              <a:latin typeface="Arial"/>
              <a:cs typeface="Arial"/>
            </a:endParaRPr>
          </a:p>
          <a:p>
            <a:pPr marL="341630">
              <a:lnSpc>
                <a:spcPts val="1510"/>
              </a:lnSpc>
            </a:pPr>
            <a:r>
              <a:rPr sz="1800" dirty="0">
                <a:latin typeface="Arial"/>
                <a:cs typeface="Arial"/>
              </a:rPr>
              <a:t>katılımcılara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eşit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adil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erişim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fırsatlar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sağlanması,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bunlara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ilişkin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destek</a:t>
            </a:r>
            <a:endParaRPr sz="1800">
              <a:latin typeface="Arial"/>
              <a:cs typeface="Arial"/>
            </a:endParaRPr>
          </a:p>
          <a:p>
            <a:pPr marL="341630" marR="5080">
              <a:lnSpc>
                <a:spcPct val="7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mekanizmaları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paralelinde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ulaşılabilir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hedefler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belirlenmesi,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kısa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dönem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ve </a:t>
            </a:r>
            <a:r>
              <a:rPr sz="1800" dirty="0">
                <a:latin typeface="Arial"/>
                <a:cs typeface="Arial"/>
              </a:rPr>
              <a:t>karma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hareketlilikler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planlanması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vb.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800">
              <a:latin typeface="Arial"/>
              <a:cs typeface="Arial"/>
            </a:endParaRPr>
          </a:p>
          <a:p>
            <a:pPr marL="340995" indent="-227965">
              <a:lnSpc>
                <a:spcPct val="100000"/>
              </a:lnSpc>
              <a:buFont typeface="Wingdings"/>
              <a:buChar char=""/>
              <a:tabLst>
                <a:tab pos="340995" algn="l"/>
              </a:tabLst>
            </a:pPr>
            <a:r>
              <a:rPr sz="2000" b="1" dirty="0">
                <a:latin typeface="Arial"/>
                <a:cs typeface="Arial"/>
              </a:rPr>
              <a:t>Dijital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Dönüşüm</a:t>
            </a:r>
            <a:endParaRPr sz="2000">
              <a:latin typeface="Arial"/>
              <a:cs typeface="Arial"/>
            </a:endParaRPr>
          </a:p>
          <a:p>
            <a:pPr marL="341630" indent="-228600">
              <a:lnSpc>
                <a:spcPts val="1835"/>
              </a:lnSpc>
              <a:spcBef>
                <a:spcPts val="360"/>
              </a:spcBef>
              <a:buChar char="•"/>
              <a:tabLst>
                <a:tab pos="341630" algn="l"/>
                <a:tab pos="1117600" algn="l"/>
                <a:tab pos="2086610" algn="l"/>
                <a:tab pos="2710180" algn="l"/>
                <a:tab pos="3540760" algn="l"/>
                <a:tab pos="5068570" algn="l"/>
                <a:tab pos="6557645" algn="l"/>
                <a:tab pos="7270750" algn="l"/>
              </a:tabLst>
            </a:pPr>
            <a:r>
              <a:rPr sz="1800" spc="-10" dirty="0">
                <a:latin typeface="Arial"/>
                <a:cs typeface="Arial"/>
              </a:rPr>
              <a:t>Sanal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bileşeni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olan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karma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hareketlilikler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planlanması,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dijital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araçların</a:t>
            </a:r>
            <a:endParaRPr sz="1800">
              <a:latin typeface="Arial"/>
              <a:cs typeface="Arial"/>
            </a:endParaRPr>
          </a:p>
          <a:p>
            <a:pPr marL="341630" marR="6985">
              <a:lnSpc>
                <a:spcPct val="70000"/>
              </a:lnSpc>
              <a:spcBef>
                <a:spcPts val="325"/>
              </a:spcBef>
              <a:tabLst>
                <a:tab pos="1725295" algn="l"/>
                <a:tab pos="3022600" algn="l"/>
                <a:tab pos="4763770" algn="l"/>
                <a:tab pos="5438775" algn="l"/>
                <a:tab pos="6824345" algn="l"/>
              </a:tabLst>
            </a:pPr>
            <a:r>
              <a:rPr sz="1800" spc="-10" dirty="0">
                <a:latin typeface="Arial"/>
                <a:cs typeface="Arial"/>
              </a:rPr>
              <a:t>kullanımının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arttırılması,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hareketliliklerde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dijital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yeteneklerin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arttırılmasına </a:t>
            </a:r>
            <a:r>
              <a:rPr sz="1800" dirty="0">
                <a:latin typeface="Arial"/>
                <a:cs typeface="Arial"/>
              </a:rPr>
              <a:t>yönelik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planlama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vb</a:t>
            </a:r>
            <a:r>
              <a:rPr sz="1800" spc="-2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023" y="1229867"/>
            <a:ext cx="7388859" cy="853440"/>
          </a:xfrm>
          <a:custGeom>
            <a:avLst/>
            <a:gdLst/>
            <a:ahLst/>
            <a:cxnLst/>
            <a:rect l="l" t="t" r="r" b="b"/>
            <a:pathLst>
              <a:path w="7388859" h="853439">
                <a:moveTo>
                  <a:pt x="0" y="142240"/>
                </a:moveTo>
                <a:lnTo>
                  <a:pt x="7250" y="97259"/>
                </a:lnTo>
                <a:lnTo>
                  <a:pt x="27442" y="58210"/>
                </a:lnTo>
                <a:lnTo>
                  <a:pt x="58232" y="27427"/>
                </a:lnTo>
                <a:lnTo>
                  <a:pt x="97279" y="7246"/>
                </a:lnTo>
                <a:lnTo>
                  <a:pt x="142240" y="0"/>
                </a:lnTo>
                <a:lnTo>
                  <a:pt x="7246111" y="0"/>
                </a:lnTo>
                <a:lnTo>
                  <a:pt x="7291092" y="7246"/>
                </a:lnTo>
                <a:lnTo>
                  <a:pt x="7330141" y="27427"/>
                </a:lnTo>
                <a:lnTo>
                  <a:pt x="7360924" y="58210"/>
                </a:lnTo>
                <a:lnTo>
                  <a:pt x="7381105" y="97259"/>
                </a:lnTo>
                <a:lnTo>
                  <a:pt x="7388352" y="142240"/>
                </a:lnTo>
                <a:lnTo>
                  <a:pt x="7388352" y="711200"/>
                </a:lnTo>
                <a:lnTo>
                  <a:pt x="7381105" y="756180"/>
                </a:lnTo>
                <a:lnTo>
                  <a:pt x="7360924" y="795229"/>
                </a:lnTo>
                <a:lnTo>
                  <a:pt x="7330141" y="826012"/>
                </a:lnTo>
                <a:lnTo>
                  <a:pt x="7291092" y="846193"/>
                </a:lnTo>
                <a:lnTo>
                  <a:pt x="7246111" y="853440"/>
                </a:lnTo>
                <a:lnTo>
                  <a:pt x="142240" y="853440"/>
                </a:lnTo>
                <a:lnTo>
                  <a:pt x="97279" y="846193"/>
                </a:lnTo>
                <a:lnTo>
                  <a:pt x="58232" y="826012"/>
                </a:lnTo>
                <a:lnTo>
                  <a:pt x="27442" y="795229"/>
                </a:lnTo>
                <a:lnTo>
                  <a:pt x="7250" y="756180"/>
                </a:lnTo>
                <a:lnTo>
                  <a:pt x="0" y="711200"/>
                </a:lnTo>
                <a:lnTo>
                  <a:pt x="0" y="142240"/>
                </a:lnTo>
                <a:close/>
              </a:path>
            </a:pathLst>
          </a:custGeom>
          <a:ln w="761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6388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664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Erasmus+</a:t>
            </a:r>
            <a:r>
              <a:rPr sz="3200" spc="45" dirty="0"/>
              <a:t> </a:t>
            </a:r>
            <a:r>
              <a:rPr sz="3200" spc="-10" dirty="0"/>
              <a:t>Öncelikleri-</a:t>
            </a:r>
            <a:r>
              <a:rPr sz="3200" spc="-25" dirty="0"/>
              <a:t>II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990"/>
              </a:spcBef>
              <a:buFont typeface="Wingdings"/>
              <a:buChar char=""/>
              <a:tabLst>
                <a:tab pos="240665" algn="l"/>
              </a:tabLst>
            </a:pPr>
            <a:r>
              <a:rPr dirty="0"/>
              <a:t>Çevre</a:t>
            </a:r>
            <a:r>
              <a:rPr spc="-35" dirty="0"/>
              <a:t> </a:t>
            </a:r>
            <a:r>
              <a:rPr dirty="0"/>
              <a:t>ve</a:t>
            </a:r>
            <a:r>
              <a:rPr spc="-10" dirty="0"/>
              <a:t> </a:t>
            </a:r>
            <a:r>
              <a:rPr dirty="0"/>
              <a:t>İklim</a:t>
            </a:r>
            <a:r>
              <a:rPr spc="-55" dirty="0"/>
              <a:t> </a:t>
            </a:r>
            <a:r>
              <a:rPr dirty="0"/>
              <a:t>Değişikliği</a:t>
            </a:r>
            <a:r>
              <a:rPr spc="-60" dirty="0"/>
              <a:t> </a:t>
            </a:r>
            <a:r>
              <a:rPr dirty="0"/>
              <a:t>İle</a:t>
            </a:r>
            <a:r>
              <a:rPr spc="-45" dirty="0"/>
              <a:t> </a:t>
            </a:r>
            <a:r>
              <a:rPr spc="-10" dirty="0"/>
              <a:t>Mücadele</a:t>
            </a:r>
          </a:p>
          <a:p>
            <a:pPr marL="241300" marR="5080" indent="-228600" algn="just">
              <a:lnSpc>
                <a:spcPct val="9000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1800" b="0" dirty="0">
                <a:latin typeface="Arial"/>
                <a:cs typeface="Arial"/>
              </a:rPr>
              <a:t>Bu</a:t>
            </a:r>
            <a:r>
              <a:rPr sz="1800" b="0" spc="6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alana</a:t>
            </a:r>
            <a:r>
              <a:rPr sz="1800" b="0" spc="6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ilişkin</a:t>
            </a:r>
            <a:r>
              <a:rPr sz="1800" b="0" spc="6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hareketlilikler</a:t>
            </a:r>
            <a:r>
              <a:rPr sz="1800" b="0" spc="7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planlanması,</a:t>
            </a:r>
            <a:r>
              <a:rPr sz="1800" b="0" spc="7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hareketliliklerde</a:t>
            </a:r>
            <a:r>
              <a:rPr sz="1800" b="0" spc="65" dirty="0">
                <a:latin typeface="Arial"/>
                <a:cs typeface="Arial"/>
              </a:rPr>
              <a:t>  </a:t>
            </a:r>
            <a:r>
              <a:rPr sz="1800" b="0" spc="-10" dirty="0">
                <a:latin typeface="Arial"/>
                <a:cs typeface="Arial"/>
              </a:rPr>
              <a:t>sürdürülebilir </a:t>
            </a:r>
            <a:r>
              <a:rPr sz="1800" b="0" dirty="0">
                <a:latin typeface="Arial"/>
                <a:cs typeface="Arial"/>
              </a:rPr>
              <a:t>ulaşım</a:t>
            </a:r>
            <a:r>
              <a:rPr sz="1800" b="0" spc="3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araçlarının</a:t>
            </a:r>
            <a:r>
              <a:rPr sz="1800" b="0" spc="2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ve</a:t>
            </a:r>
            <a:r>
              <a:rPr sz="1800" b="0" spc="4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yeşil</a:t>
            </a:r>
            <a:r>
              <a:rPr sz="1800" b="0" spc="4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seyahatin</a:t>
            </a:r>
            <a:r>
              <a:rPr sz="1800" b="0" spc="3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teşvik</a:t>
            </a:r>
            <a:r>
              <a:rPr sz="1800" b="0" spc="3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edilmesi,</a:t>
            </a:r>
            <a:r>
              <a:rPr sz="1800" b="0" spc="3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enerji</a:t>
            </a:r>
            <a:r>
              <a:rPr sz="1800" b="0" spc="30" dirty="0">
                <a:latin typeface="Arial"/>
                <a:cs typeface="Arial"/>
              </a:rPr>
              <a:t>  </a:t>
            </a:r>
            <a:r>
              <a:rPr sz="1800" b="0" spc="-10" dirty="0">
                <a:latin typeface="Arial"/>
                <a:cs typeface="Arial"/>
              </a:rPr>
              <a:t>kullanımının </a:t>
            </a:r>
            <a:r>
              <a:rPr sz="1800" b="0" dirty="0">
                <a:latin typeface="Arial"/>
                <a:cs typeface="Arial"/>
              </a:rPr>
              <a:t>azaltılması,</a:t>
            </a:r>
            <a:r>
              <a:rPr sz="1800" b="0" spc="9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sürdürülebilir</a:t>
            </a:r>
            <a:r>
              <a:rPr sz="1800" b="0" spc="10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kalkınma,</a:t>
            </a:r>
            <a:r>
              <a:rPr sz="1800" b="0" spc="9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bu</a:t>
            </a:r>
            <a:r>
              <a:rPr sz="1800" b="0" spc="9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alana</a:t>
            </a:r>
            <a:r>
              <a:rPr sz="1800" b="0" spc="9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ilişkin</a:t>
            </a:r>
            <a:r>
              <a:rPr sz="1800" b="0" spc="9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bilgi</a:t>
            </a:r>
            <a:r>
              <a:rPr sz="1800" b="0" spc="9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ve</a:t>
            </a:r>
            <a:r>
              <a:rPr sz="1800" b="0" spc="95" dirty="0">
                <a:latin typeface="Arial"/>
                <a:cs typeface="Arial"/>
              </a:rPr>
              <a:t>  </a:t>
            </a:r>
            <a:r>
              <a:rPr sz="1800" b="0" spc="-10" dirty="0">
                <a:latin typeface="Arial"/>
                <a:cs typeface="Arial"/>
              </a:rPr>
              <a:t>duyarlılığın </a:t>
            </a:r>
            <a:r>
              <a:rPr sz="1800" b="0" dirty="0">
                <a:latin typeface="Arial"/>
                <a:cs typeface="Arial"/>
              </a:rPr>
              <a:t>arttırılması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25" dirty="0">
                <a:latin typeface="Arial"/>
                <a:cs typeface="Arial"/>
              </a:rPr>
              <a:t>vb.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40665" algn="l"/>
              </a:tabLst>
            </a:pPr>
            <a:r>
              <a:rPr dirty="0"/>
              <a:t>Demokratik</a:t>
            </a:r>
            <a:r>
              <a:rPr spc="-105" dirty="0"/>
              <a:t> </a:t>
            </a:r>
            <a:r>
              <a:rPr spc="-10" dirty="0"/>
              <a:t>Yaşama</a:t>
            </a:r>
            <a:r>
              <a:rPr spc="-50" dirty="0"/>
              <a:t> </a:t>
            </a:r>
            <a:r>
              <a:rPr dirty="0"/>
              <a:t>Katılım,</a:t>
            </a:r>
            <a:r>
              <a:rPr spc="-70" dirty="0"/>
              <a:t> </a:t>
            </a:r>
            <a:r>
              <a:rPr dirty="0"/>
              <a:t>Ortak</a:t>
            </a:r>
            <a:r>
              <a:rPr spc="-70" dirty="0"/>
              <a:t> </a:t>
            </a:r>
            <a:r>
              <a:rPr dirty="0"/>
              <a:t>Değerler</a:t>
            </a:r>
            <a:r>
              <a:rPr spc="-60" dirty="0"/>
              <a:t> </a:t>
            </a:r>
            <a:r>
              <a:rPr dirty="0"/>
              <a:t>ve</a:t>
            </a:r>
            <a:r>
              <a:rPr spc="-30" dirty="0"/>
              <a:t> </a:t>
            </a:r>
            <a:r>
              <a:rPr dirty="0"/>
              <a:t>Sivil</a:t>
            </a:r>
            <a:r>
              <a:rPr spc="-25" dirty="0"/>
              <a:t> </a:t>
            </a:r>
            <a:r>
              <a:rPr spc="-10" dirty="0"/>
              <a:t>Katılım</a:t>
            </a:r>
          </a:p>
          <a:p>
            <a:pPr marL="241300" marR="5080" indent="-228600" algn="just">
              <a:lnSpc>
                <a:spcPts val="1939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1800" b="0" dirty="0">
                <a:latin typeface="Arial"/>
                <a:cs typeface="Arial"/>
              </a:rPr>
              <a:t>AB’ye</a:t>
            </a:r>
            <a:r>
              <a:rPr sz="1800" b="0" spc="2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ve</a:t>
            </a:r>
            <a:r>
              <a:rPr sz="1800" b="0" spc="2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AB’nin</a:t>
            </a:r>
            <a:r>
              <a:rPr sz="1800" b="0" spc="2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ortak</a:t>
            </a:r>
            <a:r>
              <a:rPr sz="1800" b="0" spc="2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değerlerine</a:t>
            </a:r>
            <a:r>
              <a:rPr sz="1800" b="0" spc="2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ilişkin</a:t>
            </a:r>
            <a:r>
              <a:rPr sz="1800" b="0" spc="2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bilgi</a:t>
            </a:r>
            <a:r>
              <a:rPr sz="1800" b="0" spc="2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düzeyinin</a:t>
            </a:r>
            <a:r>
              <a:rPr sz="1800" b="0" spc="2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arttırılması,</a:t>
            </a:r>
            <a:r>
              <a:rPr sz="1800" b="0" spc="254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sosyal, </a:t>
            </a:r>
            <a:r>
              <a:rPr sz="1800" b="0" dirty="0">
                <a:latin typeface="Arial"/>
                <a:cs typeface="Arial"/>
              </a:rPr>
              <a:t>kültürel</a:t>
            </a:r>
            <a:r>
              <a:rPr sz="1800" b="0" spc="27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yeteneklerin,</a:t>
            </a:r>
            <a:r>
              <a:rPr sz="1800" b="0" spc="27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eleştirel</a:t>
            </a:r>
            <a:r>
              <a:rPr sz="1800" b="0" spc="27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düşünmenin</a:t>
            </a:r>
            <a:r>
              <a:rPr sz="1800" b="0" spc="275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ve</a:t>
            </a:r>
            <a:r>
              <a:rPr sz="1800" b="0" spc="270" dirty="0">
                <a:latin typeface="Arial"/>
                <a:cs typeface="Arial"/>
              </a:rPr>
              <a:t>  </a:t>
            </a:r>
            <a:r>
              <a:rPr sz="1800" b="0" dirty="0">
                <a:latin typeface="Arial"/>
                <a:cs typeface="Arial"/>
              </a:rPr>
              <a:t>medya</a:t>
            </a:r>
            <a:r>
              <a:rPr sz="1800" b="0" spc="275" dirty="0">
                <a:latin typeface="Arial"/>
                <a:cs typeface="Arial"/>
              </a:rPr>
              <a:t>  </a:t>
            </a:r>
            <a:r>
              <a:rPr sz="1800" b="0" spc="-10" dirty="0">
                <a:latin typeface="Arial"/>
                <a:cs typeface="Arial"/>
              </a:rPr>
              <a:t>okuryazarlığının </a:t>
            </a:r>
            <a:r>
              <a:rPr sz="1800" b="0" dirty="0">
                <a:latin typeface="Arial"/>
                <a:cs typeface="Arial"/>
              </a:rPr>
              <a:t>geliştirilmesi</a:t>
            </a:r>
            <a:r>
              <a:rPr sz="1800" b="0" spc="-100" dirty="0">
                <a:latin typeface="Arial"/>
                <a:cs typeface="Arial"/>
              </a:rPr>
              <a:t> </a:t>
            </a:r>
            <a:r>
              <a:rPr sz="1800" b="0" spc="-25" dirty="0">
                <a:latin typeface="Arial"/>
                <a:cs typeface="Arial"/>
              </a:rPr>
              <a:t>vb.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1107996"/>
          </a:xfrm>
        </p:spPr>
        <p:txBody>
          <a:bodyPr/>
          <a:lstStyle/>
          <a:p>
            <a:r>
              <a:rPr lang="tr-TR" dirty="0"/>
              <a:t>Başvuru</a:t>
            </a:r>
            <a:r>
              <a:rPr lang="tr-TR" spc="-80" dirty="0"/>
              <a:t> </a:t>
            </a:r>
            <a:r>
              <a:rPr lang="tr-TR" dirty="0"/>
              <a:t>Hazırlık</a:t>
            </a:r>
            <a:r>
              <a:rPr lang="tr-TR" spc="-80" dirty="0"/>
              <a:t> </a:t>
            </a:r>
            <a:r>
              <a:rPr lang="tr-TR" dirty="0"/>
              <a:t>Süreci</a:t>
            </a:r>
            <a:r>
              <a:rPr lang="tr-TR" spc="-65" dirty="0"/>
              <a:t> </a:t>
            </a:r>
            <a:r>
              <a:rPr lang="tr-TR" dirty="0"/>
              <a:t>(Süreci</a:t>
            </a:r>
            <a:r>
              <a:rPr lang="tr-TR" spc="-85" dirty="0"/>
              <a:t> </a:t>
            </a:r>
            <a:r>
              <a:rPr lang="tr-TR" dirty="0"/>
              <a:t>nasıl</a:t>
            </a:r>
            <a:r>
              <a:rPr lang="tr-TR" spc="-85" dirty="0"/>
              <a:t> </a:t>
            </a:r>
            <a:r>
              <a:rPr lang="tr-TR" spc="-10" dirty="0"/>
              <a:t>kolaylaştırabiliriz?)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object 3"/>
          <p:cNvSpPr txBox="1"/>
          <p:nvPr/>
        </p:nvSpPr>
        <p:spPr>
          <a:xfrm>
            <a:off x="152400" y="1600200"/>
            <a:ext cx="4114800" cy="2798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Bir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zaman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çizelgesi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oluşturmak</a:t>
            </a:r>
            <a:endParaRPr sz="1800" b="1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Elektronik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çevrimiçi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ortamları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kullanmak</a:t>
            </a:r>
            <a:endParaRPr sz="1800" b="1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354965" algn="l"/>
                <a:tab pos="1116330" algn="l"/>
                <a:tab pos="1459865" algn="l"/>
                <a:tab pos="1818005" algn="l"/>
                <a:tab pos="2274570" algn="l"/>
                <a:tab pos="2796540" algn="l"/>
                <a:tab pos="3987800" algn="l"/>
                <a:tab pos="4627880" algn="l"/>
              </a:tabLst>
            </a:pPr>
            <a:r>
              <a:rPr sz="1800" b="1" spc="-10" dirty="0">
                <a:latin typeface="Calibri"/>
                <a:cs typeface="Calibri"/>
              </a:rPr>
              <a:t>Kurum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içi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ve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dışı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tüm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 err="1" smtClean="0">
                <a:latin typeface="Calibri"/>
                <a:cs typeface="Calibri"/>
              </a:rPr>
              <a:t>paydaşlarla</a:t>
            </a:r>
            <a:r>
              <a:rPr lang="tr-TR" b="1" dirty="0">
                <a:latin typeface="Calibri"/>
                <a:cs typeface="Calibri"/>
              </a:rPr>
              <a:t> </a:t>
            </a:r>
            <a:r>
              <a:rPr sz="1800" b="1" spc="-10" dirty="0" err="1" smtClean="0">
                <a:latin typeface="Calibri"/>
                <a:cs typeface="Calibri"/>
              </a:rPr>
              <a:t>güçlü</a:t>
            </a:r>
            <a:r>
              <a:rPr lang="tr-TR" b="1" dirty="0" smtClean="0">
                <a:latin typeface="Calibri"/>
                <a:cs typeface="Calibri"/>
              </a:rPr>
              <a:t> </a:t>
            </a:r>
            <a:r>
              <a:rPr sz="1800" b="1" spc="-10" dirty="0" err="1" smtClean="0">
                <a:latin typeface="Calibri"/>
                <a:cs typeface="Calibri"/>
              </a:rPr>
              <a:t>iletişim</a:t>
            </a:r>
            <a:r>
              <a:rPr lang="tr-TR" b="1" dirty="0">
                <a:latin typeface="Calibri"/>
                <a:cs typeface="Calibri"/>
              </a:rPr>
              <a:t> </a:t>
            </a:r>
            <a:r>
              <a:rPr sz="1800" b="1" spc="-10" dirty="0" err="1" smtClean="0">
                <a:latin typeface="Calibri"/>
                <a:cs typeface="Calibri"/>
              </a:rPr>
              <a:t>kurmak</a:t>
            </a:r>
            <a:endParaRPr sz="1800" b="1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354965" algn="l"/>
              </a:tabLst>
            </a:pPr>
            <a:r>
              <a:rPr sz="1800" b="1" dirty="0" err="1" smtClean="0">
                <a:latin typeface="Calibri"/>
                <a:cs typeface="Calibri"/>
              </a:rPr>
              <a:t>Proje</a:t>
            </a:r>
            <a:r>
              <a:rPr sz="1800" b="1" spc="-80" dirty="0" smtClean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Yazım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Sürecinde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Kullandığımız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Kurum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İçi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 smtClean="0">
                <a:latin typeface="Calibri"/>
                <a:cs typeface="Calibri"/>
              </a:rPr>
              <a:t>Form</a:t>
            </a:r>
            <a:r>
              <a:rPr lang="tr-TR" sz="1800" b="1" spc="-20" dirty="0" smtClean="0">
                <a:latin typeface="Calibri"/>
                <a:cs typeface="Calibri"/>
              </a:rPr>
              <a:t> (web sitesi dokümanlar)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4495800" cy="411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6388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1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738664"/>
          </a:xfrm>
        </p:spPr>
        <p:txBody>
          <a:bodyPr/>
          <a:lstStyle/>
          <a:p>
            <a:r>
              <a:rPr lang="tr-TR" dirty="0"/>
              <a:t>Başvuru</a:t>
            </a:r>
            <a:r>
              <a:rPr lang="tr-TR" spc="-75" dirty="0"/>
              <a:t> </a:t>
            </a:r>
            <a:r>
              <a:rPr lang="tr-TR" dirty="0"/>
              <a:t>Hazırlık</a:t>
            </a:r>
            <a:r>
              <a:rPr lang="tr-TR" spc="-70" dirty="0"/>
              <a:t> </a:t>
            </a:r>
            <a:r>
              <a:rPr lang="tr-TR" dirty="0"/>
              <a:t>Süreci</a:t>
            </a:r>
            <a:r>
              <a:rPr lang="tr-TR" spc="-55" dirty="0"/>
              <a:t> </a:t>
            </a:r>
            <a:r>
              <a:rPr lang="tr-TR" dirty="0"/>
              <a:t>(Birim</a:t>
            </a:r>
            <a:r>
              <a:rPr lang="tr-TR" spc="-75" dirty="0"/>
              <a:t> </a:t>
            </a:r>
            <a:r>
              <a:rPr lang="tr-TR" spc="-10" dirty="0"/>
              <a:t>Koordinatörleri</a:t>
            </a:r>
            <a:r>
              <a:rPr lang="tr-TR" spc="-85" dirty="0"/>
              <a:t> </a:t>
            </a:r>
            <a:r>
              <a:rPr lang="tr-TR" spc="-20" dirty="0"/>
              <a:t>ile)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26516" y="1570999"/>
            <a:ext cx="8071484" cy="409798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Bölümler en az %30 oranında İngilizce ders imkanı sunulmalı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Uygun bir ortak bulunmalı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Hangi bölüm ve konularda çalışılacağına karar verilmeli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Potansiyel ortaktan Partner </a:t>
            </a:r>
            <a:r>
              <a:rPr lang="tr-TR" dirty="0" err="1"/>
              <a:t>Identification</a:t>
            </a:r>
            <a:r>
              <a:rPr lang="tr-TR" dirty="0"/>
              <a:t> Form (PIF) talep edilmeli ve ikili anlaşma imzalatılmalı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Başvuru formunda yer alan sorulara cevap aranmalı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Yapılan anlaşmalar </a:t>
            </a:r>
            <a:r>
              <a:rPr lang="tr-TR" dirty="0" smtClean="0">
                <a:solidFill>
                  <a:srgbClr val="FF0000"/>
                </a:solidFill>
              </a:rPr>
              <a:t>05.01.2025 </a:t>
            </a:r>
            <a:r>
              <a:rPr lang="tr-TR" dirty="0"/>
              <a:t>t</a:t>
            </a:r>
            <a:r>
              <a:rPr lang="tr-TR" dirty="0" smtClean="0"/>
              <a:t>arihine </a:t>
            </a:r>
            <a:r>
              <a:rPr lang="tr-TR" dirty="0"/>
              <a:t>kadar </a:t>
            </a:r>
            <a:r>
              <a:rPr lang="tr-TR" u="sng" dirty="0">
                <a:hlinkClick r:id="rId2"/>
              </a:rPr>
              <a:t>erasmus@cag.edu.tr</a:t>
            </a:r>
            <a:r>
              <a:rPr lang="tr-TR" dirty="0"/>
              <a:t> adresine iletilmeli.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6388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4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/>
              <a:t>KA171</a:t>
            </a:r>
            <a:r>
              <a:rPr lang="tr-TR" spc="-65" dirty="0"/>
              <a:t> </a:t>
            </a:r>
            <a:r>
              <a:rPr lang="tr-TR" dirty="0"/>
              <a:t>Başvuru</a:t>
            </a:r>
            <a:r>
              <a:rPr lang="tr-TR" spc="-60" dirty="0"/>
              <a:t> </a:t>
            </a:r>
            <a:r>
              <a:rPr lang="tr-TR" dirty="0"/>
              <a:t>Formu</a:t>
            </a:r>
            <a:r>
              <a:rPr lang="tr-TR" spc="-50" dirty="0"/>
              <a:t> </a:t>
            </a:r>
            <a:r>
              <a:rPr lang="tr-TR" spc="-10" dirty="0"/>
              <a:t>Soruları</a:t>
            </a:r>
            <a:endParaRPr lang="tr-TR" dirty="0"/>
          </a:p>
        </p:txBody>
      </p:sp>
      <p:sp>
        <p:nvSpPr>
          <p:cNvPr id="8" name="object 15"/>
          <p:cNvSpPr txBox="1"/>
          <p:nvPr/>
        </p:nvSpPr>
        <p:spPr>
          <a:xfrm>
            <a:off x="304800" y="1219200"/>
            <a:ext cx="8592220" cy="216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85"/>
              </a:lnSpc>
              <a:spcBef>
                <a:spcPts val="100"/>
              </a:spcBef>
            </a:pPr>
            <a:r>
              <a:rPr lang="tr-TR" sz="1900" b="1" dirty="0" smtClean="0">
                <a:solidFill>
                  <a:schemeClr val="tx1"/>
                </a:solidFill>
                <a:latin typeface="Calibri"/>
                <a:cs typeface="Calibri"/>
              </a:rPr>
              <a:t>1. </a:t>
            </a:r>
            <a:r>
              <a:rPr sz="1900" b="1" dirty="0" smtClean="0">
                <a:solidFill>
                  <a:schemeClr val="tx1"/>
                </a:solidFill>
                <a:latin typeface="Calibri"/>
                <a:cs typeface="Calibri"/>
              </a:rPr>
              <a:t>QUALITY</a:t>
            </a:r>
            <a:r>
              <a:rPr sz="1900" b="1" spc="-4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9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sz="19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DESIGN</a:t>
            </a:r>
            <a:r>
              <a:rPr sz="19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9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COOPERATION</a:t>
            </a:r>
            <a:r>
              <a:rPr sz="19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ARRANGEMENTS</a:t>
            </a:r>
            <a:r>
              <a:rPr sz="19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endParaRPr sz="19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PROJE</a:t>
            </a:r>
            <a:r>
              <a:rPr sz="19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TASARIMI</a:t>
            </a:r>
            <a:r>
              <a:rPr sz="19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sz="19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İŞBİRLİĞİ</a:t>
            </a:r>
            <a:r>
              <a:rPr sz="19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(40</a:t>
            </a:r>
            <a:r>
              <a:rPr sz="19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chemeClr val="tx1"/>
                </a:solidFill>
                <a:latin typeface="Calibri"/>
                <a:cs typeface="Calibri"/>
              </a:rPr>
              <a:t>p)</a:t>
            </a:r>
            <a:endParaRPr sz="19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9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900" b="1" spc="-10" dirty="0" smtClean="0">
                <a:solidFill>
                  <a:schemeClr val="tx1"/>
                </a:solidFill>
                <a:latin typeface="Calibri"/>
                <a:cs typeface="Calibri"/>
              </a:rPr>
              <a:t>2. </a:t>
            </a:r>
            <a:r>
              <a:rPr sz="1900" b="1" spc="-10" dirty="0" smtClean="0">
                <a:solidFill>
                  <a:schemeClr val="tx1"/>
                </a:solidFill>
                <a:latin typeface="Calibri"/>
                <a:cs typeface="Calibri"/>
              </a:rPr>
              <a:t>RELEVANCE</a:t>
            </a:r>
            <a:r>
              <a:rPr sz="1900" b="1" spc="-3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900" b="1" spc="-30" dirty="0">
                <a:solidFill>
                  <a:schemeClr val="tx1"/>
                </a:solidFill>
                <a:latin typeface="Calibri"/>
                <a:cs typeface="Calibri"/>
              </a:rPr>
              <a:t> STRATEGY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STRATEJİNİN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İLGİLİLİĞİ</a:t>
            </a:r>
            <a:r>
              <a:rPr sz="19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(40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p)</a:t>
            </a:r>
            <a:endParaRPr sz="19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85"/>
              </a:spcBef>
            </a:pPr>
            <a:endParaRPr sz="19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tr-TR" sz="1900" b="1" spc="-20" dirty="0" smtClean="0">
                <a:solidFill>
                  <a:schemeClr val="tx1"/>
                </a:solidFill>
                <a:latin typeface="Calibri"/>
                <a:cs typeface="Calibri"/>
              </a:rPr>
              <a:t>3. </a:t>
            </a:r>
            <a:r>
              <a:rPr sz="1900" b="1" spc="-20" dirty="0" smtClean="0">
                <a:solidFill>
                  <a:schemeClr val="tx1"/>
                </a:solidFill>
                <a:latin typeface="Calibri"/>
                <a:cs typeface="Calibri"/>
              </a:rPr>
              <a:t>IMPACT</a:t>
            </a:r>
            <a:r>
              <a:rPr sz="1900" b="1" spc="-3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DISSEMINATION</a:t>
            </a:r>
            <a:r>
              <a:rPr sz="19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19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ETKİ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spc="-30" dirty="0">
                <a:solidFill>
                  <a:schemeClr val="tx1"/>
                </a:solidFill>
                <a:latin typeface="Calibri"/>
                <a:cs typeface="Calibri"/>
              </a:rPr>
              <a:t>YAYGINLAŞTIRMA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(20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 p)</a:t>
            </a:r>
            <a:endParaRPr sz="19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626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object 17"/>
          <p:cNvGrpSpPr/>
          <p:nvPr/>
        </p:nvGrpSpPr>
        <p:grpSpPr>
          <a:xfrm>
            <a:off x="3276600" y="3901439"/>
            <a:ext cx="2787015" cy="1362710"/>
            <a:chOff x="4251833" y="2541904"/>
            <a:chExt cx="3716020" cy="1362710"/>
          </a:xfrm>
        </p:grpSpPr>
        <p:pic>
          <p:nvPicPr>
            <p:cNvPr id="11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5008" y="2545079"/>
              <a:ext cx="3709416" cy="1356360"/>
            </a:xfrm>
            <a:prstGeom prst="rect">
              <a:avLst/>
            </a:prstGeom>
          </p:spPr>
        </p:pic>
        <p:sp>
          <p:nvSpPr>
            <p:cNvPr id="12" name="object 19"/>
            <p:cNvSpPr/>
            <p:nvPr/>
          </p:nvSpPr>
          <p:spPr>
            <a:xfrm>
              <a:off x="4255008" y="2545079"/>
              <a:ext cx="3709670" cy="1356360"/>
            </a:xfrm>
            <a:custGeom>
              <a:avLst/>
              <a:gdLst/>
              <a:ahLst/>
              <a:cxnLst/>
              <a:rect l="l" t="t" r="r" b="b"/>
              <a:pathLst>
                <a:path w="370967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59" y="0"/>
                  </a:lnTo>
                  <a:lnTo>
                    <a:pt x="3483356" y="0"/>
                  </a:lnTo>
                  <a:lnTo>
                    <a:pt x="3528912" y="4593"/>
                  </a:lnTo>
                  <a:lnTo>
                    <a:pt x="3571345" y="17766"/>
                  </a:lnTo>
                  <a:lnTo>
                    <a:pt x="3609744" y="38609"/>
                  </a:lnTo>
                  <a:lnTo>
                    <a:pt x="3643201" y="66214"/>
                  </a:lnTo>
                  <a:lnTo>
                    <a:pt x="3670806" y="99671"/>
                  </a:lnTo>
                  <a:lnTo>
                    <a:pt x="3691649" y="138070"/>
                  </a:lnTo>
                  <a:lnTo>
                    <a:pt x="3704822" y="180503"/>
                  </a:lnTo>
                  <a:lnTo>
                    <a:pt x="3709416" y="226060"/>
                  </a:lnTo>
                  <a:lnTo>
                    <a:pt x="3709416" y="1130300"/>
                  </a:lnTo>
                  <a:lnTo>
                    <a:pt x="3704822" y="1175856"/>
                  </a:lnTo>
                  <a:lnTo>
                    <a:pt x="3691649" y="1218289"/>
                  </a:lnTo>
                  <a:lnTo>
                    <a:pt x="3670806" y="1256688"/>
                  </a:lnTo>
                  <a:lnTo>
                    <a:pt x="3643201" y="1290145"/>
                  </a:lnTo>
                  <a:lnTo>
                    <a:pt x="3609744" y="1317750"/>
                  </a:lnTo>
                  <a:lnTo>
                    <a:pt x="3571345" y="1338593"/>
                  </a:lnTo>
                  <a:lnTo>
                    <a:pt x="3528912" y="1351766"/>
                  </a:lnTo>
                  <a:lnTo>
                    <a:pt x="3483356" y="1356360"/>
                  </a:lnTo>
                  <a:lnTo>
                    <a:pt x="226059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3467623" y="4022384"/>
            <a:ext cx="24049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Kalite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Değerlendirmesi</a:t>
            </a: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*Her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bölge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için</a:t>
            </a:r>
            <a:r>
              <a:rPr sz="1800" spc="-5" dirty="0">
                <a:latin typeface="Microsoft Sans Serif"/>
                <a:cs typeface="Microsoft Sans Serif"/>
              </a:rPr>
              <a:t> toplam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≥60</a:t>
            </a: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*Her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kriter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için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%50</a:t>
            </a:r>
          </a:p>
        </p:txBody>
      </p:sp>
      <p:sp>
        <p:nvSpPr>
          <p:cNvPr id="14" name="object 33"/>
          <p:cNvSpPr txBox="1"/>
          <p:nvPr/>
        </p:nvSpPr>
        <p:spPr>
          <a:xfrm>
            <a:off x="533400" y="5486400"/>
            <a:ext cx="47448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*KA171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Projeleri farklı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bağımsız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dış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uzman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tarafından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değerlendirilir.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7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1107996"/>
          </a:xfrm>
        </p:spPr>
        <p:txBody>
          <a:bodyPr/>
          <a:lstStyle/>
          <a:p>
            <a:r>
              <a:rPr lang="tr-TR" dirty="0" smtClean="0"/>
              <a:t>1. Projenin </a:t>
            </a:r>
            <a:r>
              <a:rPr lang="tr-TR" dirty="0"/>
              <a:t>Tasarımı ve İşbirliği Düzenlemelerinin Kalitesi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16" y="1143001"/>
            <a:ext cx="8488884" cy="493724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tr-TR" b="0" dirty="0">
                <a:latin typeface="Arial" pitchFamily="34" charset="0"/>
                <a:cs typeface="Arial" pitchFamily="34" charset="0"/>
              </a:rPr>
              <a:t>Proje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boyunca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alıcı </a:t>
            </a:r>
            <a:r>
              <a:rPr lang="tr-TR" b="0" spc="1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gönderen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kurumlar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olarak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sorumlulukların, rollerin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ve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görevlerin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siz ve </a:t>
            </a:r>
            <a:r>
              <a:rPr lang="tr-TR" b="0" spc="-46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ortaklarınız</a:t>
            </a:r>
            <a:r>
              <a:rPr lang="tr-TR" b="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arasında</a:t>
            </a:r>
            <a:r>
              <a:rPr lang="tr-TR" b="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nasıl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paylaştırılacağını</a:t>
            </a:r>
            <a:r>
              <a:rPr lang="tr-TR" b="0" spc="-6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ve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bunun</a:t>
            </a:r>
            <a:r>
              <a:rPr lang="tr-TR" b="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Kurumlar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Arası</a:t>
            </a:r>
            <a:r>
              <a:rPr lang="tr-TR" b="0" spc="-1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Anlaşmalarda</a:t>
            </a:r>
            <a:r>
              <a:rPr lang="tr-TR" b="0" spc="-3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nasıl </a:t>
            </a:r>
            <a:r>
              <a:rPr lang="tr-TR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tanımlanacağını</a:t>
            </a:r>
            <a:r>
              <a:rPr lang="tr-TR" b="0" spc="-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açıklayınız.</a:t>
            </a:r>
          </a:p>
          <a:p>
            <a:endParaRPr lang="tr-TR" b="0" spc="5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tr-TR" b="0" dirty="0">
                <a:latin typeface="Arial" pitchFamily="34" charset="0"/>
                <a:cs typeface="Arial" pitchFamily="34" charset="0"/>
              </a:rPr>
              <a:t>Hareketlilik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projesinin</a:t>
            </a:r>
            <a:r>
              <a:rPr lang="tr-TR" b="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farklı aşamaları için öngördüğünüz</a:t>
            </a:r>
            <a:r>
              <a:rPr lang="tr-TR" b="0" spc="-5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düzenlemelere</a:t>
            </a:r>
            <a:r>
              <a:rPr lang="tr-TR" b="0" spc="-2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ve</a:t>
            </a:r>
            <a:r>
              <a:rPr lang="tr-TR" b="0" spc="-2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tedbirlere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değininiz:</a:t>
            </a: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tr-TR" spc="-80" dirty="0">
                <a:latin typeface="Arial" pitchFamily="34" charset="0"/>
                <a:cs typeface="Arial" pitchFamily="34" charset="0"/>
              </a:rPr>
              <a:t>K</a:t>
            </a:r>
            <a:r>
              <a:rPr lang="tr-TR" spc="30" dirty="0">
                <a:latin typeface="Arial" pitchFamily="34" charset="0"/>
                <a:cs typeface="Arial" pitchFamily="34" charset="0"/>
              </a:rPr>
              <a:t>a</a:t>
            </a:r>
            <a:r>
              <a:rPr lang="tr-TR" spc="-75" dirty="0">
                <a:latin typeface="Arial" pitchFamily="34" charset="0"/>
                <a:cs typeface="Arial" pitchFamily="34" charset="0"/>
              </a:rPr>
              <a:t>t</a:t>
            </a:r>
            <a:r>
              <a:rPr lang="tr-TR" spc="-60" dirty="0">
                <a:latin typeface="Arial" pitchFamily="34" charset="0"/>
                <a:cs typeface="Arial" pitchFamily="34" charset="0"/>
              </a:rPr>
              <a:t>ılı</a:t>
            </a:r>
            <a:r>
              <a:rPr lang="tr-TR" spc="-204" dirty="0">
                <a:latin typeface="Arial" pitchFamily="34" charset="0"/>
                <a:cs typeface="Arial" pitchFamily="34" charset="0"/>
              </a:rPr>
              <a:t>m</a:t>
            </a:r>
            <a:r>
              <a:rPr lang="tr-TR" spc="-90" dirty="0">
                <a:latin typeface="Arial" pitchFamily="34" charset="0"/>
                <a:cs typeface="Arial" pitchFamily="34" charset="0"/>
              </a:rPr>
              <a:t>c</a:t>
            </a:r>
            <a:r>
              <a:rPr lang="tr-TR" spc="-45" dirty="0">
                <a:latin typeface="Arial" pitchFamily="34" charset="0"/>
                <a:cs typeface="Arial" pitchFamily="34" charset="0"/>
              </a:rPr>
              <a:t>ıl</a:t>
            </a:r>
            <a:r>
              <a:rPr lang="tr-TR" spc="-85" dirty="0">
                <a:latin typeface="Arial" pitchFamily="34" charset="0"/>
                <a:cs typeface="Arial" pitchFamily="34" charset="0"/>
              </a:rPr>
              <a:t>a</a:t>
            </a:r>
            <a:r>
              <a:rPr lang="tr-TR" spc="-75" dirty="0">
                <a:latin typeface="Arial" pitchFamily="34" charset="0"/>
                <a:cs typeface="Arial" pitchFamily="34" charset="0"/>
              </a:rPr>
              <a:t>rı</a:t>
            </a:r>
            <a:r>
              <a:rPr lang="tr-TR" spc="-135" dirty="0">
                <a:latin typeface="Arial" pitchFamily="34" charset="0"/>
                <a:cs typeface="Arial" pitchFamily="34" charset="0"/>
              </a:rPr>
              <a:t>n</a:t>
            </a:r>
            <a:r>
              <a:rPr lang="tr-TR" spc="-9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5" dirty="0">
                <a:latin typeface="Arial" pitchFamily="34" charset="0"/>
                <a:cs typeface="Arial" pitchFamily="34" charset="0"/>
              </a:rPr>
              <a:t>s</a:t>
            </a:r>
            <a:r>
              <a:rPr lang="tr-TR" spc="5" dirty="0">
                <a:latin typeface="Arial" pitchFamily="34" charset="0"/>
                <a:cs typeface="Arial" pitchFamily="34" charset="0"/>
              </a:rPr>
              <a:t>e</a:t>
            </a:r>
            <a:r>
              <a:rPr lang="tr-TR" spc="-90" dirty="0">
                <a:latin typeface="Arial" pitchFamily="34" charset="0"/>
                <a:cs typeface="Arial" pitchFamily="34" charset="0"/>
              </a:rPr>
              <a:t>ç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i</a:t>
            </a:r>
            <a:r>
              <a:rPr lang="tr-TR" spc="-114" dirty="0">
                <a:latin typeface="Arial" pitchFamily="34" charset="0"/>
                <a:cs typeface="Arial" pitchFamily="34" charset="0"/>
              </a:rPr>
              <a:t>m</a:t>
            </a:r>
            <a:r>
              <a:rPr lang="tr-TR" spc="-45" dirty="0">
                <a:latin typeface="Arial" pitchFamily="34" charset="0"/>
                <a:cs typeface="Arial" pitchFamily="34" charset="0"/>
              </a:rPr>
              <a:t>i,</a:t>
            </a: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tr-TR" spc="-70" dirty="0">
                <a:latin typeface="Arial" pitchFamily="34" charset="0"/>
                <a:cs typeface="Arial" pitchFamily="34" charset="0"/>
              </a:rPr>
              <a:t>Katılımcılara</a:t>
            </a:r>
            <a:r>
              <a:rPr lang="tr-TR" spc="-8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eğitim</a:t>
            </a:r>
            <a:r>
              <a:rPr lang="tr-TR" spc="-11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5" dirty="0">
                <a:latin typeface="Arial" pitchFamily="34" charset="0"/>
                <a:cs typeface="Arial" pitchFamily="34" charset="0"/>
              </a:rPr>
              <a:t>öncesinde,</a:t>
            </a:r>
            <a:r>
              <a:rPr lang="tr-TR" spc="-8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sırasında</a:t>
            </a:r>
            <a:r>
              <a:rPr lang="tr-TR" spc="-8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20" dirty="0">
                <a:latin typeface="Arial" pitchFamily="34" charset="0"/>
                <a:cs typeface="Arial" pitchFamily="34" charset="0"/>
              </a:rPr>
              <a:t>ve</a:t>
            </a:r>
            <a:r>
              <a:rPr lang="tr-TR" spc="-8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75" dirty="0">
                <a:latin typeface="Arial" pitchFamily="34" charset="0"/>
                <a:cs typeface="Arial" pitchFamily="34" charset="0"/>
              </a:rPr>
              <a:t>sonrasında</a:t>
            </a:r>
            <a:r>
              <a:rPr lang="tr-TR" spc="-8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55" dirty="0">
                <a:latin typeface="Arial" pitchFamily="34" charset="0"/>
                <a:cs typeface="Arial" pitchFamily="34" charset="0"/>
              </a:rPr>
              <a:t>sağlanan</a:t>
            </a:r>
            <a:r>
              <a:rPr lang="tr-TR" spc="-11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55" dirty="0">
                <a:latin typeface="Arial" pitchFamily="34" charset="0"/>
                <a:cs typeface="Arial" pitchFamily="34" charset="0"/>
              </a:rPr>
              <a:t>destek</a:t>
            </a:r>
          </a:p>
          <a:p>
            <a:pPr marL="299085" marR="7366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tr-TR" spc="-45" dirty="0">
                <a:latin typeface="Arial" pitchFamily="34" charset="0"/>
                <a:cs typeface="Arial" pitchFamily="34" charset="0"/>
              </a:rPr>
              <a:t>Tüm</a:t>
            </a:r>
            <a:r>
              <a:rPr lang="tr-TR" spc="409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katılımcılara</a:t>
            </a:r>
            <a:r>
              <a:rPr lang="tr-TR" spc="36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5" dirty="0">
                <a:latin typeface="Arial" pitchFamily="34" charset="0"/>
                <a:cs typeface="Arial" pitchFamily="34" charset="0"/>
              </a:rPr>
              <a:t>(öğrenciler</a:t>
            </a:r>
            <a:r>
              <a:rPr lang="tr-TR" spc="80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20" dirty="0">
                <a:latin typeface="Arial" pitchFamily="34" charset="0"/>
                <a:cs typeface="Arial" pitchFamily="34" charset="0"/>
              </a:rPr>
              <a:t>ve</a:t>
            </a:r>
            <a:r>
              <a:rPr lang="tr-TR" spc="459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0" dirty="0">
                <a:latin typeface="Arial" pitchFamily="34" charset="0"/>
                <a:cs typeface="Arial" pitchFamily="34" charset="0"/>
              </a:rPr>
              <a:t>personel)</a:t>
            </a:r>
            <a:r>
              <a:rPr lang="tr-TR" spc="819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95" dirty="0">
                <a:latin typeface="Arial" pitchFamily="34" charset="0"/>
                <a:cs typeface="Arial" pitchFamily="34" charset="0"/>
              </a:rPr>
              <a:t>kurumun</a:t>
            </a:r>
            <a:r>
              <a:rPr lang="tr-TR" spc="71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kendisi</a:t>
            </a:r>
            <a:r>
              <a:rPr lang="tr-TR" spc="79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20" dirty="0">
                <a:latin typeface="Arial" pitchFamily="34" charset="0"/>
                <a:cs typeface="Arial" pitchFamily="34" charset="0"/>
              </a:rPr>
              <a:t>ve</a:t>
            </a:r>
            <a:r>
              <a:rPr lang="tr-TR" spc="459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0" dirty="0">
                <a:latin typeface="Arial" pitchFamily="34" charset="0"/>
                <a:cs typeface="Arial" pitchFamily="34" charset="0"/>
              </a:rPr>
              <a:t>partner</a:t>
            </a:r>
            <a:r>
              <a:rPr lang="tr-TR" spc="38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90" dirty="0">
                <a:latin typeface="Arial" pitchFamily="34" charset="0"/>
                <a:cs typeface="Arial" pitchFamily="34" charset="0"/>
              </a:rPr>
              <a:t>kurum</a:t>
            </a:r>
            <a:r>
              <a:rPr lang="tr-TR" spc="73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5" dirty="0">
                <a:latin typeface="Arial" pitchFamily="34" charset="0"/>
                <a:cs typeface="Arial" pitchFamily="34" charset="0"/>
              </a:rPr>
              <a:t>tarafından </a:t>
            </a:r>
            <a:r>
              <a:rPr lang="tr-TR" spc="-6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50" dirty="0">
                <a:latin typeface="Arial" pitchFamily="34" charset="0"/>
                <a:cs typeface="Arial" pitchFamily="34" charset="0"/>
              </a:rPr>
              <a:t>tam</a:t>
            </a:r>
            <a:r>
              <a:rPr lang="tr-TR" spc="-9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80" dirty="0">
                <a:latin typeface="Arial" pitchFamily="34" charset="0"/>
                <a:cs typeface="Arial" pitchFamily="34" charset="0"/>
              </a:rPr>
              <a:t>tanınırlık</a:t>
            </a:r>
            <a:r>
              <a:rPr lang="tr-TR" spc="-9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0" dirty="0">
                <a:latin typeface="Arial" pitchFamily="34" charset="0"/>
                <a:cs typeface="Arial" pitchFamily="34" charset="0"/>
              </a:rPr>
              <a:t>sağlanması</a:t>
            </a:r>
            <a:r>
              <a:rPr lang="tr-TR" spc="-13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90" dirty="0">
                <a:latin typeface="Arial" pitchFamily="34" charset="0"/>
                <a:cs typeface="Arial" pitchFamily="34" charset="0"/>
              </a:rPr>
              <a:t>konusu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720" algn="l"/>
              </a:tabLst>
            </a:pPr>
            <a:r>
              <a:rPr lang="tr-TR" spc="-60" dirty="0">
                <a:latin typeface="Arial" pitchFamily="34" charset="0"/>
                <a:cs typeface="Arial" pitchFamily="34" charset="0"/>
              </a:rPr>
              <a:t>Hareketlilik</a:t>
            </a:r>
            <a:r>
              <a:rPr lang="tr-TR" spc="-75" dirty="0">
                <a:latin typeface="Arial" pitchFamily="34" charset="0"/>
                <a:cs typeface="Arial" pitchFamily="34" charset="0"/>
              </a:rPr>
              <a:t> sonrasında </a:t>
            </a:r>
            <a:r>
              <a:rPr lang="tr-TR" spc="-80" dirty="0">
                <a:latin typeface="Arial" pitchFamily="34" charset="0"/>
                <a:cs typeface="Arial" pitchFamily="34" charset="0"/>
              </a:rPr>
              <a:t>katılımcıların</a:t>
            </a:r>
            <a:r>
              <a:rPr lang="tr-TR" spc="-7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80" dirty="0">
                <a:latin typeface="Arial" pitchFamily="34" charset="0"/>
                <a:cs typeface="Arial" pitchFamily="34" charset="0"/>
              </a:rPr>
              <a:t>bilgilendirilme</a:t>
            </a:r>
            <a:r>
              <a:rPr lang="tr-TR" spc="-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20" dirty="0">
                <a:latin typeface="Arial" pitchFamily="34" charset="0"/>
                <a:cs typeface="Arial" pitchFamily="34" charset="0"/>
              </a:rPr>
              <a:t>ve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60" dirty="0">
                <a:latin typeface="Arial" pitchFamily="34" charset="0"/>
                <a:cs typeface="Arial" pitchFamily="34" charset="0"/>
              </a:rPr>
              <a:t>raporlama</a:t>
            </a:r>
            <a:r>
              <a:rPr lang="tr-TR" spc="-7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-70" dirty="0">
                <a:latin typeface="Arial" pitchFamily="34" charset="0"/>
                <a:cs typeface="Arial" pitchFamily="34" charset="0"/>
              </a:rPr>
              <a:t>süreçleri</a:t>
            </a:r>
          </a:p>
          <a:p>
            <a:endParaRPr lang="tr-TR" spc="5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16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 smtClean="0"/>
              <a:t>2. Stratejinin </a:t>
            </a:r>
            <a:r>
              <a:rPr lang="tr-TR" dirty="0" err="1" smtClean="0"/>
              <a:t>İlgililiği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16" y="990600"/>
            <a:ext cx="8793684" cy="4662815"/>
          </a:xfrm>
        </p:spPr>
        <p:txBody>
          <a:bodyPr/>
          <a:lstStyle/>
          <a:p>
            <a:pPr marL="354965" marR="1578610" indent="-342900">
              <a:lnSpc>
                <a:spcPct val="100000"/>
              </a:lnSpc>
              <a:spcBef>
                <a:spcPts val="90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lang="tr-TR" b="0" spc="-15" dirty="0">
                <a:latin typeface="Arial" pitchFamily="34" charset="0"/>
                <a:cs typeface="Arial" pitchFamily="34" charset="0"/>
              </a:rPr>
              <a:t>Bu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bölge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ile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ilgili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planladığınız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projeyi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sunun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ve 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ilgili </a:t>
            </a:r>
            <a:r>
              <a:rPr lang="tr-TR" b="0" spc="-10" dirty="0" smtClean="0">
                <a:latin typeface="Arial" pitchFamily="34" charset="0"/>
                <a:cs typeface="Arial" pitchFamily="34" charset="0"/>
              </a:rPr>
              <a:t>tüm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yükseköğretim kurumlarının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 err="1">
                <a:latin typeface="Arial" pitchFamily="34" charset="0"/>
                <a:cs typeface="Arial" pitchFamily="34" charset="0"/>
              </a:rPr>
              <a:t>uluslararasılaşma</a:t>
            </a:r>
            <a:r>
              <a:rPr lang="tr-TR" b="0" spc="-5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stratejisi</a:t>
            </a:r>
            <a:r>
              <a:rPr lang="tr-TR" b="0" spc="-7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ile</a:t>
            </a:r>
            <a:r>
              <a:rPr lang="tr-TR" b="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nasıl</a:t>
            </a:r>
            <a:r>
              <a:rPr lang="tr-TR" b="0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ilişkili</a:t>
            </a:r>
            <a:r>
              <a:rPr lang="tr-TR" b="0" spc="-7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olduğunu</a:t>
            </a:r>
            <a:r>
              <a:rPr lang="tr-TR" b="0" spc="3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açıklayın.</a:t>
            </a: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Wingdings" pitchFamily="2" charset="2"/>
              <a:buChar char="Ø"/>
            </a:pPr>
            <a:endParaRPr lang="tr-TR" sz="2100" b="0" dirty="0">
              <a:latin typeface="Arial" pitchFamily="34" charset="0"/>
              <a:cs typeface="Arial" pitchFamily="34" charset="0"/>
            </a:endParaRPr>
          </a:p>
          <a:p>
            <a:pPr marL="354965" marR="662305" indent="-342900">
              <a:lnSpc>
                <a:spcPct val="100000"/>
              </a:lnSpc>
              <a:buFont typeface="Wingdings" pitchFamily="2" charset="2"/>
              <a:buChar char="Ø"/>
              <a:tabLst>
                <a:tab pos="299720" algn="l"/>
              </a:tabLst>
            </a:pPr>
            <a:r>
              <a:rPr lang="tr-TR" b="0" spc="-5" dirty="0">
                <a:latin typeface="Arial" pitchFamily="34" charset="0"/>
                <a:cs typeface="Arial" pitchFamily="34" charset="0"/>
              </a:rPr>
              <a:t>Düzenlemeyi planladığınız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belirli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hareketlilik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türlerine,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konu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alanlarına ve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ayrıca </a:t>
            </a:r>
            <a:r>
              <a:rPr lang="tr-TR" b="0" spc="-15" dirty="0">
                <a:latin typeface="Arial" pitchFamily="34" charset="0"/>
                <a:cs typeface="Arial" pitchFamily="34" charset="0"/>
              </a:rPr>
              <a:t>bu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bölgede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 uluslararası ortaklarla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beklenen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işbirliği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düzenlemeleri hakkında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"Proje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yönetimi"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bölümünde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uygun</a:t>
            </a:r>
            <a:r>
              <a:rPr lang="tr-TR" b="0" spc="2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şekilde</a:t>
            </a:r>
            <a:r>
              <a:rPr lang="tr-TR" b="0" spc="-3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tanımlayamadığınız</a:t>
            </a:r>
            <a:r>
              <a:rPr lang="tr-TR" b="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diğer</a:t>
            </a:r>
            <a:r>
              <a:rPr lang="tr-TR" b="0" spc="-3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tüm</a:t>
            </a:r>
            <a:r>
              <a:rPr lang="tr-TR" b="0" spc="1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özel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unsurlardan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bahsedebilirsiniz.</a:t>
            </a:r>
            <a:endParaRPr lang="tr-TR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"/>
              </a:spcBef>
              <a:buFont typeface="Wingdings" pitchFamily="2" charset="2"/>
              <a:buChar char="Ø"/>
            </a:pPr>
            <a:endParaRPr lang="tr-TR" sz="2100" b="0" dirty="0">
              <a:latin typeface="Arial" pitchFamily="34" charset="0"/>
              <a:cs typeface="Arial" pitchFamily="34" charset="0"/>
            </a:endParaRPr>
          </a:p>
          <a:p>
            <a:pPr marL="354965" indent="-342900">
              <a:lnSpc>
                <a:spcPct val="100000"/>
              </a:lnSpc>
              <a:buFont typeface="Wingdings" pitchFamily="2" charset="2"/>
              <a:buChar char="Ø"/>
              <a:tabLst>
                <a:tab pos="299720" algn="l"/>
              </a:tabLst>
            </a:pPr>
            <a:r>
              <a:rPr lang="tr-TR" b="0" spc="-10" dirty="0">
                <a:latin typeface="Arial" pitchFamily="34" charset="0"/>
                <a:cs typeface="Arial" pitchFamily="34" charset="0"/>
              </a:rPr>
              <a:t>Eğer</a:t>
            </a:r>
            <a:r>
              <a:rPr lang="tr-TR" b="0" spc="3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varsa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Programla</a:t>
            </a:r>
            <a:r>
              <a:rPr lang="tr-TR" b="0" spc="2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ilişkili</a:t>
            </a:r>
            <a:r>
              <a:rPr lang="tr-TR" b="0" spc="-6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olmayan</a:t>
            </a:r>
            <a:r>
              <a:rPr lang="tr-TR" b="0" spc="3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Üçüncü</a:t>
            </a:r>
            <a:r>
              <a:rPr lang="tr-TR" b="0" spc="2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ülkelerdeki</a:t>
            </a:r>
            <a:r>
              <a:rPr lang="tr-TR" b="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yüksek</a:t>
            </a:r>
            <a:r>
              <a:rPr lang="tr-TR" b="0" spc="-1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öğretim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kurumları</a:t>
            </a:r>
            <a:r>
              <a:rPr lang="tr-TR" b="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5" dirty="0">
                <a:latin typeface="Arial" pitchFamily="34" charset="0"/>
                <a:cs typeface="Arial" pitchFamily="34" charset="0"/>
              </a:rPr>
              <a:t>ile</a:t>
            </a:r>
            <a:r>
              <a:rPr lang="tr-TR" b="0" spc="-25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önceki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 işbirliği</a:t>
            </a:r>
            <a:r>
              <a:rPr lang="tr-TR" b="0" spc="-9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deneyiminizi</a:t>
            </a:r>
            <a:r>
              <a:rPr lang="tr-TR" b="0" spc="-9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detaylandırın.</a:t>
            </a:r>
            <a:endParaRPr lang="tr-TR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Wingdings" pitchFamily="2" charset="2"/>
              <a:buChar char="Ø"/>
            </a:pPr>
            <a:endParaRPr lang="tr-TR" sz="2100" b="0" dirty="0">
              <a:latin typeface="Arial" pitchFamily="34" charset="0"/>
              <a:cs typeface="Arial" pitchFamily="34" charset="0"/>
            </a:endParaRPr>
          </a:p>
          <a:p>
            <a:pPr marL="354965" marR="5080" indent="-342900">
              <a:lnSpc>
                <a:spcPct val="100000"/>
              </a:lnSpc>
              <a:buFont typeface="Wingdings" pitchFamily="2" charset="2"/>
              <a:buChar char="Ø"/>
              <a:tabLst>
                <a:tab pos="299720" algn="l"/>
              </a:tabLst>
            </a:pPr>
            <a:r>
              <a:rPr lang="tr-TR" b="0" spc="-15" dirty="0">
                <a:latin typeface="Arial" pitchFamily="34" charset="0"/>
                <a:cs typeface="Arial" pitchFamily="34" charset="0"/>
              </a:rPr>
              <a:t>Bu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projenin 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bölgede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eğitim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ve/veya araştırma alanında yeni işbirliklerine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nasıl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katkıda bulunmasını </a:t>
            </a:r>
            <a:r>
              <a:rPr lang="tr-TR" b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spc="-5" dirty="0">
                <a:latin typeface="Arial" pitchFamily="34" charset="0"/>
                <a:cs typeface="Arial" pitchFamily="34" charset="0"/>
              </a:rPr>
              <a:t>beklediğinizi</a:t>
            </a:r>
            <a:r>
              <a:rPr lang="tr-TR" b="0" spc="-10" dirty="0">
                <a:latin typeface="Arial" pitchFamily="34" charset="0"/>
                <a:cs typeface="Arial" pitchFamily="34" charset="0"/>
              </a:rPr>
              <a:t> açıklayınız</a:t>
            </a:r>
            <a:endParaRPr lang="tr-TR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8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 smtClean="0"/>
              <a:t>3. Etki ve Yaygınlaştırma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16" y="1570999"/>
            <a:ext cx="8071484" cy="2870016"/>
          </a:xfrm>
        </p:spPr>
        <p:txBody>
          <a:bodyPr/>
          <a:lstStyle/>
          <a:p>
            <a:pPr marL="299085" indent="-287020" algn="l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95120" algn="l"/>
                <a:tab pos="2807970" algn="l"/>
                <a:tab pos="4116070" algn="l"/>
                <a:tab pos="5649595" algn="l"/>
                <a:tab pos="6990715" algn="l"/>
                <a:tab pos="7924165" algn="l"/>
                <a:tab pos="8970010" algn="l"/>
                <a:tab pos="9378315" algn="l"/>
              </a:tabLst>
            </a:pPr>
            <a:r>
              <a:rPr lang="tr-TR" spc="-5" dirty="0" smtClean="0">
                <a:latin typeface="Arial" pitchFamily="34" charset="0"/>
                <a:cs typeface="Arial" pitchFamily="34" charset="0"/>
              </a:rPr>
              <a:t>Har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tlil</a:t>
            </a:r>
            <a:r>
              <a:rPr lang="tr-TR" spc="-1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spc="-25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ini</a:t>
            </a:r>
            <a:r>
              <a:rPr lang="tr-TR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tıl</a:t>
            </a:r>
            <a:r>
              <a:rPr lang="tr-TR" spc="-30" dirty="0" smtClean="0">
                <a:latin typeface="Arial" pitchFamily="34" charset="0"/>
                <a:cs typeface="Arial" pitchFamily="34" charset="0"/>
              </a:rPr>
              <a:t>ı</a:t>
            </a:r>
            <a:r>
              <a:rPr lang="tr-TR" spc="-15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ılar, </a:t>
            </a:r>
            <a:r>
              <a:rPr lang="tr-TR" spc="-15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rla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tr-TR" spc="-30" dirty="0" smtClean="0">
                <a:latin typeface="Arial" pitchFamily="34" charset="0"/>
                <a:cs typeface="Arial" pitchFamily="34" charset="0"/>
              </a:rPr>
              <a:t>ı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ılar </a:t>
            </a:r>
            <a:r>
              <a:rPr lang="tr-TR" dirty="0">
                <a:latin typeface="Arial" pitchFamily="34" charset="0"/>
                <a:cs typeface="Arial" pitchFamily="34" charset="0"/>
              </a:rPr>
              <a:t>	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ı 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rt</a:t>
            </a:r>
            <a:r>
              <a:rPr lang="tr-TR" spc="-1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tr-TR" dirty="0">
                <a:latin typeface="Arial" pitchFamily="34" charset="0"/>
                <a:cs typeface="Arial" pitchFamily="34" charset="0"/>
              </a:rPr>
              <a:t>	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ü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rin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spc="1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l, </a:t>
            </a:r>
            <a:r>
              <a:rPr lang="tr-TR" dirty="0">
                <a:latin typeface="Arial" pitchFamily="34" charset="0"/>
                <a:cs typeface="Arial" pitchFamily="34" charset="0"/>
              </a:rPr>
              <a:t>bölgesel</a:t>
            </a:r>
            <a:r>
              <a:rPr lang="tr-TR" spc="-35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5" dirty="0">
                <a:latin typeface="Arial" pitchFamily="34" charset="0"/>
                <a:cs typeface="Arial" pitchFamily="34" charset="0"/>
              </a:rPr>
              <a:t>ve</a:t>
            </a:r>
            <a:r>
              <a:rPr lang="tr-TR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ulusal</a:t>
            </a:r>
            <a:r>
              <a:rPr lang="tr-TR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düzeylerde</a:t>
            </a:r>
            <a:r>
              <a:rPr lang="tr-TR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beklenen</a:t>
            </a:r>
            <a:r>
              <a:rPr lang="tr-TR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etkisini</a:t>
            </a:r>
            <a:r>
              <a:rPr lang="tr-TR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açıklayın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299720" algn="l"/>
                <a:tab pos="1595120" algn="l"/>
                <a:tab pos="2807970" algn="l"/>
                <a:tab pos="4116070" algn="l"/>
                <a:tab pos="5649595" algn="l"/>
                <a:tab pos="6990715" algn="l"/>
                <a:tab pos="7924165" algn="l"/>
                <a:tab pos="8970010" algn="l"/>
                <a:tab pos="9378315" algn="l"/>
              </a:tabLst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99085" indent="-287020" algn="l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76705" algn="l"/>
                <a:tab pos="2710815" algn="l"/>
                <a:tab pos="3960495" algn="l"/>
                <a:tab pos="5695315" algn="l"/>
                <a:tab pos="6191885" algn="l"/>
                <a:tab pos="6594475" algn="l"/>
                <a:tab pos="7310755" algn="l"/>
                <a:tab pos="7695565" algn="l"/>
                <a:tab pos="9100820" algn="l"/>
              </a:tabLst>
            </a:pPr>
            <a:r>
              <a:rPr lang="tr-TR" spc="-5" dirty="0" smtClean="0">
                <a:latin typeface="Arial" pitchFamily="34" charset="0"/>
                <a:cs typeface="Arial" pitchFamily="34" charset="0"/>
              </a:rPr>
              <a:t>Har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etli</a:t>
            </a:r>
            <a:r>
              <a:rPr lang="tr-TR" spc="-1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ik proj</a:t>
            </a:r>
            <a:r>
              <a:rPr lang="tr-TR" spc="-25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inin 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tr-TR" spc="-3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arını  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gınl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tır</a:t>
            </a:r>
            <a:r>
              <a:rPr lang="tr-TR" spc="-15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ak</a:t>
            </a:r>
            <a:r>
              <a:rPr lang="tr-TR" dirty="0">
                <a:latin typeface="Arial" pitchFamily="34" charset="0"/>
                <a:cs typeface="Arial" pitchFamily="34" charset="0"/>
              </a:rPr>
              <a:t>	</a:t>
            </a:r>
            <a:r>
              <a:rPr lang="tr-TR" spc="-30" dirty="0">
                <a:latin typeface="Arial" pitchFamily="34" charset="0"/>
                <a:cs typeface="Arial" pitchFamily="34" charset="0"/>
              </a:rPr>
              <a:t>i</a:t>
            </a:r>
            <a:r>
              <a:rPr lang="tr-TR" spc="5" dirty="0">
                <a:latin typeface="Arial" pitchFamily="34" charset="0"/>
                <a:cs typeface="Arial" pitchFamily="34" charset="0"/>
              </a:rPr>
              <a:t>ç</a:t>
            </a:r>
            <a:r>
              <a:rPr lang="tr-TR" dirty="0">
                <a:latin typeface="Arial" pitchFamily="34" charset="0"/>
                <a:cs typeface="Arial" pitchFamily="34" charset="0"/>
              </a:rPr>
              <a:t>in	</a:t>
            </a:r>
            <a:r>
              <a:rPr lang="tr-TR" spc="-20" dirty="0">
                <a:latin typeface="Arial" pitchFamily="34" charset="0"/>
                <a:cs typeface="Arial" pitchFamily="34" charset="0"/>
              </a:rPr>
              <a:t>b</a:t>
            </a:r>
            <a:r>
              <a:rPr lang="tr-TR" dirty="0">
                <a:latin typeface="Arial" pitchFamily="34" charset="0"/>
                <a:cs typeface="Arial" pitchFamily="34" charset="0"/>
              </a:rPr>
              <a:t>u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bölge </a:t>
            </a:r>
            <a:r>
              <a:rPr lang="tr-TR" spc="-5" dirty="0" smtClean="0">
                <a:latin typeface="Arial" pitchFamily="34" charset="0"/>
                <a:cs typeface="Arial" pitchFamily="34" charset="0"/>
              </a:rPr>
              <a:t>il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spc="-3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bir</a:t>
            </a:r>
            <a:r>
              <a:rPr lang="tr-TR" spc="-1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iğini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de al</a:t>
            </a:r>
            <a:r>
              <a:rPr lang="tr-TR" spc="-10" dirty="0" smtClean="0">
                <a:latin typeface="Arial" pitchFamily="34" charset="0"/>
                <a:cs typeface="Arial" pitchFamily="34" charset="0"/>
              </a:rPr>
              <a:t>ı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pc="5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 önlemleri</a:t>
            </a:r>
            <a:r>
              <a:rPr lang="tr-TR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açıklayınız.</a:t>
            </a:r>
          </a:p>
          <a:p>
            <a:pPr algn="l">
              <a:lnSpc>
                <a:spcPct val="100000"/>
              </a:lnSpc>
              <a:spcBef>
                <a:spcPts val="10"/>
              </a:spcBef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299085" indent="-287020" algn="l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tr-TR" dirty="0">
                <a:latin typeface="Arial" pitchFamily="34" charset="0"/>
                <a:cs typeface="Arial" pitchFamily="34" charset="0"/>
              </a:rPr>
              <a:t>Programla</a:t>
            </a:r>
            <a:r>
              <a:rPr lang="tr-TR" spc="-15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ilişkili</a:t>
            </a:r>
            <a:r>
              <a:rPr lang="tr-TR" spc="-5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olmayan</a:t>
            </a:r>
            <a:r>
              <a:rPr lang="tr-TR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Üçüncü</a:t>
            </a:r>
            <a:r>
              <a:rPr lang="tr-TR" spc="-35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ülkelere</a:t>
            </a:r>
            <a:r>
              <a:rPr lang="tr-TR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tr-TR" spc="5" dirty="0">
                <a:latin typeface="Arial" pitchFamily="34" charset="0"/>
                <a:cs typeface="Arial" pitchFamily="34" charset="0"/>
              </a:rPr>
              <a:t>özel</a:t>
            </a:r>
            <a:r>
              <a:rPr lang="tr-TR" spc="-20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önem</a:t>
            </a:r>
            <a:r>
              <a:rPr lang="tr-TR" spc="-35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veriniz.</a:t>
            </a: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95120" algn="l"/>
                <a:tab pos="2807970" algn="l"/>
                <a:tab pos="4116070" algn="l"/>
                <a:tab pos="5649595" algn="l"/>
                <a:tab pos="6990715" algn="l"/>
                <a:tab pos="7924165" algn="l"/>
                <a:tab pos="8970010" algn="l"/>
                <a:tab pos="9378315" algn="l"/>
              </a:tabLst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2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357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dirty="0"/>
              <a:t>Erasmus+</a:t>
            </a:r>
            <a:r>
              <a:rPr spc="-15" dirty="0"/>
              <a:t> </a:t>
            </a:r>
            <a:r>
              <a:rPr dirty="0"/>
              <a:t>Programı</a:t>
            </a:r>
            <a:r>
              <a:rPr spc="-25" dirty="0"/>
              <a:t> </a:t>
            </a:r>
            <a:r>
              <a:rPr dirty="0"/>
              <a:t>İçin</a:t>
            </a:r>
            <a:r>
              <a:rPr spc="-45" dirty="0"/>
              <a:t> </a:t>
            </a:r>
            <a:r>
              <a:rPr dirty="0"/>
              <a:t>Ülke</a:t>
            </a:r>
            <a:r>
              <a:rPr spc="-35" dirty="0"/>
              <a:t> </a:t>
            </a:r>
            <a:r>
              <a:rPr spc="-10" dirty="0"/>
              <a:t>Kategorizasyonu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9967" y="4369308"/>
            <a:ext cx="2225040" cy="10713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80869" y="3384296"/>
            <a:ext cx="19977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1959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AB üyesi</a:t>
            </a:r>
            <a:r>
              <a:rPr sz="1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olmayıp,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Erasmus+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Programına</a:t>
            </a:r>
            <a:r>
              <a:rPr sz="1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dahil</a:t>
            </a:r>
            <a:r>
              <a:rPr sz="1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FF0000"/>
                </a:solidFill>
                <a:latin typeface="Arial"/>
                <a:cs typeface="Arial"/>
              </a:rPr>
              <a:t>olan</a:t>
            </a:r>
            <a:endParaRPr sz="1000">
              <a:latin typeface="Arial"/>
              <a:cs typeface="Arial"/>
            </a:endParaRPr>
          </a:p>
          <a:p>
            <a:pPr marL="788035">
              <a:lnSpc>
                <a:spcPct val="100000"/>
              </a:lnSpc>
            </a:pP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Ülkeler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0552" y="3993895"/>
            <a:ext cx="955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99060" indent="-635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Iceland Liechtenstein Norway</a:t>
            </a:r>
            <a:endParaRPr sz="900">
              <a:latin typeface="Arial"/>
              <a:cs typeface="Arial"/>
            </a:endParaRPr>
          </a:p>
          <a:p>
            <a:pPr marL="277495" marR="5080" indent="-26543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North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Macedonia Serbia Türkiye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414" y="3695191"/>
            <a:ext cx="903605" cy="230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15900" indent="2540" algn="just">
              <a:lnSpc>
                <a:spcPct val="12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Belgium Bulgaria Croatia</a:t>
            </a:r>
            <a:endParaRPr sz="900">
              <a:latin typeface="Arial"/>
              <a:cs typeface="Arial"/>
            </a:endParaRPr>
          </a:p>
          <a:p>
            <a:pPr marL="205740" marR="18415" indent="-181610">
              <a:lnSpc>
                <a:spcPct val="120000"/>
              </a:lnSpc>
            </a:pPr>
            <a:r>
              <a:rPr sz="900" b="1" dirty="0">
                <a:latin typeface="Arial"/>
                <a:cs typeface="Arial"/>
              </a:rPr>
              <a:t>Czech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Republic Denmark Estonia Finland France</a:t>
            </a:r>
            <a:endParaRPr sz="900">
              <a:latin typeface="Arial"/>
              <a:cs typeface="Arial"/>
            </a:endParaRPr>
          </a:p>
          <a:p>
            <a:pPr marL="205740" marR="5080" indent="-193675">
              <a:lnSpc>
                <a:spcPct val="110100"/>
              </a:lnSpc>
              <a:spcBef>
                <a:spcPts val="105"/>
              </a:spcBef>
            </a:pPr>
            <a:r>
              <a:rPr sz="900" b="1" dirty="0">
                <a:latin typeface="Arial"/>
                <a:cs typeface="Arial"/>
              </a:rPr>
              <a:t>G.A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Southern Cyprus Germany</a:t>
            </a:r>
            <a:endParaRPr sz="900">
              <a:latin typeface="Arial"/>
              <a:cs typeface="Arial"/>
            </a:endParaRPr>
          </a:p>
          <a:p>
            <a:pPr marL="220979" marR="209550" indent="-6350" algn="ctr">
              <a:lnSpc>
                <a:spcPct val="120000"/>
              </a:lnSpc>
            </a:pPr>
            <a:r>
              <a:rPr sz="900" b="1" spc="-10" dirty="0">
                <a:latin typeface="Arial"/>
                <a:cs typeface="Arial"/>
              </a:rPr>
              <a:t>Greece Hungary Ireland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298" y="1936242"/>
            <a:ext cx="4038600" cy="1140460"/>
          </a:xfrm>
          <a:custGeom>
            <a:avLst/>
            <a:gdLst/>
            <a:ahLst/>
            <a:cxnLst/>
            <a:rect l="l" t="t" r="r" b="b"/>
            <a:pathLst>
              <a:path w="4038600" h="1140460">
                <a:moveTo>
                  <a:pt x="0" y="1139952"/>
                </a:moveTo>
                <a:lnTo>
                  <a:pt x="4038600" y="1139952"/>
                </a:lnTo>
                <a:lnTo>
                  <a:pt x="40386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ln w="25908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7529" y="1957197"/>
            <a:ext cx="3479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B9BD4"/>
                </a:solidFill>
                <a:latin typeface="Carlito"/>
                <a:cs typeface="Carlito"/>
              </a:rPr>
              <a:t>AB</a:t>
            </a:r>
            <a:r>
              <a:rPr sz="1400" b="1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5B9BD4"/>
                </a:solidFill>
                <a:latin typeface="Carlito"/>
                <a:cs typeface="Carlito"/>
              </a:rPr>
              <a:t>Ülkeleri</a:t>
            </a:r>
            <a:r>
              <a:rPr sz="1400" b="1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5B9BD4"/>
                </a:solidFill>
                <a:latin typeface="Carlito"/>
                <a:cs typeface="Carlito"/>
              </a:rPr>
              <a:t>ve</a:t>
            </a:r>
            <a:r>
              <a:rPr sz="1400" b="1" spc="-2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B9BD4"/>
                </a:solidFill>
                <a:latin typeface="Carlito"/>
                <a:cs typeface="Carlito"/>
              </a:rPr>
              <a:t>Programla</a:t>
            </a:r>
            <a:r>
              <a:rPr sz="1400" b="1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5B9BD4"/>
                </a:solidFill>
                <a:latin typeface="Carlito"/>
                <a:cs typeface="Carlito"/>
              </a:rPr>
              <a:t>İlişkili</a:t>
            </a:r>
            <a:r>
              <a:rPr sz="1400" b="1" spc="-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5B9BD4"/>
                </a:solidFill>
                <a:latin typeface="Carlito"/>
                <a:cs typeface="Carlito"/>
              </a:rPr>
              <a:t>Üçüncü</a:t>
            </a:r>
            <a:r>
              <a:rPr sz="1400" b="1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5B9BD4"/>
                </a:solidFill>
                <a:latin typeface="Carlito"/>
                <a:cs typeface="Carlito"/>
              </a:rPr>
              <a:t>Ülkeler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3665" y="2597657"/>
            <a:ext cx="2827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FF0000"/>
                </a:solidFill>
                <a:latin typeface="Carlito"/>
                <a:cs typeface="Carlito"/>
              </a:rPr>
              <a:t>Eski</a:t>
            </a:r>
            <a:r>
              <a:rPr sz="1400" b="1" i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rlito"/>
                <a:cs typeface="Carlito"/>
              </a:rPr>
              <a:t>terminoloji</a:t>
            </a:r>
            <a:r>
              <a:rPr sz="1400" b="1" i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Carlito"/>
                <a:cs typeface="Carlito"/>
              </a:rPr>
              <a:t>ile</a:t>
            </a:r>
            <a:r>
              <a:rPr sz="1400" b="1" i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“</a:t>
            </a:r>
            <a:r>
              <a:rPr sz="1400" b="1" i="1" dirty="0">
                <a:solidFill>
                  <a:srgbClr val="FF0000"/>
                </a:solidFill>
                <a:latin typeface="Carlito"/>
                <a:cs typeface="Carlito"/>
              </a:rPr>
              <a:t>Program</a:t>
            </a:r>
            <a:r>
              <a:rPr sz="1400" b="1" i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rlito"/>
                <a:cs typeface="Carlito"/>
              </a:rPr>
              <a:t>Ülkeleri</a:t>
            </a:r>
            <a:r>
              <a:rPr sz="1400" b="1" i="1" spc="-1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”</a:t>
            </a:r>
            <a:endParaRPr sz="1400">
              <a:latin typeface="Liberation Sans Narrow"/>
              <a:cs typeface="Liberation Sans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3638" y="1936242"/>
            <a:ext cx="4114800" cy="1170940"/>
          </a:xfrm>
          <a:custGeom>
            <a:avLst/>
            <a:gdLst/>
            <a:ahLst/>
            <a:cxnLst/>
            <a:rect l="l" t="t" r="r" b="b"/>
            <a:pathLst>
              <a:path w="4114800" h="1170939">
                <a:moveTo>
                  <a:pt x="0" y="1170431"/>
                </a:moveTo>
                <a:lnTo>
                  <a:pt x="4114800" y="1170431"/>
                </a:lnTo>
                <a:lnTo>
                  <a:pt x="4114800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26558" y="1957197"/>
            <a:ext cx="3107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rlito"/>
                <a:cs typeface="Carlito"/>
              </a:rPr>
              <a:t>Programla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İlişkili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Olmayan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Üçüncü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Ülkeler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3511" y="2597657"/>
            <a:ext cx="2575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FF0000"/>
                </a:solidFill>
                <a:latin typeface="Carlito"/>
                <a:cs typeface="Carlito"/>
              </a:rPr>
              <a:t>Eski</a:t>
            </a:r>
            <a:r>
              <a:rPr sz="1400" b="1" i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rlito"/>
                <a:cs typeface="Carlito"/>
              </a:rPr>
              <a:t>Terminoloji</a:t>
            </a:r>
            <a:r>
              <a:rPr sz="14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Carlito"/>
                <a:cs typeface="Carlito"/>
              </a:rPr>
              <a:t>ile</a:t>
            </a:r>
            <a:r>
              <a:rPr sz="1400" b="1" i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“</a:t>
            </a:r>
            <a:r>
              <a:rPr sz="1400" b="1" i="1" dirty="0">
                <a:solidFill>
                  <a:srgbClr val="FF0000"/>
                </a:solidFill>
                <a:latin typeface="Carlito"/>
                <a:cs typeface="Carlito"/>
              </a:rPr>
              <a:t>Ortak</a:t>
            </a:r>
            <a:r>
              <a:rPr sz="1400" b="1" i="1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rlito"/>
                <a:cs typeface="Carlito"/>
              </a:rPr>
              <a:t>Ülkeler</a:t>
            </a:r>
            <a:r>
              <a:rPr sz="1400" b="1" i="1" spc="-1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”</a:t>
            </a:r>
            <a:endParaRPr sz="140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6981" y="3295650"/>
            <a:ext cx="4232275" cy="2725420"/>
          </a:xfrm>
          <a:custGeom>
            <a:avLst/>
            <a:gdLst/>
            <a:ahLst/>
            <a:cxnLst/>
            <a:rect l="l" t="t" r="r" b="b"/>
            <a:pathLst>
              <a:path w="4232275" h="2725420">
                <a:moveTo>
                  <a:pt x="0" y="321818"/>
                </a:moveTo>
                <a:lnTo>
                  <a:pt x="3489" y="274276"/>
                </a:lnTo>
                <a:lnTo>
                  <a:pt x="13625" y="228895"/>
                </a:lnTo>
                <a:lnTo>
                  <a:pt x="29910" y="186174"/>
                </a:lnTo>
                <a:lnTo>
                  <a:pt x="51847" y="146612"/>
                </a:lnTo>
                <a:lnTo>
                  <a:pt x="78937" y="110706"/>
                </a:lnTo>
                <a:lnTo>
                  <a:pt x="110683" y="78957"/>
                </a:lnTo>
                <a:lnTo>
                  <a:pt x="146587" y="51862"/>
                </a:lnTo>
                <a:lnTo>
                  <a:pt x="186151" y="29920"/>
                </a:lnTo>
                <a:lnTo>
                  <a:pt x="228879" y="13630"/>
                </a:lnTo>
                <a:lnTo>
                  <a:pt x="274271" y="3490"/>
                </a:lnTo>
                <a:lnTo>
                  <a:pt x="321830" y="0"/>
                </a:lnTo>
                <a:lnTo>
                  <a:pt x="1609090" y="0"/>
                </a:lnTo>
                <a:lnTo>
                  <a:pt x="1656631" y="3490"/>
                </a:lnTo>
                <a:lnTo>
                  <a:pt x="1702012" y="13630"/>
                </a:lnTo>
                <a:lnTo>
                  <a:pt x="1744733" y="29920"/>
                </a:lnTo>
                <a:lnTo>
                  <a:pt x="1784295" y="51862"/>
                </a:lnTo>
                <a:lnTo>
                  <a:pt x="1820201" y="78957"/>
                </a:lnTo>
                <a:lnTo>
                  <a:pt x="1851950" y="110706"/>
                </a:lnTo>
                <a:lnTo>
                  <a:pt x="1879045" y="146612"/>
                </a:lnTo>
                <a:lnTo>
                  <a:pt x="1900987" y="186174"/>
                </a:lnTo>
                <a:lnTo>
                  <a:pt x="1917277" y="228895"/>
                </a:lnTo>
                <a:lnTo>
                  <a:pt x="1927417" y="274276"/>
                </a:lnTo>
                <a:lnTo>
                  <a:pt x="1930908" y="321818"/>
                </a:lnTo>
                <a:lnTo>
                  <a:pt x="1930908" y="2403081"/>
                </a:lnTo>
                <a:lnTo>
                  <a:pt x="1927417" y="2450640"/>
                </a:lnTo>
                <a:lnTo>
                  <a:pt x="1917277" y="2496032"/>
                </a:lnTo>
                <a:lnTo>
                  <a:pt x="1900987" y="2538760"/>
                </a:lnTo>
                <a:lnTo>
                  <a:pt x="1879045" y="2578324"/>
                </a:lnTo>
                <a:lnTo>
                  <a:pt x="1851950" y="2614228"/>
                </a:lnTo>
                <a:lnTo>
                  <a:pt x="1820201" y="2645974"/>
                </a:lnTo>
                <a:lnTo>
                  <a:pt x="1784295" y="2673064"/>
                </a:lnTo>
                <a:lnTo>
                  <a:pt x="1744733" y="2695001"/>
                </a:lnTo>
                <a:lnTo>
                  <a:pt x="1702012" y="2711286"/>
                </a:lnTo>
                <a:lnTo>
                  <a:pt x="1656631" y="2721422"/>
                </a:lnTo>
                <a:lnTo>
                  <a:pt x="1609090" y="2724912"/>
                </a:lnTo>
                <a:lnTo>
                  <a:pt x="321830" y="2724912"/>
                </a:lnTo>
                <a:lnTo>
                  <a:pt x="274271" y="2721422"/>
                </a:lnTo>
                <a:lnTo>
                  <a:pt x="228879" y="2711286"/>
                </a:lnTo>
                <a:lnTo>
                  <a:pt x="186151" y="2695001"/>
                </a:lnTo>
                <a:lnTo>
                  <a:pt x="146587" y="2673064"/>
                </a:lnTo>
                <a:lnTo>
                  <a:pt x="110683" y="2645974"/>
                </a:lnTo>
                <a:lnTo>
                  <a:pt x="78937" y="2614228"/>
                </a:lnTo>
                <a:lnTo>
                  <a:pt x="51847" y="2578324"/>
                </a:lnTo>
                <a:lnTo>
                  <a:pt x="29910" y="2538760"/>
                </a:lnTo>
                <a:lnTo>
                  <a:pt x="13625" y="2496032"/>
                </a:lnTo>
                <a:lnTo>
                  <a:pt x="3489" y="2450640"/>
                </a:lnTo>
                <a:lnTo>
                  <a:pt x="0" y="2403081"/>
                </a:lnTo>
                <a:lnTo>
                  <a:pt x="0" y="321818"/>
                </a:lnTo>
                <a:close/>
              </a:path>
              <a:path w="4232275" h="2725420">
                <a:moveTo>
                  <a:pt x="2127504" y="276351"/>
                </a:moveTo>
                <a:lnTo>
                  <a:pt x="2131955" y="226669"/>
                </a:lnTo>
                <a:lnTo>
                  <a:pt x="2144789" y="179912"/>
                </a:lnTo>
                <a:lnTo>
                  <a:pt x="2165227" y="136858"/>
                </a:lnTo>
                <a:lnTo>
                  <a:pt x="2192488" y="98289"/>
                </a:lnTo>
                <a:lnTo>
                  <a:pt x="2225793" y="64984"/>
                </a:lnTo>
                <a:lnTo>
                  <a:pt x="2264362" y="37723"/>
                </a:lnTo>
                <a:lnTo>
                  <a:pt x="2307416" y="17285"/>
                </a:lnTo>
                <a:lnTo>
                  <a:pt x="2354173" y="4451"/>
                </a:lnTo>
                <a:lnTo>
                  <a:pt x="2403856" y="0"/>
                </a:lnTo>
                <a:lnTo>
                  <a:pt x="3955795" y="0"/>
                </a:lnTo>
                <a:lnTo>
                  <a:pt x="4005478" y="4451"/>
                </a:lnTo>
                <a:lnTo>
                  <a:pt x="4052235" y="17285"/>
                </a:lnTo>
                <a:lnTo>
                  <a:pt x="4095289" y="37723"/>
                </a:lnTo>
                <a:lnTo>
                  <a:pt x="4133858" y="64984"/>
                </a:lnTo>
                <a:lnTo>
                  <a:pt x="4167163" y="98289"/>
                </a:lnTo>
                <a:lnTo>
                  <a:pt x="4194424" y="136858"/>
                </a:lnTo>
                <a:lnTo>
                  <a:pt x="4214862" y="179912"/>
                </a:lnTo>
                <a:lnTo>
                  <a:pt x="4227696" y="226669"/>
                </a:lnTo>
                <a:lnTo>
                  <a:pt x="4232147" y="276351"/>
                </a:lnTo>
                <a:lnTo>
                  <a:pt x="4232147" y="1381760"/>
                </a:lnTo>
                <a:lnTo>
                  <a:pt x="4227696" y="1431442"/>
                </a:lnTo>
                <a:lnTo>
                  <a:pt x="4214862" y="1478199"/>
                </a:lnTo>
                <a:lnTo>
                  <a:pt x="4194424" y="1521253"/>
                </a:lnTo>
                <a:lnTo>
                  <a:pt x="4167163" y="1559822"/>
                </a:lnTo>
                <a:lnTo>
                  <a:pt x="4133858" y="1593127"/>
                </a:lnTo>
                <a:lnTo>
                  <a:pt x="4095289" y="1620388"/>
                </a:lnTo>
                <a:lnTo>
                  <a:pt x="4052235" y="1640826"/>
                </a:lnTo>
                <a:lnTo>
                  <a:pt x="4005478" y="1653660"/>
                </a:lnTo>
                <a:lnTo>
                  <a:pt x="3955795" y="1658112"/>
                </a:lnTo>
                <a:lnTo>
                  <a:pt x="2403856" y="1658112"/>
                </a:lnTo>
                <a:lnTo>
                  <a:pt x="2354173" y="1653660"/>
                </a:lnTo>
                <a:lnTo>
                  <a:pt x="2307416" y="1640826"/>
                </a:lnTo>
                <a:lnTo>
                  <a:pt x="2264362" y="1620388"/>
                </a:lnTo>
                <a:lnTo>
                  <a:pt x="2225793" y="1593127"/>
                </a:lnTo>
                <a:lnTo>
                  <a:pt x="2192488" y="1559822"/>
                </a:lnTo>
                <a:lnTo>
                  <a:pt x="2165227" y="1521253"/>
                </a:lnTo>
                <a:lnTo>
                  <a:pt x="2144789" y="1478199"/>
                </a:lnTo>
                <a:lnTo>
                  <a:pt x="2131955" y="1431442"/>
                </a:lnTo>
                <a:lnTo>
                  <a:pt x="2127504" y="1381760"/>
                </a:lnTo>
                <a:lnTo>
                  <a:pt x="2127504" y="276351"/>
                </a:lnTo>
                <a:close/>
              </a:path>
            </a:pathLst>
          </a:custGeom>
          <a:ln w="25908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7621" y="3320034"/>
            <a:ext cx="3048000" cy="533400"/>
          </a:xfrm>
          <a:custGeom>
            <a:avLst/>
            <a:gdLst/>
            <a:ahLst/>
            <a:cxnLst/>
            <a:rect l="l" t="t" r="r" b="b"/>
            <a:pathLst>
              <a:path w="30480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2959100" y="0"/>
                </a:lnTo>
                <a:lnTo>
                  <a:pt x="2993725" y="6979"/>
                </a:lnTo>
                <a:lnTo>
                  <a:pt x="3021980" y="26019"/>
                </a:lnTo>
                <a:lnTo>
                  <a:pt x="3041020" y="54274"/>
                </a:lnTo>
                <a:lnTo>
                  <a:pt x="3048000" y="88900"/>
                </a:lnTo>
                <a:lnTo>
                  <a:pt x="3048000" y="444499"/>
                </a:lnTo>
                <a:lnTo>
                  <a:pt x="3041020" y="479125"/>
                </a:lnTo>
                <a:lnTo>
                  <a:pt x="3021980" y="507380"/>
                </a:lnTo>
                <a:lnTo>
                  <a:pt x="2993725" y="526420"/>
                </a:lnTo>
                <a:lnTo>
                  <a:pt x="2959100" y="533399"/>
                </a:lnTo>
                <a:lnTo>
                  <a:pt x="88900" y="533399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499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22111" y="3506470"/>
            <a:ext cx="22726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14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farklı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bölgeye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ayrılmış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169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ülke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5513" y="3685476"/>
            <a:ext cx="687705" cy="216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280" indent="6350" algn="ctr">
              <a:lnSpc>
                <a:spcPct val="1201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Italy Latvia Lithuania</a:t>
            </a:r>
            <a:endParaRPr sz="900">
              <a:latin typeface="Arial"/>
              <a:cs typeface="Arial"/>
            </a:endParaRPr>
          </a:p>
          <a:p>
            <a:pPr marL="12700" marR="5080" indent="-1905" algn="ctr">
              <a:lnSpc>
                <a:spcPct val="120000"/>
              </a:lnSpc>
            </a:pPr>
            <a:r>
              <a:rPr sz="900" b="1" spc="-10" dirty="0">
                <a:latin typeface="Arial"/>
                <a:cs typeface="Arial"/>
              </a:rPr>
              <a:t>Luxemburg Malta Netherlands Poland Portugal Romania Slovakia Slovenia </a:t>
            </a:r>
            <a:r>
              <a:rPr sz="900" b="1" spc="-20" dirty="0">
                <a:latin typeface="Arial"/>
                <a:cs typeface="Arial"/>
              </a:rPr>
              <a:t>Spain </a:t>
            </a:r>
            <a:r>
              <a:rPr sz="900" b="1" spc="-10" dirty="0">
                <a:latin typeface="Arial"/>
                <a:cs typeface="Arial"/>
              </a:rPr>
              <a:t>Sweden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730" y="3300309"/>
            <a:ext cx="1050925" cy="4203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530"/>
              </a:spcBef>
            </a:pP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AB Üyesi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Ülkeler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b="1" spc="-10" dirty="0">
                <a:latin typeface="Arial"/>
                <a:cs typeface="Arial"/>
              </a:rPr>
              <a:t>Austria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1346" y="1141645"/>
            <a:ext cx="2486025" cy="457200"/>
          </a:xfrm>
          <a:custGeom>
            <a:avLst/>
            <a:gdLst/>
            <a:ahLst/>
            <a:cxnLst/>
            <a:rect l="l" t="t" r="r" b="b"/>
            <a:pathLst>
              <a:path w="2486025" h="457200">
                <a:moveTo>
                  <a:pt x="76200" y="0"/>
                </a:moveTo>
                <a:lnTo>
                  <a:pt x="2485643" y="0"/>
                </a:lnTo>
                <a:lnTo>
                  <a:pt x="2485643" y="381000"/>
                </a:lnTo>
                <a:lnTo>
                  <a:pt x="2479649" y="410640"/>
                </a:lnTo>
                <a:lnTo>
                  <a:pt x="2463307" y="434863"/>
                </a:lnTo>
                <a:lnTo>
                  <a:pt x="2439084" y="451205"/>
                </a:lnTo>
                <a:lnTo>
                  <a:pt x="2409443" y="457200"/>
                </a:lnTo>
                <a:lnTo>
                  <a:pt x="0" y="457200"/>
                </a:lnTo>
                <a:lnTo>
                  <a:pt x="0" y="76200"/>
                </a:ln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33800" y="1174665"/>
            <a:ext cx="21709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ÜLKELER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45864" y="1585848"/>
            <a:ext cx="658495" cy="243204"/>
          </a:xfrm>
          <a:custGeom>
            <a:avLst/>
            <a:gdLst/>
            <a:ahLst/>
            <a:cxnLst/>
            <a:rect l="l" t="t" r="r" b="b"/>
            <a:pathLst>
              <a:path w="658495" h="243205">
                <a:moveTo>
                  <a:pt x="308610" y="19431"/>
                </a:moveTo>
                <a:lnTo>
                  <a:pt x="300990" y="9271"/>
                </a:lnTo>
                <a:lnTo>
                  <a:pt x="57150" y="192151"/>
                </a:lnTo>
                <a:lnTo>
                  <a:pt x="38100" y="166751"/>
                </a:lnTo>
                <a:lnTo>
                  <a:pt x="0" y="242951"/>
                </a:lnTo>
                <a:lnTo>
                  <a:pt x="83820" y="227711"/>
                </a:lnTo>
                <a:lnTo>
                  <a:pt x="70485" y="209931"/>
                </a:lnTo>
                <a:lnTo>
                  <a:pt x="64770" y="202311"/>
                </a:lnTo>
                <a:lnTo>
                  <a:pt x="308610" y="19431"/>
                </a:lnTo>
                <a:close/>
              </a:path>
              <a:path w="658495" h="243205">
                <a:moveTo>
                  <a:pt x="658114" y="242189"/>
                </a:moveTo>
                <a:lnTo>
                  <a:pt x="641159" y="211328"/>
                </a:lnTo>
                <a:lnTo>
                  <a:pt x="617093" y="167513"/>
                </a:lnTo>
                <a:lnTo>
                  <a:pt x="599046" y="193598"/>
                </a:lnTo>
                <a:lnTo>
                  <a:pt x="319024" y="0"/>
                </a:lnTo>
                <a:lnTo>
                  <a:pt x="311912" y="10414"/>
                </a:lnTo>
                <a:lnTo>
                  <a:pt x="591781" y="204101"/>
                </a:lnTo>
                <a:lnTo>
                  <a:pt x="573786" y="230124"/>
                </a:lnTo>
                <a:lnTo>
                  <a:pt x="658114" y="24218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2176" y="2951988"/>
            <a:ext cx="76200" cy="344170"/>
          </a:xfrm>
          <a:custGeom>
            <a:avLst/>
            <a:gdLst/>
            <a:ahLst/>
            <a:cxnLst/>
            <a:rect l="l" t="t" r="r" b="b"/>
            <a:pathLst>
              <a:path w="76200" h="344170">
                <a:moveTo>
                  <a:pt x="31750" y="267462"/>
                </a:moveTo>
                <a:lnTo>
                  <a:pt x="0" y="267462"/>
                </a:lnTo>
                <a:lnTo>
                  <a:pt x="38100" y="343662"/>
                </a:lnTo>
                <a:lnTo>
                  <a:pt x="69850" y="280162"/>
                </a:lnTo>
                <a:lnTo>
                  <a:pt x="31750" y="280162"/>
                </a:lnTo>
                <a:lnTo>
                  <a:pt x="31750" y="267462"/>
                </a:lnTo>
                <a:close/>
              </a:path>
              <a:path w="76200" h="344170">
                <a:moveTo>
                  <a:pt x="44450" y="0"/>
                </a:moveTo>
                <a:lnTo>
                  <a:pt x="31750" y="0"/>
                </a:lnTo>
                <a:lnTo>
                  <a:pt x="31750" y="280162"/>
                </a:lnTo>
                <a:lnTo>
                  <a:pt x="44450" y="280162"/>
                </a:lnTo>
                <a:lnTo>
                  <a:pt x="44450" y="0"/>
                </a:lnTo>
                <a:close/>
              </a:path>
              <a:path w="76200" h="344170">
                <a:moveTo>
                  <a:pt x="76200" y="267462"/>
                </a:moveTo>
                <a:lnTo>
                  <a:pt x="44450" y="267462"/>
                </a:lnTo>
                <a:lnTo>
                  <a:pt x="44450" y="280162"/>
                </a:lnTo>
                <a:lnTo>
                  <a:pt x="69850" y="280162"/>
                </a:lnTo>
                <a:lnTo>
                  <a:pt x="76200" y="26746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1100" y="2951987"/>
            <a:ext cx="2186940" cy="344170"/>
          </a:xfrm>
          <a:custGeom>
            <a:avLst/>
            <a:gdLst/>
            <a:ahLst/>
            <a:cxnLst/>
            <a:rect l="l" t="t" r="r" b="b"/>
            <a:pathLst>
              <a:path w="2186940" h="344170">
                <a:moveTo>
                  <a:pt x="76200" y="267462"/>
                </a:moveTo>
                <a:lnTo>
                  <a:pt x="44450" y="267462"/>
                </a:lnTo>
                <a:lnTo>
                  <a:pt x="44450" y="0"/>
                </a:lnTo>
                <a:lnTo>
                  <a:pt x="31750" y="0"/>
                </a:lnTo>
                <a:lnTo>
                  <a:pt x="31750" y="267462"/>
                </a:lnTo>
                <a:lnTo>
                  <a:pt x="0" y="267462"/>
                </a:lnTo>
                <a:lnTo>
                  <a:pt x="38100" y="343662"/>
                </a:lnTo>
                <a:lnTo>
                  <a:pt x="69850" y="280162"/>
                </a:lnTo>
                <a:lnTo>
                  <a:pt x="76200" y="267462"/>
                </a:lnTo>
                <a:close/>
              </a:path>
              <a:path w="2186940" h="344170">
                <a:moveTo>
                  <a:pt x="2186940" y="267462"/>
                </a:moveTo>
                <a:lnTo>
                  <a:pt x="2155190" y="267462"/>
                </a:lnTo>
                <a:lnTo>
                  <a:pt x="2155190" y="0"/>
                </a:lnTo>
                <a:lnTo>
                  <a:pt x="2142490" y="0"/>
                </a:lnTo>
                <a:lnTo>
                  <a:pt x="2142490" y="267462"/>
                </a:lnTo>
                <a:lnTo>
                  <a:pt x="2110740" y="267462"/>
                </a:lnTo>
                <a:lnTo>
                  <a:pt x="2148840" y="343662"/>
                </a:lnTo>
                <a:lnTo>
                  <a:pt x="2180590" y="280162"/>
                </a:lnTo>
                <a:lnTo>
                  <a:pt x="2186940" y="26746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09663" cy="369332"/>
          </a:xfrm>
        </p:spPr>
        <p:txBody>
          <a:bodyPr/>
          <a:lstStyle/>
          <a:p>
            <a:r>
              <a:rPr lang="tr-TR" dirty="0" smtClean="0"/>
              <a:t>Puanlama Tablosu</a:t>
            </a:r>
            <a:endParaRPr lang="tr-TR" dirty="0"/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69163"/>
              </p:ext>
            </p:extLst>
          </p:nvPr>
        </p:nvGraphicFramePr>
        <p:xfrm>
          <a:off x="0" y="931643"/>
          <a:ext cx="9061450" cy="5240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828800"/>
                <a:gridCol w="1871298"/>
                <a:gridCol w="1786302"/>
                <a:gridCol w="1593850"/>
              </a:tblGrid>
              <a:tr h="25514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Maksimum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Puan </a:t>
                      </a: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701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Puanlama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Aralığı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79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R="68834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Çok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İyi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İyi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Orta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Zayıf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</a:tr>
              <a:tr h="378490">
                <a:tc>
                  <a:txBody>
                    <a:bodyPr/>
                    <a:lstStyle/>
                    <a:p>
                      <a:pPr marR="113982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627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17-20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14-16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13-10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0-9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432">
                <a:tc>
                  <a:txBody>
                    <a:bodyPr/>
                    <a:lstStyle/>
                    <a:p>
                      <a:pPr marR="113982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40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6275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34-40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28-33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20-27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05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0-19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61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0014" marR="114300" indent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Başvuru,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soruda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değerlendirmesi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yapılan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tüm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alanlarla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ilgili</a:t>
                      </a:r>
                      <a:r>
                        <a:rPr sz="14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olarak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tam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eksiksiz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cevap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vermiş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olmalıdır.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Cevaplar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tüm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bilgileri</a:t>
                      </a:r>
                      <a:r>
                        <a:rPr sz="14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ve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211454" marR="2051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gerekli</a:t>
                      </a: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kanıtları</a:t>
                      </a:r>
                      <a:r>
                        <a:rPr sz="14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tam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olarak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açıklamış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olmalıdır.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1125" marR="104775" indent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Başvuru,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değerlendirilen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kriteri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iyi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derecede</a:t>
                      </a: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açıklamış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olmalıdır.</a:t>
                      </a:r>
                      <a:r>
                        <a:rPr sz="14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Bazı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küçük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iyileştirmelere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ihtiyaç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duyulmakla</a:t>
                      </a:r>
                      <a:r>
                        <a:rPr sz="14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birlikte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cevaplar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net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bilgi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gerekli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kanıtları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içermelidir.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marR="1314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Başvuru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genel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olarak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tüm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kriterleri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cevaplamış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olmalıdır.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118110" marR="10413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Cevaplar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genel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olarak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sorulara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uygundur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ancak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bazı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önemli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eksiklikler</a:t>
                      </a:r>
                      <a:r>
                        <a:rPr sz="14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bulunur.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151765" marR="133350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Ayrıntılarda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eksikliklerin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olduğu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veya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bilgilerin</a:t>
                      </a:r>
                      <a:r>
                        <a:rPr sz="14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net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olmadığı,</a:t>
                      </a:r>
                      <a:r>
                        <a:rPr sz="14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yeterince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açıklanmadığı</a:t>
                      </a:r>
                      <a:r>
                        <a:rPr sz="14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alanlar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bulunmaktadır.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785" marR="184785" indent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Başvuru,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değerlendirilen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kriterlere</a:t>
                      </a:r>
                      <a:r>
                        <a:rPr sz="14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tam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cevap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vermemekte,</a:t>
                      </a: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eksik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bilgiler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içermektedir.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292100" marR="28638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Sorulan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sorulara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cevap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verilmemiş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veya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çok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az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ilgili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cevap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verilmiş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1504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olabilir.</a:t>
                      </a:r>
                      <a:r>
                        <a:rPr sz="14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9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738664"/>
          </a:xfrm>
        </p:spPr>
        <p:txBody>
          <a:bodyPr/>
          <a:lstStyle/>
          <a:p>
            <a:r>
              <a:rPr lang="tr-TR" dirty="0"/>
              <a:t>KA171</a:t>
            </a:r>
            <a:r>
              <a:rPr lang="tr-TR" spc="-90" dirty="0"/>
              <a:t> </a:t>
            </a:r>
            <a:r>
              <a:rPr lang="tr-TR" dirty="0"/>
              <a:t>Başvurularında</a:t>
            </a:r>
            <a:r>
              <a:rPr lang="tr-TR" spc="-95" dirty="0"/>
              <a:t> </a:t>
            </a:r>
            <a:r>
              <a:rPr lang="tr-TR" dirty="0"/>
              <a:t>Öncelik</a:t>
            </a:r>
            <a:r>
              <a:rPr lang="tr-TR" spc="-70" dirty="0"/>
              <a:t> </a:t>
            </a:r>
            <a:r>
              <a:rPr lang="tr-TR" spc="-10" dirty="0"/>
              <a:t>Verilen</a:t>
            </a:r>
            <a:r>
              <a:rPr lang="tr-TR" spc="-85" dirty="0"/>
              <a:t> </a:t>
            </a:r>
            <a:r>
              <a:rPr lang="tr-TR" dirty="0"/>
              <a:t>Konu</a:t>
            </a:r>
            <a:r>
              <a:rPr lang="tr-TR" spc="-75" dirty="0"/>
              <a:t> </a:t>
            </a:r>
            <a:r>
              <a:rPr lang="tr-TR" spc="-10" dirty="0"/>
              <a:t>Başlıkları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16" y="1570999"/>
            <a:ext cx="8071484" cy="2744341"/>
          </a:xfrm>
        </p:spPr>
        <p:txBody>
          <a:bodyPr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tr-TR" dirty="0">
                <a:latin typeface="Calibri"/>
                <a:cs typeface="Calibri"/>
              </a:rPr>
              <a:t>İklim,</a:t>
            </a:r>
            <a:r>
              <a:rPr lang="tr-TR" spc="-40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Çevre</a:t>
            </a:r>
            <a:r>
              <a:rPr lang="tr-TR" spc="-40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ve</a:t>
            </a:r>
            <a:r>
              <a:rPr lang="tr-TR" spc="-45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Sürdürülebilirlik:</a:t>
            </a:r>
            <a:r>
              <a:rPr lang="tr-TR" spc="-4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Konuyla</a:t>
            </a:r>
            <a:r>
              <a:rPr lang="tr-TR" b="0" spc="-35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ilgili</a:t>
            </a:r>
            <a:r>
              <a:rPr lang="tr-TR" b="0" spc="-4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farkındalık</a:t>
            </a:r>
            <a:r>
              <a:rPr lang="tr-TR" b="0" spc="-45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sağlanması</a:t>
            </a:r>
            <a:r>
              <a:rPr lang="tr-TR" b="0" spc="-4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ve</a:t>
            </a:r>
            <a:r>
              <a:rPr lang="tr-TR" b="0" spc="-35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uygulanması</a:t>
            </a:r>
            <a:r>
              <a:rPr lang="tr-TR" b="0" spc="-35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(Enerji</a:t>
            </a:r>
            <a:r>
              <a:rPr lang="tr-TR" b="0" spc="-30" dirty="0">
                <a:latin typeface="Calibri"/>
                <a:cs typeface="Calibri"/>
              </a:rPr>
              <a:t> </a:t>
            </a:r>
            <a:r>
              <a:rPr lang="tr-TR" b="0" spc="-10" dirty="0">
                <a:latin typeface="Calibri"/>
                <a:cs typeface="Calibri"/>
              </a:rPr>
              <a:t>kullanımını </a:t>
            </a:r>
            <a:r>
              <a:rPr lang="tr-TR" b="0" dirty="0">
                <a:latin typeface="Calibri"/>
                <a:cs typeface="Calibri"/>
              </a:rPr>
              <a:t>azaltma,</a:t>
            </a:r>
            <a:r>
              <a:rPr lang="tr-TR" b="0" spc="20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karbon</a:t>
            </a:r>
            <a:r>
              <a:rPr lang="tr-TR" b="0" spc="204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ayak</a:t>
            </a:r>
            <a:r>
              <a:rPr lang="tr-TR" b="0" spc="20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izi</a:t>
            </a:r>
            <a:r>
              <a:rPr lang="tr-TR" b="0" spc="20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emisyonlarını</a:t>
            </a:r>
            <a:r>
              <a:rPr lang="tr-TR" b="0" spc="20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telafi</a:t>
            </a:r>
            <a:r>
              <a:rPr lang="tr-TR" b="0" spc="21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etme,</a:t>
            </a:r>
            <a:r>
              <a:rPr lang="tr-TR" b="0" spc="204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sürdürülebilir</a:t>
            </a:r>
            <a:r>
              <a:rPr lang="tr-TR" b="0" spc="20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gıda</a:t>
            </a:r>
            <a:r>
              <a:rPr lang="tr-TR" b="0" spc="204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ve</a:t>
            </a:r>
            <a:r>
              <a:rPr lang="tr-TR" b="0" spc="204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ulaşım</a:t>
            </a:r>
            <a:r>
              <a:rPr lang="tr-TR" b="0" spc="20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seçeneklerini</a:t>
            </a:r>
            <a:r>
              <a:rPr lang="tr-TR" b="0" spc="204" dirty="0">
                <a:latin typeface="Calibri"/>
                <a:cs typeface="Calibri"/>
              </a:rPr>
              <a:t> </a:t>
            </a:r>
            <a:r>
              <a:rPr lang="tr-TR" b="0" spc="-10" dirty="0">
                <a:latin typeface="Calibri"/>
                <a:cs typeface="Calibri"/>
              </a:rPr>
              <a:t>tercih etme)</a:t>
            </a:r>
            <a:endParaRPr lang="tr-TR" b="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lang="tr-TR" dirty="0">
                <a:latin typeface="Calibri"/>
                <a:cs typeface="Calibri"/>
              </a:rPr>
              <a:t>Dahil</a:t>
            </a:r>
            <a:r>
              <a:rPr lang="tr-TR" spc="95" dirty="0">
                <a:latin typeface="Calibri"/>
                <a:cs typeface="Calibri"/>
              </a:rPr>
              <a:t>  </a:t>
            </a:r>
            <a:r>
              <a:rPr lang="tr-TR" dirty="0">
                <a:latin typeface="Calibri"/>
                <a:cs typeface="Calibri"/>
              </a:rPr>
              <a:t>Etme</a:t>
            </a:r>
            <a:r>
              <a:rPr lang="tr-TR" spc="95" dirty="0">
                <a:latin typeface="Calibri"/>
                <a:cs typeface="Calibri"/>
              </a:rPr>
              <a:t>  </a:t>
            </a:r>
            <a:r>
              <a:rPr lang="tr-TR" dirty="0">
                <a:latin typeface="Calibri"/>
                <a:cs typeface="Calibri"/>
              </a:rPr>
              <a:t>ve</a:t>
            </a:r>
            <a:r>
              <a:rPr lang="tr-TR" spc="95" dirty="0">
                <a:latin typeface="Calibri"/>
                <a:cs typeface="Calibri"/>
              </a:rPr>
              <a:t>  </a:t>
            </a:r>
            <a:r>
              <a:rPr lang="tr-TR" dirty="0">
                <a:latin typeface="Calibri"/>
                <a:cs typeface="Calibri"/>
              </a:rPr>
              <a:t>Çeşitlilik</a:t>
            </a:r>
            <a:r>
              <a:rPr lang="tr-TR" b="0" dirty="0">
                <a:latin typeface="Calibri"/>
                <a:cs typeface="Calibri"/>
              </a:rPr>
              <a:t>:</a:t>
            </a:r>
            <a:r>
              <a:rPr lang="tr-TR" b="0" spc="95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Herkese</a:t>
            </a:r>
            <a:r>
              <a:rPr lang="tr-TR" b="0" spc="100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eşit</a:t>
            </a:r>
            <a:r>
              <a:rPr lang="tr-TR" b="0" spc="95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fırsat</a:t>
            </a:r>
            <a:r>
              <a:rPr lang="tr-TR" b="0" spc="90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ve</a:t>
            </a:r>
            <a:r>
              <a:rPr lang="tr-TR" b="0" spc="100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erişim</a:t>
            </a:r>
            <a:r>
              <a:rPr lang="tr-TR" b="0" spc="100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imkanı</a:t>
            </a:r>
            <a:r>
              <a:rPr lang="tr-TR" b="0" spc="95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sunulması,</a:t>
            </a:r>
            <a:r>
              <a:rPr lang="tr-TR" b="0" spc="100" dirty="0">
                <a:latin typeface="Calibri"/>
                <a:cs typeface="Calibri"/>
              </a:rPr>
              <a:t>  </a:t>
            </a:r>
            <a:r>
              <a:rPr lang="tr-TR" b="0" dirty="0">
                <a:latin typeface="Calibri"/>
                <a:cs typeface="Calibri"/>
              </a:rPr>
              <a:t>çeşitliliğin</a:t>
            </a:r>
            <a:r>
              <a:rPr lang="tr-TR" b="0" spc="95" dirty="0">
                <a:latin typeface="Calibri"/>
                <a:cs typeface="Calibri"/>
              </a:rPr>
              <a:t>  </a:t>
            </a:r>
            <a:r>
              <a:rPr lang="tr-TR" b="0" spc="-10" dirty="0">
                <a:latin typeface="Calibri"/>
                <a:cs typeface="Calibri"/>
              </a:rPr>
              <a:t>sağlanması </a:t>
            </a:r>
            <a:r>
              <a:rPr lang="tr-TR" b="0" dirty="0">
                <a:latin typeface="Calibri"/>
                <a:cs typeface="Calibri"/>
              </a:rPr>
              <a:t>(Engellilik,</a:t>
            </a:r>
            <a:r>
              <a:rPr lang="tr-TR" b="0" spc="165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sağlık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problemleri,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sosyal</a:t>
            </a:r>
            <a:r>
              <a:rPr lang="tr-TR" b="0" spc="175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engeller,</a:t>
            </a:r>
            <a:r>
              <a:rPr lang="tr-TR" b="0" spc="18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kültürel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farklılıklar,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coğrafi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engeller,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ayrımcılık</a:t>
            </a:r>
            <a:r>
              <a:rPr lang="tr-TR" b="0" spc="170" dirty="0">
                <a:latin typeface="Calibri"/>
                <a:cs typeface="Calibri"/>
              </a:rPr>
              <a:t> </a:t>
            </a:r>
            <a:r>
              <a:rPr lang="tr-TR" b="0" spc="-10" dirty="0">
                <a:latin typeface="Calibri"/>
                <a:cs typeface="Calibri"/>
              </a:rPr>
              <a:t>kaynaklı </a:t>
            </a:r>
            <a:r>
              <a:rPr lang="tr-TR" b="0" spc="-20" dirty="0">
                <a:latin typeface="Calibri"/>
                <a:cs typeface="Calibri"/>
              </a:rPr>
              <a:t>engeller,</a:t>
            </a:r>
            <a:r>
              <a:rPr lang="tr-TR" b="0" spc="-40" dirty="0">
                <a:latin typeface="Calibri"/>
                <a:cs typeface="Calibri"/>
              </a:rPr>
              <a:t> </a:t>
            </a:r>
            <a:r>
              <a:rPr lang="tr-TR" b="0" spc="-10" dirty="0">
                <a:latin typeface="Calibri"/>
                <a:cs typeface="Calibri"/>
              </a:rPr>
              <a:t>ekonomik</a:t>
            </a:r>
            <a:r>
              <a:rPr lang="tr-TR" b="0" spc="-60" dirty="0">
                <a:latin typeface="Calibri"/>
                <a:cs typeface="Calibri"/>
              </a:rPr>
              <a:t> </a:t>
            </a:r>
            <a:r>
              <a:rPr lang="tr-TR" b="0" dirty="0">
                <a:latin typeface="Calibri"/>
                <a:cs typeface="Calibri"/>
              </a:rPr>
              <a:t>engeller</a:t>
            </a:r>
            <a:r>
              <a:rPr lang="tr-TR" b="0" spc="-35" dirty="0">
                <a:latin typeface="Calibri"/>
                <a:cs typeface="Calibri"/>
              </a:rPr>
              <a:t> </a:t>
            </a:r>
            <a:r>
              <a:rPr lang="tr-TR" b="0" spc="-20" dirty="0">
                <a:latin typeface="Calibri"/>
                <a:cs typeface="Calibri"/>
              </a:rPr>
              <a:t>vb.)</a:t>
            </a:r>
            <a:endParaRPr lang="tr-TR" b="0" dirty="0">
              <a:latin typeface="Calibri"/>
              <a:cs typeface="Calibri"/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626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1453" y="4131564"/>
            <a:ext cx="2506217" cy="1671065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4131564"/>
            <a:ext cx="2506217" cy="16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738664"/>
          </a:xfrm>
        </p:spPr>
        <p:txBody>
          <a:bodyPr/>
          <a:lstStyle/>
          <a:p>
            <a:r>
              <a:rPr lang="tr-TR" dirty="0"/>
              <a:t>KA171</a:t>
            </a:r>
            <a:r>
              <a:rPr lang="tr-TR" spc="-90" dirty="0"/>
              <a:t> </a:t>
            </a:r>
            <a:r>
              <a:rPr lang="tr-TR" dirty="0"/>
              <a:t>Başvurularında</a:t>
            </a:r>
            <a:r>
              <a:rPr lang="tr-TR" spc="-95" dirty="0"/>
              <a:t> </a:t>
            </a:r>
            <a:r>
              <a:rPr lang="tr-TR" dirty="0"/>
              <a:t>Öncelik</a:t>
            </a:r>
            <a:r>
              <a:rPr lang="tr-TR" spc="-70" dirty="0"/>
              <a:t> </a:t>
            </a:r>
            <a:r>
              <a:rPr lang="tr-TR" spc="-10" dirty="0"/>
              <a:t>Verilen</a:t>
            </a:r>
            <a:r>
              <a:rPr lang="tr-TR" spc="-85" dirty="0"/>
              <a:t> </a:t>
            </a:r>
            <a:r>
              <a:rPr lang="tr-TR" dirty="0"/>
              <a:t>Konu</a:t>
            </a:r>
            <a:r>
              <a:rPr lang="tr-TR" spc="-75" dirty="0"/>
              <a:t> </a:t>
            </a:r>
            <a:r>
              <a:rPr lang="tr-TR" spc="-10" dirty="0"/>
              <a:t>Başlıkları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62600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3"/>
          <p:cNvSpPr txBox="1"/>
          <p:nvPr/>
        </p:nvSpPr>
        <p:spPr>
          <a:xfrm>
            <a:off x="217714" y="1597888"/>
            <a:ext cx="8697686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Aktif</a:t>
            </a:r>
            <a:r>
              <a:rPr sz="1800" b="1" spc="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Katılım:</a:t>
            </a:r>
            <a:r>
              <a:rPr sz="1800" b="1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Gençlerin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yaşamlarını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etkileyen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konular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hakkında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bilgi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farkındalık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oluşturulması </a:t>
            </a:r>
            <a:r>
              <a:rPr sz="1800" dirty="0">
                <a:latin typeface="Calibri"/>
                <a:cs typeface="Calibri"/>
              </a:rPr>
              <a:t>(Projenin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dahil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etme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çeşitlilik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prensibine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uygun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olarak;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farklı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kesimlerden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katılımcıların,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imkanı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kısıtlı </a:t>
            </a:r>
            <a:r>
              <a:rPr sz="1800" dirty="0">
                <a:latin typeface="Calibri"/>
                <a:cs typeface="Calibri"/>
              </a:rPr>
              <a:t>kişilerin,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faaliyetlere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erişimlerinin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sağlanması)</a:t>
            </a:r>
            <a:endParaRPr sz="18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atin typeface="Calibri"/>
                <a:cs typeface="Calibri"/>
              </a:rPr>
              <a:t>Dijital</a:t>
            </a:r>
            <a:r>
              <a:rPr sz="1800" b="1" spc="3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Dönüşüm:</a:t>
            </a:r>
            <a:r>
              <a:rPr sz="1800" b="1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Tüm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alanlarda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dijital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teknolojilerin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kullanılması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(Proje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kapsamında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farklı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öğrenme </a:t>
            </a:r>
            <a:r>
              <a:rPr sz="1800" dirty="0">
                <a:latin typeface="Calibri"/>
                <a:cs typeface="Calibri"/>
              </a:rPr>
              <a:t>araçlarının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(sanal/uzaktan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/veya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karma)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dijital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platformların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kullanımının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teşvik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edilmesi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dijital </a:t>
            </a:r>
            <a:r>
              <a:rPr sz="1800" dirty="0">
                <a:latin typeface="Calibri"/>
                <a:cs typeface="Calibri"/>
              </a:rPr>
              <a:t>becerilerin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dijital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eğitim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içeriklerinin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geliştirilmesi)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4174235"/>
            <a:ext cx="2437637" cy="1627631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944" y="4157471"/>
            <a:ext cx="2447543" cy="16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22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738664"/>
          </a:xfrm>
        </p:spPr>
        <p:txBody>
          <a:bodyPr/>
          <a:lstStyle/>
          <a:p>
            <a:r>
              <a:rPr lang="tr-TR" dirty="0"/>
              <a:t>Proje</a:t>
            </a:r>
            <a:r>
              <a:rPr lang="tr-TR" spc="-75" dirty="0"/>
              <a:t> </a:t>
            </a:r>
            <a:r>
              <a:rPr lang="tr-TR" spc="-20" dirty="0"/>
              <a:t>Yazım</a:t>
            </a:r>
            <a:r>
              <a:rPr lang="tr-TR" spc="-75" dirty="0"/>
              <a:t> </a:t>
            </a:r>
            <a:r>
              <a:rPr lang="tr-TR" spc="-10" dirty="0"/>
              <a:t>Sürecinde</a:t>
            </a:r>
            <a:r>
              <a:rPr lang="tr-TR" spc="-65" dirty="0"/>
              <a:t> </a:t>
            </a:r>
            <a:r>
              <a:rPr lang="tr-TR" spc="-10" dirty="0"/>
              <a:t>Kullandığımız</a:t>
            </a:r>
            <a:r>
              <a:rPr lang="tr-TR" spc="-80" dirty="0"/>
              <a:t> </a:t>
            </a:r>
            <a:r>
              <a:rPr lang="tr-TR" dirty="0"/>
              <a:t>Kurum</a:t>
            </a:r>
            <a:r>
              <a:rPr lang="tr-TR" spc="-70" dirty="0"/>
              <a:t> </a:t>
            </a:r>
            <a:r>
              <a:rPr lang="tr-TR" dirty="0"/>
              <a:t>İçi</a:t>
            </a:r>
            <a:r>
              <a:rPr lang="tr-TR" spc="-70" dirty="0"/>
              <a:t> </a:t>
            </a:r>
            <a:r>
              <a:rPr lang="tr-TR" spc="-20" dirty="0"/>
              <a:t>Form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16" y="1570999"/>
            <a:ext cx="8071484" cy="307777"/>
          </a:xfrm>
        </p:spPr>
        <p:txBody>
          <a:bodyPr/>
          <a:lstStyle/>
          <a:p>
            <a:r>
              <a:rPr lang="tr-TR" dirty="0" smtClean="0"/>
              <a:t>Form gelecek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387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/>
              <a:t>Süreç</a:t>
            </a:r>
            <a:r>
              <a:rPr lang="tr-TR" spc="-55" dirty="0"/>
              <a:t> </a:t>
            </a:r>
            <a:r>
              <a:rPr lang="tr-TR" dirty="0"/>
              <a:t>İçerisinde</a:t>
            </a:r>
            <a:r>
              <a:rPr lang="tr-TR" spc="-55" dirty="0"/>
              <a:t> </a:t>
            </a:r>
            <a:r>
              <a:rPr lang="tr-TR" spc="-10" dirty="0" smtClean="0"/>
              <a:t>Karşılaşılan</a:t>
            </a:r>
            <a:r>
              <a:rPr lang="tr-TR" spc="-60" dirty="0" smtClean="0"/>
              <a:t> </a:t>
            </a:r>
            <a:r>
              <a:rPr lang="tr-TR" spc="-10" dirty="0"/>
              <a:t>Zorluklar</a:t>
            </a:r>
            <a:endParaRPr lang="tr-TR" dirty="0"/>
          </a:p>
        </p:txBody>
      </p:sp>
      <p:sp>
        <p:nvSpPr>
          <p:cNvPr id="4" name="object 3"/>
          <p:cNvSpPr txBox="1"/>
          <p:nvPr/>
        </p:nvSpPr>
        <p:spPr>
          <a:xfrm>
            <a:off x="381000" y="1676400"/>
            <a:ext cx="8001000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b="1" dirty="0">
                <a:latin typeface="Calibri"/>
                <a:cs typeface="Calibri"/>
              </a:rPr>
              <a:t>Ortak</a:t>
            </a:r>
            <a:r>
              <a:rPr sz="2000" b="1" spc="45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kurumla</a:t>
            </a:r>
            <a:r>
              <a:rPr sz="2000" b="1" spc="4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iletişim</a:t>
            </a:r>
            <a:r>
              <a:rPr sz="2000" b="1" spc="4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bozukluğu</a:t>
            </a:r>
            <a:r>
              <a:rPr sz="2000" b="1" spc="4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(Cevaplar</a:t>
            </a:r>
            <a:r>
              <a:rPr sz="2000" b="1" spc="4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geç</a:t>
            </a:r>
            <a:r>
              <a:rPr sz="2000" b="1" spc="4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gelebilir,</a:t>
            </a:r>
            <a:r>
              <a:rPr sz="2000" b="1" spc="4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iletişim </a:t>
            </a:r>
            <a:r>
              <a:rPr sz="2000" b="1" dirty="0">
                <a:latin typeface="Calibri"/>
                <a:cs typeface="Calibri"/>
              </a:rPr>
              <a:t>kişisi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değişmiş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olabilir.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Güney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Afrika)</a:t>
            </a:r>
            <a:endParaRPr sz="2000" b="1" dirty="0">
              <a:latin typeface="Calibri"/>
              <a:cs typeface="Calibri"/>
            </a:endParaRPr>
          </a:p>
          <a:p>
            <a:pPr marL="298450" marR="63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b="1" dirty="0">
                <a:latin typeface="Calibri"/>
                <a:cs typeface="Calibri"/>
              </a:rPr>
              <a:t>Ortakların</a:t>
            </a:r>
            <a:r>
              <a:rPr sz="2000" b="1" spc="3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tecrübe</a:t>
            </a:r>
            <a:r>
              <a:rPr sz="2000" b="1" spc="3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eksikliği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(Bölüm</a:t>
            </a:r>
            <a:r>
              <a:rPr sz="2000" b="1" spc="3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Hocalarının,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Uluslararası</a:t>
            </a:r>
            <a:r>
              <a:rPr sz="2000" b="1" spc="3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Ofisin </a:t>
            </a:r>
            <a:r>
              <a:rPr sz="2000" b="1" dirty="0">
                <a:latin typeface="Calibri"/>
                <a:cs typeface="Calibri"/>
              </a:rPr>
              <a:t>veya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Rektörlüğün)</a:t>
            </a:r>
            <a:endParaRPr sz="2000" b="1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b="1" dirty="0">
                <a:latin typeface="Calibri"/>
                <a:cs typeface="Calibri"/>
              </a:rPr>
              <a:t>Ortakların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onay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alma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sürecinin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uzun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olması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(Özellikle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Gelişmiş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Asya</a:t>
            </a:r>
            <a:endParaRPr sz="2000" b="1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bölgesi)</a:t>
            </a:r>
            <a:endParaRPr sz="2000" b="1" dirty="0">
              <a:latin typeface="Calibri"/>
              <a:cs typeface="Calibri"/>
            </a:endParaRPr>
          </a:p>
          <a:p>
            <a:pPr marL="298450" marR="63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b="1" dirty="0">
                <a:latin typeface="Calibri"/>
                <a:cs typeface="Calibri"/>
              </a:rPr>
              <a:t>Bir</a:t>
            </a:r>
            <a:r>
              <a:rPr sz="2000" b="1" spc="4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ülke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için</a:t>
            </a:r>
            <a:r>
              <a:rPr sz="2000" b="1" spc="40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3’den</a:t>
            </a:r>
            <a:r>
              <a:rPr sz="2000" b="1" spc="40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fazla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kurum</a:t>
            </a:r>
            <a:r>
              <a:rPr sz="2000" b="1" spc="4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ile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anlaşma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yapmak</a:t>
            </a:r>
            <a:r>
              <a:rPr sz="2000" b="1" spc="3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hem</a:t>
            </a:r>
            <a:r>
              <a:rPr sz="2000" b="1" spc="4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metnin </a:t>
            </a:r>
            <a:r>
              <a:rPr sz="2000" b="1" dirty="0">
                <a:latin typeface="Calibri"/>
                <a:cs typeface="Calibri"/>
              </a:rPr>
              <a:t>yalınlığını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hem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soruların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cevaplama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oranını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düşürmektedir.</a:t>
            </a:r>
            <a:endParaRPr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976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/>
              <a:t>Dikkat</a:t>
            </a:r>
            <a:r>
              <a:rPr lang="tr-TR" spc="-110" dirty="0"/>
              <a:t> </a:t>
            </a:r>
            <a:r>
              <a:rPr lang="tr-TR" dirty="0"/>
              <a:t>Edilmesi</a:t>
            </a:r>
            <a:r>
              <a:rPr lang="tr-TR" spc="-130" dirty="0"/>
              <a:t> </a:t>
            </a:r>
            <a:r>
              <a:rPr lang="tr-TR" spc="-10" dirty="0"/>
              <a:t>Gereken</a:t>
            </a:r>
            <a:r>
              <a:rPr lang="tr-TR" spc="-114" dirty="0"/>
              <a:t> </a:t>
            </a:r>
            <a:r>
              <a:rPr lang="tr-TR" spc="-10" dirty="0"/>
              <a:t>Hususlar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915400" cy="5581015"/>
          </a:xfrm>
        </p:spPr>
        <p:txBody>
          <a:bodyPr/>
          <a:lstStyle/>
          <a:p>
            <a:pPr marL="298450" marR="635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lang="tr-TR" sz="1800" dirty="0"/>
              <a:t>Her</a:t>
            </a:r>
            <a:r>
              <a:rPr lang="tr-TR" sz="1800" spc="484" dirty="0"/>
              <a:t> </a:t>
            </a:r>
            <a:r>
              <a:rPr lang="tr-TR" sz="1800" dirty="0"/>
              <a:t>ülke</a:t>
            </a:r>
            <a:r>
              <a:rPr lang="tr-TR" sz="1800" spc="484" dirty="0"/>
              <a:t> </a:t>
            </a:r>
            <a:r>
              <a:rPr lang="tr-TR" sz="1800" dirty="0"/>
              <a:t>için</a:t>
            </a:r>
            <a:r>
              <a:rPr lang="tr-TR" sz="1800" spc="495" dirty="0"/>
              <a:t> </a:t>
            </a:r>
            <a:r>
              <a:rPr lang="tr-TR" sz="1800" dirty="0"/>
              <a:t>aynı</a:t>
            </a:r>
            <a:r>
              <a:rPr lang="tr-TR" sz="1800" spc="484" dirty="0"/>
              <a:t> </a:t>
            </a:r>
            <a:r>
              <a:rPr lang="tr-TR" sz="1800" dirty="0"/>
              <a:t>sorular</a:t>
            </a:r>
            <a:r>
              <a:rPr lang="tr-TR" sz="1800" spc="490" dirty="0"/>
              <a:t> </a:t>
            </a:r>
            <a:r>
              <a:rPr lang="tr-TR" sz="1800" dirty="0"/>
              <a:t>sorulmaktadır.</a:t>
            </a:r>
            <a:r>
              <a:rPr lang="tr-TR" sz="1800" spc="490" dirty="0"/>
              <a:t> </a:t>
            </a:r>
            <a:r>
              <a:rPr lang="tr-TR" sz="1800" dirty="0"/>
              <a:t>Dolayısıyla</a:t>
            </a:r>
            <a:r>
              <a:rPr lang="tr-TR" sz="1800" spc="484" dirty="0"/>
              <a:t> </a:t>
            </a:r>
            <a:r>
              <a:rPr lang="tr-TR" sz="1800" dirty="0"/>
              <a:t>aynı</a:t>
            </a:r>
            <a:r>
              <a:rPr lang="tr-TR" sz="1800" spc="484" dirty="0"/>
              <a:t> </a:t>
            </a:r>
            <a:r>
              <a:rPr lang="tr-TR" sz="1800" dirty="0"/>
              <a:t>bilgilerin</a:t>
            </a:r>
            <a:r>
              <a:rPr lang="tr-TR" sz="1800" spc="484" dirty="0"/>
              <a:t> </a:t>
            </a:r>
            <a:r>
              <a:rPr lang="tr-TR" sz="1800" dirty="0"/>
              <a:t>verilmesinden</a:t>
            </a:r>
            <a:r>
              <a:rPr lang="tr-TR" sz="1800" spc="484" dirty="0"/>
              <a:t> </a:t>
            </a:r>
            <a:r>
              <a:rPr lang="tr-TR" sz="1800" spc="-10" dirty="0"/>
              <a:t>kaçınılmalıdır </a:t>
            </a:r>
            <a:r>
              <a:rPr lang="tr-TR" sz="1800" dirty="0"/>
              <a:t>(Ülkeden</a:t>
            </a:r>
            <a:r>
              <a:rPr lang="tr-TR" sz="1800" spc="-60" dirty="0"/>
              <a:t> </a:t>
            </a:r>
            <a:r>
              <a:rPr lang="tr-TR" sz="1800" spc="-10" dirty="0"/>
              <a:t>ülkeye</a:t>
            </a:r>
            <a:r>
              <a:rPr lang="tr-TR" sz="1800" spc="-65" dirty="0"/>
              <a:t> </a:t>
            </a:r>
            <a:r>
              <a:rPr lang="tr-TR" sz="1800" dirty="0"/>
              <a:t>göre</a:t>
            </a:r>
            <a:r>
              <a:rPr lang="tr-TR" sz="1800" spc="-65" dirty="0"/>
              <a:t> </a:t>
            </a:r>
            <a:r>
              <a:rPr lang="tr-TR" sz="1800" dirty="0"/>
              <a:t>değişmeyen</a:t>
            </a:r>
            <a:r>
              <a:rPr lang="tr-TR" sz="1800" spc="-50" dirty="0"/>
              <a:t> </a:t>
            </a:r>
            <a:r>
              <a:rPr lang="tr-TR" sz="1800" dirty="0"/>
              <a:t>bilgilerin</a:t>
            </a:r>
            <a:r>
              <a:rPr lang="tr-TR" sz="1800" spc="-75" dirty="0"/>
              <a:t> </a:t>
            </a:r>
            <a:r>
              <a:rPr lang="tr-TR" sz="1800" spc="-10" dirty="0"/>
              <a:t>tekrarlanması</a:t>
            </a:r>
            <a:r>
              <a:rPr lang="tr-TR" sz="1800" spc="-85" dirty="0"/>
              <a:t> </a:t>
            </a:r>
            <a:r>
              <a:rPr lang="tr-TR" sz="1800" spc="-10" dirty="0"/>
              <a:t>gibi</a:t>
            </a:r>
            <a:r>
              <a:rPr lang="tr-TR" sz="1800" spc="-10" dirty="0" smtClean="0"/>
              <a:t>).</a:t>
            </a:r>
            <a:r>
              <a:rPr lang="tr-TR" sz="1800" dirty="0" smtClean="0">
                <a:latin typeface="Microsoft Sans Serif"/>
                <a:cs typeface="Microsoft Sans Serif"/>
              </a:rPr>
              <a:t> </a:t>
            </a:r>
            <a:r>
              <a:rPr lang="tr-TR" sz="1800" spc="-10" dirty="0"/>
              <a:t>Her ne kadar benzer bir  nedeniniz olsa da, faydalar kuruma bağlı olarak değişecektir. </a:t>
            </a:r>
            <a:endParaRPr lang="tr-TR" sz="1800" spc="-10" dirty="0" smtClean="0"/>
          </a:p>
          <a:p>
            <a:pPr marL="12065" marR="6350" algn="just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lang="tr-TR" sz="1800" spc="-10" dirty="0" smtClean="0"/>
          </a:p>
          <a:p>
            <a:pPr marL="298450" marR="635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lang="tr-TR" sz="1800" dirty="0" smtClean="0"/>
              <a:t>Hareketlilik</a:t>
            </a:r>
            <a:r>
              <a:rPr lang="tr-TR" sz="1800" spc="-20" dirty="0" smtClean="0"/>
              <a:t> </a:t>
            </a:r>
            <a:r>
              <a:rPr lang="tr-TR" sz="1800" dirty="0" err="1"/>
              <a:t>kısıtı</a:t>
            </a:r>
            <a:r>
              <a:rPr lang="tr-TR" sz="1800" spc="-10" dirty="0"/>
              <a:t> </a:t>
            </a:r>
            <a:r>
              <a:rPr lang="tr-TR" sz="1800" dirty="0"/>
              <a:t>bulunan ülkelerin</a:t>
            </a:r>
            <a:r>
              <a:rPr lang="tr-TR" sz="1800" spc="-15" dirty="0"/>
              <a:t> </a:t>
            </a:r>
            <a:r>
              <a:rPr lang="tr-TR" sz="1800" dirty="0"/>
              <a:t>iyi</a:t>
            </a:r>
            <a:r>
              <a:rPr lang="tr-TR" sz="1800" spc="-10" dirty="0"/>
              <a:t> </a:t>
            </a:r>
            <a:r>
              <a:rPr lang="tr-TR" sz="1800" dirty="0"/>
              <a:t>analiz</a:t>
            </a:r>
            <a:r>
              <a:rPr lang="tr-TR" sz="1800" spc="-10" dirty="0"/>
              <a:t> </a:t>
            </a:r>
            <a:r>
              <a:rPr lang="tr-TR" sz="1800" dirty="0"/>
              <a:t>edilmesi</a:t>
            </a:r>
            <a:r>
              <a:rPr lang="tr-TR" sz="1800" spc="-15" dirty="0"/>
              <a:t> </a:t>
            </a:r>
            <a:r>
              <a:rPr lang="tr-TR" sz="1800" dirty="0"/>
              <a:t>(Başvuru</a:t>
            </a:r>
            <a:r>
              <a:rPr lang="tr-TR" sz="1800" spc="-5" dirty="0"/>
              <a:t> </a:t>
            </a:r>
            <a:r>
              <a:rPr lang="tr-TR" sz="1800" dirty="0"/>
              <a:t>formuna</a:t>
            </a:r>
            <a:r>
              <a:rPr lang="tr-TR" sz="1800" spc="-10" dirty="0"/>
              <a:t> </a:t>
            </a:r>
            <a:r>
              <a:rPr lang="tr-TR" sz="1800" dirty="0"/>
              <a:t>yalnızca</a:t>
            </a:r>
            <a:r>
              <a:rPr lang="tr-TR" sz="1800" spc="-10" dirty="0"/>
              <a:t> </a:t>
            </a:r>
            <a:r>
              <a:rPr lang="tr-TR" sz="1800" dirty="0"/>
              <a:t>doktora</a:t>
            </a:r>
            <a:r>
              <a:rPr lang="tr-TR" sz="1800" spc="-10" dirty="0"/>
              <a:t> hareketliliği </a:t>
            </a:r>
            <a:r>
              <a:rPr lang="tr-TR" sz="1800" dirty="0"/>
              <a:t>yapılabilen</a:t>
            </a:r>
            <a:r>
              <a:rPr lang="tr-TR" sz="1800" spc="-55" dirty="0"/>
              <a:t> </a:t>
            </a:r>
            <a:r>
              <a:rPr lang="tr-TR" sz="1800" spc="-10" dirty="0"/>
              <a:t>ülkeye</a:t>
            </a:r>
            <a:r>
              <a:rPr lang="tr-TR" sz="1800" spc="-45" dirty="0"/>
              <a:t> </a:t>
            </a:r>
            <a:r>
              <a:rPr lang="tr-TR" sz="1800" spc="-10" dirty="0"/>
              <a:t>doktorası</a:t>
            </a:r>
            <a:r>
              <a:rPr lang="tr-TR" sz="1800" spc="-60" dirty="0"/>
              <a:t> </a:t>
            </a:r>
            <a:r>
              <a:rPr lang="tr-TR" sz="1800" dirty="0"/>
              <a:t>olmayan</a:t>
            </a:r>
            <a:r>
              <a:rPr lang="tr-TR" sz="1800" spc="-55" dirty="0"/>
              <a:t> </a:t>
            </a:r>
            <a:r>
              <a:rPr lang="tr-TR" sz="1800" dirty="0"/>
              <a:t>bölümü</a:t>
            </a:r>
            <a:r>
              <a:rPr lang="tr-TR" sz="1800" spc="-45" dirty="0"/>
              <a:t> </a:t>
            </a:r>
            <a:r>
              <a:rPr lang="tr-TR" sz="1800" dirty="0"/>
              <a:t>ekleme</a:t>
            </a:r>
            <a:r>
              <a:rPr lang="tr-TR" sz="1800" spc="-50" dirty="0"/>
              <a:t> </a:t>
            </a:r>
            <a:r>
              <a:rPr lang="tr-TR" sz="1800" dirty="0"/>
              <a:t>gibi</a:t>
            </a:r>
            <a:r>
              <a:rPr lang="tr-TR" sz="1800" spc="-55" dirty="0"/>
              <a:t> </a:t>
            </a:r>
            <a:r>
              <a:rPr lang="tr-TR" sz="1800" spc="-10" dirty="0"/>
              <a:t>hataların</a:t>
            </a:r>
            <a:r>
              <a:rPr lang="tr-TR" sz="1800" spc="-50" dirty="0"/>
              <a:t> </a:t>
            </a:r>
            <a:r>
              <a:rPr lang="tr-TR" sz="1800" spc="-10" dirty="0"/>
              <a:t>yapılmaması).</a:t>
            </a:r>
          </a:p>
          <a:p>
            <a:pPr marL="297815" marR="6985" indent="-285750" algn="just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7815" algn="l"/>
              </a:tabLst>
            </a:pPr>
            <a:r>
              <a:rPr lang="tr-TR" sz="1800" dirty="0" smtClean="0"/>
              <a:t>Sorular</a:t>
            </a:r>
            <a:r>
              <a:rPr lang="tr-TR" sz="1800" spc="65" dirty="0" smtClean="0"/>
              <a:t>  </a:t>
            </a:r>
            <a:r>
              <a:rPr lang="tr-TR" sz="1800" dirty="0"/>
              <a:t>cevaplanırken,</a:t>
            </a:r>
            <a:r>
              <a:rPr lang="tr-TR" sz="1800" spc="65" dirty="0"/>
              <a:t>  </a:t>
            </a:r>
            <a:r>
              <a:rPr lang="tr-TR" sz="1800" dirty="0"/>
              <a:t>yalnızca</a:t>
            </a:r>
            <a:r>
              <a:rPr lang="tr-TR" sz="1800" spc="65" dirty="0"/>
              <a:t>  </a:t>
            </a:r>
            <a:r>
              <a:rPr lang="tr-TR" sz="1800" dirty="0"/>
              <a:t>kendi</a:t>
            </a:r>
            <a:r>
              <a:rPr lang="tr-TR" sz="1800" spc="70" dirty="0"/>
              <a:t>  </a:t>
            </a:r>
            <a:r>
              <a:rPr lang="tr-TR" sz="1800" dirty="0"/>
              <a:t>kurumumuz</a:t>
            </a:r>
            <a:r>
              <a:rPr lang="tr-TR" sz="1800" spc="70" dirty="0"/>
              <a:t>  </a:t>
            </a:r>
            <a:r>
              <a:rPr lang="tr-TR" sz="1800" dirty="0"/>
              <a:t>açısından</a:t>
            </a:r>
            <a:r>
              <a:rPr lang="tr-TR" sz="1800" spc="70" dirty="0"/>
              <a:t>  </a:t>
            </a:r>
            <a:r>
              <a:rPr lang="tr-TR" sz="1800" dirty="0"/>
              <a:t>değil;</a:t>
            </a:r>
            <a:r>
              <a:rPr lang="tr-TR" sz="1800" spc="70" dirty="0"/>
              <a:t>  </a:t>
            </a:r>
            <a:r>
              <a:rPr lang="tr-TR" sz="1800" dirty="0"/>
              <a:t>ortaklarımız</a:t>
            </a:r>
            <a:r>
              <a:rPr lang="tr-TR" sz="1800" spc="70" dirty="0"/>
              <a:t>  </a:t>
            </a:r>
            <a:r>
              <a:rPr lang="tr-TR" sz="1800" dirty="0"/>
              <a:t>ile</a:t>
            </a:r>
            <a:r>
              <a:rPr lang="tr-TR" sz="1800" spc="65" dirty="0"/>
              <a:t>  </a:t>
            </a:r>
            <a:r>
              <a:rPr lang="tr-TR" sz="1800" spc="-10" dirty="0"/>
              <a:t>kurumumuz </a:t>
            </a:r>
            <a:r>
              <a:rPr lang="tr-TR" sz="1800" dirty="0"/>
              <a:t>arasındaki</a:t>
            </a:r>
            <a:r>
              <a:rPr lang="tr-TR" sz="1800" spc="-5" dirty="0"/>
              <a:t> </a:t>
            </a:r>
            <a:r>
              <a:rPr lang="tr-TR" sz="1800" dirty="0"/>
              <a:t>ortak</a:t>
            </a:r>
            <a:r>
              <a:rPr lang="tr-TR" sz="1800" spc="-5" dirty="0"/>
              <a:t> </a:t>
            </a:r>
            <a:r>
              <a:rPr lang="tr-TR" sz="1800" dirty="0"/>
              <a:t>faydalar</a:t>
            </a:r>
            <a:r>
              <a:rPr lang="tr-TR" sz="1800" spc="-5" dirty="0"/>
              <a:t> </a:t>
            </a:r>
            <a:r>
              <a:rPr lang="tr-TR" sz="1800" dirty="0"/>
              <a:t>ve stratejilerin neler</a:t>
            </a:r>
            <a:r>
              <a:rPr lang="tr-TR" sz="1800" spc="5" dirty="0"/>
              <a:t> </a:t>
            </a:r>
            <a:r>
              <a:rPr lang="tr-TR" sz="1800" dirty="0"/>
              <a:t>olduğuna,</a:t>
            </a:r>
            <a:r>
              <a:rPr lang="tr-TR" sz="1800" spc="-5" dirty="0"/>
              <a:t> </a:t>
            </a:r>
            <a:r>
              <a:rPr lang="tr-TR" sz="1800" dirty="0"/>
              <a:t>ayrıca</a:t>
            </a:r>
            <a:r>
              <a:rPr lang="tr-TR" sz="1800" spc="-5" dirty="0"/>
              <a:t> </a:t>
            </a:r>
            <a:r>
              <a:rPr lang="tr-TR" sz="1800" dirty="0"/>
              <a:t>ortağımızın katkı ve</a:t>
            </a:r>
            <a:r>
              <a:rPr lang="tr-TR" sz="1800" spc="-5" dirty="0"/>
              <a:t> </a:t>
            </a:r>
            <a:r>
              <a:rPr lang="tr-TR" sz="1800" dirty="0"/>
              <a:t>kazanımlarına </a:t>
            </a:r>
            <a:r>
              <a:rPr lang="tr-TR" sz="1800" spc="-25" dirty="0"/>
              <a:t>da </a:t>
            </a:r>
            <a:r>
              <a:rPr lang="tr-TR" sz="1800" spc="-10" dirty="0"/>
              <a:t>değinilmelidir.</a:t>
            </a:r>
          </a:p>
          <a:p>
            <a:pPr marL="2984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8450" algn="l"/>
              </a:tabLst>
            </a:pPr>
            <a:r>
              <a:rPr lang="tr-TR" sz="1800" dirty="0"/>
              <a:t>Genel</a:t>
            </a:r>
            <a:r>
              <a:rPr lang="tr-TR" sz="1800" spc="160" dirty="0"/>
              <a:t> </a:t>
            </a:r>
            <a:r>
              <a:rPr lang="tr-TR" sz="1800" dirty="0"/>
              <a:t>ifadelerden</a:t>
            </a:r>
            <a:r>
              <a:rPr lang="tr-TR" sz="1800" spc="160" dirty="0"/>
              <a:t> </a:t>
            </a:r>
            <a:r>
              <a:rPr lang="tr-TR" sz="1800" dirty="0"/>
              <a:t>kaçınılmalı,</a:t>
            </a:r>
            <a:r>
              <a:rPr lang="tr-TR" sz="1800" spc="145" dirty="0"/>
              <a:t> </a:t>
            </a:r>
            <a:r>
              <a:rPr lang="tr-TR" sz="1800" dirty="0"/>
              <a:t>kısa</a:t>
            </a:r>
            <a:r>
              <a:rPr lang="tr-TR" sz="1800" spc="155" dirty="0"/>
              <a:t> </a:t>
            </a:r>
            <a:r>
              <a:rPr lang="tr-TR" sz="1800" dirty="0"/>
              <a:t>ve</a:t>
            </a:r>
            <a:r>
              <a:rPr lang="tr-TR" sz="1800" spc="155" dirty="0"/>
              <a:t> </a:t>
            </a:r>
            <a:r>
              <a:rPr lang="tr-TR" sz="1800" dirty="0"/>
              <a:t>net</a:t>
            </a:r>
            <a:r>
              <a:rPr lang="tr-TR" sz="1800" spc="155" dirty="0"/>
              <a:t> </a:t>
            </a:r>
            <a:r>
              <a:rPr lang="tr-TR" sz="1800" dirty="0"/>
              <a:t>ifadeler</a:t>
            </a:r>
            <a:r>
              <a:rPr lang="tr-TR" sz="1800" spc="155" dirty="0"/>
              <a:t> </a:t>
            </a:r>
            <a:r>
              <a:rPr lang="tr-TR" sz="1800" spc="-10" dirty="0"/>
              <a:t>kullanılmalıdır.</a:t>
            </a:r>
            <a:r>
              <a:rPr lang="tr-TR" sz="1800" spc="160" dirty="0"/>
              <a:t> </a:t>
            </a:r>
            <a:r>
              <a:rPr lang="tr-TR" sz="1800" dirty="0"/>
              <a:t>Her</a:t>
            </a:r>
            <a:r>
              <a:rPr lang="tr-TR" sz="1800" spc="155" dirty="0"/>
              <a:t> </a:t>
            </a:r>
            <a:r>
              <a:rPr lang="tr-TR" sz="1800" dirty="0"/>
              <a:t>bölge,</a:t>
            </a:r>
            <a:r>
              <a:rPr lang="tr-TR" sz="1800" spc="165" dirty="0"/>
              <a:t> </a:t>
            </a:r>
            <a:r>
              <a:rPr lang="tr-TR" sz="1800" dirty="0"/>
              <a:t>ülke</a:t>
            </a:r>
            <a:r>
              <a:rPr lang="tr-TR" sz="1800" spc="155" dirty="0"/>
              <a:t> </a:t>
            </a:r>
            <a:r>
              <a:rPr lang="tr-TR" sz="1800" dirty="0"/>
              <a:t>ve</a:t>
            </a:r>
            <a:r>
              <a:rPr lang="tr-TR" sz="1800" spc="165" dirty="0"/>
              <a:t> </a:t>
            </a:r>
            <a:r>
              <a:rPr lang="tr-TR" sz="1800" dirty="0"/>
              <a:t>üniversite</a:t>
            </a:r>
            <a:r>
              <a:rPr lang="tr-TR" sz="1800" spc="155" dirty="0"/>
              <a:t> </a:t>
            </a:r>
            <a:r>
              <a:rPr lang="tr-TR" sz="1800" spc="-20" dirty="0" smtClean="0"/>
              <a:t>için </a:t>
            </a:r>
            <a:r>
              <a:rPr lang="tr-TR" sz="1800" dirty="0" smtClean="0"/>
              <a:t>spesifik</a:t>
            </a:r>
            <a:r>
              <a:rPr lang="tr-TR" sz="1800" spc="-55" dirty="0" smtClean="0"/>
              <a:t> </a:t>
            </a:r>
            <a:r>
              <a:rPr lang="tr-TR" sz="1800" dirty="0"/>
              <a:t>bilgilere</a:t>
            </a:r>
            <a:r>
              <a:rPr lang="tr-TR" sz="1800" spc="-50" dirty="0"/>
              <a:t> </a:t>
            </a:r>
            <a:r>
              <a:rPr lang="tr-TR" sz="1800" dirty="0"/>
              <a:t>yer</a:t>
            </a:r>
            <a:r>
              <a:rPr lang="tr-TR" sz="1800" spc="-45" dirty="0"/>
              <a:t> </a:t>
            </a:r>
            <a:r>
              <a:rPr lang="tr-TR" sz="1800" dirty="0"/>
              <a:t>vermek</a:t>
            </a:r>
            <a:r>
              <a:rPr lang="tr-TR" sz="1800" spc="-60" dirty="0"/>
              <a:t> </a:t>
            </a:r>
            <a:r>
              <a:rPr lang="tr-TR" sz="1800" spc="-10" dirty="0"/>
              <a:t>gerekmektedir.</a:t>
            </a:r>
          </a:p>
          <a:p>
            <a:pPr marL="298450" marR="5080" indent="-286385" algn="just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8450" algn="l"/>
              </a:tabLst>
            </a:pPr>
            <a:r>
              <a:rPr lang="tr-TR" sz="1800" dirty="0"/>
              <a:t>Ortaklar</a:t>
            </a:r>
            <a:r>
              <a:rPr lang="tr-TR" sz="1800" spc="5" dirty="0"/>
              <a:t> </a:t>
            </a:r>
            <a:r>
              <a:rPr lang="tr-TR" sz="1800" dirty="0"/>
              <a:t>için</a:t>
            </a:r>
            <a:r>
              <a:rPr lang="tr-TR" sz="1800" spc="20" dirty="0"/>
              <a:t> </a:t>
            </a:r>
            <a:r>
              <a:rPr lang="tr-TR" sz="1800" dirty="0"/>
              <a:t>KA171</a:t>
            </a:r>
            <a:r>
              <a:rPr lang="tr-TR" sz="1800" spc="10" dirty="0"/>
              <a:t> </a:t>
            </a:r>
            <a:r>
              <a:rPr lang="tr-TR" sz="1800" dirty="0"/>
              <a:t>Bilgi</a:t>
            </a:r>
            <a:r>
              <a:rPr lang="tr-TR" sz="1800" spc="5" dirty="0"/>
              <a:t> </a:t>
            </a:r>
            <a:r>
              <a:rPr lang="tr-TR" sz="1800" dirty="0"/>
              <a:t>Paketi</a:t>
            </a:r>
            <a:r>
              <a:rPr lang="tr-TR" sz="1800" spc="20" dirty="0"/>
              <a:t> </a:t>
            </a:r>
            <a:r>
              <a:rPr lang="tr-TR" sz="1800" spc="-10" dirty="0"/>
              <a:t>hazırlanmalıdır.</a:t>
            </a:r>
            <a:r>
              <a:rPr lang="tr-TR" sz="1800" spc="15" dirty="0"/>
              <a:t> </a:t>
            </a:r>
            <a:r>
              <a:rPr lang="tr-TR" sz="1800" dirty="0"/>
              <a:t>Nihai</a:t>
            </a:r>
            <a:r>
              <a:rPr lang="tr-TR" sz="1800" spc="10" dirty="0"/>
              <a:t> </a:t>
            </a:r>
            <a:r>
              <a:rPr lang="tr-TR" sz="1800" dirty="0"/>
              <a:t>proje</a:t>
            </a:r>
            <a:r>
              <a:rPr lang="tr-TR" sz="1800" spc="10" dirty="0"/>
              <a:t> </a:t>
            </a:r>
            <a:r>
              <a:rPr lang="tr-TR" sz="1800" dirty="0"/>
              <a:t>taslağınızın</a:t>
            </a:r>
            <a:r>
              <a:rPr lang="tr-TR" sz="1800" spc="20" dirty="0"/>
              <a:t> </a:t>
            </a:r>
            <a:r>
              <a:rPr lang="tr-TR" sz="1800" dirty="0"/>
              <a:t>yalnızca</a:t>
            </a:r>
            <a:r>
              <a:rPr lang="tr-TR" sz="1800" spc="10" dirty="0"/>
              <a:t> </a:t>
            </a:r>
            <a:r>
              <a:rPr lang="tr-TR" sz="1800" dirty="0"/>
              <a:t>ortağınızı</a:t>
            </a:r>
            <a:r>
              <a:rPr lang="tr-TR" sz="1800" spc="15" dirty="0"/>
              <a:t> </a:t>
            </a:r>
            <a:r>
              <a:rPr lang="tr-TR" sz="1800" spc="-10" dirty="0"/>
              <a:t>ilgilendiren </a:t>
            </a:r>
            <a:r>
              <a:rPr lang="tr-TR" sz="1800" dirty="0"/>
              <a:t>bölümleri,</a:t>
            </a:r>
            <a:r>
              <a:rPr lang="tr-TR" sz="1800" spc="-65" dirty="0"/>
              <a:t> </a:t>
            </a:r>
            <a:r>
              <a:rPr lang="tr-TR" sz="1800" dirty="0"/>
              <a:t>ortaklık</a:t>
            </a:r>
            <a:r>
              <a:rPr lang="tr-TR" sz="1800" spc="-80" dirty="0"/>
              <a:t> </a:t>
            </a:r>
            <a:r>
              <a:rPr lang="tr-TR" sz="1800" dirty="0"/>
              <a:t>yapılan</a:t>
            </a:r>
            <a:r>
              <a:rPr lang="tr-TR" sz="1800" spc="-55" dirty="0"/>
              <a:t> </a:t>
            </a:r>
            <a:r>
              <a:rPr lang="tr-TR" sz="1800" dirty="0"/>
              <a:t>kuruma</a:t>
            </a:r>
            <a:r>
              <a:rPr lang="tr-TR" sz="1800" spc="-65" dirty="0"/>
              <a:t> </a:t>
            </a:r>
            <a:r>
              <a:rPr lang="tr-TR" sz="1800" spc="-10" dirty="0"/>
              <a:t>gönderilmelidir.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455138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 smtClean="0"/>
              <a:t>Öneriler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657" y="685800"/>
            <a:ext cx="9144000" cy="56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pc="-10" dirty="0" smtClean="0">
                <a:latin typeface="Microsoft Sans Serif"/>
                <a:cs typeface="Microsoft Sans Serif"/>
              </a:rPr>
              <a:t>Hareketliliğin</a:t>
            </a:r>
            <a:r>
              <a:rPr lang="tr-TR" spc="28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hedeflerini</a:t>
            </a:r>
            <a:r>
              <a:rPr lang="tr-TR" spc="254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açıkça</a:t>
            </a:r>
            <a:r>
              <a:rPr lang="tr-TR" spc="28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belirtin.</a:t>
            </a:r>
            <a:r>
              <a:rPr lang="tr-TR" spc="32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(Amacınız</a:t>
            </a:r>
            <a:r>
              <a:rPr lang="tr-TR" spc="29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yetenekleri</a:t>
            </a:r>
            <a:r>
              <a:rPr lang="tr-TR" spc="28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çekmek</a:t>
            </a:r>
            <a:r>
              <a:rPr lang="tr-TR" spc="29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mi?</a:t>
            </a:r>
            <a:r>
              <a:rPr lang="tr-TR" spc="27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Araştırma</a:t>
            </a:r>
            <a:r>
              <a:rPr lang="tr-TR" spc="28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amaçları</a:t>
            </a:r>
            <a:r>
              <a:rPr lang="tr-TR" spc="26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mı?</a:t>
            </a:r>
            <a:r>
              <a:rPr lang="tr-TR" spc="29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Personel</a:t>
            </a:r>
            <a:r>
              <a:rPr lang="tr-TR" spc="26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gelişimi</a:t>
            </a:r>
            <a:r>
              <a:rPr lang="tr-TR" spc="27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için </a:t>
            </a:r>
            <a:r>
              <a:rPr lang="tr-TR" spc="-409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fırsatlar</a:t>
            </a:r>
            <a:r>
              <a:rPr lang="tr-TR" spc="4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mı?</a:t>
            </a:r>
            <a:r>
              <a:rPr lang="tr-TR" dirty="0" smtClean="0">
                <a:latin typeface="Microsoft Sans Serif"/>
                <a:cs typeface="Microsoft Sans Serif"/>
              </a:rPr>
              <a:t> Vb.)</a:t>
            </a:r>
          </a:p>
          <a:p>
            <a:pPr marL="12065" marR="10795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marR="69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pc="5" dirty="0" smtClean="0">
                <a:latin typeface="Microsoft Sans Serif"/>
                <a:cs typeface="Microsoft Sans Serif"/>
              </a:rPr>
              <a:t>O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bölgeyi/ülkeyi</a:t>
            </a:r>
            <a:r>
              <a:rPr lang="tr-TR" spc="14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seçme</a:t>
            </a:r>
            <a:r>
              <a:rPr lang="tr-TR" spc="16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sebebinizi</a:t>
            </a:r>
            <a:r>
              <a:rPr lang="tr-TR" spc="16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açıklayın.</a:t>
            </a:r>
            <a:r>
              <a:rPr lang="tr-TR" spc="175" dirty="0" smtClean="0">
                <a:latin typeface="Microsoft Sans Serif"/>
                <a:cs typeface="Microsoft Sans Serif"/>
              </a:rPr>
              <a:t> </a:t>
            </a:r>
            <a:r>
              <a:rPr lang="tr-TR" spc="5" dirty="0" smtClean="0">
                <a:latin typeface="Microsoft Sans Serif"/>
                <a:cs typeface="Microsoft Sans Serif"/>
              </a:rPr>
              <a:t>Bu</a:t>
            </a:r>
            <a:r>
              <a:rPr lang="tr-TR" spc="15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bölge/ülke</a:t>
            </a:r>
            <a:r>
              <a:rPr lang="tr-TR" spc="19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ile</a:t>
            </a:r>
            <a:r>
              <a:rPr lang="tr-TR" spc="18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işbirliğini</a:t>
            </a:r>
            <a:r>
              <a:rPr lang="tr-TR" spc="13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destekleyen</a:t>
            </a:r>
            <a:r>
              <a:rPr lang="tr-TR" spc="17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herhangi</a:t>
            </a:r>
            <a:r>
              <a:rPr lang="tr-TR" spc="14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bir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kurumsal</a:t>
            </a:r>
            <a:r>
              <a:rPr lang="tr-TR" spc="14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politika</a:t>
            </a:r>
            <a:r>
              <a:rPr lang="tr-TR" spc="14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var</a:t>
            </a:r>
            <a:r>
              <a:rPr lang="tr-TR" spc="1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mı? </a:t>
            </a:r>
            <a:r>
              <a:rPr lang="tr-TR" spc="-409" dirty="0" smtClean="0">
                <a:latin typeface="Microsoft Sans Serif"/>
                <a:cs typeface="Microsoft Sans Serif"/>
              </a:rPr>
              <a:t> </a:t>
            </a:r>
            <a:r>
              <a:rPr lang="tr-TR" spc="5" dirty="0" smtClean="0">
                <a:latin typeface="Microsoft Sans Serif"/>
                <a:cs typeface="Microsoft Sans Serif"/>
              </a:rPr>
              <a:t>Bu</a:t>
            </a:r>
            <a:r>
              <a:rPr lang="tr-TR" spc="-2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bölge/ülke</a:t>
            </a:r>
            <a:r>
              <a:rPr lang="tr-TR" spc="3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veya</a:t>
            </a:r>
            <a:r>
              <a:rPr lang="tr-TR" spc="-4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yükseköğretim</a:t>
            </a:r>
            <a:r>
              <a:rPr lang="tr-TR" spc="-2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kurumu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spc="-25" dirty="0" smtClean="0">
                <a:latin typeface="Microsoft Sans Serif"/>
                <a:cs typeface="Microsoft Sans Serif"/>
              </a:rPr>
              <a:t>ile</a:t>
            </a:r>
            <a:r>
              <a:rPr lang="tr-TR" spc="4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özellikle</a:t>
            </a:r>
            <a:r>
              <a:rPr lang="tr-TR" spc="8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güçlü</a:t>
            </a:r>
            <a:r>
              <a:rPr lang="tr-TR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bir</a:t>
            </a:r>
            <a:r>
              <a:rPr lang="tr-TR" spc="20" dirty="0" smtClean="0">
                <a:latin typeface="Microsoft Sans Serif"/>
                <a:cs typeface="Microsoft Sans Serif"/>
              </a:rPr>
              <a:t> </a:t>
            </a:r>
            <a:r>
              <a:rPr lang="tr-TR" spc="-20" dirty="0" smtClean="0">
                <a:latin typeface="Microsoft Sans Serif"/>
                <a:cs typeface="Microsoft Sans Serif"/>
              </a:rPr>
              <a:t>işbirliği</a:t>
            </a:r>
            <a:r>
              <a:rPr lang="tr-TR" spc="10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mevcut</a:t>
            </a:r>
            <a:r>
              <a:rPr lang="tr-TR" spc="-3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ise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belirtin.</a:t>
            </a:r>
          </a:p>
          <a:p>
            <a:pPr marL="12065" marR="6985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pc="-5" dirty="0" smtClean="0">
                <a:latin typeface="Microsoft Sans Serif"/>
                <a:cs typeface="Microsoft Sans Serif"/>
              </a:rPr>
              <a:t>Hareketlilik</a:t>
            </a:r>
            <a:r>
              <a:rPr lang="tr-TR" spc="16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projesinin</a:t>
            </a:r>
            <a:r>
              <a:rPr lang="tr-TR" spc="13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kurumunuzun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spc="10" dirty="0" smtClean="0">
                <a:latin typeface="Microsoft Sans Serif"/>
                <a:cs typeface="Microsoft Sans Serif"/>
              </a:rPr>
              <a:t>ve</a:t>
            </a:r>
            <a:r>
              <a:rPr lang="tr-TR" spc="15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aynı</a:t>
            </a:r>
            <a:r>
              <a:rPr lang="tr-TR" spc="13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zamanda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partner</a:t>
            </a:r>
            <a:r>
              <a:rPr lang="tr-TR" spc="12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kurumun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err="1" smtClean="0">
                <a:latin typeface="Microsoft Sans Serif"/>
                <a:cs typeface="Microsoft Sans Serif"/>
              </a:rPr>
              <a:t>uluslararasılaşma</a:t>
            </a:r>
            <a:r>
              <a:rPr lang="tr-TR" spc="16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stratejisiyle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neden</a:t>
            </a:r>
            <a:r>
              <a:rPr lang="tr-TR" spc="15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ilgili</a:t>
            </a:r>
            <a:r>
              <a:rPr lang="tr-TR" spc="12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olduğunu</a:t>
            </a:r>
            <a:endParaRPr lang="tr-TR" dirty="0" smtClean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lang="tr-TR" spc="-10" dirty="0" smtClean="0">
                <a:latin typeface="Microsoft Sans Serif"/>
                <a:cs typeface="Microsoft Sans Serif"/>
              </a:rPr>
              <a:t>Açıklayınız.</a:t>
            </a:r>
          </a:p>
          <a:p>
            <a:pPr marL="299085">
              <a:lnSpc>
                <a:spcPct val="100000"/>
              </a:lnSpc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pc="-10" dirty="0" err="1" smtClean="0">
                <a:latin typeface="Microsoft Sans Serif"/>
                <a:cs typeface="Microsoft Sans Serif"/>
              </a:rPr>
              <a:t>Uluslararasılaşma</a:t>
            </a:r>
            <a:r>
              <a:rPr lang="tr-TR" spc="7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stratejiniz</a:t>
            </a:r>
            <a:r>
              <a:rPr lang="tr-TR" spc="7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eğitim,</a:t>
            </a:r>
            <a:r>
              <a:rPr lang="tr-TR" spc="5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err="1" smtClean="0">
                <a:latin typeface="Microsoft Sans Serif"/>
                <a:cs typeface="Microsoft Sans Serif"/>
              </a:rPr>
              <a:t>inovasyon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spc="5" dirty="0" smtClean="0">
                <a:latin typeface="Microsoft Sans Serif"/>
                <a:cs typeface="Microsoft Sans Serif"/>
              </a:rPr>
              <a:t>ve</a:t>
            </a:r>
            <a:r>
              <a:rPr lang="tr-TR" spc="-2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girişimcilik</a:t>
            </a:r>
            <a:r>
              <a:rPr lang="tr-TR" spc="13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alanlarında</a:t>
            </a:r>
            <a:r>
              <a:rPr lang="tr-TR" spc="11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ortaklıklar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kurmaya</a:t>
            </a:r>
            <a:r>
              <a:rPr lang="tr-TR" spc="-4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odaklanıyor</a:t>
            </a:r>
            <a:r>
              <a:rPr lang="tr-TR" spc="40" dirty="0" smtClean="0">
                <a:latin typeface="Microsoft Sans Serif"/>
                <a:cs typeface="Microsoft Sans Serif"/>
              </a:rPr>
              <a:t> </a:t>
            </a:r>
            <a:r>
              <a:rPr lang="tr-TR" spc="5" dirty="0" smtClean="0">
                <a:latin typeface="Microsoft Sans Serif"/>
                <a:cs typeface="Microsoft Sans Serif"/>
              </a:rPr>
              <a:t>mu?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pc="-10" dirty="0" smtClean="0">
                <a:latin typeface="Microsoft Sans Serif"/>
                <a:cs typeface="Microsoft Sans Serif"/>
              </a:rPr>
              <a:t>Seçilen</a:t>
            </a:r>
            <a:r>
              <a:rPr lang="tr-TR" spc="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ortakların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profili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hakkında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'ölçülebilir</a:t>
            </a:r>
            <a:r>
              <a:rPr lang="tr-TR" spc="110" dirty="0" smtClean="0">
                <a:latin typeface="Microsoft Sans Serif"/>
                <a:cs typeface="Microsoft Sans Serif"/>
              </a:rPr>
              <a:t> </a:t>
            </a:r>
            <a:r>
              <a:rPr lang="tr-TR" spc="-20" dirty="0" smtClean="0">
                <a:latin typeface="Microsoft Sans Serif"/>
                <a:cs typeface="Microsoft Sans Serif"/>
              </a:rPr>
              <a:t>bilgi'</a:t>
            </a:r>
            <a:r>
              <a:rPr lang="tr-TR" spc="9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sağlamaya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çalışın.</a:t>
            </a: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  <a:tab pos="1170940" algn="l"/>
                <a:tab pos="2058035" algn="l"/>
                <a:tab pos="2792730" algn="l"/>
                <a:tab pos="4789805" algn="l"/>
                <a:tab pos="5777865" algn="l"/>
                <a:tab pos="8354059" algn="l"/>
                <a:tab pos="10024110" algn="l"/>
              </a:tabLst>
            </a:pPr>
            <a:r>
              <a:rPr lang="tr-TR" spc="-10" dirty="0" smtClean="0">
                <a:latin typeface="Microsoft Sans Serif"/>
                <a:cs typeface="Microsoft Sans Serif"/>
              </a:rPr>
              <a:t>Projenin	</a:t>
            </a:r>
            <a:r>
              <a:rPr lang="tr-TR" spc="-5" dirty="0" smtClean="0">
                <a:latin typeface="Microsoft Sans Serif"/>
                <a:cs typeface="Microsoft Sans Serif"/>
              </a:rPr>
              <a:t>belirtilen	</a:t>
            </a:r>
            <a:r>
              <a:rPr lang="tr-TR" spc="-10" dirty="0" smtClean="0">
                <a:latin typeface="Microsoft Sans Serif"/>
                <a:cs typeface="Microsoft Sans Serif"/>
              </a:rPr>
              <a:t>alanda	</a:t>
            </a:r>
            <a:r>
              <a:rPr lang="tr-TR" spc="-5" dirty="0" smtClean="0">
                <a:latin typeface="Microsoft Sans Serif"/>
                <a:cs typeface="Microsoft Sans Serif"/>
              </a:rPr>
              <a:t>yaratacağı</a:t>
            </a:r>
            <a:r>
              <a:rPr lang="tr-TR" spc="58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büyüklük	</a:t>
            </a:r>
            <a:r>
              <a:rPr lang="tr-TR" spc="5" dirty="0" smtClean="0">
                <a:latin typeface="Microsoft Sans Serif"/>
                <a:cs typeface="Microsoft Sans Serif"/>
              </a:rPr>
              <a:t>ve </a:t>
            </a:r>
            <a:r>
              <a:rPr lang="tr-TR" spc="14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etkiyi,	ilgili</a:t>
            </a:r>
            <a:r>
              <a:rPr lang="tr-TR" spc="56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fakültelerin/bölümlerin	tamamlayıcılığını,	</a:t>
            </a:r>
            <a:r>
              <a:rPr lang="tr-TR" dirty="0" smtClean="0">
                <a:latin typeface="Microsoft Sans Serif"/>
                <a:cs typeface="Microsoft Sans Serif"/>
              </a:rPr>
              <a:t>benzer</a:t>
            </a:r>
            <a:r>
              <a:rPr lang="tr-TR" spc="8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çalışma </a:t>
            </a:r>
            <a:r>
              <a:rPr lang="tr-TR" spc="-409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programları</a:t>
            </a:r>
            <a:r>
              <a:rPr lang="tr-TR" spc="45" dirty="0" smtClean="0">
                <a:latin typeface="Microsoft Sans Serif"/>
                <a:cs typeface="Microsoft Sans Serif"/>
              </a:rPr>
              <a:t> </a:t>
            </a:r>
            <a:r>
              <a:rPr lang="tr-TR" spc="5" dirty="0" smtClean="0">
                <a:latin typeface="Microsoft Sans Serif"/>
                <a:cs typeface="Microsoft Sans Serif"/>
              </a:rPr>
              <a:t>var</a:t>
            </a:r>
            <a:r>
              <a:rPr lang="tr-TR" spc="-3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ise</a:t>
            </a:r>
            <a:r>
              <a:rPr lang="tr-TR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bunları</a:t>
            </a:r>
            <a:r>
              <a:rPr lang="tr-TR" spc="5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açıklayınız.</a:t>
            </a: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  <a:tab pos="1170940" algn="l"/>
                <a:tab pos="2058035" algn="l"/>
                <a:tab pos="2792730" algn="l"/>
                <a:tab pos="4789805" algn="l"/>
                <a:tab pos="5777865" algn="l"/>
                <a:tab pos="8354059" algn="l"/>
                <a:tab pos="10024110" algn="l"/>
              </a:tabLst>
            </a:pPr>
            <a:endParaRPr lang="tr-TR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5077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369332"/>
          </a:xfrm>
        </p:spPr>
        <p:txBody>
          <a:bodyPr/>
          <a:lstStyle/>
          <a:p>
            <a:r>
              <a:rPr lang="tr-TR" dirty="0" smtClean="0"/>
              <a:t>Öneriler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81000" y="838200"/>
            <a:ext cx="8458200" cy="5091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tr-TR" spc="-5" dirty="0" smtClean="0">
                <a:latin typeface="Microsoft Sans Serif"/>
                <a:cs typeface="Microsoft Sans Serif"/>
              </a:rPr>
              <a:t>Kurumlar </a:t>
            </a:r>
            <a:r>
              <a:rPr lang="tr-TR" spc="-10" dirty="0" smtClean="0">
                <a:latin typeface="Microsoft Sans Serif"/>
                <a:cs typeface="Microsoft Sans Serif"/>
              </a:rPr>
              <a:t>Arası </a:t>
            </a:r>
            <a:r>
              <a:rPr lang="tr-TR" spc="-5" dirty="0" smtClean="0">
                <a:latin typeface="Microsoft Sans Serif"/>
                <a:cs typeface="Microsoft Sans Serif"/>
              </a:rPr>
              <a:t>Anlaşmada ana </a:t>
            </a:r>
            <a:r>
              <a:rPr lang="tr-TR" spc="-10" dirty="0" smtClean="0">
                <a:latin typeface="Microsoft Sans Serif"/>
                <a:cs typeface="Microsoft Sans Serif"/>
              </a:rPr>
              <a:t>hatlarıyla</a:t>
            </a:r>
            <a:r>
              <a:rPr lang="tr-TR" spc="40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belirtildiği</a:t>
            </a:r>
            <a:r>
              <a:rPr lang="tr-TR" spc="39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üzere, </a:t>
            </a:r>
            <a:r>
              <a:rPr lang="tr-TR" spc="-10" dirty="0" smtClean="0">
                <a:latin typeface="Microsoft Sans Serif"/>
                <a:cs typeface="Microsoft Sans Serif"/>
              </a:rPr>
              <a:t>ortağınızla</a:t>
            </a:r>
            <a:r>
              <a:rPr lang="tr-TR" spc="40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yapacağınız </a:t>
            </a:r>
            <a:r>
              <a:rPr lang="tr-TR" spc="-5" dirty="0" smtClean="0">
                <a:latin typeface="Microsoft Sans Serif"/>
                <a:cs typeface="Microsoft Sans Serif"/>
              </a:rPr>
              <a:t>anlaşmadaki </a:t>
            </a:r>
            <a:r>
              <a:rPr lang="tr-TR" spc="-10" dirty="0" smtClean="0">
                <a:latin typeface="Microsoft Sans Serif"/>
                <a:cs typeface="Microsoft Sans Serif"/>
              </a:rPr>
              <a:t>yetkinlik </a:t>
            </a:r>
            <a:r>
              <a:rPr lang="tr-TR" spc="-20" dirty="0" smtClean="0">
                <a:latin typeface="Microsoft Sans Serif"/>
                <a:cs typeface="Microsoft Sans Serif"/>
              </a:rPr>
              <a:t>dağılımını </a:t>
            </a:r>
            <a:r>
              <a:rPr lang="tr-TR" spc="-1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açıklayın.</a:t>
            </a:r>
            <a:r>
              <a:rPr lang="tr-TR" spc="3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Kim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hangi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kursları</a:t>
            </a:r>
            <a:r>
              <a:rPr lang="tr-TR" spc="5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ne </a:t>
            </a:r>
            <a:r>
              <a:rPr lang="tr-TR" dirty="0" smtClean="0">
                <a:latin typeface="Microsoft Sans Serif"/>
                <a:cs typeface="Microsoft Sans Serif"/>
              </a:rPr>
              <a:t>zaman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sunuyor?</a:t>
            </a:r>
            <a:r>
              <a:rPr lang="tr-TR" spc="-1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Vize/sigorta/konaklama</a:t>
            </a:r>
            <a:r>
              <a:rPr lang="tr-TR" spc="-35" dirty="0" smtClean="0">
                <a:latin typeface="Microsoft Sans Serif"/>
                <a:cs typeface="Microsoft Sans Serif"/>
              </a:rPr>
              <a:t> </a:t>
            </a:r>
            <a:r>
              <a:rPr lang="tr-TR" spc="-20" dirty="0" smtClean="0">
                <a:latin typeface="Microsoft Sans Serif"/>
                <a:cs typeface="Microsoft Sans Serif"/>
              </a:rPr>
              <a:t>için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kim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destek</a:t>
            </a:r>
            <a:r>
              <a:rPr lang="tr-TR" spc="-3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sağlıyor?</a:t>
            </a:r>
            <a:r>
              <a:rPr lang="tr-TR" spc="3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Katılımcıların</a:t>
            </a:r>
            <a:r>
              <a:rPr lang="tr-TR" spc="10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seçimi </a:t>
            </a:r>
            <a:r>
              <a:rPr lang="tr-TR" spc="-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ve/veya</a:t>
            </a:r>
            <a:r>
              <a:rPr lang="tr-TR" spc="-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değerlendirilmesinden</a:t>
            </a:r>
            <a:r>
              <a:rPr lang="tr-TR" spc="114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kim</a:t>
            </a:r>
            <a:r>
              <a:rPr lang="tr-TR" spc="2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sorumludur?</a:t>
            </a:r>
            <a:r>
              <a:rPr lang="tr-TR" spc="4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Öğrenciler/personel</a:t>
            </a:r>
            <a:r>
              <a:rPr lang="tr-TR" spc="6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ne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yapmak</a:t>
            </a:r>
            <a:r>
              <a:rPr lang="tr-TR" spc="-3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zorunda kalacak? </a:t>
            </a:r>
            <a:r>
              <a:rPr lang="tr-TR" dirty="0" smtClean="0">
                <a:latin typeface="Microsoft Sans Serif"/>
                <a:cs typeface="Microsoft Sans Serif"/>
              </a:rPr>
              <a:t>Vb.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Varsa,</a:t>
            </a:r>
            <a:r>
              <a:rPr lang="tr-TR" spc="-3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finansmanın </a:t>
            </a:r>
            <a:r>
              <a:rPr lang="tr-TR" spc="-5" dirty="0" smtClean="0">
                <a:latin typeface="Microsoft Sans Serif"/>
                <a:cs typeface="Microsoft Sans Serif"/>
              </a:rPr>
              <a:t> siz</a:t>
            </a:r>
            <a:r>
              <a:rPr lang="tr-TR" spc="-2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ve</a:t>
            </a:r>
            <a:r>
              <a:rPr lang="tr-TR" spc="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ortağınız</a:t>
            </a:r>
            <a:r>
              <a:rPr lang="tr-TR" spc="3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arasında</a:t>
            </a:r>
            <a:r>
              <a:rPr lang="tr-TR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nasıl</a:t>
            </a:r>
            <a:r>
              <a:rPr lang="tr-TR" spc="3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paylaşılacağını</a:t>
            </a:r>
            <a:r>
              <a:rPr lang="tr-TR" spc="10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detaylandırın.</a:t>
            </a:r>
          </a:p>
          <a:p>
            <a:pPr marL="12065" marR="5080">
              <a:lnSpc>
                <a:spcPct val="100000"/>
              </a:lnSpc>
              <a:spcBef>
                <a:spcPts val="110"/>
              </a:spcBef>
              <a:tabLst>
                <a:tab pos="299085" algn="l"/>
                <a:tab pos="299720" algn="l"/>
              </a:tabLst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tr-TR" spc="-5" dirty="0" smtClean="0">
                <a:latin typeface="Microsoft Sans Serif"/>
                <a:cs typeface="Microsoft Sans Serif"/>
              </a:rPr>
              <a:t>Siz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ve</a:t>
            </a:r>
            <a:r>
              <a:rPr lang="tr-TR" spc="-10" dirty="0" smtClean="0">
                <a:latin typeface="Microsoft Sans Serif"/>
                <a:cs typeface="Microsoft Sans Serif"/>
              </a:rPr>
              <a:t> ortağınız</a:t>
            </a:r>
            <a:r>
              <a:rPr lang="tr-TR" spc="6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arasında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iletişim</a:t>
            </a:r>
            <a:r>
              <a:rPr lang="tr-TR" spc="9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kanallarının</a:t>
            </a:r>
            <a:r>
              <a:rPr lang="tr-TR" spc="11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nasıl</a:t>
            </a:r>
            <a:r>
              <a:rPr lang="tr-TR" spc="4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çalışacağını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açıklayın.</a:t>
            </a:r>
            <a:r>
              <a:rPr lang="tr-TR" spc="4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Hareketlilik</a:t>
            </a:r>
            <a:r>
              <a:rPr lang="tr-TR" spc="8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projesinin</a:t>
            </a:r>
            <a:r>
              <a:rPr lang="tr-TR" spc="6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farklı</a:t>
            </a:r>
            <a:r>
              <a:rPr lang="tr-TR" spc="6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aşamaları</a:t>
            </a:r>
            <a:r>
              <a:rPr lang="tr-TR" spc="4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hakkında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kısa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spc="-20" dirty="0" smtClean="0">
                <a:latin typeface="Microsoft Sans Serif"/>
                <a:cs typeface="Microsoft Sans Serif"/>
              </a:rPr>
              <a:t>bilgi</a:t>
            </a:r>
            <a:r>
              <a:rPr lang="tr-TR" spc="9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verin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spc="5" dirty="0" smtClean="0">
                <a:latin typeface="Microsoft Sans Serif"/>
                <a:cs typeface="Microsoft Sans Serif"/>
              </a:rPr>
              <a:t>ve</a:t>
            </a:r>
            <a:r>
              <a:rPr lang="tr-TR" spc="-1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ortak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kurum/kuruluşların</a:t>
            </a:r>
            <a:r>
              <a:rPr lang="tr-TR" spc="4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katılımcıların</a:t>
            </a:r>
            <a:r>
              <a:rPr lang="tr-TR" spc="13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seçimi,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onlara</a:t>
            </a:r>
            <a:r>
              <a:rPr lang="tr-TR" dirty="0" smtClean="0">
                <a:latin typeface="Microsoft Sans Serif"/>
                <a:cs typeface="Microsoft Sans Serif"/>
              </a:rPr>
              <a:t> 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lang="tr-TR" spc="-10" dirty="0" smtClean="0">
                <a:latin typeface="Microsoft Sans Serif"/>
                <a:cs typeface="Microsoft Sans Serif"/>
              </a:rPr>
              <a:t>sağlanan</a:t>
            </a:r>
            <a:r>
              <a:rPr lang="tr-TR" spc="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destekler</a:t>
            </a:r>
            <a:r>
              <a:rPr lang="tr-TR" spc="5" dirty="0" smtClean="0">
                <a:latin typeface="Microsoft Sans Serif"/>
                <a:cs typeface="Microsoft Sans Serif"/>
              </a:rPr>
              <a:t> ve</a:t>
            </a:r>
            <a:r>
              <a:rPr lang="tr-TR" spc="-15" dirty="0" smtClean="0">
                <a:latin typeface="Microsoft Sans Serif"/>
                <a:cs typeface="Microsoft Sans Serif"/>
              </a:rPr>
              <a:t> hareketliliğin</a:t>
            </a:r>
            <a:r>
              <a:rPr lang="tr-TR" spc="105" dirty="0" smtClean="0">
                <a:latin typeface="Microsoft Sans Serif"/>
                <a:cs typeface="Microsoft Sans Serif"/>
              </a:rPr>
              <a:t> </a:t>
            </a:r>
            <a:r>
              <a:rPr lang="tr-TR" spc="-20" dirty="0" smtClean="0">
                <a:latin typeface="Microsoft Sans Serif"/>
                <a:cs typeface="Microsoft Sans Serif"/>
              </a:rPr>
              <a:t>iki</a:t>
            </a:r>
            <a:r>
              <a:rPr lang="tr-TR" spc="3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kurumda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da</a:t>
            </a:r>
            <a:r>
              <a:rPr lang="tr-TR" spc="-15" dirty="0" smtClean="0">
                <a:latin typeface="Microsoft Sans Serif"/>
                <a:cs typeface="Microsoft Sans Serif"/>
              </a:rPr>
              <a:t> tanınırlığa</a:t>
            </a:r>
            <a:r>
              <a:rPr lang="tr-TR" spc="10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sahip</a:t>
            </a:r>
            <a:r>
              <a:rPr lang="tr-TR" spc="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olması</a:t>
            </a:r>
            <a:r>
              <a:rPr lang="tr-TR" spc="30" dirty="0" smtClean="0">
                <a:latin typeface="Microsoft Sans Serif"/>
                <a:cs typeface="Microsoft Sans Serif"/>
              </a:rPr>
              <a:t> </a:t>
            </a:r>
            <a:r>
              <a:rPr lang="tr-TR" spc="-20" dirty="0" smtClean="0">
                <a:latin typeface="Microsoft Sans Serif"/>
                <a:cs typeface="Microsoft Sans Serif"/>
              </a:rPr>
              <a:t>gibi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detayları</a:t>
            </a:r>
            <a:r>
              <a:rPr lang="tr-TR" spc="5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açıklayın.</a:t>
            </a:r>
            <a:endParaRPr lang="tr-TR" dirty="0" smtClean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tr-TR" spc="-15" dirty="0" smtClean="0">
                <a:latin typeface="Microsoft Sans Serif"/>
                <a:cs typeface="Microsoft Sans Serif"/>
              </a:rPr>
              <a:t>Hareketlilik</a:t>
            </a:r>
            <a:r>
              <a:rPr lang="tr-TR" spc="8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Öncesi </a:t>
            </a:r>
            <a:r>
              <a:rPr lang="tr-TR" spc="10" dirty="0" smtClean="0">
                <a:latin typeface="Microsoft Sans Serif"/>
                <a:cs typeface="Microsoft Sans Serif"/>
              </a:rPr>
              <a:t>&amp;</a:t>
            </a:r>
            <a:r>
              <a:rPr lang="tr-TR" spc="-1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Hareketlilik</a:t>
            </a:r>
            <a:r>
              <a:rPr lang="tr-TR" spc="8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Sırasında</a:t>
            </a:r>
            <a:r>
              <a:rPr lang="tr-TR" spc="35" dirty="0" smtClean="0">
                <a:latin typeface="Microsoft Sans Serif"/>
                <a:cs typeface="Microsoft Sans Serif"/>
              </a:rPr>
              <a:t> </a:t>
            </a:r>
            <a:r>
              <a:rPr lang="tr-TR" spc="10" dirty="0" smtClean="0">
                <a:latin typeface="Microsoft Sans Serif"/>
                <a:cs typeface="Microsoft Sans Serif"/>
              </a:rPr>
              <a:t>&amp;</a:t>
            </a:r>
            <a:r>
              <a:rPr lang="tr-TR" spc="-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Hareketlilikten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Sonra</a:t>
            </a:r>
            <a:r>
              <a:rPr lang="tr-TR" spc="1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olmak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üzere </a:t>
            </a:r>
            <a:r>
              <a:rPr lang="tr-TR" spc="-10" dirty="0" smtClean="0">
                <a:latin typeface="Microsoft Sans Serif"/>
                <a:cs typeface="Microsoft Sans Serif"/>
              </a:rPr>
              <a:t>3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aşamayı</a:t>
            </a:r>
            <a:r>
              <a:rPr lang="tr-TR" spc="-10" dirty="0" smtClean="0">
                <a:latin typeface="Microsoft Sans Serif"/>
                <a:cs typeface="Microsoft Sans Serif"/>
              </a:rPr>
              <a:t> da</a:t>
            </a:r>
            <a:r>
              <a:rPr lang="tr-TR" spc="-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açıklayınız.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Farklı</a:t>
            </a:r>
            <a:r>
              <a:rPr lang="tr-TR" dirty="0" smtClean="0">
                <a:latin typeface="Microsoft Sans Serif"/>
                <a:cs typeface="Microsoft Sans Serif"/>
              </a:rPr>
              <a:t> </a:t>
            </a:r>
          </a:p>
          <a:p>
            <a:pPr marL="299085">
              <a:lnSpc>
                <a:spcPct val="100000"/>
              </a:lnSpc>
            </a:pPr>
            <a:r>
              <a:rPr lang="tr-TR" spc="-5" dirty="0" smtClean="0">
                <a:latin typeface="Microsoft Sans Serif"/>
                <a:cs typeface="Microsoft Sans Serif"/>
              </a:rPr>
              <a:t>aşamalarda</a:t>
            </a:r>
            <a:r>
              <a:rPr lang="tr-TR" spc="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öğrencilere/personele</a:t>
            </a:r>
            <a:r>
              <a:rPr lang="tr-TR" spc="8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neler</a:t>
            </a:r>
            <a:r>
              <a:rPr lang="tr-TR" spc="3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sunuluyor?</a:t>
            </a:r>
            <a:r>
              <a:rPr lang="tr-TR" spc="-15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Kim</a:t>
            </a:r>
            <a:r>
              <a:rPr lang="tr-TR" spc="10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tarafından?</a:t>
            </a:r>
          </a:p>
          <a:p>
            <a:pPr marL="299085">
              <a:lnSpc>
                <a:spcPct val="100000"/>
              </a:lnSpc>
            </a:pPr>
            <a:endParaRPr lang="tr-TR" dirty="0" smtClean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tr-TR" spc="-10" dirty="0" smtClean="0">
                <a:latin typeface="Microsoft Sans Serif"/>
                <a:cs typeface="Microsoft Sans Serif"/>
              </a:rPr>
              <a:t>Dezavantajlı</a:t>
            </a:r>
            <a:r>
              <a:rPr lang="tr-TR" spc="3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kişilere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yönelik</a:t>
            </a:r>
            <a:r>
              <a:rPr lang="tr-TR" spc="3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ek</a:t>
            </a:r>
            <a:r>
              <a:rPr lang="tr-TR" spc="-15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destek,</a:t>
            </a:r>
            <a:r>
              <a:rPr lang="tr-TR" spc="-35" dirty="0" smtClean="0">
                <a:latin typeface="Microsoft Sans Serif"/>
                <a:cs typeface="Microsoft Sans Serif"/>
              </a:rPr>
              <a:t> </a:t>
            </a:r>
            <a:r>
              <a:rPr lang="tr-TR" spc="-25" dirty="0" smtClean="0">
                <a:latin typeface="Microsoft Sans Serif"/>
                <a:cs typeface="Microsoft Sans Serif"/>
              </a:rPr>
              <a:t>dil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eğitimi,</a:t>
            </a:r>
            <a:r>
              <a:rPr lang="tr-TR" spc="60" dirty="0" smtClean="0">
                <a:latin typeface="Microsoft Sans Serif"/>
                <a:cs typeface="Microsoft Sans Serif"/>
              </a:rPr>
              <a:t> </a:t>
            </a:r>
            <a:r>
              <a:rPr lang="tr-TR" spc="-10" dirty="0" smtClean="0">
                <a:latin typeface="Microsoft Sans Serif"/>
                <a:cs typeface="Microsoft Sans Serif"/>
              </a:rPr>
              <a:t>kültürel</a:t>
            </a:r>
            <a:r>
              <a:rPr lang="tr-TR" spc="3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entegrasyon</a:t>
            </a:r>
            <a:r>
              <a:rPr lang="tr-TR" spc="-35" dirty="0" smtClean="0">
                <a:latin typeface="Microsoft Sans Serif"/>
                <a:cs typeface="Microsoft Sans Serif"/>
              </a:rPr>
              <a:t> </a:t>
            </a:r>
            <a:r>
              <a:rPr lang="tr-TR" spc="-15" dirty="0" smtClean="0">
                <a:latin typeface="Microsoft Sans Serif"/>
                <a:cs typeface="Microsoft Sans Serif"/>
              </a:rPr>
              <a:t>faaliyetleri</a:t>
            </a:r>
            <a:r>
              <a:rPr lang="tr-TR" spc="110" dirty="0" smtClean="0">
                <a:latin typeface="Microsoft Sans Serif"/>
                <a:cs typeface="Microsoft Sans Serif"/>
              </a:rPr>
              <a:t> </a:t>
            </a:r>
            <a:r>
              <a:rPr lang="tr-TR" dirty="0" smtClean="0">
                <a:latin typeface="Microsoft Sans Serif"/>
                <a:cs typeface="Microsoft Sans Serif"/>
              </a:rPr>
              <a:t>vb.</a:t>
            </a:r>
            <a:r>
              <a:rPr lang="tr-TR" spc="-15" dirty="0" smtClean="0">
                <a:latin typeface="Microsoft Sans Serif"/>
                <a:cs typeface="Microsoft Sans Serif"/>
              </a:rPr>
              <a:t> </a:t>
            </a:r>
            <a:r>
              <a:rPr lang="tr-TR" spc="-5" dirty="0" smtClean="0">
                <a:latin typeface="Microsoft Sans Serif"/>
                <a:cs typeface="Microsoft Sans Serif"/>
              </a:rPr>
              <a:t>var</a:t>
            </a:r>
            <a:r>
              <a:rPr lang="tr-TR" spc="-10" dirty="0" smtClean="0">
                <a:latin typeface="Microsoft Sans Serif"/>
                <a:cs typeface="Microsoft Sans Serif"/>
              </a:rPr>
              <a:t> mı?</a:t>
            </a:r>
            <a:r>
              <a:rPr lang="tr-TR" dirty="0" smtClean="0">
                <a:latin typeface="Microsoft Sans Serif"/>
                <a:cs typeface="Microsoft Sans Serif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193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9194" y="2331847"/>
            <a:ext cx="14789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icm@ua.gov.tr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94" y="3981069"/>
            <a:ext cx="1627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latin typeface="Carlito"/>
                <a:cs typeface="Carlito"/>
              </a:rPr>
              <a:t>0-312-</a:t>
            </a:r>
            <a:r>
              <a:rPr sz="1900" b="1" dirty="0">
                <a:latin typeface="Carlito"/>
                <a:cs typeface="Carlito"/>
              </a:rPr>
              <a:t>409</a:t>
            </a:r>
            <a:r>
              <a:rPr sz="1900" b="1" spc="35" dirty="0">
                <a:latin typeface="Carlito"/>
                <a:cs typeface="Carlito"/>
              </a:rPr>
              <a:t> </a:t>
            </a:r>
            <a:r>
              <a:rPr sz="1900" b="1" dirty="0">
                <a:latin typeface="Carlito"/>
                <a:cs typeface="Carlito"/>
              </a:rPr>
              <a:t>62 </a:t>
            </a:r>
            <a:r>
              <a:rPr sz="1900" b="1" spc="-25" dirty="0">
                <a:latin typeface="Carlito"/>
                <a:cs typeface="Carlito"/>
              </a:rPr>
              <a:t>57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429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/>
              <a:t>Sorularınız</a:t>
            </a:r>
            <a:r>
              <a:rPr spc="-20" dirty="0"/>
              <a:t> </a:t>
            </a:r>
            <a:r>
              <a:rPr spc="-10" dirty="0"/>
              <a:t>için: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990600" cy="990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91" y="3352800"/>
            <a:ext cx="1039368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9140952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727" y="2495803"/>
            <a:ext cx="2591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585858"/>
                </a:solidFill>
              </a:rPr>
              <a:t>Teşekkür</a:t>
            </a:r>
            <a:r>
              <a:rPr sz="2700" spc="-165" dirty="0">
                <a:solidFill>
                  <a:srgbClr val="585858"/>
                </a:solidFill>
              </a:rPr>
              <a:t> </a:t>
            </a:r>
            <a:r>
              <a:rPr sz="2700" spc="-10" dirty="0">
                <a:solidFill>
                  <a:srgbClr val="585858"/>
                </a:solidFill>
              </a:rPr>
              <a:t>ederiz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761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KA131</a:t>
            </a:r>
            <a:r>
              <a:rPr sz="3200" spc="-35" dirty="0"/>
              <a:t> </a:t>
            </a:r>
            <a:r>
              <a:rPr sz="3200" dirty="0"/>
              <a:t>vs</a:t>
            </a:r>
            <a:r>
              <a:rPr sz="3200" spc="-20" dirty="0"/>
              <a:t> KA171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65428" y="1118361"/>
            <a:ext cx="3173172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Carlito"/>
                <a:cs typeface="Carlito"/>
              </a:rPr>
              <a:t>KA131</a:t>
            </a:r>
            <a:endParaRPr sz="24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4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Mobility</a:t>
            </a:r>
            <a:r>
              <a:rPr sz="1600" b="1" spc="-8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projects</a:t>
            </a:r>
            <a:r>
              <a:rPr sz="1600" b="1" spc="-7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supported</a:t>
            </a:r>
            <a:r>
              <a:rPr sz="1600" b="1" spc="-4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25" dirty="0" smtClean="0">
                <a:solidFill>
                  <a:srgbClr val="2E5496"/>
                </a:solidFill>
                <a:latin typeface="Carlito"/>
                <a:cs typeface="Carlito"/>
              </a:rPr>
              <a:t>by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b="1" dirty="0" smtClean="0">
                <a:solidFill>
                  <a:srgbClr val="2E5496"/>
                </a:solidFill>
                <a:latin typeface="Carlito"/>
                <a:cs typeface="Carlito"/>
              </a:rPr>
              <a:t>EU</a:t>
            </a:r>
            <a:r>
              <a:rPr sz="1600" b="1" spc="-50" dirty="0" smtClean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internal</a:t>
            </a:r>
            <a:r>
              <a:rPr sz="1600" b="1" spc="-3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policy</a:t>
            </a:r>
            <a:r>
              <a:rPr sz="1600" b="1" spc="-5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rlito"/>
                <a:cs typeface="Carlito"/>
              </a:rPr>
              <a:t>funds</a:t>
            </a:r>
            <a:endParaRPr sz="1600" dirty="0">
              <a:latin typeface="Carlito"/>
              <a:cs typeface="Carlito"/>
            </a:endParaRPr>
          </a:p>
          <a:p>
            <a:pPr marL="459105" marR="164465" lvl="1" indent="-287020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542925" algn="l"/>
              </a:tabLst>
            </a:pP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KA131</a:t>
            </a:r>
            <a:r>
              <a:rPr sz="1600" b="1" spc="-7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bütçesinin</a:t>
            </a:r>
            <a:r>
              <a:rPr sz="1600" b="1" spc="-5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rlito"/>
                <a:cs typeface="Carlito"/>
              </a:rPr>
              <a:t>%20’si</a:t>
            </a:r>
            <a:r>
              <a:rPr sz="1600" b="1" spc="-6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2E5496"/>
                </a:solidFill>
                <a:latin typeface="Carlito"/>
                <a:cs typeface="Carlito"/>
              </a:rPr>
              <a:t>ile 	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Regions</a:t>
            </a:r>
            <a:r>
              <a:rPr sz="1600" b="1" spc="-3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rlito"/>
                <a:cs typeface="Carlito"/>
              </a:rPr>
              <a:t>1-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14</a:t>
            </a:r>
            <a:r>
              <a:rPr sz="1600" b="1" spc="-1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 err="1">
                <a:solidFill>
                  <a:srgbClr val="2E5496"/>
                </a:solidFill>
                <a:latin typeface="Carlito"/>
                <a:cs typeface="Carlito"/>
              </a:rPr>
              <a:t>ile</a:t>
            </a:r>
            <a:r>
              <a:rPr sz="1600" b="1" spc="-5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u="sng" spc="-10" dirty="0" smtClean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rlito"/>
                <a:cs typeface="Carlito"/>
              </a:rPr>
              <a:t>outgoing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lang="tr-TR" sz="1600" dirty="0" smtClean="0">
                <a:latin typeface="Carlito"/>
                <a:cs typeface="Carlito"/>
              </a:rPr>
              <a:t> </a:t>
            </a:r>
            <a:r>
              <a:rPr sz="1600" b="1" dirty="0" smtClean="0">
                <a:solidFill>
                  <a:srgbClr val="2E5496"/>
                </a:solidFill>
                <a:latin typeface="Carlito"/>
                <a:cs typeface="Carlito"/>
              </a:rPr>
              <a:t>mobility</a:t>
            </a:r>
            <a:r>
              <a:rPr sz="1600" b="1" spc="-40" dirty="0" smtClean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rlito"/>
                <a:cs typeface="Carlito"/>
              </a:rPr>
              <a:t>imkanı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048" y="3382136"/>
            <a:ext cx="316555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97205" algn="l"/>
              </a:tabLst>
            </a:pP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Ülke</a:t>
            </a:r>
            <a:r>
              <a:rPr sz="1600" b="1" spc="-6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ve</a:t>
            </a:r>
            <a:r>
              <a:rPr sz="1600" b="1" spc="-6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kurumları</a:t>
            </a:r>
            <a:r>
              <a:rPr sz="1600" b="1" spc="-4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proje</a:t>
            </a:r>
            <a:r>
              <a:rPr sz="1600" b="1" spc="-3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20" dirty="0" err="1">
                <a:solidFill>
                  <a:srgbClr val="2E5496"/>
                </a:solidFill>
                <a:latin typeface="Carlito"/>
                <a:cs typeface="Carlito"/>
              </a:rPr>
              <a:t>devam</a:t>
            </a:r>
            <a:r>
              <a:rPr sz="1600" b="1" spc="-20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10" dirty="0" err="1" smtClean="0">
                <a:solidFill>
                  <a:srgbClr val="2E5496"/>
                </a:solidFill>
                <a:latin typeface="Carlito"/>
                <a:cs typeface="Carlito"/>
              </a:rPr>
              <a:t>ederken</a:t>
            </a:r>
            <a:r>
              <a:rPr sz="1600" b="1" spc="-45" dirty="0" smtClean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seçebilme</a:t>
            </a:r>
            <a:r>
              <a:rPr sz="1600" b="1" spc="-5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rlito"/>
                <a:cs typeface="Carlito"/>
              </a:rPr>
              <a:t>imkanı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308" y="4113657"/>
            <a:ext cx="2550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Kalite</a:t>
            </a:r>
            <a:r>
              <a:rPr sz="1600" b="1" spc="-9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rlito"/>
                <a:cs typeface="Carlito"/>
              </a:rPr>
              <a:t>değerlendirmesi</a:t>
            </a:r>
            <a:r>
              <a:rPr sz="1600" b="1" spc="-7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2E5496"/>
                </a:solidFill>
                <a:latin typeface="Carlito"/>
                <a:cs typeface="Carlito"/>
              </a:rPr>
              <a:t>yok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1127582"/>
            <a:ext cx="3057397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KA171</a:t>
            </a:r>
            <a:endParaRPr sz="2400" dirty="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500"/>
              </a:spcBef>
              <a:buFont typeface="Wingdings"/>
              <a:buChar char=""/>
              <a:tabLst>
                <a:tab pos="585470" algn="l"/>
              </a:tabLst>
            </a:pPr>
            <a:r>
              <a:rPr sz="1600" b="1" dirty="0">
                <a:latin typeface="Carlito"/>
                <a:cs typeface="Carlito"/>
              </a:rPr>
              <a:t>Mobility</a:t>
            </a:r>
            <a:r>
              <a:rPr sz="1600" b="1" spc="-9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projects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supported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25" dirty="0">
                <a:latin typeface="Carlito"/>
                <a:cs typeface="Carlito"/>
              </a:rPr>
              <a:t>by 	</a:t>
            </a:r>
            <a:r>
              <a:rPr sz="1600" b="1" dirty="0">
                <a:latin typeface="Carlito"/>
                <a:cs typeface="Carlito"/>
              </a:rPr>
              <a:t>EU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external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policy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spc="-20" dirty="0">
                <a:latin typeface="Carlito"/>
                <a:cs typeface="Carlito"/>
              </a:rPr>
              <a:t>funds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0578" y="3141345"/>
            <a:ext cx="48895" cy="13970"/>
          </a:xfrm>
          <a:custGeom>
            <a:avLst/>
            <a:gdLst/>
            <a:ahLst/>
            <a:cxnLst/>
            <a:rect l="l" t="t" r="r" b="b"/>
            <a:pathLst>
              <a:path w="48895" h="13969">
                <a:moveTo>
                  <a:pt x="48767" y="0"/>
                </a:moveTo>
                <a:lnTo>
                  <a:pt x="0" y="0"/>
                </a:lnTo>
                <a:lnTo>
                  <a:pt x="0" y="13715"/>
                </a:lnTo>
                <a:lnTo>
                  <a:pt x="48767" y="13715"/>
                </a:lnTo>
                <a:lnTo>
                  <a:pt x="4876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5400" y="2415920"/>
            <a:ext cx="342899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1345" algn="l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614045" algn="l"/>
              </a:tabLst>
            </a:pPr>
            <a:r>
              <a:rPr sz="1600" b="1" dirty="0">
                <a:latin typeface="Carlito"/>
                <a:cs typeface="Carlito"/>
              </a:rPr>
              <a:t>KA171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bütçesi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25" dirty="0">
                <a:latin typeface="Carlito"/>
                <a:cs typeface="Carlito"/>
              </a:rPr>
              <a:t>ile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Regions</a:t>
            </a:r>
            <a:r>
              <a:rPr sz="16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1-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12</a:t>
            </a:r>
            <a:r>
              <a:rPr sz="16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ile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rlito"/>
                <a:cs typeface="Carlito"/>
              </a:rPr>
              <a:t>outgoing</a:t>
            </a:r>
            <a:r>
              <a:rPr sz="1600" b="1" u="sng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rlito"/>
                <a:cs typeface="Carlito"/>
              </a:rPr>
              <a:t> </a:t>
            </a:r>
            <a:r>
              <a:rPr sz="1600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rlito"/>
                <a:cs typeface="Carlito"/>
              </a:rPr>
              <a:t>ve</a:t>
            </a:r>
            <a:r>
              <a:rPr sz="1600" b="1" u="none" spc="-2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16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rlito"/>
                <a:cs typeface="Carlito"/>
              </a:rPr>
              <a:t>incoming</a:t>
            </a:r>
            <a:r>
              <a:rPr sz="1600" b="1" u="none" spc="-5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1600" b="1" u="none" dirty="0">
                <a:latin typeface="Carlito"/>
                <a:cs typeface="Carlito"/>
              </a:rPr>
              <a:t>mobility</a:t>
            </a:r>
            <a:r>
              <a:rPr sz="1600" b="1" u="none" spc="-80" dirty="0">
                <a:latin typeface="Carlito"/>
                <a:cs typeface="Carlito"/>
              </a:rPr>
              <a:t> </a:t>
            </a:r>
            <a:r>
              <a:rPr sz="1600" b="1" u="none" spc="-10" dirty="0">
                <a:latin typeface="Carlito"/>
                <a:cs typeface="Carlito"/>
              </a:rPr>
              <a:t>imkanı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399" y="3391661"/>
            <a:ext cx="305739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3695" algn="l"/>
              </a:tabLst>
            </a:pPr>
            <a:r>
              <a:rPr sz="1600" b="1" dirty="0">
                <a:latin typeface="Carlito"/>
                <a:cs typeface="Carlito"/>
              </a:rPr>
              <a:t>Ülke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ve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kurumlar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başvuru 	</a:t>
            </a:r>
            <a:r>
              <a:rPr sz="1600" b="1" dirty="0">
                <a:latin typeface="Carlito"/>
                <a:cs typeface="Carlito"/>
              </a:rPr>
              <a:t>aşamasında</a:t>
            </a:r>
            <a:r>
              <a:rPr sz="1600" b="1" spc="-7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belirleniyor.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7764" y="3910371"/>
            <a:ext cx="335279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b="1" dirty="0">
                <a:latin typeface="Carlito"/>
                <a:cs typeface="Carlito"/>
              </a:rPr>
              <a:t>Kalite</a:t>
            </a:r>
            <a:r>
              <a:rPr sz="1600" b="1" spc="-9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değerlendirmesi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spc="-20" dirty="0">
                <a:latin typeface="Carlito"/>
                <a:cs typeface="Carlito"/>
              </a:rPr>
              <a:t>var.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8703" y="4255431"/>
            <a:ext cx="336185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76884" algn="l"/>
              </a:tabLst>
            </a:pPr>
            <a:r>
              <a:rPr sz="1600" b="1" dirty="0">
                <a:latin typeface="Carlito"/>
                <a:cs typeface="Carlito"/>
              </a:rPr>
              <a:t>Giden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ve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gelen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hareketliliklere 	</a:t>
            </a:r>
            <a:r>
              <a:rPr sz="1600" b="1" dirty="0">
                <a:latin typeface="Carlito"/>
                <a:cs typeface="Carlito"/>
              </a:rPr>
              <a:t>ilişkin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tüm</a:t>
            </a:r>
            <a:r>
              <a:rPr sz="1600" b="1" spc="-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hibe</a:t>
            </a:r>
            <a:r>
              <a:rPr sz="1600" b="1" spc="-10" dirty="0">
                <a:latin typeface="Carlito"/>
                <a:cs typeface="Carlito"/>
              </a:rPr>
              <a:t> ödemeleri</a:t>
            </a:r>
            <a:endParaRPr sz="1600" dirty="0">
              <a:latin typeface="Carlito"/>
              <a:cs typeface="Carlito"/>
            </a:endParaRPr>
          </a:p>
          <a:p>
            <a:pPr marL="1296035" marR="24130" indent="-977265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koordinatör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dirty="0" err="1">
                <a:latin typeface="Carlito"/>
                <a:cs typeface="Carlito"/>
              </a:rPr>
              <a:t>kurum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10" dirty="0" err="1" smtClean="0">
                <a:latin typeface="Carlito"/>
                <a:cs typeface="Carlito"/>
              </a:rPr>
              <a:t>tarafından</a:t>
            </a:r>
            <a:r>
              <a:rPr lang="tr-TR" sz="1600" b="1" spc="-10" dirty="0" smtClean="0">
                <a:latin typeface="Carlito"/>
                <a:cs typeface="Carlito"/>
              </a:rPr>
              <a:t> </a:t>
            </a:r>
            <a:r>
              <a:rPr sz="1600" b="1" spc="-10" dirty="0" err="1" smtClean="0">
                <a:latin typeface="Carlito"/>
                <a:cs typeface="Carlito"/>
              </a:rPr>
              <a:t>yapılır</a:t>
            </a:r>
            <a:r>
              <a:rPr sz="1600" b="1" spc="-10" dirty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941" y="1162050"/>
            <a:ext cx="3429000" cy="3501212"/>
          </a:xfrm>
          <a:custGeom>
            <a:avLst/>
            <a:gdLst/>
            <a:ahLst/>
            <a:cxnLst/>
            <a:rect l="l" t="t" r="r" b="b"/>
            <a:pathLst>
              <a:path w="3429000" h="3351529">
                <a:moveTo>
                  <a:pt x="0" y="558546"/>
                </a:moveTo>
                <a:lnTo>
                  <a:pt x="2050" y="510351"/>
                </a:lnTo>
                <a:lnTo>
                  <a:pt x="8089" y="463295"/>
                </a:lnTo>
                <a:lnTo>
                  <a:pt x="17949" y="417546"/>
                </a:lnTo>
                <a:lnTo>
                  <a:pt x="31462" y="373270"/>
                </a:lnTo>
                <a:lnTo>
                  <a:pt x="48461" y="330636"/>
                </a:lnTo>
                <a:lnTo>
                  <a:pt x="68778" y="289811"/>
                </a:lnTo>
                <a:lnTo>
                  <a:pt x="92246" y="250963"/>
                </a:lnTo>
                <a:lnTo>
                  <a:pt x="118696" y="214259"/>
                </a:lnTo>
                <a:lnTo>
                  <a:pt x="147962" y="179868"/>
                </a:lnTo>
                <a:lnTo>
                  <a:pt x="179875" y="147956"/>
                </a:lnTo>
                <a:lnTo>
                  <a:pt x="214267" y="118692"/>
                </a:lnTo>
                <a:lnTo>
                  <a:pt x="250972" y="92242"/>
                </a:lnTo>
                <a:lnTo>
                  <a:pt x="289821" y="68775"/>
                </a:lnTo>
                <a:lnTo>
                  <a:pt x="330646" y="48459"/>
                </a:lnTo>
                <a:lnTo>
                  <a:pt x="373281" y="31461"/>
                </a:lnTo>
                <a:lnTo>
                  <a:pt x="417558" y="17948"/>
                </a:lnTo>
                <a:lnTo>
                  <a:pt x="463308" y="8088"/>
                </a:lnTo>
                <a:lnTo>
                  <a:pt x="510364" y="2050"/>
                </a:lnTo>
                <a:lnTo>
                  <a:pt x="558558" y="0"/>
                </a:lnTo>
                <a:lnTo>
                  <a:pt x="2870454" y="0"/>
                </a:lnTo>
                <a:lnTo>
                  <a:pt x="2918648" y="2050"/>
                </a:lnTo>
                <a:lnTo>
                  <a:pt x="2965704" y="8088"/>
                </a:lnTo>
                <a:lnTo>
                  <a:pt x="3011453" y="17948"/>
                </a:lnTo>
                <a:lnTo>
                  <a:pt x="3055729" y="31461"/>
                </a:lnTo>
                <a:lnTo>
                  <a:pt x="3098363" y="48459"/>
                </a:lnTo>
                <a:lnTo>
                  <a:pt x="3139188" y="68775"/>
                </a:lnTo>
                <a:lnTo>
                  <a:pt x="3178036" y="92242"/>
                </a:lnTo>
                <a:lnTo>
                  <a:pt x="3214740" y="118692"/>
                </a:lnTo>
                <a:lnTo>
                  <a:pt x="3249131" y="147956"/>
                </a:lnTo>
                <a:lnTo>
                  <a:pt x="3281043" y="179868"/>
                </a:lnTo>
                <a:lnTo>
                  <a:pt x="3310307" y="214259"/>
                </a:lnTo>
                <a:lnTo>
                  <a:pt x="3336757" y="250963"/>
                </a:lnTo>
                <a:lnTo>
                  <a:pt x="3360224" y="289811"/>
                </a:lnTo>
                <a:lnTo>
                  <a:pt x="3380540" y="330636"/>
                </a:lnTo>
                <a:lnTo>
                  <a:pt x="3397538" y="373270"/>
                </a:lnTo>
                <a:lnTo>
                  <a:pt x="3411051" y="417546"/>
                </a:lnTo>
                <a:lnTo>
                  <a:pt x="3420911" y="463295"/>
                </a:lnTo>
                <a:lnTo>
                  <a:pt x="3426949" y="510351"/>
                </a:lnTo>
                <a:lnTo>
                  <a:pt x="3429000" y="558546"/>
                </a:lnTo>
                <a:lnTo>
                  <a:pt x="3429000" y="2792730"/>
                </a:lnTo>
                <a:lnTo>
                  <a:pt x="3426949" y="2840924"/>
                </a:lnTo>
                <a:lnTo>
                  <a:pt x="3420911" y="2887980"/>
                </a:lnTo>
                <a:lnTo>
                  <a:pt x="3411051" y="2933729"/>
                </a:lnTo>
                <a:lnTo>
                  <a:pt x="3397538" y="2978005"/>
                </a:lnTo>
                <a:lnTo>
                  <a:pt x="3380540" y="3020639"/>
                </a:lnTo>
                <a:lnTo>
                  <a:pt x="3360224" y="3061464"/>
                </a:lnTo>
                <a:lnTo>
                  <a:pt x="3336757" y="3100312"/>
                </a:lnTo>
                <a:lnTo>
                  <a:pt x="3310307" y="3137016"/>
                </a:lnTo>
                <a:lnTo>
                  <a:pt x="3281043" y="3171407"/>
                </a:lnTo>
                <a:lnTo>
                  <a:pt x="3249131" y="3203319"/>
                </a:lnTo>
                <a:lnTo>
                  <a:pt x="3214740" y="3232583"/>
                </a:lnTo>
                <a:lnTo>
                  <a:pt x="3178036" y="3259033"/>
                </a:lnTo>
                <a:lnTo>
                  <a:pt x="3139188" y="3282500"/>
                </a:lnTo>
                <a:lnTo>
                  <a:pt x="3098363" y="3302816"/>
                </a:lnTo>
                <a:lnTo>
                  <a:pt x="3055729" y="3319814"/>
                </a:lnTo>
                <a:lnTo>
                  <a:pt x="3011453" y="3333327"/>
                </a:lnTo>
                <a:lnTo>
                  <a:pt x="2965704" y="3343187"/>
                </a:lnTo>
                <a:lnTo>
                  <a:pt x="2918648" y="3349225"/>
                </a:lnTo>
                <a:lnTo>
                  <a:pt x="2870454" y="3351276"/>
                </a:lnTo>
                <a:lnTo>
                  <a:pt x="558558" y="3351276"/>
                </a:lnTo>
                <a:lnTo>
                  <a:pt x="510364" y="3349225"/>
                </a:lnTo>
                <a:lnTo>
                  <a:pt x="463308" y="3343187"/>
                </a:lnTo>
                <a:lnTo>
                  <a:pt x="417558" y="3333327"/>
                </a:lnTo>
                <a:lnTo>
                  <a:pt x="373281" y="3319814"/>
                </a:lnTo>
                <a:lnTo>
                  <a:pt x="330646" y="3302816"/>
                </a:lnTo>
                <a:lnTo>
                  <a:pt x="289821" y="3282500"/>
                </a:lnTo>
                <a:lnTo>
                  <a:pt x="250972" y="3259033"/>
                </a:lnTo>
                <a:lnTo>
                  <a:pt x="214267" y="3232583"/>
                </a:lnTo>
                <a:lnTo>
                  <a:pt x="179875" y="3203319"/>
                </a:lnTo>
                <a:lnTo>
                  <a:pt x="147962" y="3171407"/>
                </a:lnTo>
                <a:lnTo>
                  <a:pt x="118696" y="3137016"/>
                </a:lnTo>
                <a:lnTo>
                  <a:pt x="92246" y="3100312"/>
                </a:lnTo>
                <a:lnTo>
                  <a:pt x="68778" y="3061464"/>
                </a:lnTo>
                <a:lnTo>
                  <a:pt x="48461" y="3020639"/>
                </a:lnTo>
                <a:lnTo>
                  <a:pt x="31462" y="2978005"/>
                </a:lnTo>
                <a:lnTo>
                  <a:pt x="17949" y="2933729"/>
                </a:lnTo>
                <a:lnTo>
                  <a:pt x="8089" y="2887980"/>
                </a:lnTo>
                <a:lnTo>
                  <a:pt x="2050" y="2840924"/>
                </a:lnTo>
                <a:lnTo>
                  <a:pt x="0" y="2792730"/>
                </a:lnTo>
                <a:lnTo>
                  <a:pt x="0" y="558546"/>
                </a:lnTo>
                <a:close/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1860" y="1162050"/>
            <a:ext cx="3542539" cy="4797882"/>
          </a:xfrm>
          <a:custGeom>
            <a:avLst/>
            <a:gdLst/>
            <a:ahLst/>
            <a:cxnLst/>
            <a:rect l="l" t="t" r="r" b="b"/>
            <a:pathLst>
              <a:path w="3429000" h="4715510">
                <a:moveTo>
                  <a:pt x="0" y="571500"/>
                </a:moveTo>
                <a:lnTo>
                  <a:pt x="1894" y="524632"/>
                </a:lnTo>
                <a:lnTo>
                  <a:pt x="7480" y="478808"/>
                </a:lnTo>
                <a:lnTo>
                  <a:pt x="16611" y="434173"/>
                </a:lnTo>
                <a:lnTo>
                  <a:pt x="29138" y="390875"/>
                </a:lnTo>
                <a:lnTo>
                  <a:pt x="44916" y="349061"/>
                </a:lnTo>
                <a:lnTo>
                  <a:pt x="63796" y="308878"/>
                </a:lnTo>
                <a:lnTo>
                  <a:pt x="85632" y="270474"/>
                </a:lnTo>
                <a:lnTo>
                  <a:pt x="110276" y="233994"/>
                </a:lnTo>
                <a:lnTo>
                  <a:pt x="137582" y="199588"/>
                </a:lnTo>
                <a:lnTo>
                  <a:pt x="167401" y="167401"/>
                </a:lnTo>
                <a:lnTo>
                  <a:pt x="199588" y="137582"/>
                </a:lnTo>
                <a:lnTo>
                  <a:pt x="233994" y="110276"/>
                </a:lnTo>
                <a:lnTo>
                  <a:pt x="270474" y="85632"/>
                </a:lnTo>
                <a:lnTo>
                  <a:pt x="308878" y="63796"/>
                </a:lnTo>
                <a:lnTo>
                  <a:pt x="349061" y="44916"/>
                </a:lnTo>
                <a:lnTo>
                  <a:pt x="390875" y="29138"/>
                </a:lnTo>
                <a:lnTo>
                  <a:pt x="434173" y="16611"/>
                </a:lnTo>
                <a:lnTo>
                  <a:pt x="478808" y="7480"/>
                </a:lnTo>
                <a:lnTo>
                  <a:pt x="524632" y="1894"/>
                </a:lnTo>
                <a:lnTo>
                  <a:pt x="571500" y="0"/>
                </a:lnTo>
                <a:lnTo>
                  <a:pt x="2857499" y="0"/>
                </a:lnTo>
                <a:lnTo>
                  <a:pt x="2904367" y="1894"/>
                </a:lnTo>
                <a:lnTo>
                  <a:pt x="2950191" y="7480"/>
                </a:lnTo>
                <a:lnTo>
                  <a:pt x="2994826" y="16611"/>
                </a:lnTo>
                <a:lnTo>
                  <a:pt x="3038124" y="29138"/>
                </a:lnTo>
                <a:lnTo>
                  <a:pt x="3079938" y="44916"/>
                </a:lnTo>
                <a:lnTo>
                  <a:pt x="3120121" y="63796"/>
                </a:lnTo>
                <a:lnTo>
                  <a:pt x="3158525" y="85632"/>
                </a:lnTo>
                <a:lnTo>
                  <a:pt x="3195005" y="110276"/>
                </a:lnTo>
                <a:lnTo>
                  <a:pt x="3229411" y="137582"/>
                </a:lnTo>
                <a:lnTo>
                  <a:pt x="3261598" y="167401"/>
                </a:lnTo>
                <a:lnTo>
                  <a:pt x="3291417" y="199588"/>
                </a:lnTo>
                <a:lnTo>
                  <a:pt x="3318723" y="233994"/>
                </a:lnTo>
                <a:lnTo>
                  <a:pt x="3343367" y="270474"/>
                </a:lnTo>
                <a:lnTo>
                  <a:pt x="3365203" y="308878"/>
                </a:lnTo>
                <a:lnTo>
                  <a:pt x="3384083" y="349061"/>
                </a:lnTo>
                <a:lnTo>
                  <a:pt x="3399861" y="390875"/>
                </a:lnTo>
                <a:lnTo>
                  <a:pt x="3412388" y="434173"/>
                </a:lnTo>
                <a:lnTo>
                  <a:pt x="3421519" y="478808"/>
                </a:lnTo>
                <a:lnTo>
                  <a:pt x="3427105" y="524632"/>
                </a:lnTo>
                <a:lnTo>
                  <a:pt x="3428999" y="571500"/>
                </a:lnTo>
                <a:lnTo>
                  <a:pt x="3428999" y="4143755"/>
                </a:lnTo>
                <a:lnTo>
                  <a:pt x="3427105" y="4190626"/>
                </a:lnTo>
                <a:lnTo>
                  <a:pt x="3421519" y="4236453"/>
                </a:lnTo>
                <a:lnTo>
                  <a:pt x="3412388" y="4281090"/>
                </a:lnTo>
                <a:lnTo>
                  <a:pt x="3399861" y="4324390"/>
                </a:lnTo>
                <a:lnTo>
                  <a:pt x="3384083" y="4366205"/>
                </a:lnTo>
                <a:lnTo>
                  <a:pt x="3365203" y="4406388"/>
                </a:lnTo>
                <a:lnTo>
                  <a:pt x="3343367" y="4444793"/>
                </a:lnTo>
                <a:lnTo>
                  <a:pt x="3318723" y="4481272"/>
                </a:lnTo>
                <a:lnTo>
                  <a:pt x="3291417" y="4515677"/>
                </a:lnTo>
                <a:lnTo>
                  <a:pt x="3261598" y="4547863"/>
                </a:lnTo>
                <a:lnTo>
                  <a:pt x="3229411" y="4577682"/>
                </a:lnTo>
                <a:lnTo>
                  <a:pt x="3195005" y="4604986"/>
                </a:lnTo>
                <a:lnTo>
                  <a:pt x="3158525" y="4629629"/>
                </a:lnTo>
                <a:lnTo>
                  <a:pt x="3120121" y="4651464"/>
                </a:lnTo>
                <a:lnTo>
                  <a:pt x="3079938" y="4670343"/>
                </a:lnTo>
                <a:lnTo>
                  <a:pt x="3038124" y="4686119"/>
                </a:lnTo>
                <a:lnTo>
                  <a:pt x="2994826" y="4698646"/>
                </a:lnTo>
                <a:lnTo>
                  <a:pt x="2950191" y="4707775"/>
                </a:lnTo>
                <a:lnTo>
                  <a:pt x="2904367" y="4713361"/>
                </a:lnTo>
                <a:lnTo>
                  <a:pt x="2857499" y="4715256"/>
                </a:lnTo>
                <a:lnTo>
                  <a:pt x="571500" y="4715256"/>
                </a:lnTo>
                <a:lnTo>
                  <a:pt x="524632" y="4713361"/>
                </a:lnTo>
                <a:lnTo>
                  <a:pt x="478808" y="4707775"/>
                </a:lnTo>
                <a:lnTo>
                  <a:pt x="434173" y="4698646"/>
                </a:lnTo>
                <a:lnTo>
                  <a:pt x="390875" y="4686119"/>
                </a:lnTo>
                <a:lnTo>
                  <a:pt x="349061" y="4670343"/>
                </a:lnTo>
                <a:lnTo>
                  <a:pt x="308878" y="4651464"/>
                </a:lnTo>
                <a:lnTo>
                  <a:pt x="270474" y="4629629"/>
                </a:lnTo>
                <a:lnTo>
                  <a:pt x="233994" y="4604986"/>
                </a:lnTo>
                <a:lnTo>
                  <a:pt x="199588" y="4577682"/>
                </a:lnTo>
                <a:lnTo>
                  <a:pt x="167401" y="4547863"/>
                </a:lnTo>
                <a:lnTo>
                  <a:pt x="137582" y="4515677"/>
                </a:lnTo>
                <a:lnTo>
                  <a:pt x="110276" y="4481272"/>
                </a:lnTo>
                <a:lnTo>
                  <a:pt x="85632" y="4444793"/>
                </a:lnTo>
                <a:lnTo>
                  <a:pt x="63796" y="4406388"/>
                </a:lnTo>
                <a:lnTo>
                  <a:pt x="44916" y="4366205"/>
                </a:lnTo>
                <a:lnTo>
                  <a:pt x="29138" y="4324390"/>
                </a:lnTo>
                <a:lnTo>
                  <a:pt x="16611" y="4281090"/>
                </a:lnTo>
                <a:lnTo>
                  <a:pt x="7480" y="4236453"/>
                </a:lnTo>
                <a:lnTo>
                  <a:pt x="1894" y="4190626"/>
                </a:lnTo>
                <a:lnTo>
                  <a:pt x="0" y="4143755"/>
                </a:lnTo>
                <a:lnTo>
                  <a:pt x="0" y="57150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5850" y="4841062"/>
            <a:ext cx="1219200" cy="1118870"/>
          </a:xfrm>
          <a:custGeom>
            <a:avLst/>
            <a:gdLst/>
            <a:ahLst/>
            <a:cxnLst/>
            <a:rect l="l" t="t" r="r" b="b"/>
            <a:pathLst>
              <a:path w="1219200" h="1118870">
                <a:moveTo>
                  <a:pt x="0" y="186436"/>
                </a:moveTo>
                <a:lnTo>
                  <a:pt x="6660" y="136863"/>
                </a:lnTo>
                <a:lnTo>
                  <a:pt x="25455" y="92324"/>
                </a:lnTo>
                <a:lnTo>
                  <a:pt x="54608" y="54594"/>
                </a:lnTo>
                <a:lnTo>
                  <a:pt x="92341" y="25447"/>
                </a:lnTo>
                <a:lnTo>
                  <a:pt x="136876" y="6657"/>
                </a:lnTo>
                <a:lnTo>
                  <a:pt x="186436" y="0"/>
                </a:lnTo>
                <a:lnTo>
                  <a:pt x="1032763" y="0"/>
                </a:lnTo>
                <a:lnTo>
                  <a:pt x="1082336" y="6657"/>
                </a:lnTo>
                <a:lnTo>
                  <a:pt x="1126875" y="25447"/>
                </a:lnTo>
                <a:lnTo>
                  <a:pt x="1164605" y="54594"/>
                </a:lnTo>
                <a:lnTo>
                  <a:pt x="1193752" y="92324"/>
                </a:lnTo>
                <a:lnTo>
                  <a:pt x="1212542" y="136863"/>
                </a:lnTo>
                <a:lnTo>
                  <a:pt x="1219200" y="186436"/>
                </a:lnTo>
                <a:lnTo>
                  <a:pt x="1219200" y="932180"/>
                </a:lnTo>
                <a:lnTo>
                  <a:pt x="1212542" y="981739"/>
                </a:lnTo>
                <a:lnTo>
                  <a:pt x="1193752" y="1026274"/>
                </a:lnTo>
                <a:lnTo>
                  <a:pt x="1164605" y="1064007"/>
                </a:lnTo>
                <a:lnTo>
                  <a:pt x="1126875" y="1093160"/>
                </a:lnTo>
                <a:lnTo>
                  <a:pt x="1082336" y="1111955"/>
                </a:lnTo>
                <a:lnTo>
                  <a:pt x="1032763" y="1118616"/>
                </a:lnTo>
                <a:lnTo>
                  <a:pt x="186436" y="1118616"/>
                </a:lnTo>
                <a:lnTo>
                  <a:pt x="136876" y="1111955"/>
                </a:lnTo>
                <a:lnTo>
                  <a:pt x="92341" y="1093160"/>
                </a:lnTo>
                <a:lnTo>
                  <a:pt x="54608" y="1064007"/>
                </a:lnTo>
                <a:lnTo>
                  <a:pt x="25455" y="1026274"/>
                </a:lnTo>
                <a:lnTo>
                  <a:pt x="6660" y="981739"/>
                </a:lnTo>
                <a:lnTo>
                  <a:pt x="0" y="932180"/>
                </a:lnTo>
                <a:lnTo>
                  <a:pt x="0" y="186436"/>
                </a:lnTo>
                <a:close/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73581" y="4663262"/>
            <a:ext cx="631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Region</a:t>
            </a:r>
            <a:r>
              <a:rPr sz="1000" b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3581" y="4968621"/>
            <a:ext cx="1093470" cy="63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925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8496AF"/>
                </a:solidFill>
                <a:latin typeface="Arial"/>
                <a:cs typeface="Arial"/>
              </a:rPr>
              <a:t>Andorra Monaco </a:t>
            </a:r>
            <a:r>
              <a:rPr sz="1000" b="1" dirty="0">
                <a:solidFill>
                  <a:srgbClr val="8496AF"/>
                </a:solidFill>
                <a:latin typeface="Arial"/>
                <a:cs typeface="Arial"/>
              </a:rPr>
              <a:t>San</a:t>
            </a:r>
            <a:r>
              <a:rPr sz="1000" b="1" spc="-25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496AF"/>
                </a:solidFill>
                <a:latin typeface="Arial"/>
                <a:cs typeface="Arial"/>
              </a:rPr>
              <a:t>Marino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b="1" dirty="0">
                <a:solidFill>
                  <a:srgbClr val="8496AF"/>
                </a:solidFill>
                <a:latin typeface="Arial"/>
                <a:cs typeface="Arial"/>
              </a:rPr>
              <a:t>Vatican</a:t>
            </a:r>
            <a:r>
              <a:rPr sz="1000" b="1" spc="-15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496AF"/>
                </a:solidFill>
                <a:latin typeface="Arial"/>
                <a:cs typeface="Arial"/>
              </a:rPr>
              <a:t>City</a:t>
            </a:r>
            <a:r>
              <a:rPr sz="1000" b="1" spc="-15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8496AF"/>
                </a:solidFill>
                <a:latin typeface="Arial"/>
                <a:cs typeface="Arial"/>
              </a:rPr>
              <a:t>State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9161" y="4841062"/>
            <a:ext cx="1219200" cy="1118870"/>
          </a:xfrm>
          <a:custGeom>
            <a:avLst/>
            <a:gdLst/>
            <a:ahLst/>
            <a:cxnLst/>
            <a:rect l="l" t="t" r="r" b="b"/>
            <a:pathLst>
              <a:path w="1219200" h="1118870">
                <a:moveTo>
                  <a:pt x="0" y="186436"/>
                </a:moveTo>
                <a:lnTo>
                  <a:pt x="6657" y="136863"/>
                </a:lnTo>
                <a:lnTo>
                  <a:pt x="25447" y="92324"/>
                </a:lnTo>
                <a:lnTo>
                  <a:pt x="54594" y="54594"/>
                </a:lnTo>
                <a:lnTo>
                  <a:pt x="92324" y="25447"/>
                </a:lnTo>
                <a:lnTo>
                  <a:pt x="136863" y="6657"/>
                </a:lnTo>
                <a:lnTo>
                  <a:pt x="186436" y="0"/>
                </a:lnTo>
                <a:lnTo>
                  <a:pt x="1032763" y="0"/>
                </a:lnTo>
                <a:lnTo>
                  <a:pt x="1082336" y="6657"/>
                </a:lnTo>
                <a:lnTo>
                  <a:pt x="1126875" y="25447"/>
                </a:lnTo>
                <a:lnTo>
                  <a:pt x="1164605" y="54594"/>
                </a:lnTo>
                <a:lnTo>
                  <a:pt x="1193752" y="92324"/>
                </a:lnTo>
                <a:lnTo>
                  <a:pt x="1212542" y="136863"/>
                </a:lnTo>
                <a:lnTo>
                  <a:pt x="1219200" y="186436"/>
                </a:lnTo>
                <a:lnTo>
                  <a:pt x="1219200" y="932180"/>
                </a:lnTo>
                <a:lnTo>
                  <a:pt x="1212542" y="981739"/>
                </a:lnTo>
                <a:lnTo>
                  <a:pt x="1193752" y="1026274"/>
                </a:lnTo>
                <a:lnTo>
                  <a:pt x="1164605" y="1064007"/>
                </a:lnTo>
                <a:lnTo>
                  <a:pt x="1126875" y="1093160"/>
                </a:lnTo>
                <a:lnTo>
                  <a:pt x="1082336" y="1111955"/>
                </a:lnTo>
                <a:lnTo>
                  <a:pt x="1032763" y="1118616"/>
                </a:lnTo>
                <a:lnTo>
                  <a:pt x="186436" y="1118616"/>
                </a:lnTo>
                <a:lnTo>
                  <a:pt x="136863" y="1111955"/>
                </a:lnTo>
                <a:lnTo>
                  <a:pt x="92324" y="1093160"/>
                </a:lnTo>
                <a:lnTo>
                  <a:pt x="54594" y="1064007"/>
                </a:lnTo>
                <a:lnTo>
                  <a:pt x="25447" y="1026274"/>
                </a:lnTo>
                <a:lnTo>
                  <a:pt x="6657" y="981739"/>
                </a:lnTo>
                <a:lnTo>
                  <a:pt x="0" y="932180"/>
                </a:lnTo>
                <a:lnTo>
                  <a:pt x="0" y="186436"/>
                </a:lnTo>
                <a:close/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17394" y="4663262"/>
            <a:ext cx="631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Region</a:t>
            </a:r>
            <a:r>
              <a:rPr sz="1000" b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7394" y="4968621"/>
            <a:ext cx="10039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8496AF"/>
                </a:solidFill>
                <a:latin typeface="Arial"/>
                <a:cs typeface="Arial"/>
              </a:rPr>
              <a:t>Faroe</a:t>
            </a:r>
            <a:r>
              <a:rPr sz="1000" b="1" spc="-25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496AF"/>
                </a:solidFill>
                <a:latin typeface="Arial"/>
                <a:cs typeface="Arial"/>
              </a:rPr>
              <a:t>Islands Switzerland </a:t>
            </a:r>
            <a:r>
              <a:rPr sz="1000" b="1" dirty="0">
                <a:solidFill>
                  <a:srgbClr val="8496AF"/>
                </a:solidFill>
                <a:latin typeface="Arial"/>
                <a:cs typeface="Arial"/>
              </a:rPr>
              <a:t>United</a:t>
            </a:r>
            <a:r>
              <a:rPr sz="1000" b="1" spc="-40" dirty="0">
                <a:solidFill>
                  <a:srgbClr val="8496A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496AF"/>
                </a:solidFill>
                <a:latin typeface="Arial"/>
                <a:cs typeface="Arial"/>
              </a:rPr>
              <a:t>Kingdom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116" y="98552"/>
            <a:ext cx="7009663" cy="663448"/>
          </a:xfrm>
        </p:spPr>
        <p:txBody>
          <a:bodyPr/>
          <a:lstStyle/>
          <a:p>
            <a:r>
              <a:rPr lang="tr-TR" dirty="0" smtClean="0"/>
              <a:t>Neden KA 171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8534400" cy="51816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KA 131 bütçesi desteklerinin </a:t>
            </a:r>
            <a:r>
              <a:rPr lang="tr-TR" b="0" dirty="0" smtClean="0"/>
              <a:t>sınırlılığı,</a:t>
            </a:r>
            <a:endParaRPr lang="tr-TR" b="0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Ulusa Ajans tarafından KA 171 ‘ e verilecek hibe miktarlarında </a:t>
            </a:r>
            <a:r>
              <a:rPr lang="tr-TR" b="0" dirty="0" smtClean="0"/>
              <a:t>artışlar,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 smtClean="0"/>
              <a:t>İş birliklerimizi </a:t>
            </a:r>
            <a:r>
              <a:rPr lang="tr-TR" b="0" dirty="0"/>
              <a:t>Dünya’ya taşımak </a:t>
            </a:r>
            <a:r>
              <a:rPr lang="tr-TR" b="0" dirty="0" smtClean="0"/>
              <a:t>potansiyeli,</a:t>
            </a:r>
            <a:endParaRPr lang="tr-TR" b="0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Üniversitemizin </a:t>
            </a:r>
            <a:r>
              <a:rPr lang="tr-TR" b="0" dirty="0" err="1"/>
              <a:t>uluslarasılaşma</a:t>
            </a:r>
            <a:r>
              <a:rPr lang="tr-TR" b="0" dirty="0"/>
              <a:t> </a:t>
            </a:r>
            <a:r>
              <a:rPr lang="tr-TR" b="0" dirty="0" smtClean="0"/>
              <a:t>stratejilerine </a:t>
            </a:r>
            <a:r>
              <a:rPr lang="tr-TR" b="0" dirty="0"/>
              <a:t>katkı </a:t>
            </a:r>
            <a:r>
              <a:rPr lang="tr-TR" b="0" dirty="0" smtClean="0"/>
              <a:t>sağlamak,</a:t>
            </a:r>
            <a:endParaRPr lang="tr-TR" b="0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Üniversitemizin uluslararası alanlarda tanınırlığını artırmak,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Hareketlilik gerçekleştirerek uluslararası öğrenci </a:t>
            </a:r>
            <a:r>
              <a:rPr lang="tr-TR" b="0" dirty="0" err="1"/>
              <a:t>öğrenci</a:t>
            </a:r>
            <a:r>
              <a:rPr lang="tr-TR" b="0" dirty="0"/>
              <a:t> sayılarımızı </a:t>
            </a:r>
            <a:r>
              <a:rPr lang="tr-TR" b="0" dirty="0" smtClean="0"/>
              <a:t>artırmak,</a:t>
            </a:r>
            <a:endParaRPr lang="tr-TR" b="0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Akademisyenlerimizin proje yetkinliklerini </a:t>
            </a:r>
            <a:r>
              <a:rPr lang="tr-TR" b="0" dirty="0" smtClean="0"/>
              <a:t>artırmak,</a:t>
            </a:r>
            <a:endParaRPr lang="tr-TR" b="0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b="0" dirty="0"/>
              <a:t>Üniversitemiz ile yurt dışındaki paydaşlarımızdaki ortak bölümlerin eğitim ve öğretim metotlarını </a:t>
            </a:r>
            <a:r>
              <a:rPr lang="tr-TR" b="0" dirty="0" smtClean="0"/>
              <a:t>karşılaştırmak.</a:t>
            </a:r>
            <a:endParaRPr lang="tr-TR" b="0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943600" y="368457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KA171</a:t>
            </a:r>
            <a:r>
              <a:rPr sz="3200" spc="-25" dirty="0"/>
              <a:t> </a:t>
            </a:r>
            <a:r>
              <a:rPr sz="3200" spc="-10" dirty="0"/>
              <a:t>Ülkeleri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69320"/>
              </p:ext>
            </p:extLst>
          </p:nvPr>
        </p:nvGraphicFramePr>
        <p:xfrm>
          <a:off x="152400" y="838200"/>
          <a:ext cx="8839835" cy="5706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6270"/>
                <a:gridCol w="6933565"/>
              </a:tblGrid>
              <a:tr h="321945">
                <a:tc>
                  <a:txBody>
                    <a:bodyPr/>
                    <a:lstStyle/>
                    <a:p>
                      <a:pPr marL="508634" marR="500380" indent="2165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Western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Balkans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Albania,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Bosnia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Herzegovina,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Kosovo,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Montenegro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447675" marR="438784" indent="2774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Neighborhood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East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Armenia,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Azerbaijan,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Belarus,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Georgia,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Moldova,</a:t>
                      </a:r>
                      <a:r>
                        <a:rPr sz="1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Ukraine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South-Mediterranean</a:t>
                      </a:r>
                      <a:r>
                        <a:rPr sz="1000" b="1" spc="1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Countries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Algeria,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Egypt,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Israel,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Jordan,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Lebanon,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Libya,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Morocco,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Palestine,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Syria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*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Tunisia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725170" marR="7175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Russia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Russia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725170" marR="7175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88975" marR="255270" indent="-4330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Bangladesh,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Bhutan,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Brunei,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Cambodia,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China,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DPR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Korea,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Hong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Kong,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India,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Indonesia,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Japan,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Korea,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Laos,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Macao,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Malaysia,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Maldives,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Mongolia,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Myanmar,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Nepal,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Pakistan,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Philippines,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Singapore,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Sri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Lanka,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Taiwan,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Thailand,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Vietnam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Afghanistan,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Kazakhstan,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Kyrgyzstan,</a:t>
                      </a:r>
                      <a:r>
                        <a:rPr sz="1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Tajikistan,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Turkmenistan,</a:t>
                      </a:r>
                      <a:r>
                        <a:rPr sz="10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Uzbekistan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7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Middle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East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Bahrain,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Iran,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Iraq,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Kuwait,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Oman,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Qatar,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Saudi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Arabia,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Arab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Emirates,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Yemen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725170" marR="7175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Pacific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072639" marR="194945" indent="-18751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Australia,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Cook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Islands,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Fiji,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Kiribati,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Marshall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Islands,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Micronesia,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Nauru,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New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Zealand,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Niue,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Palau,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Papua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New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Guinea,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Samoa,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Solomon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Islands,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Timor-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Leste,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Tonga,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Tuvalu,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Vanuatu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794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9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Sub-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Saharan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0033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Angola,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Benin,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Botswana,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Burkina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Faso,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Burundi,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Cameroon,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Cape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Verde,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African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Republic,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Chad,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Comoros,</a:t>
                      </a:r>
                      <a:r>
                        <a:rPr sz="10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Congo,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Congo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 Democratic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Republic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the,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Côte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d’Ivoire,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Djibouti,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Equatorial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Guinea,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Eritrea,</a:t>
                      </a:r>
                      <a:r>
                        <a:rPr sz="10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Eswatini,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Ethiopia,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Gabon,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Gambia,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Ghana,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Guinea, Guinea-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Bissau,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Kenya,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Lesotho,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Liberia,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Madagascar,</a:t>
                      </a:r>
                      <a:r>
                        <a:rPr sz="1000" spc="1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Malawi,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Mali,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Mauritania,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Mauritius,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Mozambique,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Namibia,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Niger,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Nigeria,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Rwanda,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Sao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Tome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Principe,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Senegal,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Seychelles,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Sierra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Leone,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Somalia,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South</a:t>
                      </a:r>
                      <a:r>
                        <a:rPr sz="1000" spc="1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Africa,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South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Sudan,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Sudan,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Tanzania,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Togo,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Uganda,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Zambia,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Zimbabwe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89280" marR="583565" indent="1035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10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Latin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America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534920" marR="201930" indent="-23228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Argentina,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Bolivia,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Brazil,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Chile,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Colombia,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Costa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Rica,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Ecuador,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El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Salvador,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Guatemala,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Honduras,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Mexico,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Nicaragua,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Panama,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Paraguay,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Peru,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Uruguay,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Venezuela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92785" marR="68389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11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Carribean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659889" marR="49530" indent="-16008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Antigua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Barbuda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Bahamas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Barbados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Belize,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Cuba,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Dominica,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Dominican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Republic,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Grenada,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Guyana,</a:t>
                      </a:r>
                      <a:r>
                        <a:rPr sz="1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Haiti,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Jamaica, St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Kitts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 Nevis,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St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Lucia,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St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Vincent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Grenadines,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Suriname,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Trinidad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Tobago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612140" marR="601980" indent="806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Region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12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US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Canada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States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America,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Canada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7200" y="6629400"/>
            <a:ext cx="80448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*</a:t>
            </a:r>
            <a:r>
              <a:rPr sz="10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Nisan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2018</a:t>
            </a:r>
            <a:r>
              <a:rPr sz="10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tarihli</a:t>
            </a:r>
            <a:r>
              <a:rPr sz="10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Konsey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Kararları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 doğrultusunda</a:t>
            </a:r>
            <a:r>
              <a:rPr sz="10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Suriye</a:t>
            </a:r>
            <a:r>
              <a:rPr sz="10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kamu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kurumları</a:t>
            </a:r>
            <a:r>
              <a:rPr sz="10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ve</a:t>
            </a: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üniversiteleri</a:t>
            </a: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Erasmus+</a:t>
            </a: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kapsamında</a:t>
            </a:r>
            <a:r>
              <a:rPr sz="10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finansman</a:t>
            </a:r>
            <a:r>
              <a:rPr sz="10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sağlanması</a:t>
            </a:r>
            <a:r>
              <a:rPr sz="10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için</a:t>
            </a:r>
            <a:r>
              <a:rPr sz="10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srgbClr val="FF0000"/>
                </a:solidFill>
                <a:latin typeface="Carlito"/>
                <a:cs typeface="Carlito"/>
              </a:rPr>
              <a:t>uygun</a:t>
            </a:r>
            <a:r>
              <a:rPr sz="10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Carlito"/>
                <a:cs typeface="Carlito"/>
              </a:rPr>
              <a:t>değildir.</a:t>
            </a:r>
            <a:endParaRPr sz="1000" dirty="0">
              <a:latin typeface="Carlito"/>
              <a:cs typeface="Carlit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943600" y="3048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75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/>
              <a:t>Kimler</a:t>
            </a:r>
            <a:r>
              <a:rPr spc="-70" dirty="0"/>
              <a:t> </a:t>
            </a:r>
            <a:r>
              <a:rPr dirty="0"/>
              <a:t>KA171</a:t>
            </a:r>
            <a:r>
              <a:rPr spc="-45" dirty="0"/>
              <a:t> </a:t>
            </a:r>
            <a:r>
              <a:rPr dirty="0"/>
              <a:t>Başvurusu</a:t>
            </a:r>
            <a:r>
              <a:rPr spc="-85" dirty="0"/>
              <a:t> </a:t>
            </a:r>
            <a:r>
              <a:rPr spc="-10" dirty="0"/>
              <a:t>Yapabilir?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912" y="1404061"/>
            <a:ext cx="7365365" cy="96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b="1" dirty="0">
                <a:latin typeface="Carlito"/>
                <a:cs typeface="Carlito"/>
              </a:rPr>
              <a:t>ECHE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sahibi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olan</a:t>
            </a:r>
            <a:r>
              <a:rPr sz="1600" b="1" spc="-3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yükseköğretim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kurumları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90"/>
              </a:spcBef>
              <a:buFont typeface="Arial"/>
              <a:buChar char="•"/>
            </a:pPr>
            <a:endParaRPr sz="16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b="1" dirty="0">
                <a:latin typeface="Carlito"/>
                <a:cs typeface="Carlito"/>
              </a:rPr>
              <a:t>Akredite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olan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ya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akredite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olmak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için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başvuruda</a:t>
            </a:r>
            <a:r>
              <a:rPr sz="1600" b="1" spc="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bulunan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konsorsiyumlar*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(KA130)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912" y="3140710"/>
            <a:ext cx="5089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rlito"/>
                <a:cs typeface="Carlito"/>
              </a:rPr>
              <a:t>*En</a:t>
            </a:r>
            <a:r>
              <a:rPr sz="1400" i="1" spc="-25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az</a:t>
            </a:r>
            <a:r>
              <a:rPr sz="1400" i="1" spc="-40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ikisi</a:t>
            </a:r>
            <a:r>
              <a:rPr sz="1400" i="1" spc="-20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ECHE</a:t>
            </a:r>
            <a:r>
              <a:rPr sz="1400" i="1" spc="-25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sahibi</a:t>
            </a:r>
            <a:r>
              <a:rPr sz="1400" i="1" spc="-30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HEI</a:t>
            </a:r>
            <a:r>
              <a:rPr sz="1400" i="1" spc="-30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olmak</a:t>
            </a:r>
            <a:r>
              <a:rPr sz="1400" i="1" spc="-45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üzere</a:t>
            </a:r>
            <a:r>
              <a:rPr sz="1400" i="1" spc="-40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asgari</a:t>
            </a:r>
            <a:r>
              <a:rPr sz="1400" i="1" spc="-30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3</a:t>
            </a:r>
            <a:r>
              <a:rPr sz="1400" i="1" spc="-40" dirty="0">
                <a:latin typeface="Carlito"/>
                <a:cs typeface="Carlito"/>
              </a:rPr>
              <a:t> </a:t>
            </a:r>
            <a:r>
              <a:rPr sz="1400" i="1" spc="-10" dirty="0">
                <a:latin typeface="Carlito"/>
                <a:cs typeface="Carlito"/>
              </a:rPr>
              <a:t>ortaktan</a:t>
            </a:r>
            <a:r>
              <a:rPr sz="1400" i="1" spc="-5" dirty="0">
                <a:latin typeface="Carlito"/>
                <a:cs typeface="Carlito"/>
              </a:rPr>
              <a:t> </a:t>
            </a:r>
            <a:r>
              <a:rPr sz="1400" i="1" dirty="0">
                <a:latin typeface="Carlito"/>
                <a:cs typeface="Carlito"/>
              </a:rPr>
              <a:t>oluşan</a:t>
            </a:r>
            <a:r>
              <a:rPr sz="1400" i="1" spc="-20" dirty="0">
                <a:latin typeface="Carlito"/>
                <a:cs typeface="Carlito"/>
              </a:rPr>
              <a:t> </a:t>
            </a:r>
            <a:r>
              <a:rPr sz="1400" i="1" spc="-10" dirty="0">
                <a:latin typeface="Carlito"/>
                <a:cs typeface="Carlito"/>
              </a:rPr>
              <a:t>yapı!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4415" y="3880103"/>
            <a:ext cx="3086099" cy="173888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490331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75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dirty="0"/>
              <a:t>Kimler</a:t>
            </a:r>
            <a:r>
              <a:rPr spc="-50" dirty="0"/>
              <a:t> </a:t>
            </a:r>
            <a:r>
              <a:rPr dirty="0"/>
              <a:t>KA171</a:t>
            </a:r>
            <a:r>
              <a:rPr spc="-20" dirty="0"/>
              <a:t> </a:t>
            </a:r>
            <a:r>
              <a:rPr dirty="0"/>
              <a:t>Projesine</a:t>
            </a:r>
            <a:r>
              <a:rPr spc="-40" dirty="0"/>
              <a:t> </a:t>
            </a:r>
            <a:r>
              <a:rPr dirty="0"/>
              <a:t>Ortak</a:t>
            </a:r>
            <a:r>
              <a:rPr spc="-45" dirty="0"/>
              <a:t> </a:t>
            </a:r>
            <a:r>
              <a:rPr spc="-10" dirty="0"/>
              <a:t>Olabilir?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72513"/>
            <a:ext cx="8189595" cy="518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39"/>
              </a:lnSpc>
              <a:spcBef>
                <a:spcPts val="105"/>
              </a:spcBef>
              <a:buFont typeface="Wingdings"/>
              <a:buChar char=""/>
              <a:tabLst>
                <a:tab pos="240665" algn="l"/>
              </a:tabLst>
            </a:pPr>
            <a:r>
              <a:rPr sz="1700" b="1" dirty="0">
                <a:latin typeface="Carlito"/>
                <a:cs typeface="Carlito"/>
              </a:rPr>
              <a:t>Ortak</a:t>
            </a:r>
            <a:r>
              <a:rPr sz="1700" b="1" spc="-25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olunacak</a:t>
            </a:r>
            <a:r>
              <a:rPr sz="1700" b="1" spc="-1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üniversite,</a:t>
            </a:r>
            <a:r>
              <a:rPr sz="1700" b="1" spc="-45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ilgili</a:t>
            </a:r>
            <a:r>
              <a:rPr sz="1700" b="1" spc="-50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ülkenin</a:t>
            </a:r>
            <a:r>
              <a:rPr sz="1700" b="1" spc="-20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ulusal</a:t>
            </a:r>
            <a:r>
              <a:rPr sz="1700" b="1" spc="-30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otoritesi</a:t>
            </a:r>
            <a:r>
              <a:rPr sz="1700" b="1" spc="-3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tarafından</a:t>
            </a:r>
            <a:r>
              <a:rPr sz="1700" b="1" spc="-2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yükseköğretim</a:t>
            </a:r>
            <a:r>
              <a:rPr sz="1700" b="1" spc="-3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kurumu</a:t>
            </a:r>
            <a:endParaRPr sz="1700">
              <a:latin typeface="Carlito"/>
              <a:cs typeface="Carlito"/>
            </a:endParaRPr>
          </a:p>
          <a:p>
            <a:pPr marL="241300">
              <a:lnSpc>
                <a:spcPts val="1939"/>
              </a:lnSpc>
            </a:pPr>
            <a:r>
              <a:rPr sz="1700" b="1" dirty="0">
                <a:latin typeface="Carlito"/>
                <a:cs typeface="Carlito"/>
              </a:rPr>
              <a:t>olarak</a:t>
            </a:r>
            <a:r>
              <a:rPr sz="1700" b="1" spc="-85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tanınıyor</a:t>
            </a:r>
            <a:r>
              <a:rPr sz="1700" b="1" spc="-8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olmalı!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16552" y="4035552"/>
            <a:ext cx="4270375" cy="1682750"/>
            <a:chOff x="4416552" y="4035552"/>
            <a:chExt cx="4270375" cy="1682750"/>
          </a:xfrm>
        </p:grpSpPr>
        <p:sp>
          <p:nvSpPr>
            <p:cNvPr id="5" name="object 5"/>
            <p:cNvSpPr/>
            <p:nvPr/>
          </p:nvSpPr>
          <p:spPr>
            <a:xfrm>
              <a:off x="4419600" y="4038600"/>
              <a:ext cx="4264660" cy="1676400"/>
            </a:xfrm>
            <a:custGeom>
              <a:avLst/>
              <a:gdLst/>
              <a:ahLst/>
              <a:cxnLst/>
              <a:rect l="l" t="t" r="r" b="b"/>
              <a:pathLst>
                <a:path w="4264659" h="1676400">
                  <a:moveTo>
                    <a:pt x="0" y="314325"/>
                  </a:moveTo>
                  <a:lnTo>
                    <a:pt x="8227" y="273522"/>
                  </a:lnTo>
                  <a:lnTo>
                    <a:pt x="30670" y="240220"/>
                  </a:lnTo>
                  <a:lnTo>
                    <a:pt x="63972" y="217777"/>
                  </a:lnTo>
                  <a:lnTo>
                    <a:pt x="104775" y="209550"/>
                  </a:lnTo>
                  <a:lnTo>
                    <a:pt x="4054602" y="209550"/>
                  </a:lnTo>
                  <a:lnTo>
                    <a:pt x="4054602" y="104775"/>
                  </a:lnTo>
                  <a:lnTo>
                    <a:pt x="4062829" y="63972"/>
                  </a:lnTo>
                  <a:lnTo>
                    <a:pt x="4085272" y="30670"/>
                  </a:lnTo>
                  <a:lnTo>
                    <a:pt x="4118574" y="8227"/>
                  </a:lnTo>
                  <a:lnTo>
                    <a:pt x="4159377" y="0"/>
                  </a:lnTo>
                  <a:lnTo>
                    <a:pt x="4200179" y="8227"/>
                  </a:lnTo>
                  <a:lnTo>
                    <a:pt x="4233481" y="30670"/>
                  </a:lnTo>
                  <a:lnTo>
                    <a:pt x="4255924" y="63972"/>
                  </a:lnTo>
                  <a:lnTo>
                    <a:pt x="4264152" y="104775"/>
                  </a:lnTo>
                  <a:lnTo>
                    <a:pt x="4264152" y="1362075"/>
                  </a:lnTo>
                  <a:lnTo>
                    <a:pt x="4255924" y="1402877"/>
                  </a:lnTo>
                  <a:lnTo>
                    <a:pt x="4233481" y="1436179"/>
                  </a:lnTo>
                  <a:lnTo>
                    <a:pt x="4200179" y="1458622"/>
                  </a:lnTo>
                  <a:lnTo>
                    <a:pt x="4159377" y="1466850"/>
                  </a:lnTo>
                  <a:lnTo>
                    <a:pt x="209550" y="1466850"/>
                  </a:lnTo>
                  <a:lnTo>
                    <a:pt x="209550" y="1571625"/>
                  </a:lnTo>
                  <a:lnTo>
                    <a:pt x="201322" y="1612406"/>
                  </a:lnTo>
                  <a:lnTo>
                    <a:pt x="178879" y="1645710"/>
                  </a:lnTo>
                  <a:lnTo>
                    <a:pt x="145577" y="1668165"/>
                  </a:lnTo>
                  <a:lnTo>
                    <a:pt x="104775" y="1676400"/>
                  </a:lnTo>
                  <a:lnTo>
                    <a:pt x="63972" y="1668165"/>
                  </a:lnTo>
                  <a:lnTo>
                    <a:pt x="30670" y="1645710"/>
                  </a:lnTo>
                  <a:lnTo>
                    <a:pt x="8227" y="1612406"/>
                  </a:lnTo>
                  <a:lnTo>
                    <a:pt x="0" y="1571625"/>
                  </a:lnTo>
                  <a:lnTo>
                    <a:pt x="0" y="314325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1154" y="4140327"/>
              <a:ext cx="215646" cy="1108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4297426"/>
              <a:ext cx="215646" cy="1633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29150" y="4352925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0"/>
                  </a:moveTo>
                  <a:lnTo>
                    <a:pt x="0" y="1152525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2886582"/>
            <a:ext cx="8205470" cy="2419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40665" algn="l"/>
              </a:tabLst>
            </a:pPr>
            <a:r>
              <a:rPr sz="1700" b="1" dirty="0">
                <a:latin typeface="Carlito"/>
                <a:cs typeface="Carlito"/>
              </a:rPr>
              <a:t>KA171</a:t>
            </a:r>
            <a:r>
              <a:rPr sz="1700" b="1" spc="-50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kapsamında</a:t>
            </a:r>
            <a:r>
              <a:rPr sz="1700" b="1" spc="-35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işbirliği</a:t>
            </a:r>
            <a:r>
              <a:rPr sz="1700" b="1" spc="-5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yapılamayan</a:t>
            </a:r>
            <a:r>
              <a:rPr sz="1700" b="1" spc="-70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kurumların</a:t>
            </a:r>
            <a:r>
              <a:rPr sz="1700" b="1" spc="-50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listesi</a:t>
            </a:r>
            <a:r>
              <a:rPr sz="1700" b="1" spc="-55" dirty="0">
                <a:latin typeface="Carlito"/>
                <a:cs typeface="Carlito"/>
              </a:rPr>
              <a:t> </a:t>
            </a:r>
            <a:r>
              <a:rPr sz="1700" b="1" dirty="0">
                <a:latin typeface="Carlito"/>
                <a:cs typeface="Carlito"/>
              </a:rPr>
              <a:t>web</a:t>
            </a:r>
            <a:r>
              <a:rPr sz="1700" b="1" spc="-40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sitemizde</a:t>
            </a:r>
            <a:r>
              <a:rPr sz="1700" b="1" spc="-50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bulunmaktadır!</a:t>
            </a:r>
            <a:endParaRPr sz="1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15"/>
              </a:spcBef>
              <a:buFont typeface="Wingdings"/>
              <a:buChar char=""/>
            </a:pPr>
            <a:endParaRPr sz="17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240665" algn="l"/>
              </a:tabLst>
            </a:pPr>
            <a:r>
              <a:rPr sz="19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https://www.ua.gov.tr/anasayfa/icerikler/faydali-</a:t>
            </a:r>
            <a:r>
              <a:rPr sz="19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dokumanlar/</a:t>
            </a:r>
            <a:endParaRPr sz="1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889"/>
              </a:spcBef>
              <a:buFont typeface="Wingdings"/>
              <a:buChar char=""/>
            </a:pPr>
            <a:endParaRPr sz="1900">
              <a:latin typeface="Carlito"/>
              <a:cs typeface="Carlito"/>
            </a:endParaRPr>
          </a:p>
          <a:p>
            <a:pPr marL="4700270" lvl="1" indent="-286385">
              <a:lnSpc>
                <a:spcPct val="100000"/>
              </a:lnSpc>
              <a:buFont typeface="Wingdings"/>
              <a:buChar char=""/>
              <a:tabLst>
                <a:tab pos="4700270" algn="l"/>
              </a:tabLst>
            </a:pPr>
            <a:r>
              <a:rPr sz="1400" b="1" spc="-10" dirty="0">
                <a:latin typeface="Carlito"/>
                <a:cs typeface="Carlito"/>
              </a:rPr>
              <a:t>Sunular</a:t>
            </a:r>
            <a:endParaRPr sz="1400">
              <a:latin typeface="Carlito"/>
              <a:cs typeface="Carlito"/>
            </a:endParaRPr>
          </a:p>
          <a:p>
            <a:pPr marL="4700270" lvl="1" indent="-286385">
              <a:lnSpc>
                <a:spcPct val="100000"/>
              </a:lnSpc>
              <a:buFont typeface="Wingdings"/>
              <a:buChar char=""/>
              <a:tabLst>
                <a:tab pos="4700270" algn="l"/>
              </a:tabLst>
            </a:pPr>
            <a:r>
              <a:rPr sz="1400" b="1" spc="-25" dirty="0">
                <a:latin typeface="Carlito"/>
                <a:cs typeface="Carlito"/>
              </a:rPr>
              <a:t>Q&amp;A</a:t>
            </a:r>
            <a:endParaRPr sz="1400">
              <a:latin typeface="Carlito"/>
              <a:cs typeface="Carlito"/>
            </a:endParaRPr>
          </a:p>
          <a:p>
            <a:pPr marL="4700270" marR="113030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700270" algn="l"/>
              </a:tabLst>
            </a:pPr>
            <a:r>
              <a:rPr sz="1400" b="1" dirty="0">
                <a:latin typeface="Carlito"/>
                <a:cs typeface="Carlito"/>
              </a:rPr>
              <a:t>2024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dönemine</a:t>
            </a:r>
            <a:r>
              <a:rPr sz="1400" b="1" spc="-7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ilişkin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tüm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KA171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belgeleri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25" dirty="0">
                <a:latin typeface="Carlito"/>
                <a:cs typeface="Carlito"/>
              </a:rPr>
              <a:t>de </a:t>
            </a:r>
            <a:r>
              <a:rPr sz="1400" b="1" dirty="0">
                <a:latin typeface="Carlito"/>
                <a:cs typeface="Carlito"/>
              </a:rPr>
              <a:t>bu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linkte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yer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alacak.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72" y="1063498"/>
            <a:ext cx="784860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rlito"/>
                <a:cs typeface="Carlito"/>
              </a:rPr>
              <a:t>KA171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projeleri,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AB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dış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politika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fonları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tarafından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desteklenen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hareketlilik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projeleridir.</a:t>
            </a:r>
            <a:endParaRPr sz="1600">
              <a:latin typeface="Carlito"/>
              <a:cs typeface="Carlito"/>
            </a:endParaRPr>
          </a:p>
          <a:p>
            <a:pPr marL="299085" marR="6350" indent="-28702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rlito"/>
                <a:cs typeface="Carlito"/>
              </a:rPr>
              <a:t>Fonlar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12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farklı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bölge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için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12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farklı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bütçe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zarfına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bölünmüştür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her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bütçe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zarfının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boyutu </a:t>
            </a:r>
            <a:r>
              <a:rPr sz="1600" dirty="0">
                <a:latin typeface="Carlito"/>
                <a:cs typeface="Carlito"/>
              </a:rPr>
              <a:t>AB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dış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politika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önceliklerine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göre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belirlenmektedir.</a:t>
            </a:r>
            <a:endParaRPr sz="1600">
              <a:latin typeface="Carlito"/>
              <a:cs typeface="Carlito"/>
            </a:endParaRPr>
          </a:p>
          <a:p>
            <a:pPr marL="299085" marR="6350" indent="-28702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  <a:tab pos="1070610" algn="l"/>
                <a:tab pos="1634489" algn="l"/>
                <a:tab pos="2251710" algn="l"/>
                <a:tab pos="3586479" algn="l"/>
                <a:tab pos="4516120" algn="l"/>
                <a:tab pos="4841240" algn="l"/>
                <a:tab pos="5942965" algn="l"/>
                <a:tab pos="6789420" algn="l"/>
                <a:tab pos="7353300" algn="l"/>
              </a:tabLst>
            </a:pPr>
            <a:r>
              <a:rPr sz="1600" spc="-10" dirty="0">
                <a:latin typeface="Carlito"/>
                <a:cs typeface="Carlito"/>
              </a:rPr>
              <a:t>Yalnızca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0" dirty="0">
                <a:latin typeface="Carlito"/>
                <a:cs typeface="Carlito"/>
              </a:rPr>
              <a:t>ECHE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sahibi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yükseköğretim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kurumları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ve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koordinatör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kuruluşu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0" dirty="0">
                <a:latin typeface="Carlito"/>
                <a:cs typeface="Carlito"/>
              </a:rPr>
              <a:t>ECHE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sahibi yükseköğretim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kurumu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olan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hareketlilik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konsorsiyumları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başvurabilir.</a:t>
            </a:r>
            <a:endParaRPr sz="16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spc="-10" dirty="0">
                <a:latin typeface="Carlito"/>
                <a:cs typeface="Carlito"/>
              </a:rPr>
              <a:t>Yılda</a:t>
            </a:r>
            <a:r>
              <a:rPr sz="1600" spc="-7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sadece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1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defa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teklif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çağrısına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çıkılır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kurumlar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sadece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1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defa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başvuru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yapabilir.</a:t>
            </a:r>
            <a:endParaRPr sz="16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rlito"/>
                <a:cs typeface="Carlito"/>
              </a:rPr>
              <a:t>Bir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projenin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süresi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24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ay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veya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36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ay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olabilir.</a:t>
            </a:r>
            <a:endParaRPr sz="1600">
              <a:latin typeface="Carlito"/>
              <a:cs typeface="Carlito"/>
            </a:endParaRPr>
          </a:p>
          <a:p>
            <a:pPr marL="299085" marR="7620" indent="-28702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rlito"/>
                <a:cs typeface="Carlito"/>
              </a:rPr>
              <a:t>%100</a:t>
            </a:r>
            <a:r>
              <a:rPr sz="1600" spc="3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personel</a:t>
            </a:r>
            <a:r>
              <a:rPr sz="1600" spc="3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hareketliliği</a:t>
            </a:r>
            <a:r>
              <a:rPr sz="1600" spc="3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veya</a:t>
            </a:r>
            <a:r>
              <a:rPr sz="1600" spc="3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%100</a:t>
            </a:r>
            <a:r>
              <a:rPr sz="1600" spc="3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öğrenci</a:t>
            </a:r>
            <a:r>
              <a:rPr sz="1600" spc="3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hareketliliği</a:t>
            </a:r>
            <a:r>
              <a:rPr sz="1600" spc="3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veya</a:t>
            </a:r>
            <a:r>
              <a:rPr sz="1600" spc="3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bunların</a:t>
            </a:r>
            <a:r>
              <a:rPr sz="1600" spc="3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herhangi</a:t>
            </a:r>
            <a:r>
              <a:rPr sz="1600" spc="35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bir </a:t>
            </a:r>
            <a:r>
              <a:rPr sz="1600" spc="-20" dirty="0">
                <a:latin typeface="Carlito"/>
                <a:cs typeface="Carlito"/>
              </a:rPr>
              <a:t>kombinasyonu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için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başvurulabilir.</a:t>
            </a:r>
            <a:endParaRPr sz="16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rlito"/>
                <a:cs typeface="Carlito"/>
              </a:rPr>
              <a:t>Benzer</a:t>
            </a:r>
            <a:r>
              <a:rPr sz="1600" spc="4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şekilde</a:t>
            </a:r>
            <a:r>
              <a:rPr sz="1600" spc="4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%100</a:t>
            </a:r>
            <a:r>
              <a:rPr sz="1600" spc="4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gelen</a:t>
            </a:r>
            <a:r>
              <a:rPr sz="1600" spc="4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yönlü</a:t>
            </a:r>
            <a:r>
              <a:rPr sz="1600" spc="4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veya</a:t>
            </a:r>
            <a:r>
              <a:rPr sz="1600" spc="4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%100</a:t>
            </a:r>
            <a:r>
              <a:rPr sz="1600" spc="4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giden</a:t>
            </a:r>
            <a:r>
              <a:rPr sz="1600" spc="4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yönlü</a:t>
            </a:r>
            <a:r>
              <a:rPr sz="1600" spc="4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veya</a:t>
            </a:r>
            <a:r>
              <a:rPr sz="1600" spc="4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bunların</a:t>
            </a:r>
            <a:r>
              <a:rPr sz="1600" spc="4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herhangi</a:t>
            </a:r>
            <a:r>
              <a:rPr sz="1600" spc="42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bir </a:t>
            </a:r>
            <a:r>
              <a:rPr sz="1600" spc="-20" dirty="0">
                <a:latin typeface="Carlito"/>
                <a:cs typeface="Carlito"/>
              </a:rPr>
              <a:t>kombinasyonu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için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başvurulabilir.</a:t>
            </a:r>
            <a:endParaRPr sz="16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rlito"/>
                <a:cs typeface="Carlito"/>
              </a:rPr>
              <a:t>Giden</a:t>
            </a:r>
            <a:r>
              <a:rPr sz="1600" spc="2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</a:t>
            </a:r>
            <a:r>
              <a:rPr sz="1600" spc="2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gelen</a:t>
            </a:r>
            <a:r>
              <a:rPr sz="1600" spc="2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hareketliliklere</a:t>
            </a:r>
            <a:r>
              <a:rPr sz="1600" spc="2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ilişkin</a:t>
            </a:r>
            <a:r>
              <a:rPr sz="1600" spc="2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tüm</a:t>
            </a:r>
            <a:r>
              <a:rPr sz="1600" spc="2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hibe</a:t>
            </a:r>
            <a:r>
              <a:rPr sz="1600" spc="2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ödemeleri</a:t>
            </a:r>
            <a:r>
              <a:rPr sz="1600" spc="229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koordinatör</a:t>
            </a:r>
            <a:r>
              <a:rPr sz="1600" spc="2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kurum</a:t>
            </a:r>
            <a:r>
              <a:rPr sz="1600" spc="2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tarafından yapılır.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068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Özet</a:t>
            </a:r>
            <a:endParaRPr sz="28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 bwMode="auto">
          <a:xfrm>
            <a:off x="5552294" y="6248400"/>
            <a:ext cx="2073829" cy="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3032</Words>
  <Application>Microsoft Office PowerPoint</Application>
  <PresentationFormat>Ekran Gösterisi (4:3)</PresentationFormat>
  <Paragraphs>438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Office Theme</vt:lpstr>
      <vt:lpstr>PowerPoint Sunusu</vt:lpstr>
      <vt:lpstr>KA 171 Nedir?</vt:lpstr>
      <vt:lpstr>Erasmus+ Programı İçin Ülke Kategorizasyonu</vt:lpstr>
      <vt:lpstr>KA131 vs KA171</vt:lpstr>
      <vt:lpstr>Neden KA 171</vt:lpstr>
      <vt:lpstr>KA171 Ülkeleri</vt:lpstr>
      <vt:lpstr>Kimler KA171 Başvurusu Yapabilir?</vt:lpstr>
      <vt:lpstr>Kimler KA171 Projesine Ortak Olabilir?</vt:lpstr>
      <vt:lpstr>Özet</vt:lpstr>
      <vt:lpstr>KA171 KAPSAMINDA GERÇEKLEŞTİRİLEBİLECEK HAREKETLİLİKLER</vt:lpstr>
      <vt:lpstr>Hareketlilik Kısıtı Olan Ülkeler</vt:lpstr>
      <vt:lpstr>Öğrenci Öğrenim Hareketliliği</vt:lpstr>
      <vt:lpstr>Öğrenci Staj Hareketliliği</vt:lpstr>
      <vt:lpstr>Personel Ders Verme Hareketliliği</vt:lpstr>
      <vt:lpstr>Personel Eğitim Alma Hareketliliği</vt:lpstr>
      <vt:lpstr>Diğer İmkanlar</vt:lpstr>
      <vt:lpstr>KA171 Hibe Destekleri-1</vt:lpstr>
      <vt:lpstr>İlave hibe desteği kimlere verilir?</vt:lpstr>
      <vt:lpstr>KA171 Hibe Destekleri-2</vt:lpstr>
      <vt:lpstr>Ülkelerin 2023 Dönemi KA171 Bütçeleri</vt:lpstr>
      <vt:lpstr>2023 Dönemi Türkiye’nin Bölgelere Göre KA171 Bütçesi</vt:lpstr>
      <vt:lpstr>Erasmus+ Öncelikleri-I</vt:lpstr>
      <vt:lpstr>Erasmus+ Öncelikleri-II</vt:lpstr>
      <vt:lpstr>Başvuru Hazırlık Süreci (Süreci nasıl kolaylaştırabiliriz?) </vt:lpstr>
      <vt:lpstr>Başvuru Hazırlık Süreci (Birim Koordinatörleri ile)</vt:lpstr>
      <vt:lpstr>KA171 Başvuru Formu Soruları</vt:lpstr>
      <vt:lpstr>1. Projenin Tasarımı ve İşbirliği Düzenlemelerinin Kalitesi </vt:lpstr>
      <vt:lpstr>2. Stratejinin İlgililiği</vt:lpstr>
      <vt:lpstr>3. Etki ve Yaygınlaştırma</vt:lpstr>
      <vt:lpstr>Puanlama Tablosu</vt:lpstr>
      <vt:lpstr>KA171 Başvurularında Öncelik Verilen Konu Başlıkları</vt:lpstr>
      <vt:lpstr>KA171 Başvurularında Öncelik Verilen Konu Başlıkları</vt:lpstr>
      <vt:lpstr>Proje Yazım Sürecinde Kullandığımız Kurum İçi Form</vt:lpstr>
      <vt:lpstr>Süreç İçerisinde Karşılaşılan Zorluklar</vt:lpstr>
      <vt:lpstr>Dikkat Edilmesi Gereken Hususlar</vt:lpstr>
      <vt:lpstr>Öneriler</vt:lpstr>
      <vt:lpstr>Öneriler</vt:lpstr>
      <vt:lpstr>Sorularınız için:</vt:lpstr>
      <vt:lpstr>Teşekkür ederiz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Levent Özcan</dc:creator>
  <cp:lastModifiedBy>Duygu GUR</cp:lastModifiedBy>
  <cp:revision>22</cp:revision>
  <dcterms:created xsi:type="dcterms:W3CDTF">2024-10-23T10:51:07Z</dcterms:created>
  <dcterms:modified xsi:type="dcterms:W3CDTF">2024-10-23T12:34:00Z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2024-10-23T00:00:00Z</vt:filetime>
  </property>
  <property fmtid="{D5CDD505-2E9C-101B-9397-08002B2CF9AE}" pid="5" name="Producer">
    <vt:lpwstr>3-Heights(TM) PDF Security Shell 4.8.25.2 (http://www.pdf-tools.com)</vt:lpwstr>
  </property>
</Properties>
</file>