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</p:sldMasterIdLst>
  <p:notesMasterIdLst>
    <p:notesMasterId r:id="rId167"/>
  </p:notesMasterIdLst>
  <p:sldIdLst>
    <p:sldId id="256" r:id="rId2"/>
    <p:sldId id="435" r:id="rId3"/>
    <p:sldId id="436" r:id="rId4"/>
    <p:sldId id="437" r:id="rId5"/>
    <p:sldId id="438" r:id="rId6"/>
    <p:sldId id="439" r:id="rId7"/>
    <p:sldId id="445" r:id="rId8"/>
    <p:sldId id="440" r:id="rId9"/>
    <p:sldId id="442" r:id="rId10"/>
    <p:sldId id="399" r:id="rId11"/>
    <p:sldId id="444" r:id="rId12"/>
    <p:sldId id="400" r:id="rId13"/>
    <p:sldId id="293" r:id="rId14"/>
    <p:sldId id="398" r:id="rId15"/>
    <p:sldId id="257" r:id="rId16"/>
    <p:sldId id="401" r:id="rId17"/>
    <p:sldId id="402" r:id="rId18"/>
    <p:sldId id="294" r:id="rId19"/>
    <p:sldId id="296" r:id="rId20"/>
    <p:sldId id="297" r:id="rId21"/>
    <p:sldId id="298" r:id="rId22"/>
    <p:sldId id="299" r:id="rId23"/>
    <p:sldId id="300" r:id="rId24"/>
    <p:sldId id="301" r:id="rId25"/>
    <p:sldId id="260" r:id="rId26"/>
    <p:sldId id="419" r:id="rId27"/>
    <p:sldId id="403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262" r:id="rId37"/>
    <p:sldId id="420" r:id="rId38"/>
    <p:sldId id="404" r:id="rId39"/>
    <p:sldId id="311" r:id="rId40"/>
    <p:sldId id="312" r:id="rId41"/>
    <p:sldId id="313" r:id="rId42"/>
    <p:sldId id="314" r:id="rId43"/>
    <p:sldId id="315" r:id="rId44"/>
    <p:sldId id="316" r:id="rId45"/>
    <p:sldId id="317" r:id="rId46"/>
    <p:sldId id="264" r:id="rId47"/>
    <p:sldId id="421" r:id="rId48"/>
    <p:sldId id="405" r:id="rId49"/>
    <p:sldId id="318" r:id="rId50"/>
    <p:sldId id="319" r:id="rId51"/>
    <p:sldId id="320" r:id="rId52"/>
    <p:sldId id="321" r:id="rId53"/>
    <p:sldId id="322" r:id="rId54"/>
    <p:sldId id="323" r:id="rId55"/>
    <p:sldId id="266" r:id="rId56"/>
    <p:sldId id="422" r:id="rId57"/>
    <p:sldId id="406" r:id="rId58"/>
    <p:sldId id="324" r:id="rId59"/>
    <p:sldId id="325" r:id="rId60"/>
    <p:sldId id="326" r:id="rId61"/>
    <p:sldId id="327" r:id="rId62"/>
    <p:sldId id="328" r:id="rId63"/>
    <p:sldId id="269" r:id="rId64"/>
    <p:sldId id="423" r:id="rId65"/>
    <p:sldId id="407" r:id="rId66"/>
    <p:sldId id="329" r:id="rId67"/>
    <p:sldId id="330" r:id="rId68"/>
    <p:sldId id="331" r:id="rId69"/>
    <p:sldId id="332" r:id="rId70"/>
    <p:sldId id="334" r:id="rId71"/>
    <p:sldId id="424" r:id="rId72"/>
    <p:sldId id="408" r:id="rId73"/>
    <p:sldId id="333" r:id="rId74"/>
    <p:sldId id="335" r:id="rId75"/>
    <p:sldId id="336" r:id="rId76"/>
    <p:sldId id="271" r:id="rId77"/>
    <p:sldId id="425" r:id="rId78"/>
    <p:sldId id="409" r:id="rId79"/>
    <p:sldId id="337" r:id="rId80"/>
    <p:sldId id="338" r:id="rId81"/>
    <p:sldId id="339" r:id="rId82"/>
    <p:sldId id="340" r:id="rId83"/>
    <p:sldId id="341" r:id="rId84"/>
    <p:sldId id="342" r:id="rId85"/>
    <p:sldId id="273" r:id="rId86"/>
    <p:sldId id="426" r:id="rId87"/>
    <p:sldId id="410" r:id="rId88"/>
    <p:sldId id="343" r:id="rId89"/>
    <p:sldId id="344" r:id="rId90"/>
    <p:sldId id="345" r:id="rId91"/>
    <p:sldId id="346" r:id="rId92"/>
    <p:sldId id="274" r:id="rId93"/>
    <p:sldId id="427" r:id="rId94"/>
    <p:sldId id="411" r:id="rId95"/>
    <p:sldId id="347" r:id="rId96"/>
    <p:sldId id="348" r:id="rId97"/>
    <p:sldId id="349" r:id="rId98"/>
    <p:sldId id="350" r:id="rId99"/>
    <p:sldId id="351" r:id="rId100"/>
    <p:sldId id="352" r:id="rId101"/>
    <p:sldId id="275" r:id="rId102"/>
    <p:sldId id="428" r:id="rId103"/>
    <p:sldId id="412" r:id="rId104"/>
    <p:sldId id="353" r:id="rId105"/>
    <p:sldId id="354" r:id="rId106"/>
    <p:sldId id="355" r:id="rId107"/>
    <p:sldId id="356" r:id="rId108"/>
    <p:sldId id="357" r:id="rId109"/>
    <p:sldId id="358" r:id="rId110"/>
    <p:sldId id="276" r:id="rId111"/>
    <p:sldId id="429" r:id="rId112"/>
    <p:sldId id="413" r:id="rId113"/>
    <p:sldId id="359" r:id="rId114"/>
    <p:sldId id="360" r:id="rId115"/>
    <p:sldId id="361" r:id="rId116"/>
    <p:sldId id="362" r:id="rId117"/>
    <p:sldId id="364" r:id="rId118"/>
    <p:sldId id="365" r:id="rId119"/>
    <p:sldId id="277" r:id="rId120"/>
    <p:sldId id="430" r:id="rId121"/>
    <p:sldId id="414" r:id="rId122"/>
    <p:sldId id="363" r:id="rId123"/>
    <p:sldId id="366" r:id="rId124"/>
    <p:sldId id="367" r:id="rId125"/>
    <p:sldId id="278" r:id="rId126"/>
    <p:sldId id="431" r:id="rId127"/>
    <p:sldId id="415" r:id="rId128"/>
    <p:sldId id="368" r:id="rId129"/>
    <p:sldId id="369" r:id="rId130"/>
    <p:sldId id="370" r:id="rId131"/>
    <p:sldId id="371" r:id="rId132"/>
    <p:sldId id="372" r:id="rId133"/>
    <p:sldId id="373" r:id="rId134"/>
    <p:sldId id="279" r:id="rId135"/>
    <p:sldId id="432" r:id="rId136"/>
    <p:sldId id="416" r:id="rId137"/>
    <p:sldId id="374" r:id="rId138"/>
    <p:sldId id="375" r:id="rId139"/>
    <p:sldId id="376" r:id="rId140"/>
    <p:sldId id="377" r:id="rId141"/>
    <p:sldId id="378" r:id="rId142"/>
    <p:sldId id="379" r:id="rId143"/>
    <p:sldId id="280" r:id="rId144"/>
    <p:sldId id="433" r:id="rId145"/>
    <p:sldId id="417" r:id="rId146"/>
    <p:sldId id="380" r:id="rId147"/>
    <p:sldId id="381" r:id="rId148"/>
    <p:sldId id="382" r:id="rId149"/>
    <p:sldId id="383" r:id="rId150"/>
    <p:sldId id="386" r:id="rId151"/>
    <p:sldId id="387" r:id="rId152"/>
    <p:sldId id="384" r:id="rId153"/>
    <p:sldId id="434" r:id="rId154"/>
    <p:sldId id="418" r:id="rId155"/>
    <p:sldId id="385" r:id="rId156"/>
    <p:sldId id="388" r:id="rId157"/>
    <p:sldId id="389" r:id="rId158"/>
    <p:sldId id="390" r:id="rId159"/>
    <p:sldId id="391" r:id="rId160"/>
    <p:sldId id="392" r:id="rId161"/>
    <p:sldId id="393" r:id="rId162"/>
    <p:sldId id="394" r:id="rId163"/>
    <p:sldId id="395" r:id="rId164"/>
    <p:sldId id="396" r:id="rId165"/>
    <p:sldId id="397" r:id="rId16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ema Uygulanmış Stil 1 - Vurgu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890"/>
  </p:normalViewPr>
  <p:slideViewPr>
    <p:cSldViewPr snapToGrid="0" snapToObjects="1">
      <p:cViewPr>
        <p:scale>
          <a:sx n="70" d="100"/>
          <a:sy n="70" d="100"/>
        </p:scale>
        <p:origin x="-1170" y="-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tableStyles" Target="tableStyle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microsoft.com/office/2016/11/relationships/changesInfo" Target="changesInfos/changesInfo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Şenol Kandemir" userId="71b48b4ca9e48765" providerId="LiveId" clId="{47062EB4-FBD0-45EB-A782-CDF5D64D98BE}"/>
    <pc:docChg chg="custSel addSld delSld modSld">
      <pc:chgData name="Şenol Kandemir" userId="71b48b4ca9e48765" providerId="LiveId" clId="{47062EB4-FBD0-45EB-A782-CDF5D64D98BE}" dt="2023-11-07T20:35:00.505" v="59" actId="47"/>
      <pc:docMkLst>
        <pc:docMk/>
      </pc:docMkLst>
      <pc:sldChg chg="addSp delSp modSp new del mod modClrScheme chgLayout">
        <pc:chgData name="Şenol Kandemir" userId="71b48b4ca9e48765" providerId="LiveId" clId="{47062EB4-FBD0-45EB-A782-CDF5D64D98BE}" dt="2023-11-07T20:35:00.505" v="59" actId="47"/>
        <pc:sldMkLst>
          <pc:docMk/>
          <pc:sldMk cId="938064697" sldId="294"/>
        </pc:sldMkLst>
        <pc:spChg chg="del">
          <ac:chgData name="Şenol Kandemir" userId="71b48b4ca9e48765" providerId="LiveId" clId="{47062EB4-FBD0-45EB-A782-CDF5D64D98BE}" dt="2023-11-07T20:32:45.601" v="1" actId="700"/>
          <ac:spMkLst>
            <pc:docMk/>
            <pc:sldMk cId="938064697" sldId="294"/>
            <ac:spMk id="2" creationId="{91A5537D-BD44-02BD-EA72-045C3502777B}"/>
          </ac:spMkLst>
        </pc:spChg>
        <pc:spChg chg="del">
          <ac:chgData name="Şenol Kandemir" userId="71b48b4ca9e48765" providerId="LiveId" clId="{47062EB4-FBD0-45EB-A782-CDF5D64D98BE}" dt="2023-11-07T20:32:45.601" v="1" actId="700"/>
          <ac:spMkLst>
            <pc:docMk/>
            <pc:sldMk cId="938064697" sldId="294"/>
            <ac:spMk id="3" creationId="{89C54F59-7755-FD57-BC63-44275C2436FA}"/>
          </ac:spMkLst>
        </pc:spChg>
        <pc:picChg chg="add del mod">
          <ac:chgData name="Şenol Kandemir" userId="71b48b4ca9e48765" providerId="LiveId" clId="{47062EB4-FBD0-45EB-A782-CDF5D64D98BE}" dt="2023-11-07T20:33:40.476" v="58" actId="478"/>
          <ac:picMkLst>
            <pc:docMk/>
            <pc:sldMk cId="938064697" sldId="294"/>
            <ac:picMk id="5" creationId="{07085BFE-5773-3940-497B-358BD6D9C5F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CC9258-0C63-4BD7-8298-D961CA1C6365}" type="datetimeFigureOut">
              <a:rPr lang="tr-TR" smtClean="0"/>
              <a:t>11.01.2024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D5372-2748-4AE6-8F2C-42BCB1D1F45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67507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B85B7-8636-0C4C-B77F-113F5C6F65B4}" type="datetimeFigureOut">
              <a:rPr lang="tr-TR" smtClean="0"/>
              <a:t>11.01.2024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20359-39E2-2248-9560-4F01914582F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8575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B85B7-8636-0C4C-B77F-113F5C6F65B4}" type="datetimeFigureOut">
              <a:rPr lang="tr-TR" smtClean="0"/>
              <a:t>11.01.2024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20359-39E2-2248-9560-4F01914582F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5303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B85B7-8636-0C4C-B77F-113F5C6F65B4}" type="datetimeFigureOut">
              <a:rPr lang="tr-TR" smtClean="0"/>
              <a:t>11.01.2024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20359-39E2-2248-9560-4F01914582F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4550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B85B7-8636-0C4C-B77F-113F5C6F65B4}" type="datetimeFigureOut">
              <a:rPr lang="tr-TR" smtClean="0"/>
              <a:t>11.01.2024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20359-39E2-2248-9560-4F01914582F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6334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B85B7-8636-0C4C-B77F-113F5C6F65B4}" type="datetimeFigureOut">
              <a:rPr lang="tr-TR" smtClean="0"/>
              <a:t>11.01.2024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20359-39E2-2248-9560-4F01914582F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02653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B85B7-8636-0C4C-B77F-113F5C6F65B4}" type="datetimeFigureOut">
              <a:rPr lang="tr-TR" smtClean="0"/>
              <a:t>11.01.2024</a:t>
            </a:fld>
            <a:endParaRPr lang="tr-T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20359-39E2-2248-9560-4F01914582F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9619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B85B7-8636-0C4C-B77F-113F5C6F65B4}" type="datetimeFigureOut">
              <a:rPr lang="tr-TR" smtClean="0"/>
              <a:t>11.01.2024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20359-39E2-2248-9560-4F01914582F6}" type="slidenum">
              <a:rPr lang="tr-TR" smtClean="0"/>
              <a:t>‹#›</a:t>
            </a:fld>
            <a:endParaRPr lang="tr-T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017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B85B7-8636-0C4C-B77F-113F5C6F65B4}" type="datetimeFigureOut">
              <a:rPr lang="tr-TR" smtClean="0"/>
              <a:t>11.01.2024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20359-39E2-2248-9560-4F01914582F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0565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B85B7-8636-0C4C-B77F-113F5C6F65B4}" type="datetimeFigureOut">
              <a:rPr lang="tr-TR" smtClean="0"/>
              <a:t>11.01.2024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20359-39E2-2248-9560-4F01914582F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13748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B85B7-8636-0C4C-B77F-113F5C6F65B4}" type="datetimeFigureOut">
              <a:rPr lang="tr-TR" smtClean="0"/>
              <a:t>11.01.2024</a:t>
            </a:fld>
            <a:endParaRPr lang="tr-T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tr-TR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20359-39E2-2248-9560-4F01914582F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421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
İkinci düzey
Üçüncü düzey
Dördüncü düzey
Beşinci düzey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F36B85B7-8636-0C4C-B77F-113F5C6F65B4}" type="datetimeFigureOut">
              <a:rPr lang="tr-TR" smtClean="0"/>
              <a:t>11.01.2024</a:t>
            </a:fld>
            <a:endParaRPr lang="tr-T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tr-T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20359-39E2-2248-9560-4F01914582F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1554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F36B85B7-8636-0C4C-B77F-113F5C6F65B4}" type="datetimeFigureOut">
              <a:rPr lang="tr-TR" smtClean="0"/>
              <a:t>11.01.2024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90820359-39E2-2248-9560-4F01914582F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1313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="" xmlns:a16="http://schemas.microsoft.com/office/drawing/2014/main" id="{2C34D7D2-4820-3546-9D0D-836CDB550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542199"/>
            <a:ext cx="8991600" cy="3057098"/>
          </a:xfrm>
        </p:spPr>
        <p:txBody>
          <a:bodyPr>
            <a:normAutofit fontScale="90000"/>
          </a:bodyPr>
          <a:lstStyle/>
          <a:p>
            <a:r>
              <a:rPr lang="tr-TR" b="1" cap="none" dirty="0" smtClean="0">
                <a:solidFill>
                  <a:srgbClr val="00B050"/>
                </a:solidFill>
              </a:rPr>
              <a:t>Sürdürülebilirlik Nedir? </a:t>
            </a:r>
            <a:br>
              <a:rPr lang="tr-TR" b="1" cap="none" dirty="0" smtClean="0">
                <a:solidFill>
                  <a:srgbClr val="00B050"/>
                </a:solidFill>
              </a:rPr>
            </a:br>
            <a:r>
              <a:rPr lang="tr-TR" b="1" cap="none" dirty="0">
                <a:solidFill>
                  <a:srgbClr val="00B050"/>
                </a:solidFill>
              </a:rPr>
              <a:t/>
            </a:r>
            <a:br>
              <a:rPr lang="tr-TR" b="1" cap="none" dirty="0">
                <a:solidFill>
                  <a:srgbClr val="00B050"/>
                </a:solidFill>
              </a:rPr>
            </a:br>
            <a:r>
              <a:rPr lang="tr-TR" b="1" cap="none" dirty="0" smtClean="0">
                <a:solidFill>
                  <a:srgbClr val="00B050"/>
                </a:solidFill>
              </a:rPr>
              <a:t>Sürdürülebilir </a:t>
            </a:r>
            <a:r>
              <a:rPr lang="tr-TR" b="1" cap="none" dirty="0" smtClean="0">
                <a:solidFill>
                  <a:srgbClr val="00B050"/>
                </a:solidFill>
              </a:rPr>
              <a:t>Kalkınma </a:t>
            </a:r>
            <a:r>
              <a:rPr lang="tr-TR" b="1" cap="none" dirty="0" smtClean="0">
                <a:solidFill>
                  <a:srgbClr val="00B050"/>
                </a:solidFill>
              </a:rPr>
              <a:t>Amaçları Nelerdir?</a:t>
            </a:r>
            <a:r>
              <a:rPr lang="tr-TR" b="1" cap="none" dirty="0" smtClean="0">
                <a:solidFill>
                  <a:srgbClr val="00B050"/>
                </a:solidFill>
              </a:rPr>
              <a:t/>
            </a:r>
            <a:br>
              <a:rPr lang="tr-TR" b="1" cap="none" dirty="0" smtClean="0">
                <a:solidFill>
                  <a:srgbClr val="00B050"/>
                </a:solidFill>
              </a:rPr>
            </a:br>
            <a:r>
              <a:rPr lang="tr-TR" b="1" cap="none" dirty="0">
                <a:solidFill>
                  <a:srgbClr val="00B050"/>
                </a:solidFill>
              </a:rPr>
              <a:t/>
            </a:r>
            <a:br>
              <a:rPr lang="tr-TR" b="1" cap="none" dirty="0">
                <a:solidFill>
                  <a:srgbClr val="00B050"/>
                </a:solidFill>
              </a:rPr>
            </a:br>
            <a:r>
              <a:rPr lang="tr-TR" sz="4000" b="1" i="1" cap="none" dirty="0">
                <a:solidFill>
                  <a:srgbClr val="00B050"/>
                </a:solidFill>
              </a:rPr>
              <a:t>Kalite Eğitimleri </a:t>
            </a:r>
            <a:r>
              <a:rPr lang="tr-TR" sz="4000" b="1" i="1" cap="none" dirty="0" smtClean="0">
                <a:solidFill>
                  <a:srgbClr val="00B050"/>
                </a:solidFill>
              </a:rPr>
              <a:t>Serisi</a:t>
            </a:r>
            <a:endParaRPr lang="tr-TR" b="1" dirty="0">
              <a:solidFill>
                <a:srgbClr val="00B050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="" xmlns:a16="http://schemas.microsoft.com/office/drawing/2014/main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293" y="196088"/>
            <a:ext cx="6016707" cy="1351135"/>
          </a:xfrm>
          <a:prstGeom prst="rect">
            <a:avLst/>
          </a:prstGeom>
        </p:spPr>
      </p:pic>
      <p:sp>
        <p:nvSpPr>
          <p:cNvPr id="5" name="Metin Yer Tutucusu 2"/>
          <p:cNvSpPr txBox="1">
            <a:spLocks/>
          </p:cNvSpPr>
          <p:nvPr/>
        </p:nvSpPr>
        <p:spPr>
          <a:xfrm>
            <a:off x="2695194" y="4352465"/>
            <a:ext cx="6801612" cy="126508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r-TR" i="1" dirty="0" smtClean="0"/>
          </a:p>
          <a:p>
            <a:r>
              <a:rPr lang="tr-TR" i="1" dirty="0" smtClean="0"/>
              <a:t>Kalite Yönetimi Koordinatörlüğü</a:t>
            </a:r>
            <a:endParaRPr lang="tr-TR" i="1" dirty="0"/>
          </a:p>
        </p:txBody>
      </p:sp>
    </p:spTree>
    <p:extLst>
      <p:ext uri="{BB962C8B-B14F-4D97-AF65-F5344CB8AC3E}">
        <p14:creationId xmlns:p14="http://schemas.microsoft.com/office/powerpoint/2010/main" val="145230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cap="none" dirty="0" smtClean="0"/>
              <a:t>Sürdürülebilirlik Nedir?</a:t>
            </a:r>
            <a:endParaRPr lang="tr-TR" cap="none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231136" y="2515212"/>
            <a:ext cx="7729728" cy="3101983"/>
          </a:xfrm>
        </p:spPr>
        <p:txBody>
          <a:bodyPr>
            <a:noAutofit/>
          </a:bodyPr>
          <a:lstStyle/>
          <a:p>
            <a:pPr algn="just"/>
            <a:r>
              <a:rPr lang="tr-TR" sz="2400" dirty="0"/>
              <a:t>Sürdürülebilirlik kelimesinin bu anlamı 1983 yılında Birleşmiş Milletlerin yayınladığı </a:t>
            </a:r>
            <a:r>
              <a:rPr lang="tr-TR" sz="2400" b="1" dirty="0">
                <a:solidFill>
                  <a:srgbClr val="00B050"/>
                </a:solidFill>
              </a:rPr>
              <a:t>Ortak Geleceğimiz </a:t>
            </a:r>
            <a:r>
              <a:rPr lang="tr-TR" sz="2400" dirty="0"/>
              <a:t>adlı rapordan sonra şekillenmiştir. Bu rapora göre sürdürülebilirlik, doğanın ve gelecek kuşakların kendi gereksinimlerine cevap verme yeteneklerini tehlikeye atmadan, günlük ihtiyaçlarımızı temin etmek ve kalkınmak olarak tanımlanmıştır</a:t>
            </a:r>
            <a:r>
              <a:rPr lang="tr-TR" sz="2400" dirty="0" smtClean="0"/>
              <a:t>.</a:t>
            </a:r>
          </a:p>
          <a:p>
            <a:pPr algn="just"/>
            <a:r>
              <a:rPr lang="tr-TR" sz="2400" dirty="0" smtClean="0"/>
              <a:t>Birleşmiş </a:t>
            </a:r>
            <a:r>
              <a:rPr lang="tr-TR" sz="2400" dirty="0"/>
              <a:t>Milletler Çevre ve Kalkınma Komisyonu’nun 1987 yılı tanımına göre </a:t>
            </a:r>
            <a:r>
              <a:rPr lang="tr-TR" sz="2400" dirty="0" smtClean="0"/>
              <a:t>ise, </a:t>
            </a:r>
            <a:r>
              <a:rPr lang="tr-TR" sz="2400" dirty="0"/>
              <a:t>ekonomik büyüme ve refah seviyesini yükseltmeyi, çevreyi ve yeryüzündeki tüm insanların yaşam kalitesini koruyarak gerçekleştirme </a:t>
            </a:r>
            <a:r>
              <a:rPr lang="tr-TR" sz="2400" dirty="0" smtClean="0"/>
              <a:t>yöntemidir. </a:t>
            </a:r>
            <a:endParaRPr lang="tr-TR" sz="2400" dirty="0"/>
          </a:p>
        </p:txBody>
      </p:sp>
      <p:pic>
        <p:nvPicPr>
          <p:cNvPr id="4" name="Resim 3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87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47" y="1793779"/>
            <a:ext cx="4605552" cy="26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0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  <p:pic>
        <p:nvPicPr>
          <p:cNvPr id="13314" name="Picture 2" descr="Sürdürülebilir Kalkınma Amaçları | Türkiye'de Birleşmiş Millet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660" y="963873"/>
            <a:ext cx="54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79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2800" dirty="0"/>
              <a:t>Şehirlerde yaşam kalitesini artırmayı, sürdürülebilir kentsel planlamayı teşvik eder.</a:t>
            </a:r>
          </a:p>
        </p:txBody>
      </p:sp>
    </p:spTree>
    <p:extLst>
      <p:ext uri="{BB962C8B-B14F-4D97-AF65-F5344CB8AC3E}">
        <p14:creationId xmlns:p14="http://schemas.microsoft.com/office/powerpoint/2010/main" val="370040335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cap="none" dirty="0" smtClean="0"/>
              <a:t>Hedefler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6704593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363" y="1812284"/>
            <a:ext cx="7674439" cy="20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6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639" y="1985583"/>
            <a:ext cx="7455149" cy="2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79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34" y="1965325"/>
            <a:ext cx="4830548" cy="25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2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171" y="1639627"/>
            <a:ext cx="8095920" cy="21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97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923" y="1762457"/>
            <a:ext cx="793440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1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693" y="2060788"/>
            <a:ext cx="4357120" cy="24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6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557" y="2453394"/>
            <a:ext cx="7621134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285800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  <p:pic>
        <p:nvPicPr>
          <p:cNvPr id="17410" name="Picture 2" descr="Sürdürülebilir Kalkınma Amaçları | Türkiye'de Birleşmiş Millet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605" y="991168"/>
            <a:ext cx="54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46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2800" dirty="0"/>
              <a:t>Sürdürülebilir tüketim ve üretimi teşvik eder, kaynakların daha verimli kullanılmasını hedefler.</a:t>
            </a:r>
          </a:p>
        </p:txBody>
      </p:sp>
    </p:spTree>
    <p:extLst>
      <p:ext uri="{BB962C8B-B14F-4D97-AF65-F5344CB8AC3E}">
        <p14:creationId xmlns:p14="http://schemas.microsoft.com/office/powerpoint/2010/main" val="349344736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cap="none" dirty="0" smtClean="0"/>
              <a:t>Hedefler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6704593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093" y="1962695"/>
            <a:ext cx="7907362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6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322" y="1912866"/>
            <a:ext cx="7627343" cy="20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9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867" y="1644673"/>
            <a:ext cx="7734247" cy="20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5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169" y="1575795"/>
            <a:ext cx="7979652" cy="21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6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34" y="1695355"/>
            <a:ext cx="10292398" cy="24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0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744" y="1754708"/>
            <a:ext cx="5233513" cy="29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53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  <p:pic>
        <p:nvPicPr>
          <p:cNvPr id="7170" name="Picture 2" descr="Sürdürülebilir Kalkınma Hedefleri: İklim Eylem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604" y="1004815"/>
            <a:ext cx="54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95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cap="none" dirty="0" smtClean="0"/>
              <a:t>Sürdürülebilir Kalkınma Amaçları Ne Zaman Nerede Kabul Edildi?</a:t>
            </a:r>
            <a:endParaRPr lang="tr-TR" cap="none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tr-TR" sz="2400" dirty="0"/>
              <a:t>25-27 Eylül 2015 tarihleri, sürdürülebilir bir gelecek için büyük önem </a:t>
            </a:r>
            <a:r>
              <a:rPr lang="tr-TR" sz="2400" dirty="0" smtClean="0"/>
              <a:t>taşımaktadır.  </a:t>
            </a:r>
          </a:p>
          <a:p>
            <a:pPr algn="just"/>
            <a:r>
              <a:rPr lang="tr-TR" sz="2400" dirty="0" smtClean="0"/>
              <a:t>New </a:t>
            </a:r>
            <a:r>
              <a:rPr lang="tr-TR" sz="2400" dirty="0"/>
              <a:t>York’ta bulunan BM Genel Merkezi’nde, bu tarihlerde gerçekleştirilen BM Sürdürülebilir Kalkınma Zirvesi’nde 193 ülkenin imzasıyla 2030 Sürdürülebilir Kalkınma Hedefleri kabul edildi. </a:t>
            </a:r>
            <a:endParaRPr lang="tr-TR" sz="2400" dirty="0" smtClean="0"/>
          </a:p>
          <a:p>
            <a:pPr algn="just"/>
            <a:r>
              <a:rPr lang="tr-TR" sz="2400" dirty="0" smtClean="0"/>
              <a:t>169 </a:t>
            </a:r>
            <a:r>
              <a:rPr lang="tr-TR" sz="2400" dirty="0"/>
              <a:t>adet alt başlığı bulunan bu hedefler, aynı zamanda yaşanılabilir bir dünyaya doğru atılacak yeşil </a:t>
            </a:r>
            <a:r>
              <a:rPr lang="tr-TR" sz="2400" dirty="0" smtClean="0"/>
              <a:t>adımlar olarak tanımlanmaktadır. </a:t>
            </a:r>
            <a:endParaRPr lang="tr-TR" sz="2400" dirty="0"/>
          </a:p>
        </p:txBody>
      </p:sp>
      <p:pic>
        <p:nvPicPr>
          <p:cNvPr id="4" name="Resim 3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2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2800" dirty="0" smtClean="0"/>
              <a:t>İklim </a:t>
            </a:r>
            <a:r>
              <a:rPr lang="tr-TR" sz="2800" dirty="0"/>
              <a:t>değişikliğiyle mücadeleyi amaçlar. Sera gazı emisyonlarını azaltmayı ve iklim değişikliğinin etkilerine karşı uyum sağlamayı hedefler.</a:t>
            </a:r>
          </a:p>
        </p:txBody>
      </p:sp>
    </p:spTree>
    <p:extLst>
      <p:ext uri="{BB962C8B-B14F-4D97-AF65-F5344CB8AC3E}">
        <p14:creationId xmlns:p14="http://schemas.microsoft.com/office/powerpoint/2010/main" val="31944751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cap="none" dirty="0" smtClean="0"/>
              <a:t>Hedefler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6704593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053" y="1705235"/>
            <a:ext cx="9108881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413" y="1764589"/>
            <a:ext cx="4777944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2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805" y="1887418"/>
            <a:ext cx="8304887" cy="22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1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  <p:pic>
        <p:nvPicPr>
          <p:cNvPr id="16386" name="Picture 2" descr="Sürdürülebilir Kalkınma Amaçları | Türkiye'de Birleşmiş Millet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842" y="1018463"/>
            <a:ext cx="54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59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2800" dirty="0"/>
              <a:t>Deniz ve okyanus kaynaklarını korumayı amaçlar. Deniz çöplerini azaltmayı, deniz biyoçeşitliliğini korumayı hedefler.</a:t>
            </a:r>
          </a:p>
        </p:txBody>
      </p:sp>
    </p:spTree>
    <p:extLst>
      <p:ext uri="{BB962C8B-B14F-4D97-AF65-F5344CB8AC3E}">
        <p14:creationId xmlns:p14="http://schemas.microsoft.com/office/powerpoint/2010/main" val="85211646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cap="none" dirty="0" smtClean="0"/>
              <a:t>Hedefler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6704593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420" y="2283559"/>
            <a:ext cx="8623094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9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955" y="1902062"/>
            <a:ext cx="8191818" cy="21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6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1365250"/>
            <a:ext cx="11201400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07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089" y="1928717"/>
            <a:ext cx="4538789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5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975" y="1992194"/>
            <a:ext cx="8179911" cy="22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0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551" y="2018849"/>
            <a:ext cx="7893725" cy="21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8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170" y="2210558"/>
            <a:ext cx="4242862" cy="23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4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  <p:pic>
        <p:nvPicPr>
          <p:cNvPr id="2" name="Picture 2" descr="Sürdürülebilir Kalkınma Amaçları | Türkiye'de Birleşmiş Millet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252" y="1059406"/>
            <a:ext cx="54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17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2800" dirty="0"/>
              <a:t>Kara ekosistemlerin sürdürülebilir şekilde kullanılmasını teşvik eder, ormanları korumayı amaçlar.</a:t>
            </a:r>
          </a:p>
        </p:txBody>
      </p:sp>
    </p:spTree>
    <p:extLst>
      <p:ext uri="{BB962C8B-B14F-4D97-AF65-F5344CB8AC3E}">
        <p14:creationId xmlns:p14="http://schemas.microsoft.com/office/powerpoint/2010/main" val="363382166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cap="none" dirty="0" smtClean="0"/>
              <a:t>Hedefler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6704593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037" y="2059438"/>
            <a:ext cx="8980617" cy="24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2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783" y="1955658"/>
            <a:ext cx="8470589" cy="23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2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259" y="2292089"/>
            <a:ext cx="4430280" cy="24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2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cap="none" dirty="0" smtClean="0"/>
              <a:t>17 Amaç, 169 Hedef</a:t>
            </a:r>
            <a:endParaRPr lang="tr-TR" cap="none" dirty="0"/>
          </a:p>
        </p:txBody>
      </p:sp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3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449" y="1990559"/>
            <a:ext cx="8829383" cy="24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6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568" y="2081970"/>
            <a:ext cx="8713207" cy="24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60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966" y="1442800"/>
            <a:ext cx="4694334" cy="46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82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  <p:pic>
        <p:nvPicPr>
          <p:cNvPr id="2" name="Picture 2" descr="Sürdürülebilir Kalkınma Amaçları | Türkiye'de Birleşmiş Millet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786" y="950225"/>
            <a:ext cx="54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69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2800" dirty="0"/>
              <a:t>Adaleti teşvik eder, şiddeti azaltmayı ve etkili, hesap verebilir kurumların oluşturulmasını hedefler.</a:t>
            </a:r>
          </a:p>
        </p:txBody>
      </p:sp>
    </p:spTree>
    <p:extLst>
      <p:ext uri="{BB962C8B-B14F-4D97-AF65-F5344CB8AC3E}">
        <p14:creationId xmlns:p14="http://schemas.microsoft.com/office/powerpoint/2010/main" val="118594988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cap="none" dirty="0" smtClean="0"/>
              <a:t>Hedefler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6704593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25" y="2184400"/>
            <a:ext cx="891540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1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2193925"/>
            <a:ext cx="897255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8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50" y="2198688"/>
            <a:ext cx="8972550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2193925"/>
            <a:ext cx="8991600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3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  <p:pic>
        <p:nvPicPr>
          <p:cNvPr id="1028" name="Picture 4" descr="Sürdürülebilir Kalkınma Amaçları • SDG Map Turk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742" y="998561"/>
            <a:ext cx="54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15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1846263"/>
            <a:ext cx="11496675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8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1870075"/>
            <a:ext cx="11534775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7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  <p:pic>
        <p:nvPicPr>
          <p:cNvPr id="9218" name="Picture 2" descr="Anasayfa | Kuresel Amaç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35" y="1032110"/>
            <a:ext cx="54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81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2800" dirty="0"/>
              <a:t>Küresel işbirliğini teşvik eder, sürdürülebilir kalkınma için kamu ve özel sektör işbirliklerini destekler.</a:t>
            </a:r>
          </a:p>
        </p:txBody>
      </p:sp>
    </p:spTree>
    <p:extLst>
      <p:ext uri="{BB962C8B-B14F-4D97-AF65-F5344CB8AC3E}">
        <p14:creationId xmlns:p14="http://schemas.microsoft.com/office/powerpoint/2010/main" val="217071947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cap="none" dirty="0" smtClean="0"/>
              <a:t>Hedefler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67045939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2241550"/>
            <a:ext cx="87058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8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222500"/>
            <a:ext cx="8801100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5517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2227263"/>
            <a:ext cx="870585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1305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138" y="2241550"/>
            <a:ext cx="8715375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07264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100" y="2198688"/>
            <a:ext cx="9315450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82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2800" dirty="0"/>
              <a:t>Yoksulluğun her türlüsünü sona erdirmeyi amaçlar. Bu hedef, gelir eşitsizliği ve temel insan ihtiyaçlarına erişimdeki eşitsizlikleri azaltmayı hedefler.</a:t>
            </a:r>
          </a:p>
        </p:txBody>
      </p:sp>
    </p:spTree>
    <p:extLst>
      <p:ext uri="{BB962C8B-B14F-4D97-AF65-F5344CB8AC3E}">
        <p14:creationId xmlns:p14="http://schemas.microsoft.com/office/powerpoint/2010/main" val="117132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3" y="2189163"/>
            <a:ext cx="4543425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1046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5" y="2160588"/>
            <a:ext cx="9296400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95629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2146300"/>
            <a:ext cx="4600575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73255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2146300"/>
            <a:ext cx="946785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66708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488" y="2127250"/>
            <a:ext cx="463867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9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2403475"/>
            <a:ext cx="923925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0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cap="none" dirty="0" smtClean="0"/>
              <a:t>Hedefler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0469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458" y="2089008"/>
            <a:ext cx="5900529" cy="32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13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750" y="2404185"/>
            <a:ext cx="5700270" cy="3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2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cap="none" dirty="0" smtClean="0"/>
              <a:t>Eğitimin Konu Başlıkları</a:t>
            </a:r>
            <a:endParaRPr lang="tr-TR" cap="none" dirty="0"/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>
          <a:xfrm>
            <a:off x="2231136" y="2483669"/>
            <a:ext cx="7729728" cy="3101983"/>
          </a:xfrm>
        </p:spPr>
        <p:txBody>
          <a:bodyPr>
            <a:no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tr-TR" sz="2400" dirty="0" smtClean="0"/>
              <a:t>Küresel Sorunlarımız Nelerdir?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tr-TR" sz="2400" dirty="0" smtClean="0"/>
              <a:t>Sürdürülebilirlik </a:t>
            </a:r>
            <a:r>
              <a:rPr lang="tr-TR" sz="2400" dirty="0"/>
              <a:t>Nedir</a:t>
            </a:r>
            <a:r>
              <a:rPr lang="tr-TR" sz="2400" dirty="0" smtClean="0"/>
              <a:t>?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tr-TR" sz="2400" dirty="0"/>
              <a:t>Sürdürülebilir Kalkınma Amaçları Ne Zaman Nerede Kabul Edildi</a:t>
            </a:r>
            <a:r>
              <a:rPr lang="tr-TR" sz="2400" dirty="0" smtClean="0"/>
              <a:t>?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tr-TR" sz="2400" dirty="0"/>
              <a:t>17 Amaç, 169 Hedef</a:t>
            </a:r>
            <a:endParaRPr lang="tr-TR" sz="2400" dirty="0" smtClean="0"/>
          </a:p>
        </p:txBody>
      </p:sp>
      <p:pic>
        <p:nvPicPr>
          <p:cNvPr id="6" name="Resim 5">
            <a:extLst>
              <a:ext uri="{FF2B5EF4-FFF2-40B4-BE49-F238E27FC236}">
                <a16:creationId xmlns="" xmlns:a16="http://schemas.microsoft.com/office/drawing/2014/main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668" y="-5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3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330" y="2315333"/>
            <a:ext cx="5505964" cy="3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3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2" y="2377884"/>
            <a:ext cx="5293924" cy="29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4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718" y="2366329"/>
            <a:ext cx="5811894" cy="32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0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751" y="2368292"/>
            <a:ext cx="5334503" cy="29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7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922" y="2048307"/>
            <a:ext cx="525473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80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  <p:pic>
        <p:nvPicPr>
          <p:cNvPr id="8194" name="Picture 2" descr="Sürdürülebilir Kalkınma Hedefleri: Açlığa S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547" y="1168589"/>
            <a:ext cx="54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04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2800" dirty="0"/>
              <a:t>Açlıkla mücadele ederken sürdürülebilir tarımı teşvik eder ve beslenme koşullarını iyileştirmeyi amaçlar.</a:t>
            </a:r>
          </a:p>
        </p:txBody>
      </p:sp>
    </p:spTree>
    <p:extLst>
      <p:ext uri="{BB962C8B-B14F-4D97-AF65-F5344CB8AC3E}">
        <p14:creationId xmlns:p14="http://schemas.microsoft.com/office/powerpoint/2010/main" val="401971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cap="none" dirty="0" smtClean="0"/>
              <a:t>Hedefler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6704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744" y="2479392"/>
            <a:ext cx="4884605" cy="27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2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828" y="2129311"/>
            <a:ext cx="4941454" cy="28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0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cap="none" dirty="0" smtClean="0"/>
              <a:t>Küresel Sorunlarımız Nelerdir? 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400" dirty="0" smtClean="0"/>
              <a:t>Nüfus Artışı</a:t>
            </a:r>
          </a:p>
          <a:p>
            <a:r>
              <a:rPr lang="tr-TR" sz="2400" dirty="0" smtClean="0"/>
              <a:t>Kaynak Kaybı/Azalması</a:t>
            </a:r>
          </a:p>
          <a:p>
            <a:r>
              <a:rPr lang="tr-TR" sz="2400" dirty="0" smtClean="0"/>
              <a:t>İklim Değişikliği</a:t>
            </a:r>
          </a:p>
          <a:p>
            <a:r>
              <a:rPr lang="tr-TR" sz="2400" dirty="0" smtClean="0"/>
              <a:t>Enerji Tüketimi</a:t>
            </a:r>
          </a:p>
          <a:p>
            <a:r>
              <a:rPr lang="tr-TR" sz="2400" dirty="0" smtClean="0"/>
              <a:t>Gıda ve Su Güvenliği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4023213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491" y="2247379"/>
            <a:ext cx="5071800" cy="28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9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463" y="2393380"/>
            <a:ext cx="5112805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66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807" y="2461620"/>
            <a:ext cx="4853930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5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632" y="2579686"/>
            <a:ext cx="5164083" cy="29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6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283" y="2361963"/>
            <a:ext cx="5187065" cy="28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8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248" y="2233731"/>
            <a:ext cx="5200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33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  <p:pic>
        <p:nvPicPr>
          <p:cNvPr id="5122" name="Picture 2" descr="Sürdürülebilir Kalkınma Amaçları | Türkiye'de Birleşmiş Millet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320" y="991168"/>
            <a:ext cx="54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09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2800" dirty="0"/>
              <a:t>Herkesin sağlıklı bir yaşam sürebilmesi için sağlık hizmetlerine erişimi teşvik eder. Özellikle anne ve çocuk sağlığına odaklanır.</a:t>
            </a:r>
          </a:p>
        </p:txBody>
      </p:sp>
    </p:spTree>
    <p:extLst>
      <p:ext uri="{BB962C8B-B14F-4D97-AF65-F5344CB8AC3E}">
        <p14:creationId xmlns:p14="http://schemas.microsoft.com/office/powerpoint/2010/main" val="15129400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cap="none" dirty="0" smtClean="0"/>
              <a:t>Hedefler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670459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473" y="2541586"/>
            <a:ext cx="9130526" cy="25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7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8" y="1495425"/>
            <a:ext cx="7743825" cy="38671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Resim 4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5990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889" y="2410511"/>
            <a:ext cx="8855616" cy="24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6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478" y="2342272"/>
            <a:ext cx="8528851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6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81" y="2551112"/>
            <a:ext cx="8670155" cy="24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0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2303462"/>
            <a:ext cx="5408201" cy="3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0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348" y="2308225"/>
            <a:ext cx="9696510" cy="26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4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2317750"/>
            <a:ext cx="911077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  <p:pic>
        <p:nvPicPr>
          <p:cNvPr id="2050" name="Picture 2" descr="Sürdürülebilir Kalkınma Amaçları • SDG Map Turk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691" y="1012208"/>
            <a:ext cx="54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2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2800" dirty="0"/>
              <a:t>Nitelikli eğitim ve yaşam boyu öğrenmeyi teşvik eder. Herkesin eşit eğitim fırsatlarına sahip olmasını amaçlar.</a:t>
            </a:r>
          </a:p>
        </p:txBody>
      </p:sp>
    </p:spTree>
    <p:extLst>
      <p:ext uri="{BB962C8B-B14F-4D97-AF65-F5344CB8AC3E}">
        <p14:creationId xmlns:p14="http://schemas.microsoft.com/office/powerpoint/2010/main" val="29066398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cap="none" dirty="0" smtClean="0"/>
              <a:t>Hedefler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670459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273" y="2574925"/>
            <a:ext cx="8762000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5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3" y="1504950"/>
            <a:ext cx="8296275" cy="3848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041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387" y="2555875"/>
            <a:ext cx="8835269" cy="24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1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564" y="2475892"/>
            <a:ext cx="8286756" cy="22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7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432" y="2636837"/>
            <a:ext cx="4997744" cy="25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5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028" y="2436812"/>
            <a:ext cx="9211007" cy="248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0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073" y="2124193"/>
            <a:ext cx="5052419" cy="27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3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  <p:pic>
        <p:nvPicPr>
          <p:cNvPr id="3074" name="Picture 2" descr="Sürdürülebilir Kalkınma Hedefleri – Sosyal Fayda Zirvesi – Social Good  Summ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309" y="1004815"/>
            <a:ext cx="54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9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2800" dirty="0"/>
              <a:t>Kadınların ve kız çocuklarının toplumsal, ekonomik ve politik hayatta eşit katılımını teşvik eder. Cinsiyet tabanlı şiddeti önlemeyi amaçlar.</a:t>
            </a:r>
          </a:p>
        </p:txBody>
      </p:sp>
    </p:spTree>
    <p:extLst>
      <p:ext uri="{BB962C8B-B14F-4D97-AF65-F5344CB8AC3E}">
        <p14:creationId xmlns:p14="http://schemas.microsoft.com/office/powerpoint/2010/main" val="25497786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cap="none" dirty="0" smtClean="0"/>
              <a:t>Hedefler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670459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052" y="2253136"/>
            <a:ext cx="8518828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3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83" y="1810366"/>
            <a:ext cx="889875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8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1533525"/>
            <a:ext cx="8343900" cy="3790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138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892" y="1865597"/>
            <a:ext cx="4988656" cy="30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6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989" y="2092846"/>
            <a:ext cx="8501017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3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620" y="1965325"/>
            <a:ext cx="8128057" cy="21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0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  <p:pic>
        <p:nvPicPr>
          <p:cNvPr id="2" name="Picture 2" descr="Sürdürülebilir Kalkınma Amaçları | Türkiye'de Birleşmiş Millet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673" y="977520"/>
            <a:ext cx="54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47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2800" dirty="0"/>
              <a:t>Temiz içme suyu ve hijyenik koşullara erişimi artırmayı ve su kaynaklarını sürdürülebilir bir şekilde yönetmeyi hedefler.</a:t>
            </a:r>
          </a:p>
        </p:txBody>
      </p:sp>
    </p:spTree>
    <p:extLst>
      <p:ext uri="{BB962C8B-B14F-4D97-AF65-F5344CB8AC3E}">
        <p14:creationId xmlns:p14="http://schemas.microsoft.com/office/powerpoint/2010/main" val="32025867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cap="none" dirty="0" smtClean="0"/>
              <a:t>Hedefler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670459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535" y="2037899"/>
            <a:ext cx="8114123" cy="22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0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306" y="2151844"/>
            <a:ext cx="8396800" cy="23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04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65" y="1869365"/>
            <a:ext cx="8485707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8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295" y="1973783"/>
            <a:ext cx="8284334" cy="23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6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1557338"/>
            <a:ext cx="8324850" cy="3743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725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  <p:pic>
        <p:nvPicPr>
          <p:cNvPr id="11266" name="Picture 2" descr="Sürdürülebilir Kalkınma Hedefleri: Erişilebilir ve Temiz Enerj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433" y="805084"/>
            <a:ext cx="54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615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2800" dirty="0"/>
              <a:t>Temiz ve erişilebilir enerji kaynaklarının geliştirilmesini ve enerji verimliliğini artırmayı amaçlar.</a:t>
            </a:r>
          </a:p>
        </p:txBody>
      </p:sp>
    </p:spTree>
    <p:extLst>
      <p:ext uri="{BB962C8B-B14F-4D97-AF65-F5344CB8AC3E}">
        <p14:creationId xmlns:p14="http://schemas.microsoft.com/office/powerpoint/2010/main" val="7045222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cap="none" dirty="0" smtClean="0"/>
              <a:t>Hedefler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670459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139" y="1898223"/>
            <a:ext cx="8858575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15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140" y="1965822"/>
            <a:ext cx="4889295" cy="27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7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907" y="1989635"/>
            <a:ext cx="8812210" cy="23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39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  <p:pic>
        <p:nvPicPr>
          <p:cNvPr id="12290" name="Picture 2" descr="Shell • SDG Map Turk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797" y="916657"/>
            <a:ext cx="54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57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2800" dirty="0"/>
              <a:t>Daha fazla insan için iş olanakları yaratmayı ve ekonomik büyümeyi sürdürülebilir hale getirmeyi amaçlar.</a:t>
            </a:r>
          </a:p>
        </p:txBody>
      </p:sp>
    </p:spTree>
    <p:extLst>
      <p:ext uri="{BB962C8B-B14F-4D97-AF65-F5344CB8AC3E}">
        <p14:creationId xmlns:p14="http://schemas.microsoft.com/office/powerpoint/2010/main" val="272136433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cap="none" dirty="0" smtClean="0"/>
              <a:t>Hedefler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670459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442" y="2179140"/>
            <a:ext cx="8127000" cy="22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5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3" y="1547813"/>
            <a:ext cx="8410575" cy="3762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7162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734" y="2047424"/>
            <a:ext cx="8510273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4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090" y="2139476"/>
            <a:ext cx="8446345" cy="22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61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104" y="2404730"/>
            <a:ext cx="8367261" cy="22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70732"/>
            <a:ext cx="2082912" cy="6480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70732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9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20" y="2253989"/>
            <a:ext cx="9619608" cy="24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4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911" y="2432050"/>
            <a:ext cx="9311660" cy="23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6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  <p:pic>
        <p:nvPicPr>
          <p:cNvPr id="10242" name="Picture 2" descr="Shell • SDG Map Turke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083" y="984913"/>
            <a:ext cx="54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65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2800" dirty="0"/>
              <a:t>Sürdürülebilir altyapıyı teşvik eder, yenilik ve sanayiyi destekler.</a:t>
            </a:r>
          </a:p>
        </p:txBody>
      </p:sp>
    </p:spTree>
    <p:extLst>
      <p:ext uri="{BB962C8B-B14F-4D97-AF65-F5344CB8AC3E}">
        <p14:creationId xmlns:p14="http://schemas.microsoft.com/office/powerpoint/2010/main" val="128261983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cap="none" dirty="0" smtClean="0"/>
              <a:t>Hedefler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6704593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06" y="2082326"/>
            <a:ext cx="8622578" cy="23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1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559" y="1900142"/>
            <a:ext cx="8421505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8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8" y="1119188"/>
            <a:ext cx="8239125" cy="4619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8761860" y="5172502"/>
            <a:ext cx="1146412" cy="5049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6001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091" y="1754140"/>
            <a:ext cx="8394288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7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962" y="1660525"/>
            <a:ext cx="5057427" cy="28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23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  <p:pic>
        <p:nvPicPr>
          <p:cNvPr id="4098" name="Picture 2" descr="Sürdürülebilir Kalkınma Amaçları | Türkiye'de Birleşmiş Milletl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615" y="1045758"/>
            <a:ext cx="54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35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2800" dirty="0"/>
              <a:t>Gelir eşitsizliğini azaltmayı, ülkeler arası eşitsizliği ele almayı ve herkesin toplumsal ve ekonomik olarak dahil olmasını amaçlar.</a:t>
            </a:r>
          </a:p>
        </p:txBody>
      </p:sp>
    </p:spTree>
    <p:extLst>
      <p:ext uri="{BB962C8B-B14F-4D97-AF65-F5344CB8AC3E}">
        <p14:creationId xmlns:p14="http://schemas.microsoft.com/office/powerpoint/2010/main" val="233656667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cap="none" dirty="0" smtClean="0"/>
              <a:t>Hedefler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6704593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907" y="1846191"/>
            <a:ext cx="7976341" cy="23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57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591" y="1960776"/>
            <a:ext cx="8242000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19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039" y="1938883"/>
            <a:ext cx="4487534" cy="25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2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53" y="1736725"/>
            <a:ext cx="8321473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7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730" y="1736725"/>
            <a:ext cx="8087881" cy="22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DF22DC8F-84BD-014B-856D-554806215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864" y="157084"/>
            <a:ext cx="2082912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1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ket">
  <a:themeElements>
    <a:clrScheme name="Mavi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Paket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ket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{405A2CB4-4D4F-2747-8C50-B9A9F25CD2EF}tf10001120</Template>
  <TotalTime>59190</TotalTime>
  <Words>473</Words>
  <Application>Microsoft Office PowerPoint</Application>
  <PresentationFormat>Özel</PresentationFormat>
  <Paragraphs>56</Paragraphs>
  <Slides>165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165</vt:i4>
      </vt:variant>
    </vt:vector>
  </HeadingPairs>
  <TitlesOfParts>
    <vt:vector size="166" baseType="lpstr">
      <vt:lpstr>Paket</vt:lpstr>
      <vt:lpstr>Sürdürülebilirlik Nedir?   Sürdürülebilir Kalkınma Amaçları Nelerdir?  Kalite Eğitimleri Serisi</vt:lpstr>
      <vt:lpstr>Eğitimin Konu Başlıkları</vt:lpstr>
      <vt:lpstr>Küresel Sorunlarımız Nelerdir?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Sürdürülebilirlik Nedir?</vt:lpstr>
      <vt:lpstr>PowerPoint Sunusu</vt:lpstr>
      <vt:lpstr>Sürdürülebilir Kalkınma Amaçları Ne Zaman Nerede Kabul Edildi?</vt:lpstr>
      <vt:lpstr>PowerPoint Sunusu</vt:lpstr>
      <vt:lpstr>17 Amaç, 169 Hedef</vt:lpstr>
      <vt:lpstr>PowerPoint Sunusu</vt:lpstr>
      <vt:lpstr>PowerPoint Sunusu</vt:lpstr>
      <vt:lpstr>Hedefler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Hedefler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Hedefler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Hedefler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Hedefler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Hedefler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Hedefler</vt:lpstr>
      <vt:lpstr>PowerPoint Sunusu</vt:lpstr>
      <vt:lpstr>PowerPoint Sunusu</vt:lpstr>
      <vt:lpstr>PowerPoint Sunusu</vt:lpstr>
      <vt:lpstr>PowerPoint Sunusu</vt:lpstr>
      <vt:lpstr>PowerPoint Sunusu</vt:lpstr>
      <vt:lpstr>Hedefler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Hedefler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Hedefler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Hedefler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Hedefler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Hedefler</vt:lpstr>
      <vt:lpstr>PowerPoint Sunusu</vt:lpstr>
      <vt:lpstr>PowerPoint Sunusu</vt:lpstr>
      <vt:lpstr>PowerPoint Sunusu</vt:lpstr>
      <vt:lpstr>PowerPoint Sunusu</vt:lpstr>
      <vt:lpstr>PowerPoint Sunusu</vt:lpstr>
      <vt:lpstr>Hedefler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Hedefler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Hedefler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Hedefler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TAŞIYANIN SORUMLULUĞU</dc:title>
  <dc:creator>Microsoft Office User</dc:creator>
  <cp:lastModifiedBy>Senol KANDEMIR</cp:lastModifiedBy>
  <cp:revision>152</cp:revision>
  <dcterms:created xsi:type="dcterms:W3CDTF">2021-10-23T00:07:47Z</dcterms:created>
  <dcterms:modified xsi:type="dcterms:W3CDTF">2024-01-11T10:44:30Z</dcterms:modified>
</cp:coreProperties>
</file>