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4"/>
  </p:notesMasterIdLst>
  <p:sldIdLst>
    <p:sldId id="256" r:id="rId2"/>
    <p:sldId id="278" r:id="rId3"/>
    <p:sldId id="257" r:id="rId4"/>
    <p:sldId id="259" r:id="rId5"/>
    <p:sldId id="260" r:id="rId6"/>
    <p:sldId id="261" r:id="rId7"/>
    <p:sldId id="262" r:id="rId8"/>
    <p:sldId id="263" r:id="rId9"/>
    <p:sldId id="268" r:id="rId10"/>
    <p:sldId id="269" r:id="rId11"/>
    <p:sldId id="270" r:id="rId12"/>
    <p:sldId id="271" r:id="rId13"/>
    <p:sldId id="272" r:id="rId14"/>
    <p:sldId id="273" r:id="rId15"/>
    <p:sldId id="274" r:id="rId16"/>
    <p:sldId id="275" r:id="rId17"/>
    <p:sldId id="276" r:id="rId18"/>
    <p:sldId id="277" r:id="rId19"/>
    <p:sldId id="264" r:id="rId20"/>
    <p:sldId id="265" r:id="rId21"/>
    <p:sldId id="266" r:id="rId22"/>
    <p:sldId id="26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snapToObjects="1">
      <p:cViewPr>
        <p:scale>
          <a:sx n="66" d="100"/>
          <a:sy n="66" d="100"/>
        </p:scale>
        <p:origin x="-1326"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Şenol Kandemir" userId="71b48b4ca9e48765" providerId="LiveId" clId="{47062EB4-FBD0-45EB-A782-CDF5D64D98BE}"/>
    <pc:docChg chg="custSel addSld delSld modSld">
      <pc:chgData name="Şenol Kandemir" userId="71b48b4ca9e48765" providerId="LiveId" clId="{47062EB4-FBD0-45EB-A782-CDF5D64D98BE}" dt="2023-11-07T20:35:00.505" v="59" actId="47"/>
      <pc:docMkLst>
        <pc:docMk/>
      </pc:docMkLst>
      <pc:sldChg chg="addSp delSp modSp new del mod modClrScheme chgLayout">
        <pc:chgData name="Şenol Kandemir" userId="71b48b4ca9e48765" providerId="LiveId" clId="{47062EB4-FBD0-45EB-A782-CDF5D64D98BE}" dt="2023-11-07T20:35:00.505" v="59" actId="47"/>
        <pc:sldMkLst>
          <pc:docMk/>
          <pc:sldMk cId="938064697" sldId="294"/>
        </pc:sldMkLst>
        <pc:spChg chg="del">
          <ac:chgData name="Şenol Kandemir" userId="71b48b4ca9e48765" providerId="LiveId" clId="{47062EB4-FBD0-45EB-A782-CDF5D64D98BE}" dt="2023-11-07T20:32:45.601" v="1" actId="700"/>
          <ac:spMkLst>
            <pc:docMk/>
            <pc:sldMk cId="938064697" sldId="294"/>
            <ac:spMk id="2" creationId="{91A5537D-BD44-02BD-EA72-045C3502777B}"/>
          </ac:spMkLst>
        </pc:spChg>
        <pc:spChg chg="del">
          <ac:chgData name="Şenol Kandemir" userId="71b48b4ca9e48765" providerId="LiveId" clId="{47062EB4-FBD0-45EB-A782-CDF5D64D98BE}" dt="2023-11-07T20:32:45.601" v="1" actId="700"/>
          <ac:spMkLst>
            <pc:docMk/>
            <pc:sldMk cId="938064697" sldId="294"/>
            <ac:spMk id="3" creationId="{89C54F59-7755-FD57-BC63-44275C2436FA}"/>
          </ac:spMkLst>
        </pc:spChg>
        <pc:picChg chg="add del mod">
          <ac:chgData name="Şenol Kandemir" userId="71b48b4ca9e48765" providerId="LiveId" clId="{47062EB4-FBD0-45EB-A782-CDF5D64D98BE}" dt="2023-11-07T20:33:40.476" v="58" actId="478"/>
          <ac:picMkLst>
            <pc:docMk/>
            <pc:sldMk cId="938064697" sldId="294"/>
            <ac:picMk id="5" creationId="{07085BFE-5773-3940-497B-358BD6D9C5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C9258-0C63-4BD7-8298-D961CA1C6365}" type="datetimeFigureOut">
              <a:rPr lang="tr-TR" smtClean="0"/>
              <a:t>7.12.2023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DD5372-2748-4AE6-8F2C-42BCB1D1F45F}" type="slidenum">
              <a:rPr lang="tr-TR" smtClean="0"/>
              <a:t>‹#›</a:t>
            </a:fld>
            <a:endParaRPr lang="tr-TR" dirty="0"/>
          </a:p>
        </p:txBody>
      </p:sp>
    </p:spTree>
    <p:extLst>
      <p:ext uri="{BB962C8B-B14F-4D97-AF65-F5344CB8AC3E}">
        <p14:creationId xmlns:p14="http://schemas.microsoft.com/office/powerpoint/2010/main" val="256750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15985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29553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313455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135633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17026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9" name="Footer Placeholder 8"/>
          <p:cNvSpPr>
            <a:spLocks noGrp="1"/>
          </p:cNvSpPr>
          <p:nvPr>
            <p:ph type="ftr" sz="quarter" idx="11"/>
          </p:nvPr>
        </p:nvSpPr>
        <p:spPr/>
        <p:txBody>
          <a:bodyPr/>
          <a:lstStyle/>
          <a:p>
            <a:endParaRPr lang="tr-TR" dirty="0"/>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205961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
İkinci düzey
Üçüncü düzey
Dördüncü düzey
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dirty="0"/>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94001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389056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131374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9" name="Date Placeholder 8"/>
          <p:cNvSpPr>
            <a:spLocks noGrp="1"/>
          </p:cNvSpPr>
          <p:nvPr>
            <p:ph type="dt" sz="half" idx="10"/>
          </p:nvPr>
        </p:nvSpPr>
        <p:spPr/>
        <p:txBody>
          <a:bodyPr/>
          <a:lstStyle/>
          <a:p>
            <a:fld id="{F36B85B7-8636-0C4C-B77F-113F5C6F65B4}" type="datetimeFigureOut">
              <a:rPr lang="tr-TR" smtClean="0"/>
              <a:t>7.12.2023</a:t>
            </a:fld>
            <a:endParaRPr lang="tr-TR"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dirty="0"/>
          </a:p>
        </p:txBody>
      </p:sp>
      <p:sp>
        <p:nvSpPr>
          <p:cNvPr id="11" name="Slide Number Placeholder 10"/>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18142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36B85B7-8636-0C4C-B77F-113F5C6F65B4}" type="datetimeFigureOut">
              <a:rPr lang="tr-TR" smtClean="0"/>
              <a:t>7.12.2023</a:t>
            </a:fld>
            <a:endParaRPr lang="tr-TR"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dirty="0"/>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dirty="0"/>
          </a:p>
        </p:txBody>
      </p:sp>
    </p:spTree>
    <p:extLst>
      <p:ext uri="{BB962C8B-B14F-4D97-AF65-F5344CB8AC3E}">
        <p14:creationId xmlns:p14="http://schemas.microsoft.com/office/powerpoint/2010/main" val="53155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6B85B7-8636-0C4C-B77F-113F5C6F65B4}" type="datetimeFigureOut">
              <a:rPr lang="tr-TR" smtClean="0"/>
              <a:t>7.12.2023</a:t>
            </a:fld>
            <a:endParaRPr lang="tr-TR"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0820359-39E2-2248-9560-4F01914582F6}" type="slidenum">
              <a:rPr lang="tr-TR" smtClean="0"/>
              <a:t>‹#›</a:t>
            </a:fld>
            <a:endParaRPr lang="tr-TR" dirty="0"/>
          </a:p>
        </p:txBody>
      </p:sp>
    </p:spTree>
    <p:extLst>
      <p:ext uri="{BB962C8B-B14F-4D97-AF65-F5344CB8AC3E}">
        <p14:creationId xmlns:p14="http://schemas.microsoft.com/office/powerpoint/2010/main" val="27613137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C34D7D2-4820-3546-9D0D-836CDB550997}"/>
              </a:ext>
            </a:extLst>
          </p:cNvPr>
          <p:cNvSpPr>
            <a:spLocks noGrp="1"/>
          </p:cNvSpPr>
          <p:nvPr>
            <p:ph type="ctrTitle"/>
          </p:nvPr>
        </p:nvSpPr>
        <p:spPr/>
        <p:txBody>
          <a:bodyPr>
            <a:normAutofit fontScale="90000"/>
          </a:bodyPr>
          <a:lstStyle/>
          <a:p>
            <a:r>
              <a:rPr lang="tr-TR" b="1" cap="none" dirty="0" smtClean="0">
                <a:solidFill>
                  <a:srgbClr val="00B050"/>
                </a:solidFill>
              </a:rPr>
              <a:t>Türkiye Yeterlikler Çerçevesi</a:t>
            </a:r>
            <a:br>
              <a:rPr lang="tr-TR" b="1" cap="none" dirty="0" smtClean="0">
                <a:solidFill>
                  <a:srgbClr val="00B050"/>
                </a:solidFill>
              </a:rPr>
            </a:br>
            <a:r>
              <a:rPr lang="tr-TR" b="1" cap="none" dirty="0">
                <a:solidFill>
                  <a:srgbClr val="00B050"/>
                </a:solidFill>
              </a:rPr>
              <a:t/>
            </a:r>
            <a:br>
              <a:rPr lang="tr-TR" b="1" cap="none" dirty="0">
                <a:solidFill>
                  <a:srgbClr val="00B050"/>
                </a:solidFill>
              </a:rPr>
            </a:br>
            <a:r>
              <a:rPr lang="tr-TR" sz="4000" b="1" i="1" cap="none" dirty="0">
                <a:solidFill>
                  <a:srgbClr val="00B050"/>
                </a:solidFill>
              </a:rPr>
              <a:t>Kalite Eğitimleri </a:t>
            </a:r>
            <a:r>
              <a:rPr lang="tr-TR" sz="4000" b="1" i="1" cap="none" dirty="0" smtClean="0">
                <a:solidFill>
                  <a:srgbClr val="00B050"/>
                </a:solidFill>
              </a:rPr>
              <a:t>Serisi</a:t>
            </a:r>
            <a:endParaRPr lang="tr-TR" b="1" dirty="0">
              <a:solidFill>
                <a:srgbClr val="00B050"/>
              </a:solidFill>
            </a:endParaRPr>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293" y="196088"/>
            <a:ext cx="6016707" cy="1351135"/>
          </a:xfrm>
          <a:prstGeom prst="rect">
            <a:avLst/>
          </a:prstGeom>
        </p:spPr>
      </p:pic>
      <p:sp>
        <p:nvSpPr>
          <p:cNvPr id="5" name="Metin Yer Tutucusu 2"/>
          <p:cNvSpPr txBox="1">
            <a:spLocks/>
          </p:cNvSpPr>
          <p:nvPr/>
        </p:nvSpPr>
        <p:spPr>
          <a:xfrm>
            <a:off x="2695194" y="4352465"/>
            <a:ext cx="6801612" cy="126508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tr-TR" i="1" dirty="0" smtClean="0"/>
              <a:t>Kalite Yönetimi Koordinatörlüğü</a:t>
            </a:r>
            <a:endParaRPr lang="tr-TR" i="1" dirty="0"/>
          </a:p>
        </p:txBody>
      </p:sp>
    </p:spTree>
    <p:extLst>
      <p:ext uri="{BB962C8B-B14F-4D97-AF65-F5344CB8AC3E}">
        <p14:creationId xmlns:p14="http://schemas.microsoft.com/office/powerpoint/2010/main" val="14523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1004888"/>
            <a:ext cx="86010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93284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690813"/>
            <a:ext cx="80295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425169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2476500"/>
            <a:ext cx="80391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43291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1824038"/>
            <a:ext cx="80391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388370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814388"/>
            <a:ext cx="802957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146971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171575"/>
            <a:ext cx="80486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30532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1100138"/>
            <a:ext cx="80772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363573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762000"/>
            <a:ext cx="86010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39803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528638"/>
            <a:ext cx="73818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91952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den Kimler Faydalanır?</a:t>
            </a:r>
            <a:endParaRPr lang="tr-TR" cap="none" dirty="0"/>
          </a:p>
        </p:txBody>
      </p:sp>
      <p:sp>
        <p:nvSpPr>
          <p:cNvPr id="3" name="İçerik Yer Tutucusu 2"/>
          <p:cNvSpPr>
            <a:spLocks noGrp="1"/>
          </p:cNvSpPr>
          <p:nvPr>
            <p:ph idx="1"/>
          </p:nvPr>
        </p:nvSpPr>
        <p:spPr/>
        <p:txBody>
          <a:bodyPr>
            <a:noAutofit/>
          </a:bodyPr>
          <a:lstStyle/>
          <a:p>
            <a:pPr algn="just"/>
            <a:r>
              <a:rPr lang="tr-TR" sz="2000" dirty="0"/>
              <a:t>Günümüzde her bireyin, doğrudan veya dolaylı olarak eğitim ve çalışma hayatıyla ilişkisi vardır. TYÇ, eğitim ve çalışma hayatı arasında bağ kurması nedeniyle toplumun tamamını ilgilendirir. Ancak, özellikle şu kesimler TYÇ</a:t>
            </a:r>
            <a:r>
              <a:rPr lang="tr-TR" sz="2000" dirty="0" smtClean="0"/>
              <a:t>’ den </a:t>
            </a:r>
            <a:r>
              <a:rPr lang="tr-TR" sz="2000" dirty="0"/>
              <a:t>faydalanır: </a:t>
            </a:r>
            <a:endParaRPr lang="tr-TR" sz="2000" dirty="0" smtClean="0"/>
          </a:p>
          <a:p>
            <a:pPr algn="just"/>
            <a:r>
              <a:rPr lang="tr-TR" sz="2000" dirty="0" smtClean="0"/>
              <a:t>Öğrenenler</a:t>
            </a:r>
            <a:r>
              <a:rPr lang="tr-TR" sz="2000" dirty="0"/>
              <a:t>, Çalışanlar </a:t>
            </a:r>
            <a:endParaRPr lang="tr-TR" sz="2000" dirty="0" smtClean="0"/>
          </a:p>
          <a:p>
            <a:pPr algn="just"/>
            <a:r>
              <a:rPr lang="tr-TR" sz="2000" dirty="0" smtClean="0"/>
              <a:t>Eğitim ve </a:t>
            </a:r>
            <a:r>
              <a:rPr lang="tr-TR" sz="2000" dirty="0"/>
              <a:t>Öğretim </a:t>
            </a:r>
            <a:r>
              <a:rPr lang="tr-TR" sz="2000" dirty="0" smtClean="0"/>
              <a:t>Alanındaki </a:t>
            </a:r>
            <a:r>
              <a:rPr lang="tr-TR" sz="2000" dirty="0"/>
              <a:t>Kurum ve Kuruluşlar </a:t>
            </a:r>
            <a:endParaRPr lang="tr-TR" sz="2000" dirty="0" smtClean="0"/>
          </a:p>
          <a:p>
            <a:pPr algn="just"/>
            <a:r>
              <a:rPr lang="tr-TR" sz="2000" dirty="0" smtClean="0"/>
              <a:t>Belgelendirme </a:t>
            </a:r>
            <a:r>
              <a:rPr lang="tr-TR" sz="2000" dirty="0"/>
              <a:t>Kuruluşları </a:t>
            </a:r>
            <a:endParaRPr lang="tr-TR" sz="2000" dirty="0" smtClean="0"/>
          </a:p>
          <a:p>
            <a:pPr algn="just"/>
            <a:r>
              <a:rPr lang="tr-TR" sz="2000" dirty="0" smtClean="0"/>
              <a:t>Eğitim </a:t>
            </a:r>
            <a:r>
              <a:rPr lang="tr-TR" sz="2000" dirty="0"/>
              <a:t>ve Öğretim Programı Geliştirenler </a:t>
            </a:r>
            <a:endParaRPr lang="tr-TR" sz="2000" dirty="0" smtClean="0"/>
          </a:p>
          <a:p>
            <a:pPr algn="just"/>
            <a:r>
              <a:rPr lang="tr-TR" sz="2000" dirty="0" smtClean="0"/>
              <a:t>Eğitimciler </a:t>
            </a:r>
            <a:endParaRPr lang="tr-TR" sz="2000" dirty="0"/>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52210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cap="none" dirty="0" smtClean="0"/>
              <a:t>Eğitimin Konu Başlıkları</a:t>
            </a:r>
            <a:endParaRPr lang="tr-TR" cap="none" dirty="0"/>
          </a:p>
        </p:txBody>
      </p:sp>
      <p:sp>
        <p:nvSpPr>
          <p:cNvPr id="5" name="İçerik Yer Tutucusu 4"/>
          <p:cNvSpPr>
            <a:spLocks noGrp="1"/>
          </p:cNvSpPr>
          <p:nvPr>
            <p:ph idx="1"/>
          </p:nvPr>
        </p:nvSpPr>
        <p:spPr>
          <a:xfrm>
            <a:off x="2231136" y="2483669"/>
            <a:ext cx="7729728" cy="3101983"/>
          </a:xfrm>
        </p:spPr>
        <p:txBody>
          <a:bodyPr>
            <a:noAutofit/>
          </a:bodyPr>
          <a:lstStyle/>
          <a:p>
            <a:pPr marL="457200" indent="-457200" algn="just">
              <a:buFont typeface="+mj-lt"/>
              <a:buAutoNum type="arabicPeriod"/>
            </a:pPr>
            <a:r>
              <a:rPr lang="tr-TR" sz="2000" dirty="0"/>
              <a:t>Türkiye Yeterlilikler Çerçevesi </a:t>
            </a:r>
            <a:r>
              <a:rPr lang="tr-TR" sz="2000" dirty="0" smtClean="0"/>
              <a:t>Nedir?</a:t>
            </a:r>
          </a:p>
          <a:p>
            <a:pPr marL="457200" indent="-457200" algn="just">
              <a:buFont typeface="+mj-lt"/>
              <a:buAutoNum type="arabicPeriod"/>
            </a:pPr>
            <a:r>
              <a:rPr lang="tr-TR" sz="2000" dirty="0"/>
              <a:t>Yeterlilik Nedir</a:t>
            </a:r>
            <a:r>
              <a:rPr lang="tr-TR" sz="2000" dirty="0" smtClean="0"/>
              <a:t>?</a:t>
            </a:r>
          </a:p>
          <a:p>
            <a:pPr marL="457200" indent="-457200" algn="just">
              <a:buFont typeface="+mj-lt"/>
              <a:buAutoNum type="arabicPeriod"/>
            </a:pPr>
            <a:r>
              <a:rPr lang="tr-TR" sz="2000" dirty="0"/>
              <a:t>TYÇ Neyi Kapsar</a:t>
            </a:r>
            <a:r>
              <a:rPr lang="tr-TR" sz="2000" dirty="0" smtClean="0"/>
              <a:t>?</a:t>
            </a:r>
          </a:p>
          <a:p>
            <a:pPr marL="457200" indent="-457200" algn="just">
              <a:buFont typeface="+mj-lt"/>
              <a:buAutoNum type="arabicPeriod"/>
            </a:pPr>
            <a:r>
              <a:rPr lang="tr-TR" sz="2000" dirty="0"/>
              <a:t>TYÇ’ Nin Alınması Ne Anlama Gelir</a:t>
            </a:r>
            <a:r>
              <a:rPr lang="tr-TR" sz="2000" dirty="0" smtClean="0"/>
              <a:t>?</a:t>
            </a:r>
          </a:p>
          <a:p>
            <a:pPr marL="457200" indent="-457200" algn="just">
              <a:buFont typeface="+mj-lt"/>
              <a:buAutoNum type="arabicPeriod"/>
            </a:pPr>
            <a:r>
              <a:rPr lang="tr-TR" sz="2000" dirty="0"/>
              <a:t>TYÇ’ nin </a:t>
            </a:r>
            <a:r>
              <a:rPr lang="tr-TR" sz="2000" dirty="0" smtClean="0"/>
              <a:t>Yapısı</a:t>
            </a:r>
          </a:p>
          <a:p>
            <a:pPr marL="457200" indent="-457200" algn="just">
              <a:buFont typeface="+mj-lt"/>
              <a:buAutoNum type="arabicPeriod"/>
            </a:pPr>
            <a:r>
              <a:rPr lang="tr-TR" sz="2000" dirty="0"/>
              <a:t>TYÇ’ den Kimler Faydalanır</a:t>
            </a:r>
            <a:r>
              <a:rPr lang="tr-TR" sz="2000" dirty="0" smtClean="0"/>
              <a:t>?</a:t>
            </a:r>
          </a:p>
          <a:p>
            <a:pPr marL="457200" indent="-457200" algn="just">
              <a:buFont typeface="+mj-lt"/>
              <a:buAutoNum type="arabicPeriod"/>
            </a:pPr>
            <a:r>
              <a:rPr lang="tr-TR" sz="2000" dirty="0"/>
              <a:t>TYÇ’ nin Katkıları Nelerdir</a:t>
            </a:r>
            <a:r>
              <a:rPr lang="tr-TR" sz="2000" dirty="0" smtClean="0"/>
              <a:t>?</a:t>
            </a:r>
          </a:p>
          <a:p>
            <a:pPr marL="457200" indent="-457200" algn="just">
              <a:buFont typeface="+mj-lt"/>
              <a:buAutoNum type="arabicPeriod"/>
            </a:pPr>
            <a:r>
              <a:rPr lang="tr-TR" sz="2000" dirty="0"/>
              <a:t>TYÇ’ nin Uluslararası Boyutu Var mıdır?</a:t>
            </a:r>
            <a:endParaRPr lang="tr-TR" sz="2000" dirty="0" smtClean="0"/>
          </a:p>
          <a:p>
            <a:pPr marL="457200" indent="-457200" algn="just">
              <a:buFont typeface="+mj-lt"/>
              <a:buAutoNum type="arabicPeriod"/>
            </a:pPr>
            <a:r>
              <a:rPr lang="tr-TR" sz="2000" dirty="0"/>
              <a:t>TYÇ: Yüksek Kalite Tam Güvence</a:t>
            </a:r>
            <a:endParaRPr lang="tr-TR" sz="2000" dirty="0" smtClean="0"/>
          </a:p>
        </p:txBody>
      </p:sp>
      <p:pic>
        <p:nvPicPr>
          <p:cNvPr id="6" name="Resim 5">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8668" y="-5"/>
            <a:ext cx="2082912" cy="648000"/>
          </a:xfrm>
          <a:prstGeom prst="rect">
            <a:avLst/>
          </a:prstGeom>
        </p:spPr>
      </p:pic>
    </p:spTree>
    <p:extLst>
      <p:ext uri="{BB962C8B-B14F-4D97-AF65-F5344CB8AC3E}">
        <p14:creationId xmlns:p14="http://schemas.microsoft.com/office/powerpoint/2010/main" val="1868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nin Katkıları Nelerdir?</a:t>
            </a:r>
            <a:endParaRPr lang="tr-TR" cap="none" dirty="0"/>
          </a:p>
        </p:txBody>
      </p:sp>
      <p:sp>
        <p:nvSpPr>
          <p:cNvPr id="3" name="İçerik Yer Tutucusu 2"/>
          <p:cNvSpPr>
            <a:spLocks noGrp="1"/>
          </p:cNvSpPr>
          <p:nvPr>
            <p:ph idx="1"/>
          </p:nvPr>
        </p:nvSpPr>
        <p:spPr>
          <a:xfrm>
            <a:off x="2231136" y="2542794"/>
            <a:ext cx="7729728" cy="3101983"/>
          </a:xfrm>
        </p:spPr>
        <p:txBody>
          <a:bodyPr>
            <a:noAutofit/>
          </a:bodyPr>
          <a:lstStyle/>
          <a:p>
            <a:pPr algn="just"/>
            <a:r>
              <a:rPr lang="tr-TR" sz="2000" dirty="0"/>
              <a:t>TYÇ’nin en önemli katkısı, yeterliliklerin kalitesini ve güvenilirliğini artırmak olacaktır. Ayrıca, </a:t>
            </a:r>
            <a:endParaRPr lang="tr-TR" sz="2000" dirty="0" smtClean="0"/>
          </a:p>
          <a:p>
            <a:pPr algn="just"/>
            <a:r>
              <a:rPr lang="tr-TR" sz="2000" dirty="0" smtClean="0"/>
              <a:t>Eğitim </a:t>
            </a:r>
            <a:r>
              <a:rPr lang="tr-TR" sz="2000" dirty="0"/>
              <a:t>ve istihdam arasındaki ilişki güçlenecektir. </a:t>
            </a:r>
            <a:endParaRPr lang="tr-TR" sz="2000" dirty="0" smtClean="0"/>
          </a:p>
          <a:p>
            <a:pPr algn="just"/>
            <a:r>
              <a:rPr lang="tr-TR" sz="2000" dirty="0" smtClean="0"/>
              <a:t>Bireylere</a:t>
            </a:r>
            <a:r>
              <a:rPr lang="tr-TR" sz="2000" dirty="0"/>
              <a:t>, iş piyasasında geçerli ve kabul gören yeterlilikler sunulacaktır. </a:t>
            </a:r>
            <a:endParaRPr lang="tr-TR" sz="2000" dirty="0" smtClean="0"/>
          </a:p>
          <a:p>
            <a:pPr algn="just"/>
            <a:r>
              <a:rPr lang="tr-TR" sz="2000" dirty="0" smtClean="0"/>
              <a:t>İşgücü </a:t>
            </a:r>
            <a:r>
              <a:rPr lang="tr-TR" sz="2000" dirty="0"/>
              <a:t>piyasasının talep ettiği becerilere sahip nitelikli işgücü yetişecektir. </a:t>
            </a:r>
            <a:endParaRPr lang="tr-TR" sz="2000" dirty="0" smtClean="0"/>
          </a:p>
          <a:p>
            <a:pPr algn="just"/>
            <a:r>
              <a:rPr lang="tr-TR" sz="2000" dirty="0" smtClean="0"/>
              <a:t>Ülkemizdeki </a:t>
            </a:r>
            <a:r>
              <a:rPr lang="tr-TR" sz="2000" dirty="0"/>
              <a:t>yeterlilikler, diğer ülke yeterlilikleriyle karşılaştırılabilecektir. </a:t>
            </a:r>
            <a:endParaRPr lang="tr-TR" sz="2000" dirty="0" smtClean="0"/>
          </a:p>
          <a:p>
            <a:pPr algn="just"/>
            <a:r>
              <a:rPr lang="tr-TR" sz="2000" dirty="0" smtClean="0"/>
              <a:t>Bireylerin </a:t>
            </a:r>
            <a:r>
              <a:rPr lang="tr-TR" sz="2000" dirty="0"/>
              <a:t>ulusal ve uluslararası hareketliliği kolaylaşacaktır. </a:t>
            </a:r>
            <a:endParaRPr lang="tr-TR" sz="2000" dirty="0" smtClean="0"/>
          </a:p>
          <a:p>
            <a:pPr algn="just"/>
            <a:r>
              <a:rPr lang="tr-TR" sz="2000" dirty="0" smtClean="0"/>
              <a:t>Yeterliliklerin </a:t>
            </a:r>
            <a:r>
              <a:rPr lang="tr-TR" sz="2000" dirty="0"/>
              <a:t>kredilendirilmesi, biriktirilmesi ve yeterlilikler arasında geçiş yapılması sağlanacaktır.</a:t>
            </a:r>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733870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nin Uluslararası Boyutu Var mıdır?</a:t>
            </a:r>
            <a:endParaRPr lang="tr-TR" cap="none" dirty="0"/>
          </a:p>
        </p:txBody>
      </p:sp>
      <p:sp>
        <p:nvSpPr>
          <p:cNvPr id="3" name="İçerik Yer Tutucusu 2"/>
          <p:cNvSpPr>
            <a:spLocks noGrp="1"/>
          </p:cNvSpPr>
          <p:nvPr>
            <p:ph idx="1"/>
          </p:nvPr>
        </p:nvSpPr>
        <p:spPr/>
        <p:txBody>
          <a:bodyPr>
            <a:normAutofit/>
          </a:bodyPr>
          <a:lstStyle/>
          <a:p>
            <a:pPr algn="just"/>
            <a:r>
              <a:rPr lang="tr-TR" sz="2000" dirty="0"/>
              <a:t>TYÇ’nin önemli hedeflerinden birisi, ülkemizdeki yeterliliklerin Avrupa Birliği ülkelerinde anlaşılır ve güvenilir hale gelmesidir. </a:t>
            </a:r>
            <a:endParaRPr lang="tr-TR" sz="2000" dirty="0" smtClean="0"/>
          </a:p>
          <a:p>
            <a:pPr algn="just"/>
            <a:r>
              <a:rPr lang="tr-TR" sz="2000" dirty="0" smtClean="0"/>
              <a:t>Bu </a:t>
            </a:r>
            <a:r>
              <a:rPr lang="tr-TR" sz="2000" dirty="0"/>
              <a:t>amaçla, Avrupa Komisyonunun yetkili organı AYÇ Danışma Grubunun 29 Mart 2017 tarihli Kararıyla Türkiye Yeterlilikler Çerçevesi, Avrupa Yeterlilikler Çerçevesine referanslanmıştır. </a:t>
            </a:r>
            <a:endParaRPr lang="tr-TR" sz="2000" dirty="0" smtClean="0"/>
          </a:p>
          <a:p>
            <a:pPr algn="just"/>
            <a:r>
              <a:rPr lang="tr-TR" sz="2000" dirty="0" smtClean="0"/>
              <a:t>TYÇ’nin </a:t>
            </a:r>
            <a:r>
              <a:rPr lang="tr-TR" sz="2000" dirty="0"/>
              <a:t>AYÇ’ye referanslanması, ülkemiz eğitim, öğretim ve yeterlilik sistemlerinin Avrupa düzeyindeki ilke ve ölçütlerle uyumlu olduğunun kanıtıdır.</a:t>
            </a:r>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87735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Yüksek Kalite Tam Güvence</a:t>
            </a:r>
            <a:endParaRPr lang="tr-TR" cap="none" dirty="0"/>
          </a:p>
        </p:txBody>
      </p:sp>
      <p:sp>
        <p:nvSpPr>
          <p:cNvPr id="3" name="İçerik Yer Tutucusu 2"/>
          <p:cNvSpPr>
            <a:spLocks noGrp="1"/>
          </p:cNvSpPr>
          <p:nvPr>
            <p:ph idx="1"/>
          </p:nvPr>
        </p:nvSpPr>
        <p:spPr/>
        <p:txBody>
          <a:bodyPr>
            <a:normAutofit/>
          </a:bodyPr>
          <a:lstStyle/>
          <a:p>
            <a:pPr algn="just"/>
            <a:r>
              <a:rPr lang="tr-TR" sz="2000" dirty="0"/>
              <a:t>TYÇ’nin en çok önem verdiği unsur, kalite güvencesidir. Bu nedenle TYÇ Yönetmeliğinde, TYÇ’de yer alacak yeterliliklerin karşılaması gereken kalite güvence ölçütlerinin belirlenmesi ve kalite güvencesinin sağlanmasına ilişkin usul ve esasların Resmi </a:t>
            </a:r>
            <a:r>
              <a:rPr lang="tr-TR" sz="2000" dirty="0" smtClean="0"/>
              <a:t>Gazetede </a:t>
            </a:r>
            <a:r>
              <a:rPr lang="tr-TR" sz="2000" dirty="0"/>
              <a:t>yayımlanması kararlaştırılmıştır. </a:t>
            </a:r>
            <a:endParaRPr lang="tr-TR" sz="2000" dirty="0" smtClean="0"/>
          </a:p>
          <a:p>
            <a:pPr algn="just"/>
            <a:r>
              <a:rPr lang="tr-TR" sz="2000" dirty="0" smtClean="0"/>
              <a:t>Bu </a:t>
            </a:r>
            <a:r>
              <a:rPr lang="tr-TR" sz="2000" dirty="0"/>
              <a:t>madde gereğince “TYÇ’de Yer Alacak Yeterliliklerin Kalite Güvencesinin Sağlanmasına İlişkin Usul ve Esaslar” hazırlanmıştır. </a:t>
            </a:r>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02373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Türkiye Yeterlilikler Çerçevesi Nedir?</a:t>
            </a:r>
            <a:endParaRPr lang="tr-TR" cap="none" dirty="0"/>
          </a:p>
        </p:txBody>
      </p:sp>
      <p:sp>
        <p:nvSpPr>
          <p:cNvPr id="3" name="İçerik Yer Tutucusu 2"/>
          <p:cNvSpPr>
            <a:spLocks noGrp="1"/>
          </p:cNvSpPr>
          <p:nvPr>
            <p:ph idx="1"/>
          </p:nvPr>
        </p:nvSpPr>
        <p:spPr/>
        <p:txBody>
          <a:bodyPr>
            <a:normAutofit/>
          </a:bodyPr>
          <a:lstStyle/>
          <a:p>
            <a:pPr algn="just"/>
            <a:r>
              <a:rPr lang="tr-TR" sz="2000" dirty="0"/>
              <a:t>Ülkemizde sunulan örgün ve yaygın eğitim faaliyetleri sonucunda düzenlenen yeterlilikler (diploma, sertifika, ustalık belgesi vb.) ile önceki öğrenmelerin tanınması sonucu düzenlenen yeterlilikleri (mesleki yeterlilik belgesi) tanımlayan, sınıflandıran ve karşılaştıran ulusal yeterlilik çerçevesidir. </a:t>
            </a:r>
            <a:endParaRPr lang="tr-TR" sz="2000" dirty="0" smtClean="0"/>
          </a:p>
          <a:p>
            <a:pPr algn="just"/>
            <a:r>
              <a:rPr lang="tr-TR" sz="2000" dirty="0" smtClean="0"/>
              <a:t>Öğrenme </a:t>
            </a:r>
            <a:r>
              <a:rPr lang="tr-TR" sz="2000" dirty="0"/>
              <a:t>kazanımı yaklaşımına dayalı olarak geliştirilen Türkiye Yeterlilikler Çerçevesi (TYÇ), Avrupa Yeterlilikler Çerçevesi ile de </a:t>
            </a:r>
            <a:r>
              <a:rPr lang="tr-TR" sz="2000" dirty="0" smtClean="0"/>
              <a:t>uyumludur.</a:t>
            </a:r>
            <a:endParaRPr lang="tr-TR"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441" y="5114264"/>
            <a:ext cx="5764863" cy="17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85745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Yeterlilik Nedir?</a:t>
            </a:r>
            <a:endParaRPr lang="tr-TR" cap="none" dirty="0"/>
          </a:p>
        </p:txBody>
      </p:sp>
      <p:sp>
        <p:nvSpPr>
          <p:cNvPr id="3" name="İçerik Yer Tutucusu 2"/>
          <p:cNvSpPr>
            <a:spLocks noGrp="1"/>
          </p:cNvSpPr>
          <p:nvPr>
            <p:ph idx="1"/>
          </p:nvPr>
        </p:nvSpPr>
        <p:spPr/>
        <p:txBody>
          <a:bodyPr>
            <a:noAutofit/>
          </a:bodyPr>
          <a:lstStyle/>
          <a:p>
            <a:pPr algn="just"/>
            <a:r>
              <a:rPr lang="tr-TR" sz="2000" dirty="0"/>
              <a:t>Yeterlilik; bireyin, öğrenme kazanımlarını belirli ölçütlere göre edindiğinin bir değerlendirme ve geçerlilik kazandırma sürecinin sonunda sorumlu kurum tarafından tanınması halinde düzenlenen, diploma, sertifika, mesleki yeterlilik belgesi gibi resmi belgeleri ifade etmek için kullanılan bir kavramdır. </a:t>
            </a:r>
            <a:endParaRPr lang="tr-TR" sz="2000" dirty="0" smtClean="0"/>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1219205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a:t>Yeterlilik Nedir?</a:t>
            </a:r>
            <a:endParaRPr lang="tr-TR" dirty="0"/>
          </a:p>
        </p:txBody>
      </p:sp>
      <p:sp>
        <p:nvSpPr>
          <p:cNvPr id="3" name="İçerik Yer Tutucusu 2"/>
          <p:cNvSpPr>
            <a:spLocks noGrp="1"/>
          </p:cNvSpPr>
          <p:nvPr>
            <p:ph idx="1"/>
          </p:nvPr>
        </p:nvSpPr>
        <p:spPr/>
        <p:txBody>
          <a:bodyPr>
            <a:normAutofit/>
          </a:bodyPr>
          <a:lstStyle/>
          <a:p>
            <a:pPr algn="just"/>
            <a:r>
              <a:rPr lang="tr-TR" sz="2000" dirty="0"/>
              <a:t>TYÇ’de yer alacak yeterliliklerin “öğrenme kazanımı” yaklaşımıyla hazırlanması ve “kalite güvencesi”nin sağlanmış olması gerekir. </a:t>
            </a:r>
            <a:endParaRPr lang="tr-TR" sz="2000" dirty="0" smtClean="0"/>
          </a:p>
          <a:p>
            <a:pPr algn="just"/>
            <a:r>
              <a:rPr lang="tr-TR" sz="2000" dirty="0" smtClean="0"/>
              <a:t>Öğrenme </a:t>
            </a:r>
            <a:r>
              <a:rPr lang="tr-TR" sz="2000" dirty="0"/>
              <a:t>kazanımı, bir öğrenme faaliyeti sonucu bireyin edinmiş olduğu bilgi, beceri ve yetkinliklerdir. </a:t>
            </a:r>
            <a:endParaRPr lang="tr-TR" sz="2000" dirty="0" smtClean="0"/>
          </a:p>
          <a:p>
            <a:pPr algn="just"/>
            <a:r>
              <a:rPr lang="tr-TR" sz="2000" dirty="0" smtClean="0"/>
              <a:t>Kalite </a:t>
            </a:r>
            <a:r>
              <a:rPr lang="tr-TR" sz="2000" dirty="0"/>
              <a:t>güvencesi ise, yeterliliklerin belirlenen kalite ölçütlerini karşılamasını sağlayan planlama, uygulama, değerlendirme, raporlama ve kalite iyileştirme faaliyetlerini ifade eder.</a:t>
            </a:r>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1162710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Neyi Kapsar?</a:t>
            </a:r>
            <a:endParaRPr lang="tr-TR" cap="none" dirty="0"/>
          </a:p>
        </p:txBody>
      </p:sp>
      <p:sp>
        <p:nvSpPr>
          <p:cNvPr id="3" name="İçerik Yer Tutucusu 2"/>
          <p:cNvSpPr>
            <a:spLocks noGrp="1"/>
          </p:cNvSpPr>
          <p:nvPr>
            <p:ph idx="1"/>
          </p:nvPr>
        </p:nvSpPr>
        <p:spPr/>
        <p:txBody>
          <a:bodyPr>
            <a:normAutofit/>
          </a:bodyPr>
          <a:lstStyle/>
          <a:p>
            <a:pPr algn="just"/>
            <a:r>
              <a:rPr lang="tr-TR" sz="2000" dirty="0"/>
              <a:t>TYÇ, bireyin örgün, yaygın veya serbest öğrenme ortamlarında edindiği öğrenme kazanımlarının sorumlu bir kurum tarafından tanınması sonucu düzenlenen ve kalite güvencesi sağlanmış tüm yeterlilikleri kapsar. </a:t>
            </a:r>
            <a:endParaRPr lang="tr-TR" sz="2000" dirty="0" smtClean="0"/>
          </a:p>
          <a:p>
            <a:pPr algn="just"/>
            <a:r>
              <a:rPr lang="tr-TR" sz="2000" dirty="0" smtClean="0"/>
              <a:t>Bu </a:t>
            </a:r>
            <a:r>
              <a:rPr lang="tr-TR" sz="2000" dirty="0"/>
              <a:t>yeterlilikler </a:t>
            </a:r>
            <a:r>
              <a:rPr lang="tr-TR" sz="2000" dirty="0" smtClean="0"/>
              <a:t>yükseköğretim </a:t>
            </a:r>
            <a:r>
              <a:rPr lang="tr-TR" sz="2000" dirty="0"/>
              <a:t>kurumlarınca düzenlenen diploma ve </a:t>
            </a:r>
            <a:r>
              <a:rPr lang="tr-TR" sz="2000" dirty="0" smtClean="0"/>
              <a:t>sertifikalardır. </a:t>
            </a:r>
            <a:endParaRPr lang="tr-TR" sz="2000" dirty="0"/>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04976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Nin Alınması Ne Anlama Gelir?</a:t>
            </a:r>
            <a:endParaRPr lang="tr-TR" cap="none" dirty="0"/>
          </a:p>
        </p:txBody>
      </p:sp>
      <p:sp>
        <p:nvSpPr>
          <p:cNvPr id="3" name="İçerik Yer Tutucusu 2"/>
          <p:cNvSpPr>
            <a:spLocks noGrp="1"/>
          </p:cNvSpPr>
          <p:nvPr>
            <p:ph idx="1"/>
          </p:nvPr>
        </p:nvSpPr>
        <p:spPr/>
        <p:txBody>
          <a:bodyPr>
            <a:noAutofit/>
          </a:bodyPr>
          <a:lstStyle/>
          <a:p>
            <a:pPr marL="0" indent="0" algn="just">
              <a:buNone/>
            </a:pPr>
            <a:r>
              <a:rPr lang="tr-TR" sz="2000" dirty="0"/>
              <a:t>Bir yeterliliğin TYÇ’de yer alması; </a:t>
            </a:r>
            <a:endParaRPr lang="tr-TR" sz="2000" dirty="0" smtClean="0"/>
          </a:p>
          <a:p>
            <a:pPr marL="0" indent="0" algn="just">
              <a:buNone/>
            </a:pPr>
            <a:endParaRPr lang="tr-TR" sz="2000" dirty="0" smtClean="0"/>
          </a:p>
          <a:p>
            <a:pPr algn="just"/>
            <a:r>
              <a:rPr lang="tr-TR" sz="2000" dirty="0" smtClean="0"/>
              <a:t>Öğrenme </a:t>
            </a:r>
            <a:r>
              <a:rPr lang="tr-TR" sz="2000" dirty="0"/>
              <a:t>kazanımı yaklaşımıyla tanımlandığı, </a:t>
            </a:r>
            <a:endParaRPr lang="tr-TR" sz="2000" dirty="0" smtClean="0"/>
          </a:p>
          <a:p>
            <a:pPr algn="just"/>
            <a:r>
              <a:rPr lang="tr-TR" sz="2000" dirty="0" smtClean="0"/>
              <a:t>Kalite </a:t>
            </a:r>
            <a:r>
              <a:rPr lang="tr-TR" sz="2000" dirty="0"/>
              <a:t>güvencesinin sağlandığı, </a:t>
            </a:r>
            <a:endParaRPr lang="tr-TR" sz="2000" dirty="0" smtClean="0"/>
          </a:p>
          <a:p>
            <a:pPr algn="just"/>
            <a:r>
              <a:rPr lang="tr-TR" sz="2000" dirty="0" smtClean="0"/>
              <a:t>Yeterliliğe </a:t>
            </a:r>
            <a:r>
              <a:rPr lang="tr-TR" sz="2000" dirty="0"/>
              <a:t>erişim süreçlerinin güvenilir ve şeffaf olduğu, </a:t>
            </a:r>
            <a:endParaRPr lang="tr-TR" sz="2000" dirty="0" smtClean="0"/>
          </a:p>
          <a:p>
            <a:pPr algn="just"/>
            <a:r>
              <a:rPr lang="tr-TR" sz="2000" dirty="0" smtClean="0"/>
              <a:t>Diğer </a:t>
            </a:r>
            <a:r>
              <a:rPr lang="tr-TR" sz="2000" dirty="0"/>
              <a:t>yeterliliklerle arasındaki ilişkinin net olarak açıklandığı, </a:t>
            </a:r>
            <a:endParaRPr lang="tr-TR" sz="2000" dirty="0" smtClean="0"/>
          </a:p>
          <a:p>
            <a:pPr algn="just"/>
            <a:r>
              <a:rPr lang="tr-TR" sz="2000" dirty="0" smtClean="0"/>
              <a:t>Eğitim </a:t>
            </a:r>
            <a:r>
              <a:rPr lang="tr-TR" sz="2000" dirty="0"/>
              <a:t>kurumları ve işverenler tarafından kabul edildiği, </a:t>
            </a:r>
            <a:endParaRPr lang="tr-TR" sz="2000" dirty="0" smtClean="0"/>
          </a:p>
          <a:p>
            <a:pPr algn="just"/>
            <a:r>
              <a:rPr lang="tr-TR" sz="2000" dirty="0" smtClean="0"/>
              <a:t>Avrupa </a:t>
            </a:r>
            <a:r>
              <a:rPr lang="tr-TR" sz="2000" dirty="0"/>
              <a:t>Yeterlilikler Çerçevesine açık bir referans taşıdığı anlamına gelmektedir</a:t>
            </a:r>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91478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TYÇ’ nin Yapısı</a:t>
            </a:r>
            <a:endParaRPr lang="tr-TR" cap="none" dirty="0"/>
          </a:p>
        </p:txBody>
      </p:sp>
      <p:sp>
        <p:nvSpPr>
          <p:cNvPr id="3" name="İçerik Yer Tutucusu 2"/>
          <p:cNvSpPr>
            <a:spLocks noGrp="1"/>
          </p:cNvSpPr>
          <p:nvPr>
            <p:ph idx="1"/>
          </p:nvPr>
        </p:nvSpPr>
        <p:spPr/>
        <p:txBody>
          <a:bodyPr>
            <a:normAutofit/>
          </a:bodyPr>
          <a:lstStyle/>
          <a:p>
            <a:pPr algn="just"/>
            <a:r>
              <a:rPr lang="tr-TR" sz="2000" dirty="0"/>
              <a:t>TYÇ, sekiz seviye ve yeterlilik türlerinden oluşan bir yapıya sahiptir. </a:t>
            </a:r>
            <a:endParaRPr lang="tr-TR" sz="2000" dirty="0" smtClean="0"/>
          </a:p>
          <a:p>
            <a:pPr algn="just"/>
            <a:r>
              <a:rPr lang="tr-TR" sz="2000" dirty="0" smtClean="0"/>
              <a:t>Seviyeler</a:t>
            </a:r>
            <a:r>
              <a:rPr lang="tr-TR" sz="2000" dirty="0"/>
              <a:t>, 1’den 8’e doğru sıralanır ve kolaydan zora, basitten karmaşığa doğru bir gelişim gösterir. </a:t>
            </a:r>
            <a:endParaRPr lang="tr-TR" sz="2000" dirty="0" smtClean="0"/>
          </a:p>
          <a:p>
            <a:pPr algn="just"/>
            <a:r>
              <a:rPr lang="tr-TR" sz="2000" dirty="0" smtClean="0"/>
              <a:t>TYÇ </a:t>
            </a:r>
            <a:r>
              <a:rPr lang="tr-TR" sz="2000" dirty="0"/>
              <a:t>seviyeleri, seviye tanımlayıcısı olarak adlandırılan öğrenme kazanımı ifadeleriyle tanımlanır. </a:t>
            </a:r>
            <a:endParaRPr lang="tr-TR" sz="2000" dirty="0" smtClean="0"/>
          </a:p>
          <a:p>
            <a:pPr algn="just"/>
            <a:r>
              <a:rPr lang="tr-TR" sz="2000" dirty="0" smtClean="0"/>
              <a:t>Yeterlilik </a:t>
            </a:r>
            <a:r>
              <a:rPr lang="tr-TR" sz="2000" dirty="0"/>
              <a:t>türleri ise, aynı seviyede yer alan ve ortak özelliklere sahip yeterlilikleri gruplandırmaya imkân sağlar.</a:t>
            </a:r>
          </a:p>
        </p:txBody>
      </p:sp>
      <p:pic>
        <p:nvPicPr>
          <p:cNvPr id="4" name="Resim 3">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239980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881188"/>
            <a:ext cx="85629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a:extLst>
              <a:ext uri="{FF2B5EF4-FFF2-40B4-BE49-F238E27FC236}">
                <a16:creationId xmlns:lc="http://schemas.openxmlformats.org/drawingml/2006/lockedCanvas" xmlns:a16="http://schemas.microsoft.com/office/drawing/2014/main" xmlns="" id="{DF22DC8F-84BD-014B-856D-554806215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914" y="170731"/>
            <a:ext cx="2082912" cy="648000"/>
          </a:xfrm>
          <a:prstGeom prst="rect">
            <a:avLst/>
          </a:prstGeom>
        </p:spPr>
      </p:pic>
    </p:spTree>
    <p:extLst>
      <p:ext uri="{BB962C8B-B14F-4D97-AF65-F5344CB8AC3E}">
        <p14:creationId xmlns:p14="http://schemas.microsoft.com/office/powerpoint/2010/main" val="1429758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ket">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ke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{405A2CB4-4D4F-2747-8C50-B9A9F25CD2EF}tf10001120</Template>
  <TotalTime>58638</TotalTime>
  <Words>654</Words>
  <Application>Microsoft Office PowerPoint</Application>
  <PresentationFormat>Özel</PresentationFormat>
  <Paragraphs>60</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Paket</vt:lpstr>
      <vt:lpstr>Türkiye Yeterlikler Çerçevesi  Kalite Eğitimleri Serisi</vt:lpstr>
      <vt:lpstr>Eğitimin Konu Başlıkları</vt:lpstr>
      <vt:lpstr>Türkiye Yeterlilikler Çerçevesi Nedir?</vt:lpstr>
      <vt:lpstr>Yeterlilik Nedir?</vt:lpstr>
      <vt:lpstr>Yeterlilik Nedir?</vt:lpstr>
      <vt:lpstr>TYÇ Neyi Kapsar?</vt:lpstr>
      <vt:lpstr>TYÇ’ Nin Alınması Ne Anlama Gelir?</vt:lpstr>
      <vt:lpstr>TYÇ’ nin Yapısı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TYÇ’ den Kimler Faydalanır?</vt:lpstr>
      <vt:lpstr>TYÇ’ nin Katkıları Nelerdir?</vt:lpstr>
      <vt:lpstr>TYÇ’ nin Uluslararası Boyutu Var mıdır?</vt:lpstr>
      <vt:lpstr>TYÇ: Yüksek Kalite Tam Güvence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TAŞIYANIN SORUMLULUĞU</dc:title>
  <dc:creator>Microsoft Office User</dc:creator>
  <cp:lastModifiedBy>Senol KANDEMIR</cp:lastModifiedBy>
  <cp:revision>123</cp:revision>
  <dcterms:created xsi:type="dcterms:W3CDTF">2021-10-23T00:07:47Z</dcterms:created>
  <dcterms:modified xsi:type="dcterms:W3CDTF">2023-12-07T09:38:02Z</dcterms:modified>
</cp:coreProperties>
</file>