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5" r:id="rId8"/>
    <p:sldId id="262" r:id="rId9"/>
    <p:sldId id="264" r:id="rId10"/>
    <p:sldId id="263" r:id="rId11"/>
    <p:sldId id="266" r:id="rId12"/>
    <p:sldId id="267" r:id="rId13"/>
    <p:sldId id="268" r:id="rId14"/>
    <p:sldId id="270" r:id="rId15"/>
    <p:sldId id="269" r:id="rId16"/>
    <p:sldId id="271" r:id="rId17"/>
    <p:sldId id="272" r:id="rId18"/>
    <p:sldId id="273" r:id="rId19"/>
    <p:sldId id="274" r:id="rId20"/>
    <p:sldId id="275" r:id="rId21"/>
    <p:sldId id="276" r:id="rId2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88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_rels/data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ata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3B6459-E207-4D15-9875-11BA197D7EE7}" type="doc">
      <dgm:prSet loTypeId="urn:microsoft.com/office/officeart/2008/layout/LinedList" loCatId="list" qsTypeId="urn:microsoft.com/office/officeart/2005/8/quickstyle/simple2" qsCatId="simple" csTypeId="urn:microsoft.com/office/officeart/2005/8/colors/colorful2" csCatId="colorful"/>
      <dgm:spPr/>
      <dgm:t>
        <a:bodyPr/>
        <a:lstStyle/>
        <a:p>
          <a:endParaRPr lang="en-US"/>
        </a:p>
      </dgm:t>
    </dgm:pt>
    <dgm:pt modelId="{AE0F680C-47D9-4FAA-BDD4-979453AC7203}">
      <dgm:prSet/>
      <dgm:spPr/>
      <dgm:t>
        <a:bodyPr/>
        <a:lstStyle/>
        <a:p>
          <a:r>
            <a:rPr lang="tr-TR" i="1"/>
            <a:t>1990’lı yılllarda gerçekleşen ekonomik durgunluklar ve krizleri hatırlayacak olursak;</a:t>
          </a:r>
          <a:endParaRPr lang="en-US"/>
        </a:p>
      </dgm:t>
    </dgm:pt>
    <dgm:pt modelId="{4B716FA8-A330-41ED-BA8F-1039DA197FE5}" type="parTrans" cxnId="{04DAEE01-1DD3-43DF-A980-66E2465611EB}">
      <dgm:prSet/>
      <dgm:spPr/>
      <dgm:t>
        <a:bodyPr/>
        <a:lstStyle/>
        <a:p>
          <a:endParaRPr lang="en-US"/>
        </a:p>
      </dgm:t>
    </dgm:pt>
    <dgm:pt modelId="{45BB6C46-4323-49D4-8B9E-CC9B0A1BA20A}" type="sibTrans" cxnId="{04DAEE01-1DD3-43DF-A980-66E2465611EB}">
      <dgm:prSet/>
      <dgm:spPr/>
      <dgm:t>
        <a:bodyPr/>
        <a:lstStyle/>
        <a:p>
          <a:endParaRPr lang="en-US"/>
        </a:p>
      </dgm:t>
    </dgm:pt>
    <dgm:pt modelId="{2A98723A-F5AE-4DB2-B42F-D04C985BD80A}">
      <dgm:prSet/>
      <dgm:spPr/>
      <dgm:t>
        <a:bodyPr/>
        <a:lstStyle/>
        <a:p>
          <a:r>
            <a:rPr lang="tr-TR" i="1"/>
            <a:t>1990 – 1993 : Genel ekonomik durgunluk</a:t>
          </a:r>
          <a:endParaRPr lang="en-US"/>
        </a:p>
      </dgm:t>
    </dgm:pt>
    <dgm:pt modelId="{87E0501F-6CEE-47B8-BEE0-576D808125F0}" type="parTrans" cxnId="{BEE3D5C0-C767-4A65-A9BA-5ABB07E7CBBC}">
      <dgm:prSet/>
      <dgm:spPr/>
      <dgm:t>
        <a:bodyPr/>
        <a:lstStyle/>
        <a:p>
          <a:endParaRPr lang="en-US"/>
        </a:p>
      </dgm:t>
    </dgm:pt>
    <dgm:pt modelId="{F1BCF08D-DB4E-427C-919B-C43F034E93E1}" type="sibTrans" cxnId="{BEE3D5C0-C767-4A65-A9BA-5ABB07E7CBBC}">
      <dgm:prSet/>
      <dgm:spPr/>
      <dgm:t>
        <a:bodyPr/>
        <a:lstStyle/>
        <a:p>
          <a:endParaRPr lang="en-US"/>
        </a:p>
      </dgm:t>
    </dgm:pt>
    <dgm:pt modelId="{AD072C33-454E-4CA7-8359-9C4048E9F3CC}">
      <dgm:prSet/>
      <dgm:spPr/>
      <dgm:t>
        <a:bodyPr/>
        <a:lstStyle/>
        <a:p>
          <a:r>
            <a:rPr lang="tr-TR" i="1"/>
            <a:t>1992 – 1992 : Kara Çarşamba, AB para sistemi krizi</a:t>
          </a:r>
          <a:endParaRPr lang="en-US"/>
        </a:p>
      </dgm:t>
    </dgm:pt>
    <dgm:pt modelId="{B1A7DD62-33AE-41DD-A339-77FF946DB4C7}" type="parTrans" cxnId="{B1F704CD-F290-46E8-851A-0AE0785F5F9D}">
      <dgm:prSet/>
      <dgm:spPr/>
      <dgm:t>
        <a:bodyPr/>
        <a:lstStyle/>
        <a:p>
          <a:endParaRPr lang="en-US"/>
        </a:p>
      </dgm:t>
    </dgm:pt>
    <dgm:pt modelId="{E1705276-B6C6-48C9-A0D6-C426F7A7A776}" type="sibTrans" cxnId="{B1F704CD-F290-46E8-851A-0AE0785F5F9D}">
      <dgm:prSet/>
      <dgm:spPr/>
      <dgm:t>
        <a:bodyPr/>
        <a:lstStyle/>
        <a:p>
          <a:endParaRPr lang="en-US"/>
        </a:p>
      </dgm:t>
    </dgm:pt>
    <dgm:pt modelId="{FDC86945-2AD8-4ABF-89E4-248C28D39B5B}">
      <dgm:prSet/>
      <dgm:spPr/>
      <dgm:t>
        <a:bodyPr/>
        <a:lstStyle/>
        <a:p>
          <a:r>
            <a:rPr lang="tr-TR" i="1"/>
            <a:t>1994 – 1995: Meksika ekonomik krizi</a:t>
          </a:r>
          <a:endParaRPr lang="en-US"/>
        </a:p>
      </dgm:t>
    </dgm:pt>
    <dgm:pt modelId="{9AFFEC0E-FE80-463B-A882-693F37CFE765}" type="parTrans" cxnId="{ED4B1097-6882-46F9-A0A8-AD5D51C0AEA3}">
      <dgm:prSet/>
      <dgm:spPr/>
      <dgm:t>
        <a:bodyPr/>
        <a:lstStyle/>
        <a:p>
          <a:endParaRPr lang="en-US"/>
        </a:p>
      </dgm:t>
    </dgm:pt>
    <dgm:pt modelId="{8B9A92EE-339C-48B0-89BE-4F8BBBD1D72C}" type="sibTrans" cxnId="{ED4B1097-6882-46F9-A0A8-AD5D51C0AEA3}">
      <dgm:prSet/>
      <dgm:spPr/>
      <dgm:t>
        <a:bodyPr/>
        <a:lstStyle/>
        <a:p>
          <a:endParaRPr lang="en-US"/>
        </a:p>
      </dgm:t>
    </dgm:pt>
    <dgm:pt modelId="{85AE5C82-6DEE-4C86-BFE1-6FD014CEFC5F}">
      <dgm:prSet/>
      <dgm:spPr/>
      <dgm:t>
        <a:bodyPr/>
        <a:lstStyle/>
        <a:p>
          <a:r>
            <a:rPr lang="tr-TR" i="1"/>
            <a:t>1997: Asya Finans Krizi</a:t>
          </a:r>
          <a:endParaRPr lang="en-US"/>
        </a:p>
      </dgm:t>
    </dgm:pt>
    <dgm:pt modelId="{947669C3-356A-4005-ACF7-BFBD346F8269}" type="parTrans" cxnId="{4F446D16-1C66-4438-A15C-79BBEF85B272}">
      <dgm:prSet/>
      <dgm:spPr/>
      <dgm:t>
        <a:bodyPr/>
        <a:lstStyle/>
        <a:p>
          <a:endParaRPr lang="en-US"/>
        </a:p>
      </dgm:t>
    </dgm:pt>
    <dgm:pt modelId="{5C204B37-616E-49D3-B281-75782E4AEA7B}" type="sibTrans" cxnId="{4F446D16-1C66-4438-A15C-79BBEF85B272}">
      <dgm:prSet/>
      <dgm:spPr/>
      <dgm:t>
        <a:bodyPr/>
        <a:lstStyle/>
        <a:p>
          <a:endParaRPr lang="en-US"/>
        </a:p>
      </dgm:t>
    </dgm:pt>
    <dgm:pt modelId="{AEAB0A97-0F06-49E7-9A1E-44B1FB0E641A}">
      <dgm:prSet/>
      <dgm:spPr/>
      <dgm:t>
        <a:bodyPr/>
        <a:lstStyle/>
        <a:p>
          <a:r>
            <a:rPr lang="tr-TR" i="1"/>
            <a:t>1998: Rusya finansal krizi</a:t>
          </a:r>
          <a:endParaRPr lang="en-US"/>
        </a:p>
      </dgm:t>
    </dgm:pt>
    <dgm:pt modelId="{4B92B97F-06B5-4984-A008-380041BB3386}" type="parTrans" cxnId="{16ED9829-B5AB-4A93-9649-F7995D683159}">
      <dgm:prSet/>
      <dgm:spPr/>
      <dgm:t>
        <a:bodyPr/>
        <a:lstStyle/>
        <a:p>
          <a:endParaRPr lang="en-US"/>
        </a:p>
      </dgm:t>
    </dgm:pt>
    <dgm:pt modelId="{1100A16E-955C-4BF2-A357-5ECD3CCFDAB5}" type="sibTrans" cxnId="{16ED9829-B5AB-4A93-9649-F7995D683159}">
      <dgm:prSet/>
      <dgm:spPr/>
      <dgm:t>
        <a:bodyPr/>
        <a:lstStyle/>
        <a:p>
          <a:endParaRPr lang="en-US"/>
        </a:p>
      </dgm:t>
    </dgm:pt>
    <dgm:pt modelId="{DE71611F-43D6-4689-B63B-6AA95115D76B}">
      <dgm:prSet/>
      <dgm:spPr/>
      <dgm:t>
        <a:bodyPr/>
        <a:lstStyle/>
        <a:p>
          <a:r>
            <a:rPr lang="tr-TR" i="1"/>
            <a:t>Özetle, 1990’lı yıllar genel ekonomik iklim açısından hiç de iyi anılmayan bir dönemdir.</a:t>
          </a:r>
          <a:endParaRPr lang="en-US"/>
        </a:p>
      </dgm:t>
    </dgm:pt>
    <dgm:pt modelId="{46DA76E3-B07B-48B7-A23A-DF73BE80F72F}" type="parTrans" cxnId="{71477B8F-9EF5-4F8D-B40C-74D434580A21}">
      <dgm:prSet/>
      <dgm:spPr/>
      <dgm:t>
        <a:bodyPr/>
        <a:lstStyle/>
        <a:p>
          <a:endParaRPr lang="en-US"/>
        </a:p>
      </dgm:t>
    </dgm:pt>
    <dgm:pt modelId="{017978E1-E882-453E-9D02-820FAAEF8243}" type="sibTrans" cxnId="{71477B8F-9EF5-4F8D-B40C-74D434580A21}">
      <dgm:prSet/>
      <dgm:spPr/>
      <dgm:t>
        <a:bodyPr/>
        <a:lstStyle/>
        <a:p>
          <a:endParaRPr lang="en-US"/>
        </a:p>
      </dgm:t>
    </dgm:pt>
    <dgm:pt modelId="{E747F0EF-3598-4A99-8D65-192ECAE4265C}" type="pres">
      <dgm:prSet presAssocID="{A83B6459-E207-4D15-9875-11BA197D7EE7}" presName="vert0" presStyleCnt="0">
        <dgm:presLayoutVars>
          <dgm:dir/>
          <dgm:animOne val="branch"/>
          <dgm:animLvl val="lvl"/>
        </dgm:presLayoutVars>
      </dgm:prSet>
      <dgm:spPr/>
    </dgm:pt>
    <dgm:pt modelId="{877601BF-A419-4869-8D69-B3873F58E74E}" type="pres">
      <dgm:prSet presAssocID="{AE0F680C-47D9-4FAA-BDD4-979453AC7203}" presName="thickLine" presStyleLbl="alignNode1" presStyleIdx="0" presStyleCnt="7"/>
      <dgm:spPr/>
    </dgm:pt>
    <dgm:pt modelId="{9CC79A05-A0BC-4A49-8956-A4AEB9E98592}" type="pres">
      <dgm:prSet presAssocID="{AE0F680C-47D9-4FAA-BDD4-979453AC7203}" presName="horz1" presStyleCnt="0"/>
      <dgm:spPr/>
    </dgm:pt>
    <dgm:pt modelId="{262F2769-08FD-493B-9966-BC94E9CE1A8B}" type="pres">
      <dgm:prSet presAssocID="{AE0F680C-47D9-4FAA-BDD4-979453AC7203}" presName="tx1" presStyleLbl="revTx" presStyleIdx="0" presStyleCnt="7"/>
      <dgm:spPr/>
    </dgm:pt>
    <dgm:pt modelId="{C62F2DB1-BC15-4C09-A990-2A5FF4AAD10E}" type="pres">
      <dgm:prSet presAssocID="{AE0F680C-47D9-4FAA-BDD4-979453AC7203}" presName="vert1" presStyleCnt="0"/>
      <dgm:spPr/>
    </dgm:pt>
    <dgm:pt modelId="{A54DF562-2305-4E4E-8ABE-6DCEB1B516FB}" type="pres">
      <dgm:prSet presAssocID="{2A98723A-F5AE-4DB2-B42F-D04C985BD80A}" presName="thickLine" presStyleLbl="alignNode1" presStyleIdx="1" presStyleCnt="7"/>
      <dgm:spPr/>
    </dgm:pt>
    <dgm:pt modelId="{66057CB3-2E8D-444A-9014-4170CC288BA4}" type="pres">
      <dgm:prSet presAssocID="{2A98723A-F5AE-4DB2-B42F-D04C985BD80A}" presName="horz1" presStyleCnt="0"/>
      <dgm:spPr/>
    </dgm:pt>
    <dgm:pt modelId="{5B723D8E-79EF-4227-BB21-B82A24772CE1}" type="pres">
      <dgm:prSet presAssocID="{2A98723A-F5AE-4DB2-B42F-D04C985BD80A}" presName="tx1" presStyleLbl="revTx" presStyleIdx="1" presStyleCnt="7"/>
      <dgm:spPr/>
    </dgm:pt>
    <dgm:pt modelId="{591DEA40-ADFF-4802-8721-27DA4BB9C185}" type="pres">
      <dgm:prSet presAssocID="{2A98723A-F5AE-4DB2-B42F-D04C985BD80A}" presName="vert1" presStyleCnt="0"/>
      <dgm:spPr/>
    </dgm:pt>
    <dgm:pt modelId="{A7BE49D5-3B1E-4B9B-AF7A-11D9ADE7B6C0}" type="pres">
      <dgm:prSet presAssocID="{AD072C33-454E-4CA7-8359-9C4048E9F3CC}" presName="thickLine" presStyleLbl="alignNode1" presStyleIdx="2" presStyleCnt="7"/>
      <dgm:spPr/>
    </dgm:pt>
    <dgm:pt modelId="{9A3BCD59-3233-4816-8D59-08A8A097D0F3}" type="pres">
      <dgm:prSet presAssocID="{AD072C33-454E-4CA7-8359-9C4048E9F3CC}" presName="horz1" presStyleCnt="0"/>
      <dgm:spPr/>
    </dgm:pt>
    <dgm:pt modelId="{599CE4EE-2AA6-4B5B-87F7-950E0E4A0287}" type="pres">
      <dgm:prSet presAssocID="{AD072C33-454E-4CA7-8359-9C4048E9F3CC}" presName="tx1" presStyleLbl="revTx" presStyleIdx="2" presStyleCnt="7"/>
      <dgm:spPr/>
    </dgm:pt>
    <dgm:pt modelId="{0BED2A14-7465-4DDB-9685-0ABF8C59F232}" type="pres">
      <dgm:prSet presAssocID="{AD072C33-454E-4CA7-8359-9C4048E9F3CC}" presName="vert1" presStyleCnt="0"/>
      <dgm:spPr/>
    </dgm:pt>
    <dgm:pt modelId="{2788C97E-B9BD-4D3A-A5AF-203D61A404E1}" type="pres">
      <dgm:prSet presAssocID="{FDC86945-2AD8-4ABF-89E4-248C28D39B5B}" presName="thickLine" presStyleLbl="alignNode1" presStyleIdx="3" presStyleCnt="7"/>
      <dgm:spPr/>
    </dgm:pt>
    <dgm:pt modelId="{6F85CA5B-045D-41B0-960A-A6F4AC82DBDF}" type="pres">
      <dgm:prSet presAssocID="{FDC86945-2AD8-4ABF-89E4-248C28D39B5B}" presName="horz1" presStyleCnt="0"/>
      <dgm:spPr/>
    </dgm:pt>
    <dgm:pt modelId="{4F5F997E-3458-402F-9DFB-03843B19C37F}" type="pres">
      <dgm:prSet presAssocID="{FDC86945-2AD8-4ABF-89E4-248C28D39B5B}" presName="tx1" presStyleLbl="revTx" presStyleIdx="3" presStyleCnt="7"/>
      <dgm:spPr/>
    </dgm:pt>
    <dgm:pt modelId="{C9C3EC7E-244E-4C77-9A99-FF99E0F7B364}" type="pres">
      <dgm:prSet presAssocID="{FDC86945-2AD8-4ABF-89E4-248C28D39B5B}" presName="vert1" presStyleCnt="0"/>
      <dgm:spPr/>
    </dgm:pt>
    <dgm:pt modelId="{A95AB1AC-FD25-4393-B5F2-E94F4AF212A7}" type="pres">
      <dgm:prSet presAssocID="{85AE5C82-6DEE-4C86-BFE1-6FD014CEFC5F}" presName="thickLine" presStyleLbl="alignNode1" presStyleIdx="4" presStyleCnt="7"/>
      <dgm:spPr/>
    </dgm:pt>
    <dgm:pt modelId="{9B01E0BD-13F1-4A04-A1AE-992A61894239}" type="pres">
      <dgm:prSet presAssocID="{85AE5C82-6DEE-4C86-BFE1-6FD014CEFC5F}" presName="horz1" presStyleCnt="0"/>
      <dgm:spPr/>
    </dgm:pt>
    <dgm:pt modelId="{E07DC263-1469-452D-99AB-D36771810D34}" type="pres">
      <dgm:prSet presAssocID="{85AE5C82-6DEE-4C86-BFE1-6FD014CEFC5F}" presName="tx1" presStyleLbl="revTx" presStyleIdx="4" presStyleCnt="7"/>
      <dgm:spPr/>
    </dgm:pt>
    <dgm:pt modelId="{6B14A35D-511A-48E6-B447-72EEB5845E71}" type="pres">
      <dgm:prSet presAssocID="{85AE5C82-6DEE-4C86-BFE1-6FD014CEFC5F}" presName="vert1" presStyleCnt="0"/>
      <dgm:spPr/>
    </dgm:pt>
    <dgm:pt modelId="{65208679-4CB0-4830-B891-E9F2FB225B21}" type="pres">
      <dgm:prSet presAssocID="{AEAB0A97-0F06-49E7-9A1E-44B1FB0E641A}" presName="thickLine" presStyleLbl="alignNode1" presStyleIdx="5" presStyleCnt="7"/>
      <dgm:spPr/>
    </dgm:pt>
    <dgm:pt modelId="{11893AAF-3B00-48E4-B36D-FECAF847AF2C}" type="pres">
      <dgm:prSet presAssocID="{AEAB0A97-0F06-49E7-9A1E-44B1FB0E641A}" presName="horz1" presStyleCnt="0"/>
      <dgm:spPr/>
    </dgm:pt>
    <dgm:pt modelId="{60765ADC-2EA5-48C1-9C98-AA0A86006507}" type="pres">
      <dgm:prSet presAssocID="{AEAB0A97-0F06-49E7-9A1E-44B1FB0E641A}" presName="tx1" presStyleLbl="revTx" presStyleIdx="5" presStyleCnt="7"/>
      <dgm:spPr/>
    </dgm:pt>
    <dgm:pt modelId="{2F3F95B1-5583-472A-8550-897D56DBAC23}" type="pres">
      <dgm:prSet presAssocID="{AEAB0A97-0F06-49E7-9A1E-44B1FB0E641A}" presName="vert1" presStyleCnt="0"/>
      <dgm:spPr/>
    </dgm:pt>
    <dgm:pt modelId="{47F72FF3-79BD-40D3-8864-07FAC87E3237}" type="pres">
      <dgm:prSet presAssocID="{DE71611F-43D6-4689-B63B-6AA95115D76B}" presName="thickLine" presStyleLbl="alignNode1" presStyleIdx="6" presStyleCnt="7"/>
      <dgm:spPr/>
    </dgm:pt>
    <dgm:pt modelId="{9FBD31D1-9662-48E9-BE15-33CB210B4FBC}" type="pres">
      <dgm:prSet presAssocID="{DE71611F-43D6-4689-B63B-6AA95115D76B}" presName="horz1" presStyleCnt="0"/>
      <dgm:spPr/>
    </dgm:pt>
    <dgm:pt modelId="{9D259335-048C-46D2-BA84-EB62150BC7DB}" type="pres">
      <dgm:prSet presAssocID="{DE71611F-43D6-4689-B63B-6AA95115D76B}" presName="tx1" presStyleLbl="revTx" presStyleIdx="6" presStyleCnt="7"/>
      <dgm:spPr/>
    </dgm:pt>
    <dgm:pt modelId="{A5E11626-A8A2-41B2-8EA9-CA4C78CA0A00}" type="pres">
      <dgm:prSet presAssocID="{DE71611F-43D6-4689-B63B-6AA95115D76B}" presName="vert1" presStyleCnt="0"/>
      <dgm:spPr/>
    </dgm:pt>
  </dgm:ptLst>
  <dgm:cxnLst>
    <dgm:cxn modelId="{04DAEE01-1DD3-43DF-A980-66E2465611EB}" srcId="{A83B6459-E207-4D15-9875-11BA197D7EE7}" destId="{AE0F680C-47D9-4FAA-BDD4-979453AC7203}" srcOrd="0" destOrd="0" parTransId="{4B716FA8-A330-41ED-BA8F-1039DA197FE5}" sibTransId="{45BB6C46-4323-49D4-8B9E-CC9B0A1BA20A}"/>
    <dgm:cxn modelId="{4F446D16-1C66-4438-A15C-79BBEF85B272}" srcId="{A83B6459-E207-4D15-9875-11BA197D7EE7}" destId="{85AE5C82-6DEE-4C86-BFE1-6FD014CEFC5F}" srcOrd="4" destOrd="0" parTransId="{947669C3-356A-4005-ACF7-BFBD346F8269}" sibTransId="{5C204B37-616E-49D3-B281-75782E4AEA7B}"/>
    <dgm:cxn modelId="{76792218-B4A9-4C49-8C30-E7E845817565}" type="presOf" srcId="{2A98723A-F5AE-4DB2-B42F-D04C985BD80A}" destId="{5B723D8E-79EF-4227-BB21-B82A24772CE1}" srcOrd="0" destOrd="0" presId="urn:microsoft.com/office/officeart/2008/layout/LinedList"/>
    <dgm:cxn modelId="{16ED9829-B5AB-4A93-9649-F7995D683159}" srcId="{A83B6459-E207-4D15-9875-11BA197D7EE7}" destId="{AEAB0A97-0F06-49E7-9A1E-44B1FB0E641A}" srcOrd="5" destOrd="0" parTransId="{4B92B97F-06B5-4984-A008-380041BB3386}" sibTransId="{1100A16E-955C-4BF2-A357-5ECD3CCFDAB5}"/>
    <dgm:cxn modelId="{5573B749-B446-4E31-81ED-B774BD7206B8}" type="presOf" srcId="{FDC86945-2AD8-4ABF-89E4-248C28D39B5B}" destId="{4F5F997E-3458-402F-9DFB-03843B19C37F}" srcOrd="0" destOrd="0" presId="urn:microsoft.com/office/officeart/2008/layout/LinedList"/>
    <dgm:cxn modelId="{71477B8F-9EF5-4F8D-B40C-74D434580A21}" srcId="{A83B6459-E207-4D15-9875-11BA197D7EE7}" destId="{DE71611F-43D6-4689-B63B-6AA95115D76B}" srcOrd="6" destOrd="0" parTransId="{46DA76E3-B07B-48B7-A23A-DF73BE80F72F}" sibTransId="{017978E1-E882-453E-9D02-820FAAEF8243}"/>
    <dgm:cxn modelId="{ED4B1097-6882-46F9-A0A8-AD5D51C0AEA3}" srcId="{A83B6459-E207-4D15-9875-11BA197D7EE7}" destId="{FDC86945-2AD8-4ABF-89E4-248C28D39B5B}" srcOrd="3" destOrd="0" parTransId="{9AFFEC0E-FE80-463B-A882-693F37CFE765}" sibTransId="{8B9A92EE-339C-48B0-89BE-4F8BBBD1D72C}"/>
    <dgm:cxn modelId="{DB25FAA6-AE88-471E-B1F1-BA96727B3B03}" type="presOf" srcId="{85AE5C82-6DEE-4C86-BFE1-6FD014CEFC5F}" destId="{E07DC263-1469-452D-99AB-D36771810D34}" srcOrd="0" destOrd="0" presId="urn:microsoft.com/office/officeart/2008/layout/LinedList"/>
    <dgm:cxn modelId="{85BC10B2-1C2F-4173-A9F2-C7C75348C48B}" type="presOf" srcId="{AEAB0A97-0F06-49E7-9A1E-44B1FB0E641A}" destId="{60765ADC-2EA5-48C1-9C98-AA0A86006507}" srcOrd="0" destOrd="0" presId="urn:microsoft.com/office/officeart/2008/layout/LinedList"/>
    <dgm:cxn modelId="{4716EEBB-6852-499B-92F1-BBBD89C86F66}" type="presOf" srcId="{AD072C33-454E-4CA7-8359-9C4048E9F3CC}" destId="{599CE4EE-2AA6-4B5B-87F7-950E0E4A0287}" srcOrd="0" destOrd="0" presId="urn:microsoft.com/office/officeart/2008/layout/LinedList"/>
    <dgm:cxn modelId="{BEE3D5C0-C767-4A65-A9BA-5ABB07E7CBBC}" srcId="{A83B6459-E207-4D15-9875-11BA197D7EE7}" destId="{2A98723A-F5AE-4DB2-B42F-D04C985BD80A}" srcOrd="1" destOrd="0" parTransId="{87E0501F-6CEE-47B8-BEE0-576D808125F0}" sibTransId="{F1BCF08D-DB4E-427C-919B-C43F034E93E1}"/>
    <dgm:cxn modelId="{B1F704CD-F290-46E8-851A-0AE0785F5F9D}" srcId="{A83B6459-E207-4D15-9875-11BA197D7EE7}" destId="{AD072C33-454E-4CA7-8359-9C4048E9F3CC}" srcOrd="2" destOrd="0" parTransId="{B1A7DD62-33AE-41DD-A339-77FF946DB4C7}" sibTransId="{E1705276-B6C6-48C9-A0D6-C426F7A7A776}"/>
    <dgm:cxn modelId="{D770E6DE-7838-4200-BFC8-ED338D6BEF9C}" type="presOf" srcId="{AE0F680C-47D9-4FAA-BDD4-979453AC7203}" destId="{262F2769-08FD-493B-9966-BC94E9CE1A8B}" srcOrd="0" destOrd="0" presId="urn:microsoft.com/office/officeart/2008/layout/LinedList"/>
    <dgm:cxn modelId="{E8B78FE7-3495-4503-813A-EB3B5F245A9A}" type="presOf" srcId="{DE71611F-43D6-4689-B63B-6AA95115D76B}" destId="{9D259335-048C-46D2-BA84-EB62150BC7DB}" srcOrd="0" destOrd="0" presId="urn:microsoft.com/office/officeart/2008/layout/LinedList"/>
    <dgm:cxn modelId="{AADE75FB-0AB0-40D3-B9DD-EA902E5F1B9D}" type="presOf" srcId="{A83B6459-E207-4D15-9875-11BA197D7EE7}" destId="{E747F0EF-3598-4A99-8D65-192ECAE4265C}" srcOrd="0" destOrd="0" presId="urn:microsoft.com/office/officeart/2008/layout/LinedList"/>
    <dgm:cxn modelId="{404430A7-E450-4203-B9B5-D689B4D03C9F}" type="presParOf" srcId="{E747F0EF-3598-4A99-8D65-192ECAE4265C}" destId="{877601BF-A419-4869-8D69-B3873F58E74E}" srcOrd="0" destOrd="0" presId="urn:microsoft.com/office/officeart/2008/layout/LinedList"/>
    <dgm:cxn modelId="{72A40CC9-7E9F-4536-A6D0-F031977C61D3}" type="presParOf" srcId="{E747F0EF-3598-4A99-8D65-192ECAE4265C}" destId="{9CC79A05-A0BC-4A49-8956-A4AEB9E98592}" srcOrd="1" destOrd="0" presId="urn:microsoft.com/office/officeart/2008/layout/LinedList"/>
    <dgm:cxn modelId="{661FB402-1763-402B-AA2F-F9D6EEF2B1C4}" type="presParOf" srcId="{9CC79A05-A0BC-4A49-8956-A4AEB9E98592}" destId="{262F2769-08FD-493B-9966-BC94E9CE1A8B}" srcOrd="0" destOrd="0" presId="urn:microsoft.com/office/officeart/2008/layout/LinedList"/>
    <dgm:cxn modelId="{42F9B29B-621D-42C2-9B22-F5AE15A5D5CF}" type="presParOf" srcId="{9CC79A05-A0BC-4A49-8956-A4AEB9E98592}" destId="{C62F2DB1-BC15-4C09-A990-2A5FF4AAD10E}" srcOrd="1" destOrd="0" presId="urn:microsoft.com/office/officeart/2008/layout/LinedList"/>
    <dgm:cxn modelId="{BBC68343-5EAC-4103-8D1A-76257232C216}" type="presParOf" srcId="{E747F0EF-3598-4A99-8D65-192ECAE4265C}" destId="{A54DF562-2305-4E4E-8ABE-6DCEB1B516FB}" srcOrd="2" destOrd="0" presId="urn:microsoft.com/office/officeart/2008/layout/LinedList"/>
    <dgm:cxn modelId="{F40C81AC-19ED-437A-9436-1175E5E39C02}" type="presParOf" srcId="{E747F0EF-3598-4A99-8D65-192ECAE4265C}" destId="{66057CB3-2E8D-444A-9014-4170CC288BA4}" srcOrd="3" destOrd="0" presId="urn:microsoft.com/office/officeart/2008/layout/LinedList"/>
    <dgm:cxn modelId="{641CCC05-FAA9-4D02-AC3A-9A1C5328C213}" type="presParOf" srcId="{66057CB3-2E8D-444A-9014-4170CC288BA4}" destId="{5B723D8E-79EF-4227-BB21-B82A24772CE1}" srcOrd="0" destOrd="0" presId="urn:microsoft.com/office/officeart/2008/layout/LinedList"/>
    <dgm:cxn modelId="{9390F442-BCE7-4EC7-A047-AA919BA907E8}" type="presParOf" srcId="{66057CB3-2E8D-444A-9014-4170CC288BA4}" destId="{591DEA40-ADFF-4802-8721-27DA4BB9C185}" srcOrd="1" destOrd="0" presId="urn:microsoft.com/office/officeart/2008/layout/LinedList"/>
    <dgm:cxn modelId="{CA592291-3FB8-4B01-8B04-11190644632B}" type="presParOf" srcId="{E747F0EF-3598-4A99-8D65-192ECAE4265C}" destId="{A7BE49D5-3B1E-4B9B-AF7A-11D9ADE7B6C0}" srcOrd="4" destOrd="0" presId="urn:microsoft.com/office/officeart/2008/layout/LinedList"/>
    <dgm:cxn modelId="{911CC9CC-9397-47A6-A4AA-F71271B1CA91}" type="presParOf" srcId="{E747F0EF-3598-4A99-8D65-192ECAE4265C}" destId="{9A3BCD59-3233-4816-8D59-08A8A097D0F3}" srcOrd="5" destOrd="0" presId="urn:microsoft.com/office/officeart/2008/layout/LinedList"/>
    <dgm:cxn modelId="{7F59FB1A-40AC-44ED-96D6-D5719D688208}" type="presParOf" srcId="{9A3BCD59-3233-4816-8D59-08A8A097D0F3}" destId="{599CE4EE-2AA6-4B5B-87F7-950E0E4A0287}" srcOrd="0" destOrd="0" presId="urn:microsoft.com/office/officeart/2008/layout/LinedList"/>
    <dgm:cxn modelId="{27FC46E8-3507-4225-959E-101DD54C6484}" type="presParOf" srcId="{9A3BCD59-3233-4816-8D59-08A8A097D0F3}" destId="{0BED2A14-7465-4DDB-9685-0ABF8C59F232}" srcOrd="1" destOrd="0" presId="urn:microsoft.com/office/officeart/2008/layout/LinedList"/>
    <dgm:cxn modelId="{EA6F6D0D-F514-4E20-B514-C2958F8E10A2}" type="presParOf" srcId="{E747F0EF-3598-4A99-8D65-192ECAE4265C}" destId="{2788C97E-B9BD-4D3A-A5AF-203D61A404E1}" srcOrd="6" destOrd="0" presId="urn:microsoft.com/office/officeart/2008/layout/LinedList"/>
    <dgm:cxn modelId="{315D6DD8-0089-492D-817B-20F603BF2A68}" type="presParOf" srcId="{E747F0EF-3598-4A99-8D65-192ECAE4265C}" destId="{6F85CA5B-045D-41B0-960A-A6F4AC82DBDF}" srcOrd="7" destOrd="0" presId="urn:microsoft.com/office/officeart/2008/layout/LinedList"/>
    <dgm:cxn modelId="{63FC2643-3318-47E7-AF0F-BD1E937124E2}" type="presParOf" srcId="{6F85CA5B-045D-41B0-960A-A6F4AC82DBDF}" destId="{4F5F997E-3458-402F-9DFB-03843B19C37F}" srcOrd="0" destOrd="0" presId="urn:microsoft.com/office/officeart/2008/layout/LinedList"/>
    <dgm:cxn modelId="{90BA2116-5713-40C0-BBE3-D069DCFD8365}" type="presParOf" srcId="{6F85CA5B-045D-41B0-960A-A6F4AC82DBDF}" destId="{C9C3EC7E-244E-4C77-9A99-FF99E0F7B364}" srcOrd="1" destOrd="0" presId="urn:microsoft.com/office/officeart/2008/layout/LinedList"/>
    <dgm:cxn modelId="{6EC0A6D0-BEEF-46E8-A8F8-EF0E42215164}" type="presParOf" srcId="{E747F0EF-3598-4A99-8D65-192ECAE4265C}" destId="{A95AB1AC-FD25-4393-B5F2-E94F4AF212A7}" srcOrd="8" destOrd="0" presId="urn:microsoft.com/office/officeart/2008/layout/LinedList"/>
    <dgm:cxn modelId="{40B45847-492E-4BAA-84F2-1E4A11377C95}" type="presParOf" srcId="{E747F0EF-3598-4A99-8D65-192ECAE4265C}" destId="{9B01E0BD-13F1-4A04-A1AE-992A61894239}" srcOrd="9" destOrd="0" presId="urn:microsoft.com/office/officeart/2008/layout/LinedList"/>
    <dgm:cxn modelId="{FFC5EE1B-44D0-45CC-B119-4B0C471D753A}" type="presParOf" srcId="{9B01E0BD-13F1-4A04-A1AE-992A61894239}" destId="{E07DC263-1469-452D-99AB-D36771810D34}" srcOrd="0" destOrd="0" presId="urn:microsoft.com/office/officeart/2008/layout/LinedList"/>
    <dgm:cxn modelId="{A3BAAC66-0CC3-400D-AB17-2061BF4516E8}" type="presParOf" srcId="{9B01E0BD-13F1-4A04-A1AE-992A61894239}" destId="{6B14A35D-511A-48E6-B447-72EEB5845E71}" srcOrd="1" destOrd="0" presId="urn:microsoft.com/office/officeart/2008/layout/LinedList"/>
    <dgm:cxn modelId="{F53F254B-39C9-4CD4-977F-9307D83788C6}" type="presParOf" srcId="{E747F0EF-3598-4A99-8D65-192ECAE4265C}" destId="{65208679-4CB0-4830-B891-E9F2FB225B21}" srcOrd="10" destOrd="0" presId="urn:microsoft.com/office/officeart/2008/layout/LinedList"/>
    <dgm:cxn modelId="{2F0B4999-DD1F-4F17-A31A-52EB6A7B28AA}" type="presParOf" srcId="{E747F0EF-3598-4A99-8D65-192ECAE4265C}" destId="{11893AAF-3B00-48E4-B36D-FECAF847AF2C}" srcOrd="11" destOrd="0" presId="urn:microsoft.com/office/officeart/2008/layout/LinedList"/>
    <dgm:cxn modelId="{1800832D-93C3-4DF2-A868-1721F5AD9F5D}" type="presParOf" srcId="{11893AAF-3B00-48E4-B36D-FECAF847AF2C}" destId="{60765ADC-2EA5-48C1-9C98-AA0A86006507}" srcOrd="0" destOrd="0" presId="urn:microsoft.com/office/officeart/2008/layout/LinedList"/>
    <dgm:cxn modelId="{042D10DF-854C-4608-AE33-83D798B6E330}" type="presParOf" srcId="{11893AAF-3B00-48E4-B36D-FECAF847AF2C}" destId="{2F3F95B1-5583-472A-8550-897D56DBAC23}" srcOrd="1" destOrd="0" presId="urn:microsoft.com/office/officeart/2008/layout/LinedList"/>
    <dgm:cxn modelId="{0A018443-652D-4262-99C9-5A3E313C6807}" type="presParOf" srcId="{E747F0EF-3598-4A99-8D65-192ECAE4265C}" destId="{47F72FF3-79BD-40D3-8864-07FAC87E3237}" srcOrd="12" destOrd="0" presId="urn:microsoft.com/office/officeart/2008/layout/LinedList"/>
    <dgm:cxn modelId="{2695A65C-BDBA-4211-BA5C-C5F7C205C80D}" type="presParOf" srcId="{E747F0EF-3598-4A99-8D65-192ECAE4265C}" destId="{9FBD31D1-9662-48E9-BE15-33CB210B4FBC}" srcOrd="13" destOrd="0" presId="urn:microsoft.com/office/officeart/2008/layout/LinedList"/>
    <dgm:cxn modelId="{5036343B-3722-41E4-8437-B969A30F229A}" type="presParOf" srcId="{9FBD31D1-9662-48E9-BE15-33CB210B4FBC}" destId="{9D259335-048C-46D2-BA84-EB62150BC7DB}" srcOrd="0" destOrd="0" presId="urn:microsoft.com/office/officeart/2008/layout/LinedList"/>
    <dgm:cxn modelId="{7485B2D2-F490-4875-A4B8-3A021E7BA4EB}" type="presParOf" srcId="{9FBD31D1-9662-48E9-BE15-33CB210B4FBC}" destId="{A5E11626-A8A2-41B2-8EA9-CA4C78CA0A0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6BF025-3ACD-4745-B98E-B84FC4CCC23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9359A8A-452F-4622-A3B1-EACBC115DA4C}">
      <dgm:prSet/>
      <dgm:spPr/>
      <dgm:t>
        <a:bodyPr/>
        <a:lstStyle/>
        <a:p>
          <a:r>
            <a:rPr lang="tr-TR"/>
            <a:t>Eski Cumhurbaşkanı Turgut Özal'ın hayatını kaybetmesinin ardından yerine Süleyman Demirel'in seçilmesiyle Tansu Çiller de 1993 yılında başbakanlık koltuğuna oturdu.</a:t>
          </a:r>
          <a:endParaRPr lang="en-US"/>
        </a:p>
      </dgm:t>
    </dgm:pt>
    <dgm:pt modelId="{7CE6E830-7061-4E23-AD8D-3F4BD043A3D4}" type="parTrans" cxnId="{A6EF821A-67EB-47B9-B797-3F53C4876C2E}">
      <dgm:prSet/>
      <dgm:spPr/>
      <dgm:t>
        <a:bodyPr/>
        <a:lstStyle/>
        <a:p>
          <a:endParaRPr lang="en-US"/>
        </a:p>
      </dgm:t>
    </dgm:pt>
    <dgm:pt modelId="{7FF4B329-4A21-48E4-BD39-F62B4FA23641}" type="sibTrans" cxnId="{A6EF821A-67EB-47B9-B797-3F53C4876C2E}">
      <dgm:prSet/>
      <dgm:spPr/>
      <dgm:t>
        <a:bodyPr/>
        <a:lstStyle/>
        <a:p>
          <a:endParaRPr lang="en-US"/>
        </a:p>
      </dgm:t>
    </dgm:pt>
    <dgm:pt modelId="{43BDABEB-65CB-4BC6-8865-DEF1E311818E}">
      <dgm:prSet/>
      <dgm:spPr/>
      <dgm:t>
        <a:bodyPr/>
        <a:lstStyle/>
        <a:p>
          <a:r>
            <a:rPr lang="tr-TR"/>
            <a:t>Çiller, ekonomi yönetiminde söz sahibi olan tüm kamu kurumlarını kendine bağladı.</a:t>
          </a:r>
          <a:endParaRPr lang="en-US"/>
        </a:p>
      </dgm:t>
    </dgm:pt>
    <dgm:pt modelId="{C73522A7-C260-4717-B49A-07C113234867}" type="parTrans" cxnId="{06CCAB3C-E3B4-43C8-A7C2-1E7A1A78C65B}">
      <dgm:prSet/>
      <dgm:spPr/>
      <dgm:t>
        <a:bodyPr/>
        <a:lstStyle/>
        <a:p>
          <a:endParaRPr lang="en-US"/>
        </a:p>
      </dgm:t>
    </dgm:pt>
    <dgm:pt modelId="{EF64B0E0-7A19-4F82-B9CE-0DF298300BFE}" type="sibTrans" cxnId="{06CCAB3C-E3B4-43C8-A7C2-1E7A1A78C65B}">
      <dgm:prSet/>
      <dgm:spPr/>
      <dgm:t>
        <a:bodyPr/>
        <a:lstStyle/>
        <a:p>
          <a:endParaRPr lang="en-US"/>
        </a:p>
      </dgm:t>
    </dgm:pt>
    <dgm:pt modelId="{91940D82-FD05-4963-A4CE-B6808E75DF8E}" type="pres">
      <dgm:prSet presAssocID="{C46BF025-3ACD-4745-B98E-B84FC4CCC233}" presName="linear" presStyleCnt="0">
        <dgm:presLayoutVars>
          <dgm:animLvl val="lvl"/>
          <dgm:resizeHandles val="exact"/>
        </dgm:presLayoutVars>
      </dgm:prSet>
      <dgm:spPr/>
    </dgm:pt>
    <dgm:pt modelId="{3AA307A0-9744-4CEC-88B4-70F8E52FE1A7}" type="pres">
      <dgm:prSet presAssocID="{79359A8A-452F-4622-A3B1-EACBC115DA4C}" presName="parentText" presStyleLbl="node1" presStyleIdx="0" presStyleCnt="2">
        <dgm:presLayoutVars>
          <dgm:chMax val="0"/>
          <dgm:bulletEnabled val="1"/>
        </dgm:presLayoutVars>
      </dgm:prSet>
      <dgm:spPr/>
    </dgm:pt>
    <dgm:pt modelId="{8B139755-A0AD-4864-A778-B0EAED466208}" type="pres">
      <dgm:prSet presAssocID="{7FF4B329-4A21-48E4-BD39-F62B4FA23641}" presName="spacer" presStyleCnt="0"/>
      <dgm:spPr/>
    </dgm:pt>
    <dgm:pt modelId="{8618FF1E-1A48-44C6-B714-68E2735B791B}" type="pres">
      <dgm:prSet presAssocID="{43BDABEB-65CB-4BC6-8865-DEF1E311818E}" presName="parentText" presStyleLbl="node1" presStyleIdx="1" presStyleCnt="2">
        <dgm:presLayoutVars>
          <dgm:chMax val="0"/>
          <dgm:bulletEnabled val="1"/>
        </dgm:presLayoutVars>
      </dgm:prSet>
      <dgm:spPr/>
    </dgm:pt>
  </dgm:ptLst>
  <dgm:cxnLst>
    <dgm:cxn modelId="{A6EF821A-67EB-47B9-B797-3F53C4876C2E}" srcId="{C46BF025-3ACD-4745-B98E-B84FC4CCC233}" destId="{79359A8A-452F-4622-A3B1-EACBC115DA4C}" srcOrd="0" destOrd="0" parTransId="{7CE6E830-7061-4E23-AD8D-3F4BD043A3D4}" sibTransId="{7FF4B329-4A21-48E4-BD39-F62B4FA23641}"/>
    <dgm:cxn modelId="{06CCAB3C-E3B4-43C8-A7C2-1E7A1A78C65B}" srcId="{C46BF025-3ACD-4745-B98E-B84FC4CCC233}" destId="{43BDABEB-65CB-4BC6-8865-DEF1E311818E}" srcOrd="1" destOrd="0" parTransId="{C73522A7-C260-4717-B49A-07C113234867}" sibTransId="{EF64B0E0-7A19-4F82-B9CE-0DF298300BFE}"/>
    <dgm:cxn modelId="{7FBABB49-C68E-435C-BD15-A91CB3290777}" type="presOf" srcId="{79359A8A-452F-4622-A3B1-EACBC115DA4C}" destId="{3AA307A0-9744-4CEC-88B4-70F8E52FE1A7}" srcOrd="0" destOrd="0" presId="urn:microsoft.com/office/officeart/2005/8/layout/vList2"/>
    <dgm:cxn modelId="{88DCDCB3-78D3-44D1-B0DC-775D55746FB6}" type="presOf" srcId="{43BDABEB-65CB-4BC6-8865-DEF1E311818E}" destId="{8618FF1E-1A48-44C6-B714-68E2735B791B}" srcOrd="0" destOrd="0" presId="urn:microsoft.com/office/officeart/2005/8/layout/vList2"/>
    <dgm:cxn modelId="{6B62D9F4-DB6A-4591-B875-910DD70B1748}" type="presOf" srcId="{C46BF025-3ACD-4745-B98E-B84FC4CCC233}" destId="{91940D82-FD05-4963-A4CE-B6808E75DF8E}" srcOrd="0" destOrd="0" presId="urn:microsoft.com/office/officeart/2005/8/layout/vList2"/>
    <dgm:cxn modelId="{6B8B7712-2C97-42F5-B5A5-BC73EE00A590}" type="presParOf" srcId="{91940D82-FD05-4963-A4CE-B6808E75DF8E}" destId="{3AA307A0-9744-4CEC-88B4-70F8E52FE1A7}" srcOrd="0" destOrd="0" presId="urn:microsoft.com/office/officeart/2005/8/layout/vList2"/>
    <dgm:cxn modelId="{A5047BB9-A971-4CDF-B7EC-CC7275518C04}" type="presParOf" srcId="{91940D82-FD05-4963-A4CE-B6808E75DF8E}" destId="{8B139755-A0AD-4864-A778-B0EAED466208}" srcOrd="1" destOrd="0" presId="urn:microsoft.com/office/officeart/2005/8/layout/vList2"/>
    <dgm:cxn modelId="{FB3605B6-0011-49AF-80C6-3579B6317CA0}" type="presParOf" srcId="{91940D82-FD05-4963-A4CE-B6808E75DF8E}" destId="{8618FF1E-1A48-44C6-B714-68E2735B791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112EC2-C272-438F-BFD5-D891E650101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FEC11DEC-1088-4ECD-ADF5-7AF7E37154C5}">
      <dgm:prSet/>
      <dgm:spPr/>
      <dgm:t>
        <a:bodyPr/>
        <a:lstStyle/>
        <a:p>
          <a:r>
            <a:rPr lang="tr-TR"/>
            <a:t>Borçlanma ihalelerinin iptaliyle yaşanan gelir kaybını engellemek için hükümet "PTT'nin T'sini satmaya" karar verdi. Telefon hizmetlerinin özelleştirilmesi için ihale süreci başlatıldı.</a:t>
          </a:r>
          <a:endParaRPr lang="en-US"/>
        </a:p>
      </dgm:t>
    </dgm:pt>
    <dgm:pt modelId="{0C6D907B-88EC-4478-A6CF-0F81E8E7ADB8}" type="parTrans" cxnId="{2EF3F4DA-3395-4A58-9B53-3BE1ABDEC159}">
      <dgm:prSet/>
      <dgm:spPr/>
      <dgm:t>
        <a:bodyPr/>
        <a:lstStyle/>
        <a:p>
          <a:endParaRPr lang="en-US"/>
        </a:p>
      </dgm:t>
    </dgm:pt>
    <dgm:pt modelId="{0B379844-4240-48E6-A033-6539B64C73D1}" type="sibTrans" cxnId="{2EF3F4DA-3395-4A58-9B53-3BE1ABDEC159}">
      <dgm:prSet/>
      <dgm:spPr/>
      <dgm:t>
        <a:bodyPr/>
        <a:lstStyle/>
        <a:p>
          <a:endParaRPr lang="en-US"/>
        </a:p>
      </dgm:t>
    </dgm:pt>
    <dgm:pt modelId="{FB7B1300-FCFF-4A6C-BA17-54A26435FD95}">
      <dgm:prSet/>
      <dgm:spPr/>
      <dgm:t>
        <a:bodyPr/>
        <a:lstStyle/>
        <a:p>
          <a:r>
            <a:rPr lang="tr-TR"/>
            <a:t>O dönemde Türkiye'nin toplam borcu 40 milyar dolar civarında bulunuyordu. Özelleştirmeden beklenen gelir için de 35-40 milyar dolar biri sayılar telaffuz ediliyordu.</a:t>
          </a:r>
          <a:endParaRPr lang="en-US"/>
        </a:p>
      </dgm:t>
    </dgm:pt>
    <dgm:pt modelId="{3287E86E-D663-4F89-B4B1-63D109ABD935}" type="parTrans" cxnId="{502616EA-32EF-46EB-AD73-7EAED222A0D0}">
      <dgm:prSet/>
      <dgm:spPr/>
      <dgm:t>
        <a:bodyPr/>
        <a:lstStyle/>
        <a:p>
          <a:endParaRPr lang="en-US"/>
        </a:p>
      </dgm:t>
    </dgm:pt>
    <dgm:pt modelId="{A7D68204-20EF-45F6-9BA5-73E226057A4F}" type="sibTrans" cxnId="{502616EA-32EF-46EB-AD73-7EAED222A0D0}">
      <dgm:prSet/>
      <dgm:spPr/>
      <dgm:t>
        <a:bodyPr/>
        <a:lstStyle/>
        <a:p>
          <a:endParaRPr lang="en-US"/>
        </a:p>
      </dgm:t>
    </dgm:pt>
    <dgm:pt modelId="{106BCD6A-2D3C-4EF6-AA13-FE1CF435EF00}" type="pres">
      <dgm:prSet presAssocID="{CC112EC2-C272-438F-BFD5-D891E6501011}" presName="linear" presStyleCnt="0">
        <dgm:presLayoutVars>
          <dgm:animLvl val="lvl"/>
          <dgm:resizeHandles val="exact"/>
        </dgm:presLayoutVars>
      </dgm:prSet>
      <dgm:spPr/>
    </dgm:pt>
    <dgm:pt modelId="{E40C8F70-985D-4585-A51B-E784D1C3B3DF}" type="pres">
      <dgm:prSet presAssocID="{FEC11DEC-1088-4ECD-ADF5-7AF7E37154C5}" presName="parentText" presStyleLbl="node1" presStyleIdx="0" presStyleCnt="2">
        <dgm:presLayoutVars>
          <dgm:chMax val="0"/>
          <dgm:bulletEnabled val="1"/>
        </dgm:presLayoutVars>
      </dgm:prSet>
      <dgm:spPr/>
    </dgm:pt>
    <dgm:pt modelId="{492EFF85-F960-43B8-95BF-D44BB6EDB22F}" type="pres">
      <dgm:prSet presAssocID="{0B379844-4240-48E6-A033-6539B64C73D1}" presName="spacer" presStyleCnt="0"/>
      <dgm:spPr/>
    </dgm:pt>
    <dgm:pt modelId="{29CD7CC7-E345-49BA-B2AC-5F88944B7E9F}" type="pres">
      <dgm:prSet presAssocID="{FB7B1300-FCFF-4A6C-BA17-54A26435FD95}" presName="parentText" presStyleLbl="node1" presStyleIdx="1" presStyleCnt="2">
        <dgm:presLayoutVars>
          <dgm:chMax val="0"/>
          <dgm:bulletEnabled val="1"/>
        </dgm:presLayoutVars>
      </dgm:prSet>
      <dgm:spPr/>
    </dgm:pt>
  </dgm:ptLst>
  <dgm:cxnLst>
    <dgm:cxn modelId="{4D96B267-512A-482D-83FA-89642478DF8E}" type="presOf" srcId="{CC112EC2-C272-438F-BFD5-D891E6501011}" destId="{106BCD6A-2D3C-4EF6-AA13-FE1CF435EF00}" srcOrd="0" destOrd="0" presId="urn:microsoft.com/office/officeart/2005/8/layout/vList2"/>
    <dgm:cxn modelId="{0EA4E28A-FC9A-4893-B3B4-8E9F90251445}" type="presOf" srcId="{FB7B1300-FCFF-4A6C-BA17-54A26435FD95}" destId="{29CD7CC7-E345-49BA-B2AC-5F88944B7E9F}" srcOrd="0" destOrd="0" presId="urn:microsoft.com/office/officeart/2005/8/layout/vList2"/>
    <dgm:cxn modelId="{54FA90B4-DDB0-4C4B-8021-30BE3B91F4D8}" type="presOf" srcId="{FEC11DEC-1088-4ECD-ADF5-7AF7E37154C5}" destId="{E40C8F70-985D-4585-A51B-E784D1C3B3DF}" srcOrd="0" destOrd="0" presId="urn:microsoft.com/office/officeart/2005/8/layout/vList2"/>
    <dgm:cxn modelId="{2EF3F4DA-3395-4A58-9B53-3BE1ABDEC159}" srcId="{CC112EC2-C272-438F-BFD5-D891E6501011}" destId="{FEC11DEC-1088-4ECD-ADF5-7AF7E37154C5}" srcOrd="0" destOrd="0" parTransId="{0C6D907B-88EC-4478-A6CF-0F81E8E7ADB8}" sibTransId="{0B379844-4240-48E6-A033-6539B64C73D1}"/>
    <dgm:cxn modelId="{502616EA-32EF-46EB-AD73-7EAED222A0D0}" srcId="{CC112EC2-C272-438F-BFD5-D891E6501011}" destId="{FB7B1300-FCFF-4A6C-BA17-54A26435FD95}" srcOrd="1" destOrd="0" parTransId="{3287E86E-D663-4F89-B4B1-63D109ABD935}" sibTransId="{A7D68204-20EF-45F6-9BA5-73E226057A4F}"/>
    <dgm:cxn modelId="{7197266C-DA21-4E41-B373-73D9B5067AFF}" type="presParOf" srcId="{106BCD6A-2D3C-4EF6-AA13-FE1CF435EF00}" destId="{E40C8F70-985D-4585-A51B-E784D1C3B3DF}" srcOrd="0" destOrd="0" presId="urn:microsoft.com/office/officeart/2005/8/layout/vList2"/>
    <dgm:cxn modelId="{75D0E33E-8744-4A21-85AB-3BA5FD159774}" type="presParOf" srcId="{106BCD6A-2D3C-4EF6-AA13-FE1CF435EF00}" destId="{492EFF85-F960-43B8-95BF-D44BB6EDB22F}" srcOrd="1" destOrd="0" presId="urn:microsoft.com/office/officeart/2005/8/layout/vList2"/>
    <dgm:cxn modelId="{66E360F6-1B75-40CE-8585-0D40E6606CF4}" type="presParOf" srcId="{106BCD6A-2D3C-4EF6-AA13-FE1CF435EF00}" destId="{29CD7CC7-E345-49BA-B2AC-5F88944B7E9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BCC919-68F2-4791-A4EF-FC5D86572E28}" type="doc">
      <dgm:prSet loTypeId="urn:microsoft.com/office/officeart/2018/5/layout/IconLeaf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447E5EE-7670-48A7-85FA-3CDED78EE0CE}">
      <dgm:prSet/>
      <dgm:spPr/>
      <dgm:t>
        <a:bodyPr/>
        <a:lstStyle/>
        <a:p>
          <a:pPr>
            <a:defRPr cap="all"/>
          </a:pPr>
          <a:r>
            <a:rPr lang="tr-TR"/>
            <a:t>Ancak, bu özelleştirme süreci Anayasa Mahkemesi tarafından iptal edildi. Bunun üzerine Türkiye'den çok ciddi sermaye çıkışı görülürken, uluslararası kredi derecelendirme kuruluşları da not düşürdü.</a:t>
          </a:r>
          <a:endParaRPr lang="en-US"/>
        </a:p>
      </dgm:t>
    </dgm:pt>
    <dgm:pt modelId="{29344349-DF53-49B5-867B-8E514F41BA75}" type="parTrans" cxnId="{1B6090BC-2D05-498B-AC77-9C4F32F70C1E}">
      <dgm:prSet/>
      <dgm:spPr/>
      <dgm:t>
        <a:bodyPr/>
        <a:lstStyle/>
        <a:p>
          <a:endParaRPr lang="en-US"/>
        </a:p>
      </dgm:t>
    </dgm:pt>
    <dgm:pt modelId="{E548F8EC-C71C-40C5-9DD9-A4F5936697FC}" type="sibTrans" cxnId="{1B6090BC-2D05-498B-AC77-9C4F32F70C1E}">
      <dgm:prSet/>
      <dgm:spPr/>
      <dgm:t>
        <a:bodyPr/>
        <a:lstStyle/>
        <a:p>
          <a:endParaRPr lang="en-US"/>
        </a:p>
      </dgm:t>
    </dgm:pt>
    <dgm:pt modelId="{16054C9C-A907-4673-9918-9AE8E556E189}">
      <dgm:prSet/>
      <dgm:spPr/>
      <dgm:t>
        <a:bodyPr/>
        <a:lstStyle/>
        <a:p>
          <a:pPr>
            <a:defRPr cap="all"/>
          </a:pPr>
          <a:r>
            <a:rPr lang="tr-TR"/>
            <a:t>Sermaye çıkışıyla birlikte Ocak 1994'te dolar bir günde yüzde 14 değer kazandı. Ocak ile ekonomik bir dizi önlemin alındığı Nisan ayları arasında lira, dolar karşısında yüzde 160'ın üzerinde değer kaybetti.</a:t>
          </a:r>
          <a:endParaRPr lang="en-US"/>
        </a:p>
      </dgm:t>
    </dgm:pt>
    <dgm:pt modelId="{85706BFD-7512-4BE7-8B8E-8089C20816B5}" type="parTrans" cxnId="{358B6299-4C67-4FBA-8A99-DFCB581E3B8D}">
      <dgm:prSet/>
      <dgm:spPr/>
      <dgm:t>
        <a:bodyPr/>
        <a:lstStyle/>
        <a:p>
          <a:endParaRPr lang="en-US"/>
        </a:p>
      </dgm:t>
    </dgm:pt>
    <dgm:pt modelId="{B14EA723-B4C4-4D93-9C6E-C888FFF4617D}" type="sibTrans" cxnId="{358B6299-4C67-4FBA-8A99-DFCB581E3B8D}">
      <dgm:prSet/>
      <dgm:spPr/>
      <dgm:t>
        <a:bodyPr/>
        <a:lstStyle/>
        <a:p>
          <a:endParaRPr lang="en-US"/>
        </a:p>
      </dgm:t>
    </dgm:pt>
    <dgm:pt modelId="{DC4D4E09-CDD6-4DEE-ACA9-F67F11B3B413}" type="pres">
      <dgm:prSet presAssocID="{08BCC919-68F2-4791-A4EF-FC5D86572E28}" presName="root" presStyleCnt="0">
        <dgm:presLayoutVars>
          <dgm:dir/>
          <dgm:resizeHandles val="exact"/>
        </dgm:presLayoutVars>
      </dgm:prSet>
      <dgm:spPr/>
    </dgm:pt>
    <dgm:pt modelId="{6E132635-720E-4244-B512-384FCBD2E58A}" type="pres">
      <dgm:prSet presAssocID="{8447E5EE-7670-48A7-85FA-3CDED78EE0CE}" presName="compNode" presStyleCnt="0"/>
      <dgm:spPr/>
    </dgm:pt>
    <dgm:pt modelId="{6D4E1BC4-F7F6-4FF0-B571-04D804FCBC9D}" type="pres">
      <dgm:prSet presAssocID="{8447E5EE-7670-48A7-85FA-3CDED78EE0CE}" presName="iconBgRect" presStyleLbl="bgShp" presStyleIdx="0" presStyleCnt="2"/>
      <dgm:spPr>
        <a:prstGeom prst="round2DiagRect">
          <a:avLst>
            <a:gd name="adj1" fmla="val 29727"/>
            <a:gd name="adj2" fmla="val 0"/>
          </a:avLst>
        </a:prstGeom>
      </dgm:spPr>
    </dgm:pt>
    <dgm:pt modelId="{0888420C-03DC-41CE-9553-0437D5004908}" type="pres">
      <dgm:prSet presAssocID="{8447E5EE-7670-48A7-85FA-3CDED78EE0C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Yasak"/>
        </a:ext>
      </dgm:extLst>
    </dgm:pt>
    <dgm:pt modelId="{679DF370-9D22-4FAC-9C40-F74D97E98011}" type="pres">
      <dgm:prSet presAssocID="{8447E5EE-7670-48A7-85FA-3CDED78EE0CE}" presName="spaceRect" presStyleCnt="0"/>
      <dgm:spPr/>
    </dgm:pt>
    <dgm:pt modelId="{D374A00B-9A46-420F-83F1-2EA8E869EC96}" type="pres">
      <dgm:prSet presAssocID="{8447E5EE-7670-48A7-85FA-3CDED78EE0CE}" presName="textRect" presStyleLbl="revTx" presStyleIdx="0" presStyleCnt="2">
        <dgm:presLayoutVars>
          <dgm:chMax val="1"/>
          <dgm:chPref val="1"/>
        </dgm:presLayoutVars>
      </dgm:prSet>
      <dgm:spPr/>
    </dgm:pt>
    <dgm:pt modelId="{EADDDB8C-B2AA-409B-937B-BE579FC671C8}" type="pres">
      <dgm:prSet presAssocID="{E548F8EC-C71C-40C5-9DD9-A4F5936697FC}" presName="sibTrans" presStyleCnt="0"/>
      <dgm:spPr/>
    </dgm:pt>
    <dgm:pt modelId="{328BDF3F-C4A8-4B13-A98E-57D8E19F4473}" type="pres">
      <dgm:prSet presAssocID="{16054C9C-A907-4673-9918-9AE8E556E189}" presName="compNode" presStyleCnt="0"/>
      <dgm:spPr/>
    </dgm:pt>
    <dgm:pt modelId="{E90101C8-FA19-4000-8A02-82D6F98FEA21}" type="pres">
      <dgm:prSet presAssocID="{16054C9C-A907-4673-9918-9AE8E556E189}" presName="iconBgRect" presStyleLbl="bgShp" presStyleIdx="1" presStyleCnt="2"/>
      <dgm:spPr>
        <a:prstGeom prst="round2DiagRect">
          <a:avLst>
            <a:gd name="adj1" fmla="val 29727"/>
            <a:gd name="adj2" fmla="val 0"/>
          </a:avLst>
        </a:prstGeom>
      </dgm:spPr>
    </dgm:pt>
    <dgm:pt modelId="{F80ADE5B-C106-47F2-BD67-14BCE0BF8254}" type="pres">
      <dgm:prSet presAssocID="{16054C9C-A907-4673-9918-9AE8E556E18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ar"/>
        </a:ext>
      </dgm:extLst>
    </dgm:pt>
    <dgm:pt modelId="{B5FDE77C-39F5-44A8-B126-F77E874CE253}" type="pres">
      <dgm:prSet presAssocID="{16054C9C-A907-4673-9918-9AE8E556E189}" presName="spaceRect" presStyleCnt="0"/>
      <dgm:spPr/>
    </dgm:pt>
    <dgm:pt modelId="{45BE081B-3B5F-42A5-B780-C526A992D109}" type="pres">
      <dgm:prSet presAssocID="{16054C9C-A907-4673-9918-9AE8E556E189}" presName="textRect" presStyleLbl="revTx" presStyleIdx="1" presStyleCnt="2">
        <dgm:presLayoutVars>
          <dgm:chMax val="1"/>
          <dgm:chPref val="1"/>
        </dgm:presLayoutVars>
      </dgm:prSet>
      <dgm:spPr/>
    </dgm:pt>
  </dgm:ptLst>
  <dgm:cxnLst>
    <dgm:cxn modelId="{88C1E415-173B-4386-AF3C-8D7938EE40DD}" type="presOf" srcId="{8447E5EE-7670-48A7-85FA-3CDED78EE0CE}" destId="{D374A00B-9A46-420F-83F1-2EA8E869EC96}" srcOrd="0" destOrd="0" presId="urn:microsoft.com/office/officeart/2018/5/layout/IconLeafLabelList"/>
    <dgm:cxn modelId="{E7FD9965-58BF-4127-94DC-0FBDB34F366D}" type="presOf" srcId="{08BCC919-68F2-4791-A4EF-FC5D86572E28}" destId="{DC4D4E09-CDD6-4DEE-ACA9-F67F11B3B413}" srcOrd="0" destOrd="0" presId="urn:microsoft.com/office/officeart/2018/5/layout/IconLeafLabelList"/>
    <dgm:cxn modelId="{358B6299-4C67-4FBA-8A99-DFCB581E3B8D}" srcId="{08BCC919-68F2-4791-A4EF-FC5D86572E28}" destId="{16054C9C-A907-4673-9918-9AE8E556E189}" srcOrd="1" destOrd="0" parTransId="{85706BFD-7512-4BE7-8B8E-8089C20816B5}" sibTransId="{B14EA723-B4C4-4D93-9C6E-C888FFF4617D}"/>
    <dgm:cxn modelId="{1B6090BC-2D05-498B-AC77-9C4F32F70C1E}" srcId="{08BCC919-68F2-4791-A4EF-FC5D86572E28}" destId="{8447E5EE-7670-48A7-85FA-3CDED78EE0CE}" srcOrd="0" destOrd="0" parTransId="{29344349-DF53-49B5-867B-8E514F41BA75}" sibTransId="{E548F8EC-C71C-40C5-9DD9-A4F5936697FC}"/>
    <dgm:cxn modelId="{04FA87DC-71D1-4434-91B3-418C12BABD53}" type="presOf" srcId="{16054C9C-A907-4673-9918-9AE8E556E189}" destId="{45BE081B-3B5F-42A5-B780-C526A992D109}" srcOrd="0" destOrd="0" presId="urn:microsoft.com/office/officeart/2018/5/layout/IconLeafLabelList"/>
    <dgm:cxn modelId="{102BFE3F-4768-4A51-8946-29D4E907E62B}" type="presParOf" srcId="{DC4D4E09-CDD6-4DEE-ACA9-F67F11B3B413}" destId="{6E132635-720E-4244-B512-384FCBD2E58A}" srcOrd="0" destOrd="0" presId="urn:microsoft.com/office/officeart/2018/5/layout/IconLeafLabelList"/>
    <dgm:cxn modelId="{FF3A3594-F610-46ED-B9A6-E6ACB6026605}" type="presParOf" srcId="{6E132635-720E-4244-B512-384FCBD2E58A}" destId="{6D4E1BC4-F7F6-4FF0-B571-04D804FCBC9D}" srcOrd="0" destOrd="0" presId="urn:microsoft.com/office/officeart/2018/5/layout/IconLeafLabelList"/>
    <dgm:cxn modelId="{80CB8409-FD09-4F78-99A1-6BF61AADA2AA}" type="presParOf" srcId="{6E132635-720E-4244-B512-384FCBD2E58A}" destId="{0888420C-03DC-41CE-9553-0437D5004908}" srcOrd="1" destOrd="0" presId="urn:microsoft.com/office/officeart/2018/5/layout/IconLeafLabelList"/>
    <dgm:cxn modelId="{431B0DA6-C6B8-462D-A143-00720C46AE62}" type="presParOf" srcId="{6E132635-720E-4244-B512-384FCBD2E58A}" destId="{679DF370-9D22-4FAC-9C40-F74D97E98011}" srcOrd="2" destOrd="0" presId="urn:microsoft.com/office/officeart/2018/5/layout/IconLeafLabelList"/>
    <dgm:cxn modelId="{DDD91319-8E30-4C11-AA2A-9350AC983E50}" type="presParOf" srcId="{6E132635-720E-4244-B512-384FCBD2E58A}" destId="{D374A00B-9A46-420F-83F1-2EA8E869EC96}" srcOrd="3" destOrd="0" presId="urn:microsoft.com/office/officeart/2018/5/layout/IconLeafLabelList"/>
    <dgm:cxn modelId="{C628C73D-C5DD-4CD9-87C1-4B961A5D782D}" type="presParOf" srcId="{DC4D4E09-CDD6-4DEE-ACA9-F67F11B3B413}" destId="{EADDDB8C-B2AA-409B-937B-BE579FC671C8}" srcOrd="1" destOrd="0" presId="urn:microsoft.com/office/officeart/2018/5/layout/IconLeafLabelList"/>
    <dgm:cxn modelId="{C5529586-093E-4D45-BBF1-4BD42D696916}" type="presParOf" srcId="{DC4D4E09-CDD6-4DEE-ACA9-F67F11B3B413}" destId="{328BDF3F-C4A8-4B13-A98E-57D8E19F4473}" srcOrd="2" destOrd="0" presId="urn:microsoft.com/office/officeart/2018/5/layout/IconLeafLabelList"/>
    <dgm:cxn modelId="{49C8FF05-87C0-46A2-BD50-613C9CCD982E}" type="presParOf" srcId="{328BDF3F-C4A8-4B13-A98E-57D8E19F4473}" destId="{E90101C8-FA19-4000-8A02-82D6F98FEA21}" srcOrd="0" destOrd="0" presId="urn:microsoft.com/office/officeart/2018/5/layout/IconLeafLabelList"/>
    <dgm:cxn modelId="{805138C8-4858-436E-BEBE-60CC53D8DAA8}" type="presParOf" srcId="{328BDF3F-C4A8-4B13-A98E-57D8E19F4473}" destId="{F80ADE5B-C106-47F2-BD67-14BCE0BF8254}" srcOrd="1" destOrd="0" presId="urn:microsoft.com/office/officeart/2018/5/layout/IconLeafLabelList"/>
    <dgm:cxn modelId="{01F45179-A387-40D7-922D-793FAA5C2844}" type="presParOf" srcId="{328BDF3F-C4A8-4B13-A98E-57D8E19F4473}" destId="{B5FDE77C-39F5-44A8-B126-F77E874CE253}" srcOrd="2" destOrd="0" presId="urn:microsoft.com/office/officeart/2018/5/layout/IconLeafLabelList"/>
    <dgm:cxn modelId="{5608577E-70B5-4251-9950-CE117C2F74A4}" type="presParOf" srcId="{328BDF3F-C4A8-4B13-A98E-57D8E19F4473}" destId="{45BE081B-3B5F-42A5-B780-C526A992D10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A1FB8F-184A-4D35-AEAD-1CA1098E84E5}" type="doc">
      <dgm:prSet loTypeId="urn:microsoft.com/office/officeart/2018/5/layout/IconLeaf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3D41F3B-E8CD-450C-A8FF-D19FC6A6AA01}">
      <dgm:prSet/>
      <dgm:spPr/>
      <dgm:t>
        <a:bodyPr/>
        <a:lstStyle/>
        <a:p>
          <a:pPr>
            <a:defRPr cap="all"/>
          </a:pPr>
          <a:r>
            <a:rPr lang="tr-TR"/>
            <a:t>Çiller başbakanlığındaki hükümet, 5 Nisan 1994 tarihinde bir ekonomik önlem paketi açıkladı.</a:t>
          </a:r>
          <a:endParaRPr lang="en-US"/>
        </a:p>
      </dgm:t>
    </dgm:pt>
    <dgm:pt modelId="{FAAE288D-6846-4469-BC1B-2614DDBD7F9A}" type="parTrans" cxnId="{4A989241-10B6-4487-84C5-74633A313A65}">
      <dgm:prSet/>
      <dgm:spPr/>
      <dgm:t>
        <a:bodyPr/>
        <a:lstStyle/>
        <a:p>
          <a:endParaRPr lang="en-US"/>
        </a:p>
      </dgm:t>
    </dgm:pt>
    <dgm:pt modelId="{6CCBEB82-3F80-4DC7-B86B-ED2AADFD686C}" type="sibTrans" cxnId="{4A989241-10B6-4487-84C5-74633A313A65}">
      <dgm:prSet/>
      <dgm:spPr/>
      <dgm:t>
        <a:bodyPr/>
        <a:lstStyle/>
        <a:p>
          <a:endParaRPr lang="en-US"/>
        </a:p>
      </dgm:t>
    </dgm:pt>
    <dgm:pt modelId="{9FC17BEA-5C95-4BD4-B23A-68159834FAE1}">
      <dgm:prSet/>
      <dgm:spPr/>
      <dgm:t>
        <a:bodyPr/>
        <a:lstStyle/>
        <a:p>
          <a:pPr>
            <a:defRPr cap="all"/>
          </a:pPr>
          <a:r>
            <a:rPr lang="tr-TR"/>
            <a:t>Bu kararlar kapsamında lirada devalüasyona gidilirken, başka TEKEL ürünleri ve akaryakıt olmak üzere vergi oranlarında çok ciddi artışlar yapıldı. Türkiye, Mayıs 1994'te Uluslararası Para Fonu (IMF) ile 14 aylık bir stand-by anlaşması imzalandı.</a:t>
          </a:r>
          <a:endParaRPr lang="en-US"/>
        </a:p>
      </dgm:t>
    </dgm:pt>
    <dgm:pt modelId="{44B7A372-1965-48D8-9749-C92A2EB31119}" type="parTrans" cxnId="{49E79475-279D-4BD9-8038-35490D3C11AC}">
      <dgm:prSet/>
      <dgm:spPr/>
      <dgm:t>
        <a:bodyPr/>
        <a:lstStyle/>
        <a:p>
          <a:endParaRPr lang="en-US"/>
        </a:p>
      </dgm:t>
    </dgm:pt>
    <dgm:pt modelId="{33B41A16-8022-4506-8563-1FAC1AF27D10}" type="sibTrans" cxnId="{49E79475-279D-4BD9-8038-35490D3C11AC}">
      <dgm:prSet/>
      <dgm:spPr/>
      <dgm:t>
        <a:bodyPr/>
        <a:lstStyle/>
        <a:p>
          <a:endParaRPr lang="en-US"/>
        </a:p>
      </dgm:t>
    </dgm:pt>
    <dgm:pt modelId="{25E9B369-BD18-46A3-A48E-305BE230B286}" type="pres">
      <dgm:prSet presAssocID="{62A1FB8F-184A-4D35-AEAD-1CA1098E84E5}" presName="root" presStyleCnt="0">
        <dgm:presLayoutVars>
          <dgm:dir/>
          <dgm:resizeHandles val="exact"/>
        </dgm:presLayoutVars>
      </dgm:prSet>
      <dgm:spPr/>
    </dgm:pt>
    <dgm:pt modelId="{1A7660F4-432B-4806-873F-6FFFC43200C2}" type="pres">
      <dgm:prSet presAssocID="{B3D41F3B-E8CD-450C-A8FF-D19FC6A6AA01}" presName="compNode" presStyleCnt="0"/>
      <dgm:spPr/>
    </dgm:pt>
    <dgm:pt modelId="{E68336D4-0196-4373-8FF6-2C6DC0211E5E}" type="pres">
      <dgm:prSet presAssocID="{B3D41F3B-E8CD-450C-A8FF-D19FC6A6AA01}" presName="iconBgRect" presStyleLbl="bgShp" presStyleIdx="0" presStyleCnt="2"/>
      <dgm:spPr>
        <a:prstGeom prst="round2DiagRect">
          <a:avLst>
            <a:gd name="adj1" fmla="val 29727"/>
            <a:gd name="adj2" fmla="val 0"/>
          </a:avLst>
        </a:prstGeom>
      </dgm:spPr>
    </dgm:pt>
    <dgm:pt modelId="{1E2FE7B9-C971-42E7-9846-BDF9A348AC72}" type="pres">
      <dgm:prSet presAssocID="{B3D41F3B-E8CD-450C-A8FF-D19FC6A6AA0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a"/>
        </a:ext>
      </dgm:extLst>
    </dgm:pt>
    <dgm:pt modelId="{6AF5E128-3949-47E3-A753-B35DE8D8605C}" type="pres">
      <dgm:prSet presAssocID="{B3D41F3B-E8CD-450C-A8FF-D19FC6A6AA01}" presName="spaceRect" presStyleCnt="0"/>
      <dgm:spPr/>
    </dgm:pt>
    <dgm:pt modelId="{B59932EB-A9CD-49FA-9B6B-5EF744815C23}" type="pres">
      <dgm:prSet presAssocID="{B3D41F3B-E8CD-450C-A8FF-D19FC6A6AA01}" presName="textRect" presStyleLbl="revTx" presStyleIdx="0" presStyleCnt="2">
        <dgm:presLayoutVars>
          <dgm:chMax val="1"/>
          <dgm:chPref val="1"/>
        </dgm:presLayoutVars>
      </dgm:prSet>
      <dgm:spPr/>
    </dgm:pt>
    <dgm:pt modelId="{30B65C45-EDDB-4104-ACBA-95B27A84B004}" type="pres">
      <dgm:prSet presAssocID="{6CCBEB82-3F80-4DC7-B86B-ED2AADFD686C}" presName="sibTrans" presStyleCnt="0"/>
      <dgm:spPr/>
    </dgm:pt>
    <dgm:pt modelId="{DC2C78F0-BDCF-4FCD-991E-BF40B8C39C05}" type="pres">
      <dgm:prSet presAssocID="{9FC17BEA-5C95-4BD4-B23A-68159834FAE1}" presName="compNode" presStyleCnt="0"/>
      <dgm:spPr/>
    </dgm:pt>
    <dgm:pt modelId="{63C28AD6-8773-44B8-AF09-77E270C56E9F}" type="pres">
      <dgm:prSet presAssocID="{9FC17BEA-5C95-4BD4-B23A-68159834FAE1}" presName="iconBgRect" presStyleLbl="bgShp" presStyleIdx="1" presStyleCnt="2"/>
      <dgm:spPr>
        <a:prstGeom prst="round2DiagRect">
          <a:avLst>
            <a:gd name="adj1" fmla="val 29727"/>
            <a:gd name="adj2" fmla="val 0"/>
          </a:avLst>
        </a:prstGeom>
      </dgm:spPr>
    </dgm:pt>
    <dgm:pt modelId="{D590E36F-63E0-4CBE-ABCB-545F0590C1D1}" type="pres">
      <dgm:prSet presAssocID="{9FC17BEA-5C95-4BD4-B23A-68159834FAE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kmak"/>
        </a:ext>
      </dgm:extLst>
    </dgm:pt>
    <dgm:pt modelId="{C79803F8-2352-4F5B-8F19-60CE838DCDEE}" type="pres">
      <dgm:prSet presAssocID="{9FC17BEA-5C95-4BD4-B23A-68159834FAE1}" presName="spaceRect" presStyleCnt="0"/>
      <dgm:spPr/>
    </dgm:pt>
    <dgm:pt modelId="{21ABB44B-5E86-406E-98BB-9872C8A41FFD}" type="pres">
      <dgm:prSet presAssocID="{9FC17BEA-5C95-4BD4-B23A-68159834FAE1}" presName="textRect" presStyleLbl="revTx" presStyleIdx="1" presStyleCnt="2">
        <dgm:presLayoutVars>
          <dgm:chMax val="1"/>
          <dgm:chPref val="1"/>
        </dgm:presLayoutVars>
      </dgm:prSet>
      <dgm:spPr/>
    </dgm:pt>
  </dgm:ptLst>
  <dgm:cxnLst>
    <dgm:cxn modelId="{4A989241-10B6-4487-84C5-74633A313A65}" srcId="{62A1FB8F-184A-4D35-AEAD-1CA1098E84E5}" destId="{B3D41F3B-E8CD-450C-A8FF-D19FC6A6AA01}" srcOrd="0" destOrd="0" parTransId="{FAAE288D-6846-4469-BC1B-2614DDBD7F9A}" sibTransId="{6CCBEB82-3F80-4DC7-B86B-ED2AADFD686C}"/>
    <dgm:cxn modelId="{49E79475-279D-4BD9-8038-35490D3C11AC}" srcId="{62A1FB8F-184A-4D35-AEAD-1CA1098E84E5}" destId="{9FC17BEA-5C95-4BD4-B23A-68159834FAE1}" srcOrd="1" destOrd="0" parTransId="{44B7A372-1965-48D8-9749-C92A2EB31119}" sibTransId="{33B41A16-8022-4506-8563-1FAC1AF27D10}"/>
    <dgm:cxn modelId="{8CDD948E-8485-427F-898B-6601FD29BA02}" type="presOf" srcId="{9FC17BEA-5C95-4BD4-B23A-68159834FAE1}" destId="{21ABB44B-5E86-406E-98BB-9872C8A41FFD}" srcOrd="0" destOrd="0" presId="urn:microsoft.com/office/officeart/2018/5/layout/IconLeafLabelList"/>
    <dgm:cxn modelId="{4753918F-AA2D-421F-BF92-7CBEC7D14E3E}" type="presOf" srcId="{B3D41F3B-E8CD-450C-A8FF-D19FC6A6AA01}" destId="{B59932EB-A9CD-49FA-9B6B-5EF744815C23}" srcOrd="0" destOrd="0" presId="urn:microsoft.com/office/officeart/2018/5/layout/IconLeafLabelList"/>
    <dgm:cxn modelId="{C29FACDE-05E3-4095-8CCC-0AB28990E3F2}" type="presOf" srcId="{62A1FB8F-184A-4D35-AEAD-1CA1098E84E5}" destId="{25E9B369-BD18-46A3-A48E-305BE230B286}" srcOrd="0" destOrd="0" presId="urn:microsoft.com/office/officeart/2018/5/layout/IconLeafLabelList"/>
    <dgm:cxn modelId="{F66BA949-D7B7-4CA8-B56E-899CD9F1E8B6}" type="presParOf" srcId="{25E9B369-BD18-46A3-A48E-305BE230B286}" destId="{1A7660F4-432B-4806-873F-6FFFC43200C2}" srcOrd="0" destOrd="0" presId="urn:microsoft.com/office/officeart/2018/5/layout/IconLeafLabelList"/>
    <dgm:cxn modelId="{6729CAD1-9B78-46CB-83AB-AE503079C40B}" type="presParOf" srcId="{1A7660F4-432B-4806-873F-6FFFC43200C2}" destId="{E68336D4-0196-4373-8FF6-2C6DC0211E5E}" srcOrd="0" destOrd="0" presId="urn:microsoft.com/office/officeart/2018/5/layout/IconLeafLabelList"/>
    <dgm:cxn modelId="{1DD0D219-7235-4D7C-ADBB-956E234B9BE4}" type="presParOf" srcId="{1A7660F4-432B-4806-873F-6FFFC43200C2}" destId="{1E2FE7B9-C971-42E7-9846-BDF9A348AC72}" srcOrd="1" destOrd="0" presId="urn:microsoft.com/office/officeart/2018/5/layout/IconLeafLabelList"/>
    <dgm:cxn modelId="{4D495361-6971-4C99-9982-A004258655F8}" type="presParOf" srcId="{1A7660F4-432B-4806-873F-6FFFC43200C2}" destId="{6AF5E128-3949-47E3-A753-B35DE8D8605C}" srcOrd="2" destOrd="0" presId="urn:microsoft.com/office/officeart/2018/5/layout/IconLeafLabelList"/>
    <dgm:cxn modelId="{4A5D8955-692A-493C-B8F9-F99B326832A4}" type="presParOf" srcId="{1A7660F4-432B-4806-873F-6FFFC43200C2}" destId="{B59932EB-A9CD-49FA-9B6B-5EF744815C23}" srcOrd="3" destOrd="0" presId="urn:microsoft.com/office/officeart/2018/5/layout/IconLeafLabelList"/>
    <dgm:cxn modelId="{454AE087-FDBD-46C7-8EAE-FD6A9D4A5FCD}" type="presParOf" srcId="{25E9B369-BD18-46A3-A48E-305BE230B286}" destId="{30B65C45-EDDB-4104-ACBA-95B27A84B004}" srcOrd="1" destOrd="0" presId="urn:microsoft.com/office/officeart/2018/5/layout/IconLeafLabelList"/>
    <dgm:cxn modelId="{317F16AC-52D0-4920-9FCC-B85C8A4BA6B0}" type="presParOf" srcId="{25E9B369-BD18-46A3-A48E-305BE230B286}" destId="{DC2C78F0-BDCF-4FCD-991E-BF40B8C39C05}" srcOrd="2" destOrd="0" presId="urn:microsoft.com/office/officeart/2018/5/layout/IconLeafLabelList"/>
    <dgm:cxn modelId="{C275E5FE-3F60-41CA-A8EF-B58B71E9EA96}" type="presParOf" srcId="{DC2C78F0-BDCF-4FCD-991E-BF40B8C39C05}" destId="{63C28AD6-8773-44B8-AF09-77E270C56E9F}" srcOrd="0" destOrd="0" presId="urn:microsoft.com/office/officeart/2018/5/layout/IconLeafLabelList"/>
    <dgm:cxn modelId="{EE2E99C0-A0B0-4C88-9730-88FE43F235F3}" type="presParOf" srcId="{DC2C78F0-BDCF-4FCD-991E-BF40B8C39C05}" destId="{D590E36F-63E0-4CBE-ABCB-545F0590C1D1}" srcOrd="1" destOrd="0" presId="urn:microsoft.com/office/officeart/2018/5/layout/IconLeafLabelList"/>
    <dgm:cxn modelId="{BBCFD261-C27B-42B2-84E5-25EBEEF619BE}" type="presParOf" srcId="{DC2C78F0-BDCF-4FCD-991E-BF40B8C39C05}" destId="{C79803F8-2352-4F5B-8F19-60CE838DCDEE}" srcOrd="2" destOrd="0" presId="urn:microsoft.com/office/officeart/2018/5/layout/IconLeafLabelList"/>
    <dgm:cxn modelId="{8E04A5DB-37C2-4A93-A462-7D34E1BD669B}" type="presParOf" srcId="{DC2C78F0-BDCF-4FCD-991E-BF40B8C39C05}" destId="{21ABB44B-5E86-406E-98BB-9872C8A41FFD}"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601BF-A419-4869-8D69-B3873F58E74E}">
      <dsp:nvSpPr>
        <dsp:cNvPr id="0" name=""/>
        <dsp:cNvSpPr/>
      </dsp:nvSpPr>
      <dsp:spPr>
        <a:xfrm>
          <a:off x="0" y="495"/>
          <a:ext cx="532923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62F2769-08FD-493B-9966-BC94E9CE1A8B}">
      <dsp:nvSpPr>
        <dsp:cNvPr id="0" name=""/>
        <dsp:cNvSpPr/>
      </dsp:nvSpPr>
      <dsp:spPr>
        <a:xfrm>
          <a:off x="0" y="495"/>
          <a:ext cx="5329236" cy="57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tr-TR" sz="1600" i="1" kern="1200"/>
            <a:t>1990’lı yılllarda gerçekleşen ekonomik durgunluklar ve krizleri hatırlayacak olursak;</a:t>
          </a:r>
          <a:endParaRPr lang="en-US" sz="1600" kern="1200"/>
        </a:p>
      </dsp:txBody>
      <dsp:txXfrm>
        <a:off x="0" y="495"/>
        <a:ext cx="5329236" cy="579522"/>
      </dsp:txXfrm>
    </dsp:sp>
    <dsp:sp modelId="{A54DF562-2305-4E4E-8ABE-6DCEB1B516FB}">
      <dsp:nvSpPr>
        <dsp:cNvPr id="0" name=""/>
        <dsp:cNvSpPr/>
      </dsp:nvSpPr>
      <dsp:spPr>
        <a:xfrm>
          <a:off x="0" y="580018"/>
          <a:ext cx="5329236" cy="0"/>
        </a:xfrm>
        <a:prstGeom prst="line">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B723D8E-79EF-4227-BB21-B82A24772CE1}">
      <dsp:nvSpPr>
        <dsp:cNvPr id="0" name=""/>
        <dsp:cNvSpPr/>
      </dsp:nvSpPr>
      <dsp:spPr>
        <a:xfrm>
          <a:off x="0" y="580018"/>
          <a:ext cx="5329236" cy="57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tr-TR" sz="1600" i="1" kern="1200"/>
            <a:t>1990 – 1993 : Genel ekonomik durgunluk</a:t>
          </a:r>
          <a:endParaRPr lang="en-US" sz="1600" kern="1200"/>
        </a:p>
      </dsp:txBody>
      <dsp:txXfrm>
        <a:off x="0" y="580018"/>
        <a:ext cx="5329236" cy="579522"/>
      </dsp:txXfrm>
    </dsp:sp>
    <dsp:sp modelId="{A7BE49D5-3B1E-4B9B-AF7A-11D9ADE7B6C0}">
      <dsp:nvSpPr>
        <dsp:cNvPr id="0" name=""/>
        <dsp:cNvSpPr/>
      </dsp:nvSpPr>
      <dsp:spPr>
        <a:xfrm>
          <a:off x="0" y="1159540"/>
          <a:ext cx="5329236"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99CE4EE-2AA6-4B5B-87F7-950E0E4A0287}">
      <dsp:nvSpPr>
        <dsp:cNvPr id="0" name=""/>
        <dsp:cNvSpPr/>
      </dsp:nvSpPr>
      <dsp:spPr>
        <a:xfrm>
          <a:off x="0" y="1159540"/>
          <a:ext cx="5329236" cy="57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tr-TR" sz="1600" i="1" kern="1200"/>
            <a:t>1992 – 1992 : Kara Çarşamba, AB para sistemi krizi</a:t>
          </a:r>
          <a:endParaRPr lang="en-US" sz="1600" kern="1200"/>
        </a:p>
      </dsp:txBody>
      <dsp:txXfrm>
        <a:off x="0" y="1159540"/>
        <a:ext cx="5329236" cy="579522"/>
      </dsp:txXfrm>
    </dsp:sp>
    <dsp:sp modelId="{2788C97E-B9BD-4D3A-A5AF-203D61A404E1}">
      <dsp:nvSpPr>
        <dsp:cNvPr id="0" name=""/>
        <dsp:cNvSpPr/>
      </dsp:nvSpPr>
      <dsp:spPr>
        <a:xfrm>
          <a:off x="0" y="1739063"/>
          <a:ext cx="5329236"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F5F997E-3458-402F-9DFB-03843B19C37F}">
      <dsp:nvSpPr>
        <dsp:cNvPr id="0" name=""/>
        <dsp:cNvSpPr/>
      </dsp:nvSpPr>
      <dsp:spPr>
        <a:xfrm>
          <a:off x="0" y="1739063"/>
          <a:ext cx="5329236" cy="57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tr-TR" sz="1600" i="1" kern="1200"/>
            <a:t>1994 – 1995: Meksika ekonomik krizi</a:t>
          </a:r>
          <a:endParaRPr lang="en-US" sz="1600" kern="1200"/>
        </a:p>
      </dsp:txBody>
      <dsp:txXfrm>
        <a:off x="0" y="1739063"/>
        <a:ext cx="5329236" cy="579522"/>
      </dsp:txXfrm>
    </dsp:sp>
    <dsp:sp modelId="{A95AB1AC-FD25-4393-B5F2-E94F4AF212A7}">
      <dsp:nvSpPr>
        <dsp:cNvPr id="0" name=""/>
        <dsp:cNvSpPr/>
      </dsp:nvSpPr>
      <dsp:spPr>
        <a:xfrm>
          <a:off x="0" y="2318586"/>
          <a:ext cx="5329236"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07DC263-1469-452D-99AB-D36771810D34}">
      <dsp:nvSpPr>
        <dsp:cNvPr id="0" name=""/>
        <dsp:cNvSpPr/>
      </dsp:nvSpPr>
      <dsp:spPr>
        <a:xfrm>
          <a:off x="0" y="2318586"/>
          <a:ext cx="5329236" cy="57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tr-TR" sz="1600" i="1" kern="1200"/>
            <a:t>1997: Asya Finans Krizi</a:t>
          </a:r>
          <a:endParaRPr lang="en-US" sz="1600" kern="1200"/>
        </a:p>
      </dsp:txBody>
      <dsp:txXfrm>
        <a:off x="0" y="2318586"/>
        <a:ext cx="5329236" cy="579522"/>
      </dsp:txXfrm>
    </dsp:sp>
    <dsp:sp modelId="{65208679-4CB0-4830-B891-E9F2FB225B21}">
      <dsp:nvSpPr>
        <dsp:cNvPr id="0" name=""/>
        <dsp:cNvSpPr/>
      </dsp:nvSpPr>
      <dsp:spPr>
        <a:xfrm>
          <a:off x="0" y="2898109"/>
          <a:ext cx="5329236" cy="0"/>
        </a:xfrm>
        <a:prstGeom prst="line">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0765ADC-2EA5-48C1-9C98-AA0A86006507}">
      <dsp:nvSpPr>
        <dsp:cNvPr id="0" name=""/>
        <dsp:cNvSpPr/>
      </dsp:nvSpPr>
      <dsp:spPr>
        <a:xfrm>
          <a:off x="0" y="2898109"/>
          <a:ext cx="5329236" cy="57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tr-TR" sz="1600" i="1" kern="1200"/>
            <a:t>1998: Rusya finansal krizi</a:t>
          </a:r>
          <a:endParaRPr lang="en-US" sz="1600" kern="1200"/>
        </a:p>
      </dsp:txBody>
      <dsp:txXfrm>
        <a:off x="0" y="2898109"/>
        <a:ext cx="5329236" cy="579522"/>
      </dsp:txXfrm>
    </dsp:sp>
    <dsp:sp modelId="{47F72FF3-79BD-40D3-8864-07FAC87E3237}">
      <dsp:nvSpPr>
        <dsp:cNvPr id="0" name=""/>
        <dsp:cNvSpPr/>
      </dsp:nvSpPr>
      <dsp:spPr>
        <a:xfrm>
          <a:off x="0" y="3477631"/>
          <a:ext cx="5329236"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D259335-048C-46D2-BA84-EB62150BC7DB}">
      <dsp:nvSpPr>
        <dsp:cNvPr id="0" name=""/>
        <dsp:cNvSpPr/>
      </dsp:nvSpPr>
      <dsp:spPr>
        <a:xfrm>
          <a:off x="0" y="3477631"/>
          <a:ext cx="5329236" cy="579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tr-TR" sz="1600" i="1" kern="1200"/>
            <a:t>Özetle, 1990’lı yıllar genel ekonomik iklim açısından hiç de iyi anılmayan bir dönemdir.</a:t>
          </a:r>
          <a:endParaRPr lang="en-US" sz="1600" kern="1200"/>
        </a:p>
      </dsp:txBody>
      <dsp:txXfrm>
        <a:off x="0" y="3477631"/>
        <a:ext cx="5329236" cy="5795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A307A0-9744-4CEC-88B4-70F8E52FE1A7}">
      <dsp:nvSpPr>
        <dsp:cNvPr id="0" name=""/>
        <dsp:cNvSpPr/>
      </dsp:nvSpPr>
      <dsp:spPr>
        <a:xfrm>
          <a:off x="0" y="257572"/>
          <a:ext cx="5887479" cy="17128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a:t>Eski Cumhurbaşkanı Turgut Özal'ın hayatını kaybetmesinin ardından yerine Süleyman Demirel'in seçilmesiyle Tansu Çiller de 1993 yılında başbakanlık koltuğuna oturdu.</a:t>
          </a:r>
          <a:endParaRPr lang="en-US" sz="2400" kern="1200"/>
        </a:p>
      </dsp:txBody>
      <dsp:txXfrm>
        <a:off x="83616" y="341188"/>
        <a:ext cx="5720247" cy="1545648"/>
      </dsp:txXfrm>
    </dsp:sp>
    <dsp:sp modelId="{8618FF1E-1A48-44C6-B714-68E2735B791B}">
      <dsp:nvSpPr>
        <dsp:cNvPr id="0" name=""/>
        <dsp:cNvSpPr/>
      </dsp:nvSpPr>
      <dsp:spPr>
        <a:xfrm>
          <a:off x="0" y="2039572"/>
          <a:ext cx="5887479" cy="17128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a:t>Çiller, ekonomi yönetiminde söz sahibi olan tüm kamu kurumlarını kendine bağladı.</a:t>
          </a:r>
          <a:endParaRPr lang="en-US" sz="2400" kern="1200"/>
        </a:p>
      </dsp:txBody>
      <dsp:txXfrm>
        <a:off x="83616" y="2123188"/>
        <a:ext cx="5720247" cy="1545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0C8F70-985D-4585-A51B-E784D1C3B3DF}">
      <dsp:nvSpPr>
        <dsp:cNvPr id="0" name=""/>
        <dsp:cNvSpPr/>
      </dsp:nvSpPr>
      <dsp:spPr>
        <a:xfrm>
          <a:off x="0" y="403192"/>
          <a:ext cx="5887479" cy="15701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a:t>Borçlanma ihalelerinin iptaliyle yaşanan gelir kaybını engellemek için hükümet "PTT'nin T'sini satmaya" karar verdi. Telefon hizmetlerinin özelleştirilmesi için ihale süreci başlatıldı.</a:t>
          </a:r>
          <a:endParaRPr lang="en-US" sz="2200" kern="1200"/>
        </a:p>
      </dsp:txBody>
      <dsp:txXfrm>
        <a:off x="76648" y="479840"/>
        <a:ext cx="5734183" cy="1416844"/>
      </dsp:txXfrm>
    </dsp:sp>
    <dsp:sp modelId="{29CD7CC7-E345-49BA-B2AC-5F88944B7E9F}">
      <dsp:nvSpPr>
        <dsp:cNvPr id="0" name=""/>
        <dsp:cNvSpPr/>
      </dsp:nvSpPr>
      <dsp:spPr>
        <a:xfrm>
          <a:off x="0" y="2036692"/>
          <a:ext cx="5887479" cy="157014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a:t>O dönemde Türkiye'nin toplam borcu 40 milyar dolar civarında bulunuyordu. Özelleştirmeden beklenen gelir için de 35-40 milyar dolar biri sayılar telaffuz ediliyordu.</a:t>
          </a:r>
          <a:endParaRPr lang="en-US" sz="2200" kern="1200"/>
        </a:p>
      </dsp:txBody>
      <dsp:txXfrm>
        <a:off x="76648" y="2113340"/>
        <a:ext cx="5734183" cy="14168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E1BC4-F7F6-4FF0-B571-04D804FCBC9D}">
      <dsp:nvSpPr>
        <dsp:cNvPr id="0" name=""/>
        <dsp:cNvSpPr/>
      </dsp:nvSpPr>
      <dsp:spPr>
        <a:xfrm>
          <a:off x="2044800" y="375668"/>
          <a:ext cx="2196000" cy="2196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88420C-03DC-41CE-9553-0437D5004908}">
      <dsp:nvSpPr>
        <dsp:cNvPr id="0" name=""/>
        <dsp:cNvSpPr/>
      </dsp:nvSpPr>
      <dsp:spPr>
        <a:xfrm>
          <a:off x="2512800" y="8436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74A00B-9A46-420F-83F1-2EA8E869EC96}">
      <dsp:nvSpPr>
        <dsp:cNvPr id="0" name=""/>
        <dsp:cNvSpPr/>
      </dsp:nvSpPr>
      <dsp:spPr>
        <a:xfrm>
          <a:off x="134280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tr-TR" sz="1100" kern="1200"/>
            <a:t>Ancak, bu özelleştirme süreci Anayasa Mahkemesi tarafından iptal edildi. Bunun üzerine Türkiye'den çok ciddi sermaye çıkışı görülürken, uluslararası kredi derecelendirme kuruluşları da not düşürdü.</a:t>
          </a:r>
          <a:endParaRPr lang="en-US" sz="1100" kern="1200"/>
        </a:p>
      </dsp:txBody>
      <dsp:txXfrm>
        <a:off x="1342800" y="3255669"/>
        <a:ext cx="3600000" cy="720000"/>
      </dsp:txXfrm>
    </dsp:sp>
    <dsp:sp modelId="{E90101C8-FA19-4000-8A02-82D6F98FEA21}">
      <dsp:nvSpPr>
        <dsp:cNvPr id="0" name=""/>
        <dsp:cNvSpPr/>
      </dsp:nvSpPr>
      <dsp:spPr>
        <a:xfrm>
          <a:off x="6274800" y="375668"/>
          <a:ext cx="2196000" cy="2196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0ADE5B-C106-47F2-BD67-14BCE0BF8254}">
      <dsp:nvSpPr>
        <dsp:cNvPr id="0" name=""/>
        <dsp:cNvSpPr/>
      </dsp:nvSpPr>
      <dsp:spPr>
        <a:xfrm>
          <a:off x="6742800" y="84366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BE081B-3B5F-42A5-B780-C526A992D109}">
      <dsp:nvSpPr>
        <dsp:cNvPr id="0" name=""/>
        <dsp:cNvSpPr/>
      </dsp:nvSpPr>
      <dsp:spPr>
        <a:xfrm>
          <a:off x="557280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tr-TR" sz="1100" kern="1200"/>
            <a:t>Sermaye çıkışıyla birlikte Ocak 1994'te dolar bir günde yüzde 14 değer kazandı. Ocak ile ekonomik bir dizi önlemin alındığı Nisan ayları arasında lira, dolar karşısında yüzde 160'ın üzerinde değer kaybetti.</a:t>
          </a:r>
          <a:endParaRPr lang="en-US" sz="1100" kern="1200"/>
        </a:p>
      </dsp:txBody>
      <dsp:txXfrm>
        <a:off x="5572800" y="3255669"/>
        <a:ext cx="360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336D4-0196-4373-8FF6-2C6DC0211E5E}">
      <dsp:nvSpPr>
        <dsp:cNvPr id="0" name=""/>
        <dsp:cNvSpPr/>
      </dsp:nvSpPr>
      <dsp:spPr>
        <a:xfrm>
          <a:off x="2044800" y="341918"/>
          <a:ext cx="2196000" cy="2196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2FE7B9-C971-42E7-9846-BDF9A348AC72}">
      <dsp:nvSpPr>
        <dsp:cNvPr id="0" name=""/>
        <dsp:cNvSpPr/>
      </dsp:nvSpPr>
      <dsp:spPr>
        <a:xfrm>
          <a:off x="2512800" y="80991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9932EB-A9CD-49FA-9B6B-5EF744815C23}">
      <dsp:nvSpPr>
        <dsp:cNvPr id="0" name=""/>
        <dsp:cNvSpPr/>
      </dsp:nvSpPr>
      <dsp:spPr>
        <a:xfrm>
          <a:off x="1342800" y="3221919"/>
          <a:ext cx="36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tr-TR" sz="1100" kern="1200"/>
            <a:t>Çiller başbakanlığındaki hükümet, 5 Nisan 1994 tarihinde bir ekonomik önlem paketi açıkladı.</a:t>
          </a:r>
          <a:endParaRPr lang="en-US" sz="1100" kern="1200"/>
        </a:p>
      </dsp:txBody>
      <dsp:txXfrm>
        <a:off x="1342800" y="3221919"/>
        <a:ext cx="3600000" cy="787500"/>
      </dsp:txXfrm>
    </dsp:sp>
    <dsp:sp modelId="{63C28AD6-8773-44B8-AF09-77E270C56E9F}">
      <dsp:nvSpPr>
        <dsp:cNvPr id="0" name=""/>
        <dsp:cNvSpPr/>
      </dsp:nvSpPr>
      <dsp:spPr>
        <a:xfrm>
          <a:off x="6274800" y="341918"/>
          <a:ext cx="2196000" cy="2196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90E36F-63E0-4CBE-ABCB-545F0590C1D1}">
      <dsp:nvSpPr>
        <dsp:cNvPr id="0" name=""/>
        <dsp:cNvSpPr/>
      </dsp:nvSpPr>
      <dsp:spPr>
        <a:xfrm>
          <a:off x="6742800" y="80991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ABB44B-5E86-406E-98BB-9872C8A41FFD}">
      <dsp:nvSpPr>
        <dsp:cNvPr id="0" name=""/>
        <dsp:cNvSpPr/>
      </dsp:nvSpPr>
      <dsp:spPr>
        <a:xfrm>
          <a:off x="5572800" y="3221919"/>
          <a:ext cx="36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tr-TR" sz="1100" kern="1200"/>
            <a:t>Bu kararlar kapsamında lirada devalüasyona gidilirken, başka TEKEL ürünleri ve akaryakıt olmak üzere vergi oranlarında çok ciddi artışlar yapıldı. Türkiye, Mayıs 1994'te Uluslararası Para Fonu (IMF) ile 14 aylık bir stand-by anlaşması imzalandı.</a:t>
          </a:r>
          <a:endParaRPr lang="en-US" sz="1100" kern="1200"/>
        </a:p>
      </dsp:txBody>
      <dsp:txXfrm>
        <a:off x="5572800" y="3221919"/>
        <a:ext cx="3600000" cy="7875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92D091-AD84-499B-A833-5A239AA2BD84}"/>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273F8F43-F909-46EB-B019-99E4601693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6481337A-B205-47EA-BADC-8B7F49DADF82}"/>
              </a:ext>
            </a:extLst>
          </p:cNvPr>
          <p:cNvSpPr>
            <a:spLocks noGrp="1"/>
          </p:cNvSpPr>
          <p:nvPr>
            <p:ph type="dt" sz="half" idx="10"/>
          </p:nvPr>
        </p:nvSpPr>
        <p:spPr/>
        <p:txBody>
          <a:bodyPr/>
          <a:lstStyle/>
          <a:p>
            <a:fld id="{4D1E7444-069D-46D8-ADC7-2756BB5614DE}" type="datetimeFigureOut">
              <a:rPr lang="tr-TR" smtClean="0"/>
              <a:t>5.03.2022</a:t>
            </a:fld>
            <a:endParaRPr lang="tr-TR"/>
          </a:p>
        </p:txBody>
      </p:sp>
      <p:sp>
        <p:nvSpPr>
          <p:cNvPr id="5" name="Alt Bilgi Yer Tutucusu 4">
            <a:extLst>
              <a:ext uri="{FF2B5EF4-FFF2-40B4-BE49-F238E27FC236}">
                <a16:creationId xmlns:a16="http://schemas.microsoft.com/office/drawing/2014/main" id="{5761C576-95D3-4AAC-8E7E-D2ED6DE749A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3477888-F6F0-4B1B-97DE-0962312122A0}"/>
              </a:ext>
            </a:extLst>
          </p:cNvPr>
          <p:cNvSpPr>
            <a:spLocks noGrp="1"/>
          </p:cNvSpPr>
          <p:nvPr>
            <p:ph type="sldNum" sz="quarter" idx="12"/>
          </p:nvPr>
        </p:nvSpPr>
        <p:spPr/>
        <p:txBody>
          <a:bodyPr/>
          <a:lstStyle/>
          <a:p>
            <a:fld id="{80F8D823-E750-40FE-9AC5-6DC4C6C83156}" type="slidenum">
              <a:rPr lang="tr-TR" smtClean="0"/>
              <a:t>‹#›</a:t>
            </a:fld>
            <a:endParaRPr lang="tr-TR"/>
          </a:p>
        </p:txBody>
      </p:sp>
    </p:spTree>
    <p:extLst>
      <p:ext uri="{BB962C8B-B14F-4D97-AF65-F5344CB8AC3E}">
        <p14:creationId xmlns:p14="http://schemas.microsoft.com/office/powerpoint/2010/main" val="1404465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670FD9-BBA7-45D6-ADA8-47C99430F61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EF9B572D-3E89-4B60-8BDD-61640CF25F6F}"/>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18CCB0F-D38B-4700-8744-1F76142AE9EE}"/>
              </a:ext>
            </a:extLst>
          </p:cNvPr>
          <p:cNvSpPr>
            <a:spLocks noGrp="1"/>
          </p:cNvSpPr>
          <p:nvPr>
            <p:ph type="dt" sz="half" idx="10"/>
          </p:nvPr>
        </p:nvSpPr>
        <p:spPr/>
        <p:txBody>
          <a:bodyPr/>
          <a:lstStyle/>
          <a:p>
            <a:fld id="{4D1E7444-069D-46D8-ADC7-2756BB5614DE}" type="datetimeFigureOut">
              <a:rPr lang="tr-TR" smtClean="0"/>
              <a:t>5.03.2022</a:t>
            </a:fld>
            <a:endParaRPr lang="tr-TR"/>
          </a:p>
        </p:txBody>
      </p:sp>
      <p:sp>
        <p:nvSpPr>
          <p:cNvPr id="5" name="Alt Bilgi Yer Tutucusu 4">
            <a:extLst>
              <a:ext uri="{FF2B5EF4-FFF2-40B4-BE49-F238E27FC236}">
                <a16:creationId xmlns:a16="http://schemas.microsoft.com/office/drawing/2014/main" id="{F111733E-8029-40A6-A65F-49968042813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454959C-6CED-4E6E-BFD8-8009E6810D0B}"/>
              </a:ext>
            </a:extLst>
          </p:cNvPr>
          <p:cNvSpPr>
            <a:spLocks noGrp="1"/>
          </p:cNvSpPr>
          <p:nvPr>
            <p:ph type="sldNum" sz="quarter" idx="12"/>
          </p:nvPr>
        </p:nvSpPr>
        <p:spPr/>
        <p:txBody>
          <a:bodyPr/>
          <a:lstStyle/>
          <a:p>
            <a:fld id="{80F8D823-E750-40FE-9AC5-6DC4C6C83156}" type="slidenum">
              <a:rPr lang="tr-TR" smtClean="0"/>
              <a:t>‹#›</a:t>
            </a:fld>
            <a:endParaRPr lang="tr-TR"/>
          </a:p>
        </p:txBody>
      </p:sp>
    </p:spTree>
    <p:extLst>
      <p:ext uri="{BB962C8B-B14F-4D97-AF65-F5344CB8AC3E}">
        <p14:creationId xmlns:p14="http://schemas.microsoft.com/office/powerpoint/2010/main" val="1071729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4DC551DA-9ECE-40FC-851E-BA4A1D1A6BB8}"/>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569EF51D-6E98-419B-91A5-2B7876D19698}"/>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ED9EAB9-22E3-4A38-AF84-D4974C06D211}"/>
              </a:ext>
            </a:extLst>
          </p:cNvPr>
          <p:cNvSpPr>
            <a:spLocks noGrp="1"/>
          </p:cNvSpPr>
          <p:nvPr>
            <p:ph type="dt" sz="half" idx="10"/>
          </p:nvPr>
        </p:nvSpPr>
        <p:spPr/>
        <p:txBody>
          <a:bodyPr/>
          <a:lstStyle/>
          <a:p>
            <a:fld id="{4D1E7444-069D-46D8-ADC7-2756BB5614DE}" type="datetimeFigureOut">
              <a:rPr lang="tr-TR" smtClean="0"/>
              <a:t>5.03.2022</a:t>
            </a:fld>
            <a:endParaRPr lang="tr-TR"/>
          </a:p>
        </p:txBody>
      </p:sp>
      <p:sp>
        <p:nvSpPr>
          <p:cNvPr id="5" name="Alt Bilgi Yer Tutucusu 4">
            <a:extLst>
              <a:ext uri="{FF2B5EF4-FFF2-40B4-BE49-F238E27FC236}">
                <a16:creationId xmlns:a16="http://schemas.microsoft.com/office/drawing/2014/main" id="{5999D257-C571-441B-AF79-4263521F06E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65648B2-B169-4D4F-899A-5E6B3F3E021F}"/>
              </a:ext>
            </a:extLst>
          </p:cNvPr>
          <p:cNvSpPr>
            <a:spLocks noGrp="1"/>
          </p:cNvSpPr>
          <p:nvPr>
            <p:ph type="sldNum" sz="quarter" idx="12"/>
          </p:nvPr>
        </p:nvSpPr>
        <p:spPr/>
        <p:txBody>
          <a:bodyPr/>
          <a:lstStyle/>
          <a:p>
            <a:fld id="{80F8D823-E750-40FE-9AC5-6DC4C6C83156}" type="slidenum">
              <a:rPr lang="tr-TR" smtClean="0"/>
              <a:t>‹#›</a:t>
            </a:fld>
            <a:endParaRPr lang="tr-TR"/>
          </a:p>
        </p:txBody>
      </p:sp>
    </p:spTree>
    <p:extLst>
      <p:ext uri="{BB962C8B-B14F-4D97-AF65-F5344CB8AC3E}">
        <p14:creationId xmlns:p14="http://schemas.microsoft.com/office/powerpoint/2010/main" val="1977952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D30B54-834A-4116-8509-824D999A843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877D323-C1AF-46E8-8FAA-389C4BBB2CAF}"/>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46BA023-8523-4A53-B494-1CE5A1976FFD}"/>
              </a:ext>
            </a:extLst>
          </p:cNvPr>
          <p:cNvSpPr>
            <a:spLocks noGrp="1"/>
          </p:cNvSpPr>
          <p:nvPr>
            <p:ph type="dt" sz="half" idx="10"/>
          </p:nvPr>
        </p:nvSpPr>
        <p:spPr/>
        <p:txBody>
          <a:bodyPr/>
          <a:lstStyle/>
          <a:p>
            <a:fld id="{4D1E7444-069D-46D8-ADC7-2756BB5614DE}" type="datetimeFigureOut">
              <a:rPr lang="tr-TR" smtClean="0"/>
              <a:t>5.03.2022</a:t>
            </a:fld>
            <a:endParaRPr lang="tr-TR"/>
          </a:p>
        </p:txBody>
      </p:sp>
      <p:sp>
        <p:nvSpPr>
          <p:cNvPr id="5" name="Alt Bilgi Yer Tutucusu 4">
            <a:extLst>
              <a:ext uri="{FF2B5EF4-FFF2-40B4-BE49-F238E27FC236}">
                <a16:creationId xmlns:a16="http://schemas.microsoft.com/office/drawing/2014/main" id="{A57D1E57-2C1A-4AAB-822F-4DFE4FC8011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8C7F1F0-C0DE-4C50-999A-A79DB63D4BAE}"/>
              </a:ext>
            </a:extLst>
          </p:cNvPr>
          <p:cNvSpPr>
            <a:spLocks noGrp="1"/>
          </p:cNvSpPr>
          <p:nvPr>
            <p:ph type="sldNum" sz="quarter" idx="12"/>
          </p:nvPr>
        </p:nvSpPr>
        <p:spPr/>
        <p:txBody>
          <a:bodyPr/>
          <a:lstStyle/>
          <a:p>
            <a:fld id="{80F8D823-E750-40FE-9AC5-6DC4C6C83156}" type="slidenum">
              <a:rPr lang="tr-TR" smtClean="0"/>
              <a:t>‹#›</a:t>
            </a:fld>
            <a:endParaRPr lang="tr-TR"/>
          </a:p>
        </p:txBody>
      </p:sp>
    </p:spTree>
    <p:extLst>
      <p:ext uri="{BB962C8B-B14F-4D97-AF65-F5344CB8AC3E}">
        <p14:creationId xmlns:p14="http://schemas.microsoft.com/office/powerpoint/2010/main" val="14631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B0F295-91EC-4A26-90B1-127BB7CF918A}"/>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DB026CD7-1D88-495D-A9F3-8BFA8E3B84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8B579B43-36E2-4322-9A00-36E4D1515169}"/>
              </a:ext>
            </a:extLst>
          </p:cNvPr>
          <p:cNvSpPr>
            <a:spLocks noGrp="1"/>
          </p:cNvSpPr>
          <p:nvPr>
            <p:ph type="dt" sz="half" idx="10"/>
          </p:nvPr>
        </p:nvSpPr>
        <p:spPr/>
        <p:txBody>
          <a:bodyPr/>
          <a:lstStyle/>
          <a:p>
            <a:fld id="{4D1E7444-069D-46D8-ADC7-2756BB5614DE}" type="datetimeFigureOut">
              <a:rPr lang="tr-TR" smtClean="0"/>
              <a:t>5.03.2022</a:t>
            </a:fld>
            <a:endParaRPr lang="tr-TR"/>
          </a:p>
        </p:txBody>
      </p:sp>
      <p:sp>
        <p:nvSpPr>
          <p:cNvPr id="5" name="Alt Bilgi Yer Tutucusu 4">
            <a:extLst>
              <a:ext uri="{FF2B5EF4-FFF2-40B4-BE49-F238E27FC236}">
                <a16:creationId xmlns:a16="http://schemas.microsoft.com/office/drawing/2014/main" id="{DA06E27D-0B06-41B9-AD8E-5FD90EFE874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EA59947-C613-485D-9C9F-81613647D4B9}"/>
              </a:ext>
            </a:extLst>
          </p:cNvPr>
          <p:cNvSpPr>
            <a:spLocks noGrp="1"/>
          </p:cNvSpPr>
          <p:nvPr>
            <p:ph type="sldNum" sz="quarter" idx="12"/>
          </p:nvPr>
        </p:nvSpPr>
        <p:spPr/>
        <p:txBody>
          <a:bodyPr/>
          <a:lstStyle/>
          <a:p>
            <a:fld id="{80F8D823-E750-40FE-9AC5-6DC4C6C83156}" type="slidenum">
              <a:rPr lang="tr-TR" smtClean="0"/>
              <a:t>‹#›</a:t>
            </a:fld>
            <a:endParaRPr lang="tr-TR"/>
          </a:p>
        </p:txBody>
      </p:sp>
    </p:spTree>
    <p:extLst>
      <p:ext uri="{BB962C8B-B14F-4D97-AF65-F5344CB8AC3E}">
        <p14:creationId xmlns:p14="http://schemas.microsoft.com/office/powerpoint/2010/main" val="1404708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64C828-B693-47CA-B3FC-8EDB05855A2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2E29F37-2908-4B97-9F49-E74DEEB87D09}"/>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B3E42DAA-D682-438C-A02F-35CE344D5FCC}"/>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5992F79C-4873-4F55-BF74-919F0844C04E}"/>
              </a:ext>
            </a:extLst>
          </p:cNvPr>
          <p:cNvSpPr>
            <a:spLocks noGrp="1"/>
          </p:cNvSpPr>
          <p:nvPr>
            <p:ph type="dt" sz="half" idx="10"/>
          </p:nvPr>
        </p:nvSpPr>
        <p:spPr/>
        <p:txBody>
          <a:bodyPr/>
          <a:lstStyle/>
          <a:p>
            <a:fld id="{4D1E7444-069D-46D8-ADC7-2756BB5614DE}" type="datetimeFigureOut">
              <a:rPr lang="tr-TR" smtClean="0"/>
              <a:t>5.03.2022</a:t>
            </a:fld>
            <a:endParaRPr lang="tr-TR"/>
          </a:p>
        </p:txBody>
      </p:sp>
      <p:sp>
        <p:nvSpPr>
          <p:cNvPr id="6" name="Alt Bilgi Yer Tutucusu 5">
            <a:extLst>
              <a:ext uri="{FF2B5EF4-FFF2-40B4-BE49-F238E27FC236}">
                <a16:creationId xmlns:a16="http://schemas.microsoft.com/office/drawing/2014/main" id="{4D73FEA4-DDE6-4855-A54D-E938F6D0B55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ABA3C11-A1D9-43AA-83E8-054951B5E257}"/>
              </a:ext>
            </a:extLst>
          </p:cNvPr>
          <p:cNvSpPr>
            <a:spLocks noGrp="1"/>
          </p:cNvSpPr>
          <p:nvPr>
            <p:ph type="sldNum" sz="quarter" idx="12"/>
          </p:nvPr>
        </p:nvSpPr>
        <p:spPr/>
        <p:txBody>
          <a:bodyPr/>
          <a:lstStyle/>
          <a:p>
            <a:fld id="{80F8D823-E750-40FE-9AC5-6DC4C6C83156}" type="slidenum">
              <a:rPr lang="tr-TR" smtClean="0"/>
              <a:t>‹#›</a:t>
            </a:fld>
            <a:endParaRPr lang="tr-TR"/>
          </a:p>
        </p:txBody>
      </p:sp>
    </p:spTree>
    <p:extLst>
      <p:ext uri="{BB962C8B-B14F-4D97-AF65-F5344CB8AC3E}">
        <p14:creationId xmlns:p14="http://schemas.microsoft.com/office/powerpoint/2010/main" val="1173075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5D9483-7ACA-4152-B9D2-A6CABCB1B6F9}"/>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8D6C999-5EEE-469D-B5EA-2639E13D05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9ADDD806-88B7-420E-88BB-FF78A5631FE4}"/>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0B812F7B-D473-48A2-BEC2-B9D31041B2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21E95CCA-A3BD-45EE-BAA7-71200FBEA6EF}"/>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1685DAD8-F84A-4175-8DB2-08E96A7CCEC9}"/>
              </a:ext>
            </a:extLst>
          </p:cNvPr>
          <p:cNvSpPr>
            <a:spLocks noGrp="1"/>
          </p:cNvSpPr>
          <p:nvPr>
            <p:ph type="dt" sz="half" idx="10"/>
          </p:nvPr>
        </p:nvSpPr>
        <p:spPr/>
        <p:txBody>
          <a:bodyPr/>
          <a:lstStyle/>
          <a:p>
            <a:fld id="{4D1E7444-069D-46D8-ADC7-2756BB5614DE}" type="datetimeFigureOut">
              <a:rPr lang="tr-TR" smtClean="0"/>
              <a:t>5.03.2022</a:t>
            </a:fld>
            <a:endParaRPr lang="tr-TR"/>
          </a:p>
        </p:txBody>
      </p:sp>
      <p:sp>
        <p:nvSpPr>
          <p:cNvPr id="8" name="Alt Bilgi Yer Tutucusu 7">
            <a:extLst>
              <a:ext uri="{FF2B5EF4-FFF2-40B4-BE49-F238E27FC236}">
                <a16:creationId xmlns:a16="http://schemas.microsoft.com/office/drawing/2014/main" id="{20FA1BC1-0F57-4B29-AD29-2C8E8BAC88D5}"/>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1781A385-2044-492A-8179-8A56CF6E88C2}"/>
              </a:ext>
            </a:extLst>
          </p:cNvPr>
          <p:cNvSpPr>
            <a:spLocks noGrp="1"/>
          </p:cNvSpPr>
          <p:nvPr>
            <p:ph type="sldNum" sz="quarter" idx="12"/>
          </p:nvPr>
        </p:nvSpPr>
        <p:spPr/>
        <p:txBody>
          <a:bodyPr/>
          <a:lstStyle/>
          <a:p>
            <a:fld id="{80F8D823-E750-40FE-9AC5-6DC4C6C83156}" type="slidenum">
              <a:rPr lang="tr-TR" smtClean="0"/>
              <a:t>‹#›</a:t>
            </a:fld>
            <a:endParaRPr lang="tr-TR"/>
          </a:p>
        </p:txBody>
      </p:sp>
    </p:spTree>
    <p:extLst>
      <p:ext uri="{BB962C8B-B14F-4D97-AF65-F5344CB8AC3E}">
        <p14:creationId xmlns:p14="http://schemas.microsoft.com/office/powerpoint/2010/main" val="432790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988DA69-6B0F-4248-86A5-A8B73D74A33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2673F6B8-C7BF-45E9-BB24-7D6E1DF8C9C2}"/>
              </a:ext>
            </a:extLst>
          </p:cNvPr>
          <p:cNvSpPr>
            <a:spLocks noGrp="1"/>
          </p:cNvSpPr>
          <p:nvPr>
            <p:ph type="dt" sz="half" idx="10"/>
          </p:nvPr>
        </p:nvSpPr>
        <p:spPr/>
        <p:txBody>
          <a:bodyPr/>
          <a:lstStyle/>
          <a:p>
            <a:fld id="{4D1E7444-069D-46D8-ADC7-2756BB5614DE}" type="datetimeFigureOut">
              <a:rPr lang="tr-TR" smtClean="0"/>
              <a:t>5.03.2022</a:t>
            </a:fld>
            <a:endParaRPr lang="tr-TR"/>
          </a:p>
        </p:txBody>
      </p:sp>
      <p:sp>
        <p:nvSpPr>
          <p:cNvPr id="4" name="Alt Bilgi Yer Tutucusu 3">
            <a:extLst>
              <a:ext uri="{FF2B5EF4-FFF2-40B4-BE49-F238E27FC236}">
                <a16:creationId xmlns:a16="http://schemas.microsoft.com/office/drawing/2014/main" id="{4184B1CD-806E-4FE5-B00D-2B14E0C76E5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72725862-CF7D-4418-97E1-045F3B814D86}"/>
              </a:ext>
            </a:extLst>
          </p:cNvPr>
          <p:cNvSpPr>
            <a:spLocks noGrp="1"/>
          </p:cNvSpPr>
          <p:nvPr>
            <p:ph type="sldNum" sz="quarter" idx="12"/>
          </p:nvPr>
        </p:nvSpPr>
        <p:spPr/>
        <p:txBody>
          <a:bodyPr/>
          <a:lstStyle/>
          <a:p>
            <a:fld id="{80F8D823-E750-40FE-9AC5-6DC4C6C83156}" type="slidenum">
              <a:rPr lang="tr-TR" smtClean="0"/>
              <a:t>‹#›</a:t>
            </a:fld>
            <a:endParaRPr lang="tr-TR"/>
          </a:p>
        </p:txBody>
      </p:sp>
    </p:spTree>
    <p:extLst>
      <p:ext uri="{BB962C8B-B14F-4D97-AF65-F5344CB8AC3E}">
        <p14:creationId xmlns:p14="http://schemas.microsoft.com/office/powerpoint/2010/main" val="3663656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C24B33B5-A646-48BC-A0A8-D67DB6860C56}"/>
              </a:ext>
            </a:extLst>
          </p:cNvPr>
          <p:cNvSpPr>
            <a:spLocks noGrp="1"/>
          </p:cNvSpPr>
          <p:nvPr>
            <p:ph type="dt" sz="half" idx="10"/>
          </p:nvPr>
        </p:nvSpPr>
        <p:spPr/>
        <p:txBody>
          <a:bodyPr/>
          <a:lstStyle/>
          <a:p>
            <a:fld id="{4D1E7444-069D-46D8-ADC7-2756BB5614DE}" type="datetimeFigureOut">
              <a:rPr lang="tr-TR" smtClean="0"/>
              <a:t>5.03.2022</a:t>
            </a:fld>
            <a:endParaRPr lang="tr-TR"/>
          </a:p>
        </p:txBody>
      </p:sp>
      <p:sp>
        <p:nvSpPr>
          <p:cNvPr id="3" name="Alt Bilgi Yer Tutucusu 2">
            <a:extLst>
              <a:ext uri="{FF2B5EF4-FFF2-40B4-BE49-F238E27FC236}">
                <a16:creationId xmlns:a16="http://schemas.microsoft.com/office/drawing/2014/main" id="{8CA67596-D661-47D1-9781-CFA865328744}"/>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DED9ECF4-EA44-4C29-9A1C-93F092B46CFC}"/>
              </a:ext>
            </a:extLst>
          </p:cNvPr>
          <p:cNvSpPr>
            <a:spLocks noGrp="1"/>
          </p:cNvSpPr>
          <p:nvPr>
            <p:ph type="sldNum" sz="quarter" idx="12"/>
          </p:nvPr>
        </p:nvSpPr>
        <p:spPr/>
        <p:txBody>
          <a:bodyPr/>
          <a:lstStyle/>
          <a:p>
            <a:fld id="{80F8D823-E750-40FE-9AC5-6DC4C6C83156}" type="slidenum">
              <a:rPr lang="tr-TR" smtClean="0"/>
              <a:t>‹#›</a:t>
            </a:fld>
            <a:endParaRPr lang="tr-TR"/>
          </a:p>
        </p:txBody>
      </p:sp>
    </p:spTree>
    <p:extLst>
      <p:ext uri="{BB962C8B-B14F-4D97-AF65-F5344CB8AC3E}">
        <p14:creationId xmlns:p14="http://schemas.microsoft.com/office/powerpoint/2010/main" val="2579236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221317-FEFB-45B5-ADBD-B4A094F4A640}"/>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B0937C14-CF46-4BFE-AB4A-28C5087133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CB98DD80-981B-441B-9A97-2E995650F7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4C96081-FF61-4467-A5C1-F659F20886BB}"/>
              </a:ext>
            </a:extLst>
          </p:cNvPr>
          <p:cNvSpPr>
            <a:spLocks noGrp="1"/>
          </p:cNvSpPr>
          <p:nvPr>
            <p:ph type="dt" sz="half" idx="10"/>
          </p:nvPr>
        </p:nvSpPr>
        <p:spPr/>
        <p:txBody>
          <a:bodyPr/>
          <a:lstStyle/>
          <a:p>
            <a:fld id="{4D1E7444-069D-46D8-ADC7-2756BB5614DE}" type="datetimeFigureOut">
              <a:rPr lang="tr-TR" smtClean="0"/>
              <a:t>5.03.2022</a:t>
            </a:fld>
            <a:endParaRPr lang="tr-TR"/>
          </a:p>
        </p:txBody>
      </p:sp>
      <p:sp>
        <p:nvSpPr>
          <p:cNvPr id="6" name="Alt Bilgi Yer Tutucusu 5">
            <a:extLst>
              <a:ext uri="{FF2B5EF4-FFF2-40B4-BE49-F238E27FC236}">
                <a16:creationId xmlns:a16="http://schemas.microsoft.com/office/drawing/2014/main" id="{83908230-2D58-41E3-9E3E-22CBC0CF660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612A0D7-0F02-4466-B853-E830C8703FCA}"/>
              </a:ext>
            </a:extLst>
          </p:cNvPr>
          <p:cNvSpPr>
            <a:spLocks noGrp="1"/>
          </p:cNvSpPr>
          <p:nvPr>
            <p:ph type="sldNum" sz="quarter" idx="12"/>
          </p:nvPr>
        </p:nvSpPr>
        <p:spPr/>
        <p:txBody>
          <a:bodyPr/>
          <a:lstStyle/>
          <a:p>
            <a:fld id="{80F8D823-E750-40FE-9AC5-6DC4C6C83156}" type="slidenum">
              <a:rPr lang="tr-TR" smtClean="0"/>
              <a:t>‹#›</a:t>
            </a:fld>
            <a:endParaRPr lang="tr-TR"/>
          </a:p>
        </p:txBody>
      </p:sp>
    </p:spTree>
    <p:extLst>
      <p:ext uri="{BB962C8B-B14F-4D97-AF65-F5344CB8AC3E}">
        <p14:creationId xmlns:p14="http://schemas.microsoft.com/office/powerpoint/2010/main" val="3217988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594E49D-1FD4-4D1C-9C2F-A823C21355F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E56A603B-434F-4CE8-B1EE-914BDE03E8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BC16A887-48C6-4D3E-BFA6-22F0E99B4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8272758-84C4-4270-BCD9-BB7A9B0C19E3}"/>
              </a:ext>
            </a:extLst>
          </p:cNvPr>
          <p:cNvSpPr>
            <a:spLocks noGrp="1"/>
          </p:cNvSpPr>
          <p:nvPr>
            <p:ph type="dt" sz="half" idx="10"/>
          </p:nvPr>
        </p:nvSpPr>
        <p:spPr/>
        <p:txBody>
          <a:bodyPr/>
          <a:lstStyle/>
          <a:p>
            <a:fld id="{4D1E7444-069D-46D8-ADC7-2756BB5614DE}" type="datetimeFigureOut">
              <a:rPr lang="tr-TR" smtClean="0"/>
              <a:t>5.03.2022</a:t>
            </a:fld>
            <a:endParaRPr lang="tr-TR"/>
          </a:p>
        </p:txBody>
      </p:sp>
      <p:sp>
        <p:nvSpPr>
          <p:cNvPr id="6" name="Alt Bilgi Yer Tutucusu 5">
            <a:extLst>
              <a:ext uri="{FF2B5EF4-FFF2-40B4-BE49-F238E27FC236}">
                <a16:creationId xmlns:a16="http://schemas.microsoft.com/office/drawing/2014/main" id="{9F0DBBFB-6076-4A0C-AA02-3EC00474D16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BCC733C-9879-4E84-B48F-794D8835D68E}"/>
              </a:ext>
            </a:extLst>
          </p:cNvPr>
          <p:cNvSpPr>
            <a:spLocks noGrp="1"/>
          </p:cNvSpPr>
          <p:nvPr>
            <p:ph type="sldNum" sz="quarter" idx="12"/>
          </p:nvPr>
        </p:nvSpPr>
        <p:spPr/>
        <p:txBody>
          <a:bodyPr/>
          <a:lstStyle/>
          <a:p>
            <a:fld id="{80F8D823-E750-40FE-9AC5-6DC4C6C83156}" type="slidenum">
              <a:rPr lang="tr-TR" smtClean="0"/>
              <a:t>‹#›</a:t>
            </a:fld>
            <a:endParaRPr lang="tr-TR"/>
          </a:p>
        </p:txBody>
      </p:sp>
    </p:spTree>
    <p:extLst>
      <p:ext uri="{BB962C8B-B14F-4D97-AF65-F5344CB8AC3E}">
        <p14:creationId xmlns:p14="http://schemas.microsoft.com/office/powerpoint/2010/main" val="3164932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A4B15111-B492-4F63-A909-2D32F736F0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0E13F71-81AA-42E1-AC91-45221CA7FA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5A76F98-CB3F-444A-8CAE-5F19675C25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E7444-069D-46D8-ADC7-2756BB5614DE}" type="datetimeFigureOut">
              <a:rPr lang="tr-TR" smtClean="0"/>
              <a:t>5.03.2022</a:t>
            </a:fld>
            <a:endParaRPr lang="tr-TR"/>
          </a:p>
        </p:txBody>
      </p:sp>
      <p:sp>
        <p:nvSpPr>
          <p:cNvPr id="5" name="Alt Bilgi Yer Tutucusu 4">
            <a:extLst>
              <a:ext uri="{FF2B5EF4-FFF2-40B4-BE49-F238E27FC236}">
                <a16:creationId xmlns:a16="http://schemas.microsoft.com/office/drawing/2014/main" id="{CC4C6A5A-5BF7-407E-BAB5-AC8A0550E8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F4794F98-EF8D-42B8-BB6A-3204BEF481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F8D823-E750-40FE-9AC5-6DC4C6C83156}" type="slidenum">
              <a:rPr lang="tr-TR" smtClean="0"/>
              <a:t>‹#›</a:t>
            </a:fld>
            <a:endParaRPr lang="tr-TR"/>
          </a:p>
        </p:txBody>
      </p:sp>
    </p:spTree>
    <p:extLst>
      <p:ext uri="{BB962C8B-B14F-4D97-AF65-F5344CB8AC3E}">
        <p14:creationId xmlns:p14="http://schemas.microsoft.com/office/powerpoint/2010/main" val="3040235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B4457562-B901-43F7-A7E2-99FC1384EFE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8EA2F4C-57FC-40CD-9DC9-899689B7C8A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tr-TR" sz="5200">
                <a:solidFill>
                  <a:srgbClr val="FFFFFF"/>
                </a:solidFill>
              </a:rPr>
              <a:t>1990’lı Yıllarda Türkiye Ekonomisi Temel Gelişmeleri Toplumsal Olaylar Ekonomik Krizler Ve Oluşumları</a:t>
            </a:r>
          </a:p>
        </p:txBody>
      </p:sp>
      <p:sp>
        <p:nvSpPr>
          <p:cNvPr id="3" name="Alt Başlık 2">
            <a:extLst>
              <a:ext uri="{FF2B5EF4-FFF2-40B4-BE49-F238E27FC236}">
                <a16:creationId xmlns:a16="http://schemas.microsoft.com/office/drawing/2014/main" id="{DB11F4DA-C41F-4EBC-95FC-0A9E711DEB76}"/>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tr-TR">
                <a:solidFill>
                  <a:srgbClr val="FFFFFF"/>
                </a:solidFill>
              </a:rPr>
              <a:t>Gülbey ŞEVİK</a:t>
            </a:r>
            <a:br>
              <a:rPr lang="tr-TR">
                <a:solidFill>
                  <a:srgbClr val="FFFFFF"/>
                </a:solidFill>
              </a:rPr>
            </a:br>
            <a:r>
              <a:rPr lang="tr-TR">
                <a:solidFill>
                  <a:srgbClr val="FFFFFF"/>
                </a:solidFill>
              </a:rPr>
              <a:t>2020137018</a:t>
            </a:r>
          </a:p>
        </p:txBody>
      </p:sp>
    </p:spTree>
    <p:extLst>
      <p:ext uri="{BB962C8B-B14F-4D97-AF65-F5344CB8AC3E}">
        <p14:creationId xmlns:p14="http://schemas.microsoft.com/office/powerpoint/2010/main" val="4141513151"/>
      </p:ext>
    </p:extLst>
  </p:cSld>
  <p:clrMapOvr>
    <a:masterClrMapping/>
  </p:clrMapOvr>
  <mc:AlternateContent xmlns:mc="http://schemas.openxmlformats.org/markup-compatibility/2006">
    <mc:Choice xmlns:p14="http://schemas.microsoft.com/office/powerpoint/2010/main" Requires="p14">
      <p:transition spd="slow" p14:dur="6000">
        <p:sndAc>
          <p:stSnd>
            <p:snd r:embed="rId4" name="coin.wav"/>
          </p:stSnd>
        </p:sndAc>
      </p:transition>
    </mc:Choice>
    <mc:Fallback>
      <p:transition spd="slow">
        <p:sndAc>
          <p:stSnd>
            <p:snd r:embed="rId4" name="coi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100000">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5A8EAE5-6370-4B1A-8F0C-A54421357900}"/>
              </a:ext>
            </a:extLst>
          </p:cNvPr>
          <p:cNvPicPr>
            <a:picLocks noChangeAspect="1"/>
          </p:cNvPicPr>
          <p:nvPr/>
        </p:nvPicPr>
        <p:blipFill rotWithShape="1">
          <a:blip r:embed="rId2">
            <a:alphaModFix amt="35000"/>
          </a:blip>
          <a:srcRect t="8018" b="7712"/>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6234EF7C-C6FC-4898-96E3-A11D552AE8DC}"/>
              </a:ext>
            </a:extLst>
          </p:cNvPr>
          <p:cNvSpPr>
            <a:spLocks noGrp="1"/>
          </p:cNvSpPr>
          <p:nvPr>
            <p:ph type="title"/>
          </p:nvPr>
        </p:nvSpPr>
        <p:spPr>
          <a:xfrm>
            <a:off x="838200" y="365125"/>
            <a:ext cx="10515600" cy="1325563"/>
          </a:xfrm>
        </p:spPr>
        <p:txBody>
          <a:bodyPr>
            <a:normAutofit/>
          </a:bodyPr>
          <a:lstStyle/>
          <a:p>
            <a:endParaRPr lang="tr-TR">
              <a:solidFill>
                <a:srgbClr val="FFFFFF"/>
              </a:solidFill>
            </a:endParaRPr>
          </a:p>
        </p:txBody>
      </p:sp>
      <p:graphicFrame>
        <p:nvGraphicFramePr>
          <p:cNvPr id="5" name="İçerik Yer Tutucusu 2">
            <a:extLst>
              <a:ext uri="{FF2B5EF4-FFF2-40B4-BE49-F238E27FC236}">
                <a16:creationId xmlns:a16="http://schemas.microsoft.com/office/drawing/2014/main" id="{6B872A0C-B8BE-41AD-B03F-1F5A49717938}"/>
              </a:ext>
            </a:extLst>
          </p:cNvPr>
          <p:cNvGraphicFramePr>
            <a:graphicFrameLocks noGrp="1"/>
          </p:cNvGraphicFramePr>
          <p:nvPr>
            <p:ph idx="1"/>
            <p:extLst>
              <p:ext uri="{D42A27DB-BD31-4B8C-83A1-F6EECF244321}">
                <p14:modId xmlns:p14="http://schemas.microsoft.com/office/powerpoint/2010/main" val="202764450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5272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Başlık 1">
            <a:extLst>
              <a:ext uri="{FF2B5EF4-FFF2-40B4-BE49-F238E27FC236}">
                <a16:creationId xmlns:a16="http://schemas.microsoft.com/office/drawing/2014/main" id="{F87B6369-AE8A-44A6-971E-C1648D1184DA}"/>
              </a:ext>
            </a:extLst>
          </p:cNvPr>
          <p:cNvSpPr>
            <a:spLocks noGrp="1"/>
          </p:cNvSpPr>
          <p:nvPr>
            <p:ph type="title"/>
          </p:nvPr>
        </p:nvSpPr>
        <p:spPr>
          <a:xfrm>
            <a:off x="8153400" y="818457"/>
            <a:ext cx="3322317" cy="2975876"/>
          </a:xfrm>
        </p:spPr>
        <p:txBody>
          <a:bodyPr vert="horz" lIns="91440" tIns="45720" rIns="91440" bIns="45720" rtlCol="0" anchor="b">
            <a:normAutofit/>
          </a:bodyPr>
          <a:lstStyle/>
          <a:p>
            <a:r>
              <a:rPr lang="en-US" sz="2400" kern="1200">
                <a:solidFill>
                  <a:schemeClr val="tx1"/>
                </a:solidFill>
                <a:effectLst/>
                <a:latin typeface="+mj-lt"/>
                <a:ea typeface="+mj-ea"/>
                <a:cs typeface="+mj-cs"/>
              </a:rPr>
              <a:t>Türkiye ekonomisinde büyümenin muhasebesi sonucunda Toplam Faktör Üretkenliği (Verimliliği) (TFÜ ya da TFV) artık olarak elde edilmiş</a:t>
            </a:r>
            <a:endParaRPr lang="en-US" sz="2400" kern="1200">
              <a:solidFill>
                <a:schemeClr val="tx1"/>
              </a:solidFill>
              <a:latin typeface="+mj-lt"/>
              <a:ea typeface="+mj-ea"/>
              <a:cs typeface="+mj-cs"/>
            </a:endParaRPr>
          </a:p>
        </p:txBody>
      </p:sp>
      <p:pic>
        <p:nvPicPr>
          <p:cNvPr id="5" name="İçerik Yer Tutucusu 4">
            <a:extLst>
              <a:ext uri="{FF2B5EF4-FFF2-40B4-BE49-F238E27FC236}">
                <a16:creationId xmlns:a16="http://schemas.microsoft.com/office/drawing/2014/main" id="{853D69AF-A6D0-4E5B-B2BE-D8E0EE8339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6280" y="1433670"/>
            <a:ext cx="6436548" cy="3990660"/>
          </a:xfrm>
          <a:prstGeom prst="rect">
            <a:avLst/>
          </a:prstGeom>
        </p:spPr>
      </p:pic>
      <p:cxnSp>
        <p:nvCxnSpPr>
          <p:cNvPr id="12" name="Straight Connector 11">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930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1177CDE-C134-4F60-BE1D-A3F73E13409D}"/>
              </a:ext>
            </a:extLst>
          </p:cNvPr>
          <p:cNvPicPr>
            <a:picLocks noChangeAspect="1"/>
          </p:cNvPicPr>
          <p:nvPr/>
        </p:nvPicPr>
        <p:blipFill rotWithShape="1">
          <a:blip r:embed="rId2"/>
          <a:srcRect l="7562" r="41972" b="1"/>
          <a:stretch/>
        </p:blipFill>
        <p:spPr>
          <a:xfrm>
            <a:off x="7555991" y="1690688"/>
            <a:ext cx="4636009" cy="5167312"/>
          </a:xfrm>
          <a:custGeom>
            <a:avLst/>
            <a:gdLst/>
            <a:ahLst/>
            <a:cxnLst/>
            <a:rect l="l" t="t" r="r" b="b"/>
            <a:pathLst>
              <a:path w="4636009" h="5167312">
                <a:moveTo>
                  <a:pt x="2670287" y="0"/>
                </a:moveTo>
                <a:lnTo>
                  <a:pt x="4636009" y="0"/>
                </a:lnTo>
                <a:lnTo>
                  <a:pt x="4636009" y="5167312"/>
                </a:lnTo>
                <a:lnTo>
                  <a:pt x="276091" y="5167312"/>
                </a:lnTo>
                <a:lnTo>
                  <a:pt x="2669087" y="2858"/>
                </a:lnTo>
                <a:lnTo>
                  <a:pt x="2670287" y="2858"/>
                </a:lnTo>
                <a:close/>
                <a:moveTo>
                  <a:pt x="0" y="0"/>
                </a:moveTo>
                <a:lnTo>
                  <a:pt x="2343381" y="0"/>
                </a:lnTo>
                <a:lnTo>
                  <a:pt x="2343381" y="952"/>
                </a:lnTo>
                <a:lnTo>
                  <a:pt x="0" y="952"/>
                </a:lnTo>
                <a:close/>
              </a:path>
            </a:pathLst>
          </a:custGeom>
        </p:spPr>
      </p:pic>
      <p:sp>
        <p:nvSpPr>
          <p:cNvPr id="11" name="Freeform 75">
            <a:extLst>
              <a:ext uri="{FF2B5EF4-FFF2-40B4-BE49-F238E27FC236}">
                <a16:creationId xmlns:a16="http://schemas.microsoft.com/office/drawing/2014/main" id="{869A01FF-E930-4B34-9942-5ACABF37F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0"/>
            <a:ext cx="10052100" cy="5166360"/>
          </a:xfrm>
          <a:custGeom>
            <a:avLst/>
            <a:gdLst>
              <a:gd name="connsiteX0" fmla="*/ 0 w 9786594"/>
              <a:gd name="connsiteY0" fmla="*/ 0 h 5032376"/>
              <a:gd name="connsiteX1" fmla="*/ 2130696 w 9786594"/>
              <a:gd name="connsiteY1" fmla="*/ 0 h 5032376"/>
              <a:gd name="connsiteX2" fmla="*/ 4685057 w 9786594"/>
              <a:gd name="connsiteY2" fmla="*/ 0 h 5032376"/>
              <a:gd name="connsiteX3" fmla="*/ 6291520 w 9786594"/>
              <a:gd name="connsiteY3" fmla="*/ 0 h 5032376"/>
              <a:gd name="connsiteX4" fmla="*/ 7449885 w 9786594"/>
              <a:gd name="connsiteY4" fmla="*/ 0 h 5032376"/>
              <a:gd name="connsiteX5" fmla="*/ 7455943 w 9786594"/>
              <a:gd name="connsiteY5" fmla="*/ 0 h 5032376"/>
              <a:gd name="connsiteX6" fmla="*/ 9786594 w 9786594"/>
              <a:gd name="connsiteY6" fmla="*/ 5032376 h 5032376"/>
              <a:gd name="connsiteX7" fmla="*/ 0 w 9786594"/>
              <a:gd name="connsiteY7" fmla="*/ 5032376 h 503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6594" h="5032376">
                <a:moveTo>
                  <a:pt x="0" y="0"/>
                </a:moveTo>
                <a:lnTo>
                  <a:pt x="2130696" y="0"/>
                </a:lnTo>
                <a:lnTo>
                  <a:pt x="4685057" y="0"/>
                </a:lnTo>
                <a:lnTo>
                  <a:pt x="6291520" y="0"/>
                </a:lnTo>
                <a:lnTo>
                  <a:pt x="7449885" y="0"/>
                </a:lnTo>
                <a:lnTo>
                  <a:pt x="7455943" y="0"/>
                </a:lnTo>
                <a:lnTo>
                  <a:pt x="9786594" y="5032376"/>
                </a:lnTo>
                <a:lnTo>
                  <a:pt x="0" y="5032376"/>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C0C233A6-E32B-47A9-B6F8-406374CD8E55}"/>
              </a:ext>
            </a:extLst>
          </p:cNvPr>
          <p:cNvSpPr>
            <a:spLocks noGrp="1"/>
          </p:cNvSpPr>
          <p:nvPr>
            <p:ph type="title"/>
          </p:nvPr>
        </p:nvSpPr>
        <p:spPr>
          <a:xfrm>
            <a:off x="838200" y="365125"/>
            <a:ext cx="10515600" cy="1325563"/>
          </a:xfrm>
        </p:spPr>
        <p:txBody>
          <a:bodyPr>
            <a:normAutofit/>
          </a:bodyPr>
          <a:lstStyle/>
          <a:p>
            <a:endParaRPr lang="tr-TR">
              <a:solidFill>
                <a:srgbClr val="000000"/>
              </a:solidFill>
            </a:endParaRPr>
          </a:p>
        </p:txBody>
      </p:sp>
      <p:sp>
        <p:nvSpPr>
          <p:cNvPr id="3" name="İçerik Yer Tutucusu 2">
            <a:extLst>
              <a:ext uri="{FF2B5EF4-FFF2-40B4-BE49-F238E27FC236}">
                <a16:creationId xmlns:a16="http://schemas.microsoft.com/office/drawing/2014/main" id="{0414642A-193D-405F-973E-BEA3850D23F6}"/>
              </a:ext>
            </a:extLst>
          </p:cNvPr>
          <p:cNvSpPr>
            <a:spLocks noGrp="1"/>
          </p:cNvSpPr>
          <p:nvPr>
            <p:ph idx="1"/>
          </p:nvPr>
        </p:nvSpPr>
        <p:spPr>
          <a:xfrm>
            <a:off x="838200" y="2015406"/>
            <a:ext cx="6588625" cy="4065986"/>
          </a:xfrm>
        </p:spPr>
        <p:txBody>
          <a:bodyPr anchor="ctr">
            <a:normAutofit/>
          </a:bodyPr>
          <a:lstStyle/>
          <a:p>
            <a:r>
              <a:rPr lang="tr-TR" sz="2000">
                <a:solidFill>
                  <a:srgbClr val="FFFFFF"/>
                </a:solidFill>
                <a:effectLst/>
                <a:latin typeface="Helvetica" panose="020B0604020202020204" pitchFamily="34" charset="0"/>
                <a:ea typeface="Calibri" panose="020F0502020204030204" pitchFamily="34" charset="0"/>
              </a:rPr>
              <a:t>1990 yılında reel GSMH artış hızı, yüzde 9,4 olarak gerçekleşmiştir. Bu denli yüksek büyüme hızının yanısıra, aynı yıl Körfez Krizi'nin de etkisiyle Ekim 1990'da petrolün varilinin 15 dolardan 31 dolara çıkması, ithalatı önemli ölçüde artırmıştır. Bu gelişmeler sonucunda, 1990 yılında toptan eşya fiyatları endeksi bir önceki yıla göre düşüş kaydederek yüzde 48,6 düzeyinde gerçekleşmiştir. İç talepteki canlılık, 1990 yılında tüketici fiyatlarının, toptan eşya fiyatlarından daha hızlı artmasına neden olmuştur. </a:t>
            </a:r>
            <a:endParaRPr lang="tr-TR" sz="2000">
              <a:solidFill>
                <a:srgbClr val="FFFFFF"/>
              </a:solidFill>
            </a:endParaRPr>
          </a:p>
        </p:txBody>
      </p:sp>
    </p:spTree>
    <p:extLst>
      <p:ext uri="{BB962C8B-B14F-4D97-AF65-F5344CB8AC3E}">
        <p14:creationId xmlns:p14="http://schemas.microsoft.com/office/powerpoint/2010/main" val="4189328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Başlık 1">
            <a:extLst>
              <a:ext uri="{FF2B5EF4-FFF2-40B4-BE49-F238E27FC236}">
                <a16:creationId xmlns:a16="http://schemas.microsoft.com/office/drawing/2014/main" id="{7E1F00F2-52CA-4BF9-B8B8-E5067317B2F1}"/>
              </a:ext>
            </a:extLst>
          </p:cNvPr>
          <p:cNvSpPr>
            <a:spLocks noGrp="1"/>
          </p:cNvSpPr>
          <p:nvPr>
            <p:ph type="title"/>
          </p:nvPr>
        </p:nvSpPr>
        <p:spPr>
          <a:xfrm>
            <a:off x="838200" y="669925"/>
            <a:ext cx="4508946" cy="1325563"/>
          </a:xfrm>
        </p:spPr>
        <p:txBody>
          <a:bodyPr anchor="b">
            <a:normAutofit/>
          </a:bodyPr>
          <a:lstStyle/>
          <a:p>
            <a:pPr algn="r"/>
            <a:endParaRPr lang="tr-TR">
              <a:solidFill>
                <a:schemeClr val="bg1"/>
              </a:solidFill>
            </a:endParaRPr>
          </a:p>
        </p:txBody>
      </p:sp>
      <p:cxnSp>
        <p:nvCxnSpPr>
          <p:cNvPr id="36"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A296DD43-3865-42E9-89DF-D49012E29E63}"/>
              </a:ext>
            </a:extLst>
          </p:cNvPr>
          <p:cNvSpPr>
            <a:spLocks noGrp="1"/>
          </p:cNvSpPr>
          <p:nvPr>
            <p:ph idx="1"/>
          </p:nvPr>
        </p:nvSpPr>
        <p:spPr>
          <a:xfrm>
            <a:off x="1392667" y="2398957"/>
            <a:ext cx="9406666" cy="3526144"/>
          </a:xfrm>
        </p:spPr>
        <p:txBody>
          <a:bodyPr>
            <a:normAutofit/>
          </a:bodyPr>
          <a:lstStyle/>
          <a:p>
            <a:r>
              <a:rPr lang="tr-TR" sz="2000">
                <a:solidFill>
                  <a:schemeClr val="bg1"/>
                </a:solidFill>
                <a:effectLst/>
                <a:latin typeface="Helvetica" panose="020B0604020202020204" pitchFamily="34" charset="0"/>
                <a:ea typeface="Calibri" panose="020F0502020204030204" pitchFamily="34" charset="0"/>
                <a:cs typeface="Times New Roman" panose="02020603050405020304" pitchFamily="18" charset="0"/>
              </a:rPr>
              <a:t>Bu yıl tüketici fiyatları endeksi yüzde 60,4 oranında artmıştır. Diğer önemli bir özellik ise, bütçe açıklarının finansmanının dış borçlanmanın yanısıra yüksek düzeylerdeki iç borçlanma ile sağlanmış olmasıdır yılında iç borç stoku 57 trilyon TL'na, dış borç stoku ise 49 milyar dolara yükselmiştir. Kamu kesimi borçlanma gereğinin GSMH'ya oranı yüzde 7,6 olarak gerçekleşmiştir.</a:t>
            </a:r>
            <a:r>
              <a:rPr lang="tr-TR"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1990 yılı sonunda ihracat 12.9 milyar dolar, ithalat ise 22.3 milyar dolar olarak gerçekleşmiş ve dış ticaret açığı 9.3 milyar dolara ulaşmıştır. Dış ticaret açığındaki bu büyük artış nedeniyle cari işlemler dengesi 2.6 milyar dolarlık açık vermiştir. Ayrıca, petrolünü büyük ölçüde Irak'tan alan Türkiye, boru hattının kapatılmasıyla öncelikle Irak'ın üçüncü ülkelere sattığı petrolden sağladığı navlun gelirlerinden mahrum kalmıştır.</a:t>
            </a:r>
          </a:p>
          <a:p>
            <a:endParaRPr lang="tr-TR" sz="2000">
              <a:solidFill>
                <a:schemeClr val="bg1"/>
              </a:solidFill>
            </a:endParaRPr>
          </a:p>
        </p:txBody>
      </p:sp>
      <p:sp>
        <p:nvSpPr>
          <p:cNvPr id="37"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4421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enkli boya desenleri">
            <a:extLst>
              <a:ext uri="{FF2B5EF4-FFF2-40B4-BE49-F238E27FC236}">
                <a16:creationId xmlns:a16="http://schemas.microsoft.com/office/drawing/2014/main" id="{919B759E-1577-45C0-930C-1B3BD68F73EA}"/>
              </a:ext>
            </a:extLst>
          </p:cNvPr>
          <p:cNvPicPr>
            <a:picLocks noChangeAspect="1"/>
          </p:cNvPicPr>
          <p:nvPr/>
        </p:nvPicPr>
        <p:blipFill rotWithShape="1">
          <a:blip r:embed="rId2"/>
          <a:srcRect l="23825" r="25709" b="1"/>
          <a:stretch/>
        </p:blipFill>
        <p:spPr>
          <a:xfrm>
            <a:off x="7555991" y="1690688"/>
            <a:ext cx="4636009" cy="5167312"/>
          </a:xfrm>
          <a:custGeom>
            <a:avLst/>
            <a:gdLst/>
            <a:ahLst/>
            <a:cxnLst/>
            <a:rect l="l" t="t" r="r" b="b"/>
            <a:pathLst>
              <a:path w="4636009" h="5167312">
                <a:moveTo>
                  <a:pt x="2670287" y="0"/>
                </a:moveTo>
                <a:lnTo>
                  <a:pt x="4636009" y="0"/>
                </a:lnTo>
                <a:lnTo>
                  <a:pt x="4636009" y="5167312"/>
                </a:lnTo>
                <a:lnTo>
                  <a:pt x="276091" y="5167312"/>
                </a:lnTo>
                <a:lnTo>
                  <a:pt x="2669087" y="2858"/>
                </a:lnTo>
                <a:lnTo>
                  <a:pt x="2670287" y="2858"/>
                </a:lnTo>
                <a:close/>
                <a:moveTo>
                  <a:pt x="0" y="0"/>
                </a:moveTo>
                <a:lnTo>
                  <a:pt x="2343381" y="0"/>
                </a:lnTo>
                <a:lnTo>
                  <a:pt x="2343381" y="952"/>
                </a:lnTo>
                <a:lnTo>
                  <a:pt x="0" y="952"/>
                </a:lnTo>
                <a:close/>
              </a:path>
            </a:pathLst>
          </a:custGeom>
        </p:spPr>
      </p:pic>
      <p:sp>
        <p:nvSpPr>
          <p:cNvPr id="11" name="Freeform 75">
            <a:extLst>
              <a:ext uri="{FF2B5EF4-FFF2-40B4-BE49-F238E27FC236}">
                <a16:creationId xmlns:a16="http://schemas.microsoft.com/office/drawing/2014/main" id="{869A01FF-E930-4B34-9942-5ACABF37F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0"/>
            <a:ext cx="10052100" cy="5166360"/>
          </a:xfrm>
          <a:custGeom>
            <a:avLst/>
            <a:gdLst>
              <a:gd name="connsiteX0" fmla="*/ 0 w 9786594"/>
              <a:gd name="connsiteY0" fmla="*/ 0 h 5032376"/>
              <a:gd name="connsiteX1" fmla="*/ 2130696 w 9786594"/>
              <a:gd name="connsiteY1" fmla="*/ 0 h 5032376"/>
              <a:gd name="connsiteX2" fmla="*/ 4685057 w 9786594"/>
              <a:gd name="connsiteY2" fmla="*/ 0 h 5032376"/>
              <a:gd name="connsiteX3" fmla="*/ 6291520 w 9786594"/>
              <a:gd name="connsiteY3" fmla="*/ 0 h 5032376"/>
              <a:gd name="connsiteX4" fmla="*/ 7449885 w 9786594"/>
              <a:gd name="connsiteY4" fmla="*/ 0 h 5032376"/>
              <a:gd name="connsiteX5" fmla="*/ 7455943 w 9786594"/>
              <a:gd name="connsiteY5" fmla="*/ 0 h 5032376"/>
              <a:gd name="connsiteX6" fmla="*/ 9786594 w 9786594"/>
              <a:gd name="connsiteY6" fmla="*/ 5032376 h 5032376"/>
              <a:gd name="connsiteX7" fmla="*/ 0 w 9786594"/>
              <a:gd name="connsiteY7" fmla="*/ 5032376 h 503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6594" h="5032376">
                <a:moveTo>
                  <a:pt x="0" y="0"/>
                </a:moveTo>
                <a:lnTo>
                  <a:pt x="2130696" y="0"/>
                </a:lnTo>
                <a:lnTo>
                  <a:pt x="4685057" y="0"/>
                </a:lnTo>
                <a:lnTo>
                  <a:pt x="6291520" y="0"/>
                </a:lnTo>
                <a:lnTo>
                  <a:pt x="7449885" y="0"/>
                </a:lnTo>
                <a:lnTo>
                  <a:pt x="7455943" y="0"/>
                </a:lnTo>
                <a:lnTo>
                  <a:pt x="9786594" y="5032376"/>
                </a:lnTo>
                <a:lnTo>
                  <a:pt x="0" y="5032376"/>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247D93DA-F73E-4B0C-ACD4-89AA5E146D3B}"/>
              </a:ext>
            </a:extLst>
          </p:cNvPr>
          <p:cNvSpPr>
            <a:spLocks noGrp="1"/>
          </p:cNvSpPr>
          <p:nvPr>
            <p:ph type="title"/>
          </p:nvPr>
        </p:nvSpPr>
        <p:spPr>
          <a:xfrm>
            <a:off x="838200" y="365125"/>
            <a:ext cx="10515600" cy="1325563"/>
          </a:xfrm>
        </p:spPr>
        <p:txBody>
          <a:bodyPr>
            <a:normAutofit/>
          </a:bodyPr>
          <a:lstStyle/>
          <a:p>
            <a:endParaRPr lang="tr-TR">
              <a:solidFill>
                <a:srgbClr val="000000"/>
              </a:solidFill>
            </a:endParaRPr>
          </a:p>
        </p:txBody>
      </p:sp>
      <p:sp>
        <p:nvSpPr>
          <p:cNvPr id="3" name="İçerik Yer Tutucusu 2">
            <a:extLst>
              <a:ext uri="{FF2B5EF4-FFF2-40B4-BE49-F238E27FC236}">
                <a16:creationId xmlns:a16="http://schemas.microsoft.com/office/drawing/2014/main" id="{1AE4708B-5F84-4A58-BBF2-8CB16A3C706B}"/>
              </a:ext>
            </a:extLst>
          </p:cNvPr>
          <p:cNvSpPr>
            <a:spLocks noGrp="1"/>
          </p:cNvSpPr>
          <p:nvPr>
            <p:ph idx="1"/>
          </p:nvPr>
        </p:nvSpPr>
        <p:spPr>
          <a:xfrm>
            <a:off x="838200" y="2015406"/>
            <a:ext cx="6588625" cy="4065986"/>
          </a:xfrm>
        </p:spPr>
        <p:txBody>
          <a:bodyPr anchor="ctr">
            <a:normAutofit/>
          </a:bodyPr>
          <a:lstStyle/>
          <a:p>
            <a:r>
              <a:rPr lang="tr-TR" sz="2000" b="0" i="0">
                <a:solidFill>
                  <a:srgbClr val="FFFFFF"/>
                </a:solidFill>
                <a:effectLst/>
                <a:latin typeface="Open Sans" panose="020B0604020202020204" pitchFamily="34" charset="0"/>
              </a:rPr>
              <a:t>Körfez savaşının olumsuz etkileri sonucunda 1991 yılında büyüme hızında bir yavaşlama görülmüştür. Bu yıl reel GSMH büyüme hızı 1990 yılına göre çok büyük bir düşme kaydederek yüzde 0,3 oranında gerçekleşmiştir. Körfez krizi Ortadoğu ülkelerine yapılan nakliye faaliyetlerini olumsuz etkilemiştir. Yoğun rezervasyon iptalleri sonucunda turizm sektörü durgunluğa itmiştir. Bu dönemde, bankaların kredi faiz oranlarını yükseltmeleri sonucunda kredi talebi ve kullandırılabilir miktarlar azalmıştır.</a:t>
            </a:r>
            <a:endParaRPr lang="tr-TR" sz="2000">
              <a:solidFill>
                <a:srgbClr val="FFFFFF"/>
              </a:solidFill>
            </a:endParaRPr>
          </a:p>
        </p:txBody>
      </p:sp>
    </p:spTree>
    <p:extLst>
      <p:ext uri="{BB962C8B-B14F-4D97-AF65-F5344CB8AC3E}">
        <p14:creationId xmlns:p14="http://schemas.microsoft.com/office/powerpoint/2010/main" val="41027826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C69EE3F-EADC-4B00-A5B2-AB00238E5607}"/>
              </a:ext>
            </a:extLst>
          </p:cNvPr>
          <p:cNvPicPr>
            <a:picLocks noChangeAspect="1"/>
          </p:cNvPicPr>
          <p:nvPr/>
        </p:nvPicPr>
        <p:blipFill rotWithShape="1">
          <a:blip r:embed="rId2"/>
          <a:srcRect l="32701" r="7828" b="1"/>
          <a:stretch/>
        </p:blipFill>
        <p:spPr>
          <a:xfrm>
            <a:off x="6728728" y="1690688"/>
            <a:ext cx="5463273" cy="5167312"/>
          </a:xfrm>
          <a:custGeom>
            <a:avLst/>
            <a:gdLst/>
            <a:ahLst/>
            <a:cxnLst/>
            <a:rect l="l" t="t" r="r" b="b"/>
            <a:pathLst>
              <a:path w="5463273" h="5167312">
                <a:moveTo>
                  <a:pt x="2391664" y="0"/>
                </a:moveTo>
                <a:lnTo>
                  <a:pt x="2729598" y="0"/>
                </a:lnTo>
                <a:lnTo>
                  <a:pt x="3668014" y="0"/>
                </a:lnTo>
                <a:lnTo>
                  <a:pt x="5463273" y="0"/>
                </a:lnTo>
                <a:lnTo>
                  <a:pt x="5463273" y="5167310"/>
                </a:lnTo>
                <a:lnTo>
                  <a:pt x="3668014" y="5167310"/>
                </a:lnTo>
                <a:lnTo>
                  <a:pt x="3668014" y="5167312"/>
                </a:lnTo>
                <a:lnTo>
                  <a:pt x="0" y="5167312"/>
                </a:lnTo>
                <a:lnTo>
                  <a:pt x="2393879" y="952"/>
                </a:lnTo>
                <a:lnTo>
                  <a:pt x="2391664" y="952"/>
                </a:lnTo>
                <a:close/>
              </a:path>
            </a:pathLst>
          </a:custGeom>
        </p:spPr>
      </p:pic>
      <p:sp>
        <p:nvSpPr>
          <p:cNvPr id="11" name="Freeform: Shape 10">
            <a:extLst>
              <a:ext uri="{FF2B5EF4-FFF2-40B4-BE49-F238E27FC236}">
                <a16:creationId xmlns:a16="http://schemas.microsoft.com/office/drawing/2014/main" id="{581DAA37-DAFB-47C9-9EE7-11C030BEC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0688"/>
            <a:ext cx="8958061" cy="5167312"/>
          </a:xfrm>
          <a:custGeom>
            <a:avLst/>
            <a:gdLst>
              <a:gd name="connsiteX0" fmla="*/ 0 w 8958061"/>
              <a:gd name="connsiteY0" fmla="*/ 0 h 5167312"/>
              <a:gd name="connsiteX1" fmla="*/ 7885684 w 8958061"/>
              <a:gd name="connsiteY1" fmla="*/ 0 h 5167312"/>
              <a:gd name="connsiteX2" fmla="*/ 7884964 w 8958061"/>
              <a:gd name="connsiteY2" fmla="*/ 952 h 5167312"/>
              <a:gd name="connsiteX3" fmla="*/ 8958061 w 8958061"/>
              <a:gd name="connsiteY3" fmla="*/ 952 h 5167312"/>
              <a:gd name="connsiteX4" fmla="*/ 6564182 w 8958061"/>
              <a:gd name="connsiteY4" fmla="*/ 5167312 h 5167312"/>
              <a:gd name="connsiteX5" fmla="*/ 3026607 w 8958061"/>
              <a:gd name="connsiteY5" fmla="*/ 5167312 h 5167312"/>
              <a:gd name="connsiteX6" fmla="*/ 3026607 w 8958061"/>
              <a:gd name="connsiteY6" fmla="*/ 5166360 h 5167312"/>
              <a:gd name="connsiteX7" fmla="*/ 0 w 8958061"/>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8061" h="5167312">
                <a:moveTo>
                  <a:pt x="0" y="0"/>
                </a:moveTo>
                <a:lnTo>
                  <a:pt x="7885684" y="0"/>
                </a:lnTo>
                <a:lnTo>
                  <a:pt x="7884964" y="952"/>
                </a:lnTo>
                <a:lnTo>
                  <a:pt x="8958061" y="952"/>
                </a:lnTo>
                <a:lnTo>
                  <a:pt x="6564182" y="5167312"/>
                </a:lnTo>
                <a:lnTo>
                  <a:pt x="3026607" y="5167312"/>
                </a:lnTo>
                <a:lnTo>
                  <a:pt x="3026607"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D67F4E4E-1F73-426E-81AF-93715AC7BECF}"/>
              </a:ext>
            </a:extLst>
          </p:cNvPr>
          <p:cNvSpPr>
            <a:spLocks noGrp="1"/>
          </p:cNvSpPr>
          <p:nvPr>
            <p:ph type="title"/>
          </p:nvPr>
        </p:nvSpPr>
        <p:spPr>
          <a:xfrm>
            <a:off x="841248" y="365759"/>
            <a:ext cx="7769352" cy="1325880"/>
          </a:xfrm>
        </p:spPr>
        <p:txBody>
          <a:bodyPr anchor="ctr">
            <a:normAutofit/>
          </a:bodyPr>
          <a:lstStyle/>
          <a:p>
            <a:endParaRPr lang="tr-TR">
              <a:solidFill>
                <a:schemeClr val="bg1"/>
              </a:solidFill>
            </a:endParaRPr>
          </a:p>
        </p:txBody>
      </p:sp>
      <p:sp>
        <p:nvSpPr>
          <p:cNvPr id="13" name="Freeform: Shape 12">
            <a:extLst>
              <a:ext uri="{FF2B5EF4-FFF2-40B4-BE49-F238E27FC236}">
                <a16:creationId xmlns:a16="http://schemas.microsoft.com/office/drawing/2014/main" id="{F4CBD955-7E14-485C-919F-EC1D1B9BC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410" y="2"/>
            <a:ext cx="2986590" cy="1511301"/>
          </a:xfrm>
          <a:custGeom>
            <a:avLst/>
            <a:gdLst>
              <a:gd name="connsiteX0" fmla="*/ 697617 w 2986590"/>
              <a:gd name="connsiteY0" fmla="*/ 0 h 1511301"/>
              <a:gd name="connsiteX1" fmla="*/ 1096710 w 2986590"/>
              <a:gd name="connsiteY1" fmla="*/ 0 h 1511301"/>
              <a:gd name="connsiteX2" fmla="*/ 1191330 w 2986590"/>
              <a:gd name="connsiteY2" fmla="*/ 0 h 1511301"/>
              <a:gd name="connsiteX3" fmla="*/ 2986590 w 2986590"/>
              <a:gd name="connsiteY3" fmla="*/ 0 h 1511301"/>
              <a:gd name="connsiteX4" fmla="*/ 2986590 w 2986590"/>
              <a:gd name="connsiteY4" fmla="*/ 1511301 h 1511301"/>
              <a:gd name="connsiteX5" fmla="*/ 1191330 w 2986590"/>
              <a:gd name="connsiteY5" fmla="*/ 1511301 h 1511301"/>
              <a:gd name="connsiteX6" fmla="*/ 399093 w 2986590"/>
              <a:gd name="connsiteY6" fmla="*/ 1511301 h 1511301"/>
              <a:gd name="connsiteX7" fmla="*/ 0 w 2986590"/>
              <a:gd name="connsiteY7" fmla="*/ 1511301 h 151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590" h="1511301">
                <a:moveTo>
                  <a:pt x="697617" y="0"/>
                </a:moveTo>
                <a:lnTo>
                  <a:pt x="1096710" y="0"/>
                </a:lnTo>
                <a:lnTo>
                  <a:pt x="1191330" y="0"/>
                </a:lnTo>
                <a:lnTo>
                  <a:pt x="2986590" y="0"/>
                </a:lnTo>
                <a:lnTo>
                  <a:pt x="2986590" y="1511301"/>
                </a:lnTo>
                <a:lnTo>
                  <a:pt x="1191330" y="1511301"/>
                </a:lnTo>
                <a:lnTo>
                  <a:pt x="399093"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11B9ABD2-29F5-4EA3-845A-EB6176A8A440}"/>
              </a:ext>
            </a:extLst>
          </p:cNvPr>
          <p:cNvSpPr>
            <a:spLocks noGrp="1"/>
          </p:cNvSpPr>
          <p:nvPr>
            <p:ph idx="1"/>
          </p:nvPr>
        </p:nvSpPr>
        <p:spPr>
          <a:xfrm>
            <a:off x="841248" y="2209800"/>
            <a:ext cx="5887479" cy="4010025"/>
          </a:xfrm>
        </p:spPr>
        <p:txBody>
          <a:bodyPr anchor="t">
            <a:normAutofit/>
          </a:bodyPr>
          <a:lstStyle/>
          <a:p>
            <a:r>
              <a:rPr lang="tr-TR" sz="2000" b="0" i="0">
                <a:solidFill>
                  <a:srgbClr val="FFFFFF"/>
                </a:solidFill>
                <a:effectLst/>
                <a:latin typeface="Open Sans" panose="020B0606030504020204" pitchFamily="34" charset="0"/>
              </a:rPr>
              <a:t>Yüksek düzeydeki para talebi ve para çekilmeleri de bankalardaki mevduat düzeyinde reel olarak yüzde 9'luk bir düşüşe yol açmıştır. Bu dönemde iç borç stoku 94 tilyon TL, dış borç stoku ise 50 milyar dolar olarak gerçekleşmiştir. Kamu kesimi borçlanma gereğinin GSMH'ya oranı da yüzde 10,3'e yükselmiştir. Enflasyon, 1991 yılında da yükselmeye devam etmiş, toptan eşya fiyat endeksi yüzde 59,2, tüketici fiyat endeksi yüzde 71,1 oranında artmıştır.</a:t>
            </a:r>
            <a:endParaRPr lang="tr-TR" sz="2000">
              <a:solidFill>
                <a:srgbClr val="FFFFFF"/>
              </a:solidFill>
            </a:endParaRPr>
          </a:p>
        </p:txBody>
      </p:sp>
    </p:spTree>
    <p:extLst>
      <p:ext uri="{BB962C8B-B14F-4D97-AF65-F5344CB8AC3E}">
        <p14:creationId xmlns:p14="http://schemas.microsoft.com/office/powerpoint/2010/main" val="464949535"/>
      </p:ext>
    </p:extLst>
  </p:cSld>
  <p:clrMapOvr>
    <a:overrideClrMapping bg1="dk1" tx1="lt1" bg2="dk2" tx2="lt2" accent1="accent1" accent2="accent2" accent3="accent3" accent4="accent4" accent5="accent5" accent6="accent6" hlink="hlink" folHlink="folHlink"/>
  </p:clrMapOvr>
  <p:transition spd="slow">
    <p:wheel spokes="1"/>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descr="Arka planda gökyüzüyle Chicago şehir manzarası">
            <a:extLst>
              <a:ext uri="{FF2B5EF4-FFF2-40B4-BE49-F238E27FC236}">
                <a16:creationId xmlns:a16="http://schemas.microsoft.com/office/drawing/2014/main" id="{9C0CB17A-CCF5-4D00-BBEC-9842E607E071}"/>
              </a:ext>
            </a:extLst>
          </p:cNvPr>
          <p:cNvPicPr>
            <a:picLocks noChangeAspect="1"/>
          </p:cNvPicPr>
          <p:nvPr/>
        </p:nvPicPr>
        <p:blipFill rotWithShape="1">
          <a:blip r:embed="rId2"/>
          <a:srcRect l="21940" r="7486" b="-1"/>
          <a:stretch/>
        </p:blipFill>
        <p:spPr>
          <a:xfrm>
            <a:off x="6728728" y="1690688"/>
            <a:ext cx="5463273" cy="5167312"/>
          </a:xfrm>
          <a:custGeom>
            <a:avLst/>
            <a:gdLst/>
            <a:ahLst/>
            <a:cxnLst/>
            <a:rect l="l" t="t" r="r" b="b"/>
            <a:pathLst>
              <a:path w="5463273" h="5167312">
                <a:moveTo>
                  <a:pt x="2391664" y="0"/>
                </a:moveTo>
                <a:lnTo>
                  <a:pt x="2729598" y="0"/>
                </a:lnTo>
                <a:lnTo>
                  <a:pt x="3668014" y="0"/>
                </a:lnTo>
                <a:lnTo>
                  <a:pt x="5463273" y="0"/>
                </a:lnTo>
                <a:lnTo>
                  <a:pt x="5463273" y="5167310"/>
                </a:lnTo>
                <a:lnTo>
                  <a:pt x="3668014" y="5167310"/>
                </a:lnTo>
                <a:lnTo>
                  <a:pt x="3668014" y="5167312"/>
                </a:lnTo>
                <a:lnTo>
                  <a:pt x="0" y="5167312"/>
                </a:lnTo>
                <a:lnTo>
                  <a:pt x="2393879" y="952"/>
                </a:lnTo>
                <a:lnTo>
                  <a:pt x="2391664" y="952"/>
                </a:lnTo>
                <a:close/>
              </a:path>
            </a:pathLst>
          </a:custGeom>
        </p:spPr>
      </p:pic>
      <p:sp>
        <p:nvSpPr>
          <p:cNvPr id="16" name="Freeform: Shape 10">
            <a:extLst>
              <a:ext uri="{FF2B5EF4-FFF2-40B4-BE49-F238E27FC236}">
                <a16:creationId xmlns:a16="http://schemas.microsoft.com/office/drawing/2014/main" id="{581DAA37-DAFB-47C9-9EE7-11C030BEC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0688"/>
            <a:ext cx="8958061" cy="5167312"/>
          </a:xfrm>
          <a:custGeom>
            <a:avLst/>
            <a:gdLst>
              <a:gd name="connsiteX0" fmla="*/ 0 w 8958061"/>
              <a:gd name="connsiteY0" fmla="*/ 0 h 5167312"/>
              <a:gd name="connsiteX1" fmla="*/ 7885684 w 8958061"/>
              <a:gd name="connsiteY1" fmla="*/ 0 h 5167312"/>
              <a:gd name="connsiteX2" fmla="*/ 7884964 w 8958061"/>
              <a:gd name="connsiteY2" fmla="*/ 952 h 5167312"/>
              <a:gd name="connsiteX3" fmla="*/ 8958061 w 8958061"/>
              <a:gd name="connsiteY3" fmla="*/ 952 h 5167312"/>
              <a:gd name="connsiteX4" fmla="*/ 6564182 w 8958061"/>
              <a:gd name="connsiteY4" fmla="*/ 5167312 h 5167312"/>
              <a:gd name="connsiteX5" fmla="*/ 3026607 w 8958061"/>
              <a:gd name="connsiteY5" fmla="*/ 5167312 h 5167312"/>
              <a:gd name="connsiteX6" fmla="*/ 3026607 w 8958061"/>
              <a:gd name="connsiteY6" fmla="*/ 5166360 h 5167312"/>
              <a:gd name="connsiteX7" fmla="*/ 0 w 8958061"/>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8061" h="5167312">
                <a:moveTo>
                  <a:pt x="0" y="0"/>
                </a:moveTo>
                <a:lnTo>
                  <a:pt x="7885684" y="0"/>
                </a:lnTo>
                <a:lnTo>
                  <a:pt x="7884964" y="952"/>
                </a:lnTo>
                <a:lnTo>
                  <a:pt x="8958061" y="952"/>
                </a:lnTo>
                <a:lnTo>
                  <a:pt x="6564182" y="5167312"/>
                </a:lnTo>
                <a:lnTo>
                  <a:pt x="3026607" y="5167312"/>
                </a:lnTo>
                <a:lnTo>
                  <a:pt x="3026607"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E86A77D7-439D-43EF-AFFA-424E6CBCEFC2}"/>
              </a:ext>
            </a:extLst>
          </p:cNvPr>
          <p:cNvSpPr>
            <a:spLocks noGrp="1"/>
          </p:cNvSpPr>
          <p:nvPr>
            <p:ph type="title"/>
          </p:nvPr>
        </p:nvSpPr>
        <p:spPr>
          <a:xfrm>
            <a:off x="841248" y="365759"/>
            <a:ext cx="7769352" cy="1325880"/>
          </a:xfrm>
        </p:spPr>
        <p:txBody>
          <a:bodyPr anchor="ctr">
            <a:normAutofit/>
          </a:bodyPr>
          <a:lstStyle/>
          <a:p>
            <a:endParaRPr lang="tr-TR">
              <a:solidFill>
                <a:schemeClr val="bg1"/>
              </a:solidFill>
            </a:endParaRPr>
          </a:p>
        </p:txBody>
      </p:sp>
      <p:sp>
        <p:nvSpPr>
          <p:cNvPr id="13" name="Freeform: Shape 12">
            <a:extLst>
              <a:ext uri="{FF2B5EF4-FFF2-40B4-BE49-F238E27FC236}">
                <a16:creationId xmlns:a16="http://schemas.microsoft.com/office/drawing/2014/main" id="{F4CBD955-7E14-485C-919F-EC1D1B9BC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410" y="2"/>
            <a:ext cx="2986590" cy="1511301"/>
          </a:xfrm>
          <a:custGeom>
            <a:avLst/>
            <a:gdLst>
              <a:gd name="connsiteX0" fmla="*/ 697617 w 2986590"/>
              <a:gd name="connsiteY0" fmla="*/ 0 h 1511301"/>
              <a:gd name="connsiteX1" fmla="*/ 1096710 w 2986590"/>
              <a:gd name="connsiteY1" fmla="*/ 0 h 1511301"/>
              <a:gd name="connsiteX2" fmla="*/ 1191330 w 2986590"/>
              <a:gd name="connsiteY2" fmla="*/ 0 h 1511301"/>
              <a:gd name="connsiteX3" fmla="*/ 2986590 w 2986590"/>
              <a:gd name="connsiteY3" fmla="*/ 0 h 1511301"/>
              <a:gd name="connsiteX4" fmla="*/ 2986590 w 2986590"/>
              <a:gd name="connsiteY4" fmla="*/ 1511301 h 1511301"/>
              <a:gd name="connsiteX5" fmla="*/ 1191330 w 2986590"/>
              <a:gd name="connsiteY5" fmla="*/ 1511301 h 1511301"/>
              <a:gd name="connsiteX6" fmla="*/ 399093 w 2986590"/>
              <a:gd name="connsiteY6" fmla="*/ 1511301 h 1511301"/>
              <a:gd name="connsiteX7" fmla="*/ 0 w 2986590"/>
              <a:gd name="connsiteY7" fmla="*/ 1511301 h 151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590" h="1511301">
                <a:moveTo>
                  <a:pt x="697617" y="0"/>
                </a:moveTo>
                <a:lnTo>
                  <a:pt x="1096710" y="0"/>
                </a:lnTo>
                <a:lnTo>
                  <a:pt x="1191330" y="0"/>
                </a:lnTo>
                <a:lnTo>
                  <a:pt x="2986590" y="0"/>
                </a:lnTo>
                <a:lnTo>
                  <a:pt x="2986590" y="1511301"/>
                </a:lnTo>
                <a:lnTo>
                  <a:pt x="1191330" y="1511301"/>
                </a:lnTo>
                <a:lnTo>
                  <a:pt x="399093"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AA82CFBE-BE35-4826-AC74-B854AED5D9B4}"/>
              </a:ext>
            </a:extLst>
          </p:cNvPr>
          <p:cNvSpPr>
            <a:spLocks noGrp="1"/>
          </p:cNvSpPr>
          <p:nvPr>
            <p:ph idx="1"/>
          </p:nvPr>
        </p:nvSpPr>
        <p:spPr>
          <a:xfrm>
            <a:off x="841248" y="2209800"/>
            <a:ext cx="5887479" cy="4010025"/>
          </a:xfrm>
        </p:spPr>
        <p:txBody>
          <a:bodyPr anchor="t">
            <a:normAutofit/>
          </a:bodyPr>
          <a:lstStyle/>
          <a:p>
            <a:r>
              <a:rPr lang="tr-TR" sz="1700" b="0" i="0">
                <a:solidFill>
                  <a:srgbClr val="FFFFFF"/>
                </a:solidFill>
                <a:effectLst/>
                <a:latin typeface="Open Sans" panose="020B0606030504020204" pitchFamily="34" charset="0"/>
              </a:rPr>
              <a:t>Körfez Krizi nedeniyle sağlanan hibelerden 1990 yılında 745 milyon dolar, 1991 yılında ise milyar dolarlık giriş olmasına rağmen Merkez Bankası rezervleri önemli kayba uğramış, kısa vadeli dış borçların ödenmesinde zorluklar olmuştur yılında dış ticarette görülen olumsuz gelişmeler 1991'de tersine dönmüştür. Yıl içinde ekonomideki durgunluk nedeniyle iç piyasanın daralması ve döviz kurlarının bir önceki yıla göre daha hızlı yükselmesi, ihracatı sürekli uyarırken, aynı nedenlerle ithalatta önemli bir yavaşlama meydana gelmiştir yılında ihracatımız 1990 yılına göre yüzde 4,9'luk bir artışla 13.6 milyar dolara yükselirken ithalatımız ise yüzde 5,6'lık bir azalışla 21 milyar dolara gerilemiştir. Cari işlemler dengesi ise 258 milyon dolar fazla vermiştir.</a:t>
            </a:r>
            <a:endParaRPr lang="tr-TR" sz="1700">
              <a:solidFill>
                <a:srgbClr val="FFFFFF"/>
              </a:solidFill>
            </a:endParaRPr>
          </a:p>
        </p:txBody>
      </p:sp>
    </p:spTree>
    <p:extLst>
      <p:ext uri="{BB962C8B-B14F-4D97-AF65-F5344CB8AC3E}">
        <p14:creationId xmlns:p14="http://schemas.microsoft.com/office/powerpoint/2010/main" val="24118637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A740071-235A-4516-B7A0-1659CF4ADDFC}"/>
              </a:ext>
            </a:extLst>
          </p:cNvPr>
          <p:cNvSpPr>
            <a:spLocks noGrp="1"/>
          </p:cNvSpPr>
          <p:nvPr>
            <p:ph type="title"/>
          </p:nvPr>
        </p:nvSpPr>
        <p:spPr>
          <a:xfrm>
            <a:off x="686834" y="1153572"/>
            <a:ext cx="3200400" cy="4461163"/>
          </a:xfrm>
        </p:spPr>
        <p:txBody>
          <a:bodyPr>
            <a:normAutofit/>
          </a:bodyPr>
          <a:lstStyle/>
          <a:p>
            <a:endParaRPr lang="tr-TR">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9A2FB0FA-26BC-45AC-B2CD-27977BA4DF6A}"/>
              </a:ext>
            </a:extLst>
          </p:cNvPr>
          <p:cNvSpPr>
            <a:spLocks noGrp="1"/>
          </p:cNvSpPr>
          <p:nvPr>
            <p:ph idx="1"/>
          </p:nvPr>
        </p:nvSpPr>
        <p:spPr>
          <a:xfrm>
            <a:off x="4447308" y="591344"/>
            <a:ext cx="6906491" cy="5585619"/>
          </a:xfrm>
        </p:spPr>
        <p:txBody>
          <a:bodyPr anchor="ctr">
            <a:normAutofit/>
          </a:bodyPr>
          <a:lstStyle/>
          <a:p>
            <a:r>
              <a:rPr lang="tr-TR" sz="2000" b="0" i="0">
                <a:effectLst/>
                <a:latin typeface="Open Sans" panose="020B0606030504020204" pitchFamily="34" charset="0"/>
              </a:rPr>
              <a:t>Bu gelişmelerden sonra 1992 yılında ekonomide iyileşme belirtileri görülmeye başlanmıştır yılında reel </a:t>
            </a:r>
            <a:r>
              <a:rPr lang="tr-TR" sz="2000" b="0" i="0" err="1">
                <a:effectLst/>
                <a:latin typeface="Open Sans" panose="020B0606030504020204" pitchFamily="34" charset="0"/>
              </a:rPr>
              <a:t>GSMH'da</a:t>
            </a:r>
            <a:r>
              <a:rPr lang="tr-TR" sz="2000" b="0" i="0">
                <a:effectLst/>
                <a:latin typeface="Open Sans" panose="020B0606030504020204" pitchFamily="34" charset="0"/>
              </a:rPr>
              <a:t> elde edilen yüzde 6,4'lük artış hızı, Türkiye ekonomisinin uzun dönemli ortalama kalkınma hızının üzerinde bir orandır. Haziran 1992'de toplanan Üçüncü İzmir İktisat Kongresi'nde de bu gelişmeler paralelinde Türkiye'nin 21. yüzyıla gelişmiş ilk </a:t>
            </a:r>
            <a:r>
              <a:rPr lang="tr-TR" sz="2000" b="0" i="0" err="1">
                <a:effectLst/>
                <a:latin typeface="Open Sans" panose="020B0606030504020204" pitchFamily="34" charset="0"/>
              </a:rPr>
              <a:t>onbeş</a:t>
            </a:r>
            <a:r>
              <a:rPr lang="tr-TR" sz="2000" b="0" i="0">
                <a:effectLst/>
                <a:latin typeface="Open Sans" panose="020B0606030504020204" pitchFamily="34" charset="0"/>
              </a:rPr>
              <a:t> ülke içinde girme hedefi ortaya konulmuştur. Bu hedefe ulaşmanın temelinin, demokrasiyle birlikte gelişen bir serbest pazar ekonomisi olduğu vurgulanarak dışa açılma politikasından hiçbir taviz vermeden, devletin ekonomiye müdahalesini asgariye indirmenin şart olduğu belirtilmiştir yılında Türkiye'nin ihracatı 14.7 milyar dolar, ithalatı ise 22.9 milyar dolar olarak gerçekleşmiştir yılında cari işlemler dengesi 942 milyon dolar açık vermiştir. Bu yıl toplam dış borç stokumuz 55 milyar dolara, iç borç stokumuz ise 194 trilyon </a:t>
            </a:r>
            <a:r>
              <a:rPr lang="tr-TR" sz="2000" b="0" i="0" err="1">
                <a:effectLst/>
                <a:latin typeface="Open Sans" panose="020B0606030504020204" pitchFamily="34" charset="0"/>
              </a:rPr>
              <a:t>TL'na</a:t>
            </a:r>
            <a:r>
              <a:rPr lang="tr-TR" sz="2000" b="0" i="0">
                <a:effectLst/>
                <a:latin typeface="Open Sans" panose="020B0606030504020204" pitchFamily="34" charset="0"/>
              </a:rPr>
              <a:t> yükselmiştir. Kamu kesimi borçlanma gereğinin </a:t>
            </a:r>
            <a:r>
              <a:rPr lang="tr-TR" sz="2000" b="0" i="0" err="1">
                <a:effectLst/>
                <a:latin typeface="Open Sans" panose="020B0606030504020204" pitchFamily="34" charset="0"/>
              </a:rPr>
              <a:t>GSMH'ya</a:t>
            </a:r>
            <a:r>
              <a:rPr lang="tr-TR" sz="2000" b="0" i="0">
                <a:effectLst/>
                <a:latin typeface="Open Sans" panose="020B0606030504020204" pitchFamily="34" charset="0"/>
              </a:rPr>
              <a:t> oranı da yüzde 10,6 olarak gerçekleşmiştir.</a:t>
            </a:r>
            <a:endParaRPr lang="tr-TR" sz="2000"/>
          </a:p>
        </p:txBody>
      </p:sp>
    </p:spTree>
    <p:extLst>
      <p:ext uri="{BB962C8B-B14F-4D97-AF65-F5344CB8AC3E}">
        <p14:creationId xmlns:p14="http://schemas.microsoft.com/office/powerpoint/2010/main" val="3386624726"/>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BB3D7DF-094C-40EB-8084-1107F336310B}"/>
              </a:ext>
            </a:extLst>
          </p:cNvPr>
          <p:cNvSpPr>
            <a:spLocks noGrp="1"/>
          </p:cNvSpPr>
          <p:nvPr>
            <p:ph type="title"/>
          </p:nvPr>
        </p:nvSpPr>
        <p:spPr>
          <a:xfrm>
            <a:off x="838200" y="365125"/>
            <a:ext cx="10515600" cy="1325563"/>
          </a:xfrm>
        </p:spPr>
        <p:txBody>
          <a:bodyPr>
            <a:normAutofit/>
          </a:bodyPr>
          <a:lstStyle/>
          <a:p>
            <a:endParaRPr lang="tr-TR" sz="54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438C999D-5CBC-480D-ACDC-6E990157EAAE}"/>
              </a:ext>
            </a:extLst>
          </p:cNvPr>
          <p:cNvSpPr>
            <a:spLocks noGrp="1"/>
          </p:cNvSpPr>
          <p:nvPr>
            <p:ph idx="1"/>
          </p:nvPr>
        </p:nvSpPr>
        <p:spPr>
          <a:xfrm>
            <a:off x="838200" y="1929384"/>
            <a:ext cx="10515600" cy="4251960"/>
          </a:xfrm>
        </p:spPr>
        <p:txBody>
          <a:bodyPr>
            <a:normAutofit/>
          </a:bodyPr>
          <a:lstStyle/>
          <a:p>
            <a:r>
              <a:rPr lang="tr-TR" sz="2200" b="0" i="0">
                <a:effectLst/>
                <a:latin typeface="Open Sans" panose="020B0606030504020204" pitchFamily="34" charset="0"/>
              </a:rPr>
              <a:t>1992'de enflasyon artış eğilimini sürdürmüş ve toptan eşya fiyatları endeksi yüzde 61,4, tüketici fiyatları endeksi ise yüzde 66,0 düzeyinde gerçekleşmiştir.Altıncı Beş Yıllık Kalkınma Planı'nın dördüncü dilimi olan 1993 yılında, reel GSMH büyüme hızı yüzde 8,1 olarak gerçekleşmiş ve böylece program hedefi aşılmıştır yılında dolar olan kişi başına ulusal gelir reel olarak önemli ölçüde artmış ve 1993 yılında dolar seviyesinde gerçekleşmiştir.</a:t>
            </a:r>
            <a:endParaRPr lang="tr-TR" sz="2200"/>
          </a:p>
        </p:txBody>
      </p:sp>
    </p:spTree>
    <p:extLst>
      <p:ext uri="{BB962C8B-B14F-4D97-AF65-F5344CB8AC3E}">
        <p14:creationId xmlns:p14="http://schemas.microsoft.com/office/powerpoint/2010/main" val="3125648413"/>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esap makinesi, kalem, pusula, para ve üzerinde grafik yazılı kağıt">
            <a:extLst>
              <a:ext uri="{FF2B5EF4-FFF2-40B4-BE49-F238E27FC236}">
                <a16:creationId xmlns:a16="http://schemas.microsoft.com/office/drawing/2014/main" id="{CE331BD4-7717-415C-9A3B-1CB74BDE324D}"/>
              </a:ext>
            </a:extLst>
          </p:cNvPr>
          <p:cNvPicPr>
            <a:picLocks noChangeAspect="1"/>
          </p:cNvPicPr>
          <p:nvPr/>
        </p:nvPicPr>
        <p:blipFill rotWithShape="1">
          <a:blip r:embed="rId2"/>
          <a:srcRect l="20261" r="16038" b="-1"/>
          <a:stretch/>
        </p:blipFill>
        <p:spPr>
          <a:xfrm>
            <a:off x="6728728" y="1690688"/>
            <a:ext cx="5463273" cy="5167312"/>
          </a:xfrm>
          <a:custGeom>
            <a:avLst/>
            <a:gdLst/>
            <a:ahLst/>
            <a:cxnLst/>
            <a:rect l="l" t="t" r="r" b="b"/>
            <a:pathLst>
              <a:path w="5463273" h="5167312">
                <a:moveTo>
                  <a:pt x="2391664" y="0"/>
                </a:moveTo>
                <a:lnTo>
                  <a:pt x="2729598" y="0"/>
                </a:lnTo>
                <a:lnTo>
                  <a:pt x="3668014" y="0"/>
                </a:lnTo>
                <a:lnTo>
                  <a:pt x="5463273" y="0"/>
                </a:lnTo>
                <a:lnTo>
                  <a:pt x="5463273" y="5167310"/>
                </a:lnTo>
                <a:lnTo>
                  <a:pt x="3668014" y="5167310"/>
                </a:lnTo>
                <a:lnTo>
                  <a:pt x="3668014" y="5167312"/>
                </a:lnTo>
                <a:lnTo>
                  <a:pt x="0" y="5167312"/>
                </a:lnTo>
                <a:lnTo>
                  <a:pt x="2393879" y="952"/>
                </a:lnTo>
                <a:lnTo>
                  <a:pt x="2391664" y="952"/>
                </a:lnTo>
                <a:close/>
              </a:path>
            </a:pathLst>
          </a:custGeom>
        </p:spPr>
      </p:pic>
      <p:sp>
        <p:nvSpPr>
          <p:cNvPr id="11" name="Freeform: Shape 10">
            <a:extLst>
              <a:ext uri="{FF2B5EF4-FFF2-40B4-BE49-F238E27FC236}">
                <a16:creationId xmlns:a16="http://schemas.microsoft.com/office/drawing/2014/main" id="{581DAA37-DAFB-47C9-9EE7-11C030BEC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0688"/>
            <a:ext cx="8958061" cy="5167312"/>
          </a:xfrm>
          <a:custGeom>
            <a:avLst/>
            <a:gdLst>
              <a:gd name="connsiteX0" fmla="*/ 0 w 8958061"/>
              <a:gd name="connsiteY0" fmla="*/ 0 h 5167312"/>
              <a:gd name="connsiteX1" fmla="*/ 7885684 w 8958061"/>
              <a:gd name="connsiteY1" fmla="*/ 0 h 5167312"/>
              <a:gd name="connsiteX2" fmla="*/ 7884964 w 8958061"/>
              <a:gd name="connsiteY2" fmla="*/ 952 h 5167312"/>
              <a:gd name="connsiteX3" fmla="*/ 8958061 w 8958061"/>
              <a:gd name="connsiteY3" fmla="*/ 952 h 5167312"/>
              <a:gd name="connsiteX4" fmla="*/ 6564182 w 8958061"/>
              <a:gd name="connsiteY4" fmla="*/ 5167312 h 5167312"/>
              <a:gd name="connsiteX5" fmla="*/ 3026607 w 8958061"/>
              <a:gd name="connsiteY5" fmla="*/ 5167312 h 5167312"/>
              <a:gd name="connsiteX6" fmla="*/ 3026607 w 8958061"/>
              <a:gd name="connsiteY6" fmla="*/ 5166360 h 5167312"/>
              <a:gd name="connsiteX7" fmla="*/ 0 w 8958061"/>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8061" h="5167312">
                <a:moveTo>
                  <a:pt x="0" y="0"/>
                </a:moveTo>
                <a:lnTo>
                  <a:pt x="7885684" y="0"/>
                </a:lnTo>
                <a:lnTo>
                  <a:pt x="7884964" y="952"/>
                </a:lnTo>
                <a:lnTo>
                  <a:pt x="8958061" y="952"/>
                </a:lnTo>
                <a:lnTo>
                  <a:pt x="6564182" y="5167312"/>
                </a:lnTo>
                <a:lnTo>
                  <a:pt x="3026607" y="5167312"/>
                </a:lnTo>
                <a:lnTo>
                  <a:pt x="3026607"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586DDB61-C196-498C-B6A1-682EB83C4171}"/>
              </a:ext>
            </a:extLst>
          </p:cNvPr>
          <p:cNvSpPr>
            <a:spLocks noGrp="1"/>
          </p:cNvSpPr>
          <p:nvPr>
            <p:ph type="title"/>
          </p:nvPr>
        </p:nvSpPr>
        <p:spPr>
          <a:xfrm>
            <a:off x="841248" y="365759"/>
            <a:ext cx="7769352" cy="1325880"/>
          </a:xfrm>
        </p:spPr>
        <p:txBody>
          <a:bodyPr anchor="ctr">
            <a:normAutofit/>
          </a:bodyPr>
          <a:lstStyle/>
          <a:p>
            <a:endParaRPr lang="tr-TR">
              <a:solidFill>
                <a:schemeClr val="bg1"/>
              </a:solidFill>
            </a:endParaRPr>
          </a:p>
        </p:txBody>
      </p:sp>
      <p:sp>
        <p:nvSpPr>
          <p:cNvPr id="13" name="Freeform: Shape 12">
            <a:extLst>
              <a:ext uri="{FF2B5EF4-FFF2-40B4-BE49-F238E27FC236}">
                <a16:creationId xmlns:a16="http://schemas.microsoft.com/office/drawing/2014/main" id="{F4CBD955-7E14-485C-919F-EC1D1B9BC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410" y="2"/>
            <a:ext cx="2986590" cy="1511301"/>
          </a:xfrm>
          <a:custGeom>
            <a:avLst/>
            <a:gdLst>
              <a:gd name="connsiteX0" fmla="*/ 697617 w 2986590"/>
              <a:gd name="connsiteY0" fmla="*/ 0 h 1511301"/>
              <a:gd name="connsiteX1" fmla="*/ 1096710 w 2986590"/>
              <a:gd name="connsiteY1" fmla="*/ 0 h 1511301"/>
              <a:gd name="connsiteX2" fmla="*/ 1191330 w 2986590"/>
              <a:gd name="connsiteY2" fmla="*/ 0 h 1511301"/>
              <a:gd name="connsiteX3" fmla="*/ 2986590 w 2986590"/>
              <a:gd name="connsiteY3" fmla="*/ 0 h 1511301"/>
              <a:gd name="connsiteX4" fmla="*/ 2986590 w 2986590"/>
              <a:gd name="connsiteY4" fmla="*/ 1511301 h 1511301"/>
              <a:gd name="connsiteX5" fmla="*/ 1191330 w 2986590"/>
              <a:gd name="connsiteY5" fmla="*/ 1511301 h 1511301"/>
              <a:gd name="connsiteX6" fmla="*/ 399093 w 2986590"/>
              <a:gd name="connsiteY6" fmla="*/ 1511301 h 1511301"/>
              <a:gd name="connsiteX7" fmla="*/ 0 w 2986590"/>
              <a:gd name="connsiteY7" fmla="*/ 1511301 h 151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590" h="1511301">
                <a:moveTo>
                  <a:pt x="697617" y="0"/>
                </a:moveTo>
                <a:lnTo>
                  <a:pt x="1096710" y="0"/>
                </a:lnTo>
                <a:lnTo>
                  <a:pt x="1191330" y="0"/>
                </a:lnTo>
                <a:lnTo>
                  <a:pt x="2986590" y="0"/>
                </a:lnTo>
                <a:lnTo>
                  <a:pt x="2986590" y="1511301"/>
                </a:lnTo>
                <a:lnTo>
                  <a:pt x="1191330" y="1511301"/>
                </a:lnTo>
                <a:lnTo>
                  <a:pt x="399093"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FA505F71-22AC-417F-9AF6-0138966B9802}"/>
              </a:ext>
            </a:extLst>
          </p:cNvPr>
          <p:cNvSpPr>
            <a:spLocks noGrp="1"/>
          </p:cNvSpPr>
          <p:nvPr>
            <p:ph idx="1"/>
          </p:nvPr>
        </p:nvSpPr>
        <p:spPr>
          <a:xfrm>
            <a:off x="841248" y="2209800"/>
            <a:ext cx="5887479" cy="4010025"/>
          </a:xfrm>
        </p:spPr>
        <p:txBody>
          <a:bodyPr anchor="t">
            <a:normAutofit/>
          </a:bodyPr>
          <a:lstStyle/>
          <a:p>
            <a:r>
              <a:rPr lang="tr-TR" sz="2000" b="0" i="0">
                <a:solidFill>
                  <a:srgbClr val="FFFFFF"/>
                </a:solidFill>
                <a:effectLst/>
                <a:latin typeface="Open Sans" panose="020B0606030504020204" pitchFamily="34" charset="0"/>
              </a:rPr>
              <a:t>Buna karşılık kamu kesimi finansman açığının GSMH'ya oranı yükselmiş, dış ticaret ve cari işlemler açıkları büyük boyutlara ulaşmıştır. Bu yıl kamu kesimi borçlanma gereğinin GSMH'ya oranı yüzde 11,2 olmuştur yılında ihracatımızda büyük bir artış gözlenmezken ithalatımızda önemli bir artış gerçekleşmiştir. Bu dönemde ihracatımız 15.3 milyar dolar, ithalatımız ise 29.4 milyar dolar olmuştur. İthalatımızdaki bu artışın başlıca nedeni iç talepteki canlanmadır. Ayrıca, 1993 yılında cari işlemler dengesi 6.4 milyar dolarlık açık vermiştir.</a:t>
            </a:r>
            <a:endParaRPr lang="tr-TR" sz="2000">
              <a:solidFill>
                <a:srgbClr val="FFFFFF"/>
              </a:solidFill>
            </a:endParaRPr>
          </a:p>
        </p:txBody>
      </p:sp>
    </p:spTree>
    <p:extLst>
      <p:ext uri="{BB962C8B-B14F-4D97-AF65-F5344CB8AC3E}">
        <p14:creationId xmlns:p14="http://schemas.microsoft.com/office/powerpoint/2010/main" val="2564631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9C5FDE-0D5A-4479-A8A4-29C860675A34}"/>
              </a:ext>
            </a:extLst>
          </p:cNvPr>
          <p:cNvPicPr>
            <a:picLocks noChangeAspect="1"/>
          </p:cNvPicPr>
          <p:nvPr/>
        </p:nvPicPr>
        <p:blipFill rotWithShape="1">
          <a:blip r:embed="rId2"/>
          <a:srcRect l="11226" r="20537" b="-1"/>
          <a:stretch/>
        </p:blipFill>
        <p:spPr>
          <a:xfrm>
            <a:off x="20" y="10"/>
            <a:ext cx="6204384" cy="5114534"/>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2" name="Başlık 1">
            <a:extLst>
              <a:ext uri="{FF2B5EF4-FFF2-40B4-BE49-F238E27FC236}">
                <a16:creationId xmlns:a16="http://schemas.microsoft.com/office/drawing/2014/main" id="{E584D38F-E490-4292-9310-FEA15BCF67E2}"/>
              </a:ext>
            </a:extLst>
          </p:cNvPr>
          <p:cNvSpPr>
            <a:spLocks noGrp="1"/>
          </p:cNvSpPr>
          <p:nvPr>
            <p:ph type="title"/>
          </p:nvPr>
        </p:nvSpPr>
        <p:spPr>
          <a:xfrm>
            <a:off x="481014" y="327026"/>
            <a:ext cx="4164011" cy="2611437"/>
          </a:xfrm>
        </p:spPr>
        <p:txBody>
          <a:bodyPr>
            <a:normAutofit/>
          </a:bodyPr>
          <a:lstStyle/>
          <a:p>
            <a:r>
              <a:rPr lang="tr-TR" sz="3600" b="1" i="1">
                <a:effectLst/>
                <a:latin typeface="Times New Roman" panose="02020603050405020304" pitchFamily="18" charset="0"/>
                <a:ea typeface="Calibri" panose="020F0502020204030204" pitchFamily="34" charset="0"/>
                <a:cs typeface="Times New Roman" panose="02020603050405020304" pitchFamily="18" charset="0"/>
              </a:rPr>
              <a:t>1990 – 1999 yılları arasında dünya ekonomisi ortalama % 3,1 büyümüştür,</a:t>
            </a:r>
            <a:br>
              <a:rPr lang="tr-TR" sz="3600" b="1" i="1">
                <a:effectLst/>
                <a:latin typeface="Times New Roman" panose="02020603050405020304" pitchFamily="18" charset="0"/>
                <a:ea typeface="Calibri" panose="020F0502020204030204" pitchFamily="34" charset="0"/>
                <a:cs typeface="Times New Roman" panose="02020603050405020304" pitchFamily="18" charset="0"/>
              </a:rPr>
            </a:br>
            <a:endParaRPr lang="tr-TR" sz="3600" b="1" i="1">
              <a:latin typeface="Times New Roman" panose="02020603050405020304" pitchFamily="18" charset="0"/>
              <a:cs typeface="Times New Roman" panose="02020603050405020304" pitchFamily="18" charset="0"/>
            </a:endParaRPr>
          </a:p>
        </p:txBody>
      </p:sp>
      <p:graphicFrame>
        <p:nvGraphicFramePr>
          <p:cNvPr id="26" name="İçerik Yer Tutucusu 2">
            <a:extLst>
              <a:ext uri="{FF2B5EF4-FFF2-40B4-BE49-F238E27FC236}">
                <a16:creationId xmlns:a16="http://schemas.microsoft.com/office/drawing/2014/main" id="{65A046C3-E9BC-41C6-B55E-998C42BAE4D8}"/>
              </a:ext>
            </a:extLst>
          </p:cNvPr>
          <p:cNvGraphicFramePr>
            <a:graphicFrameLocks noGrp="1"/>
          </p:cNvGraphicFramePr>
          <p:nvPr>
            <p:ph idx="1"/>
            <p:extLst>
              <p:ext uri="{D42A27DB-BD31-4B8C-83A1-F6EECF244321}">
                <p14:modId xmlns:p14="http://schemas.microsoft.com/office/powerpoint/2010/main" val="3408369227"/>
              </p:ext>
            </p:extLst>
          </p:nvPr>
        </p:nvGraphicFramePr>
        <p:xfrm>
          <a:off x="6381750" y="2119313"/>
          <a:ext cx="5329236" cy="4057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16112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8CCA6B-D311-408B-9515-1646A4DC5BC7}"/>
              </a:ext>
            </a:extLst>
          </p:cNvPr>
          <p:cNvSpPr>
            <a:spLocks noGrp="1"/>
          </p:cNvSpPr>
          <p:nvPr>
            <p:ph type="title"/>
          </p:nvPr>
        </p:nvSpPr>
        <p:spPr>
          <a:xfrm>
            <a:off x="1653363" y="365760"/>
            <a:ext cx="9367203" cy="1188720"/>
          </a:xfrm>
        </p:spPr>
        <p:txBody>
          <a:bodyPr>
            <a:normAutofit/>
          </a:bodyPr>
          <a:lstStyle/>
          <a:p>
            <a:endParaRPr lang="tr-T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16149763-52AA-49E5-81A1-1781D8FE0F53}"/>
              </a:ext>
            </a:extLst>
          </p:cNvPr>
          <p:cNvSpPr>
            <a:spLocks noGrp="1"/>
          </p:cNvSpPr>
          <p:nvPr>
            <p:ph idx="1"/>
          </p:nvPr>
        </p:nvSpPr>
        <p:spPr>
          <a:xfrm>
            <a:off x="1653363" y="2176272"/>
            <a:ext cx="9367204" cy="4041648"/>
          </a:xfrm>
        </p:spPr>
        <p:txBody>
          <a:bodyPr anchor="t">
            <a:normAutofit/>
          </a:bodyPr>
          <a:lstStyle/>
          <a:p>
            <a:r>
              <a:rPr lang="tr-TR" sz="2400" b="0" i="0">
                <a:effectLst/>
                <a:latin typeface="Open Sans" panose="020B0606030504020204" pitchFamily="34" charset="0"/>
              </a:rPr>
              <a:t> İç tasarruflar reel olarak azalmış, önemli boyutta dış açığa karşı yatırımların GSMH'ya oranı sabit fiyatlarla gerilemiştir. Bu dönemde dış borç stoku 67 milyar dolara yükselmiş, iç borç stoku ise 356 trilyon TL olarak gerçekleşmiştir.</a:t>
            </a:r>
            <a:endParaRPr lang="tr-TR" sz="2400"/>
          </a:p>
        </p:txBody>
      </p:sp>
    </p:spTree>
    <p:extLst>
      <p:ext uri="{BB962C8B-B14F-4D97-AF65-F5344CB8AC3E}">
        <p14:creationId xmlns:p14="http://schemas.microsoft.com/office/powerpoint/2010/main" val="2742657483"/>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Kırmızı arka plan üzerinde beyaz yüzde simgesi">
            <a:extLst>
              <a:ext uri="{FF2B5EF4-FFF2-40B4-BE49-F238E27FC236}">
                <a16:creationId xmlns:a16="http://schemas.microsoft.com/office/drawing/2014/main" id="{6705B269-05A6-496D-8CE5-7DEA70754F56}"/>
              </a:ext>
            </a:extLst>
          </p:cNvPr>
          <p:cNvPicPr>
            <a:picLocks noChangeAspect="1"/>
          </p:cNvPicPr>
          <p:nvPr/>
        </p:nvPicPr>
        <p:blipFill rotWithShape="1">
          <a:blip r:embed="rId2"/>
          <a:srcRect l="29427" r="-1" b="-1"/>
          <a:stretch/>
        </p:blipFill>
        <p:spPr>
          <a:xfrm>
            <a:off x="6728728" y="1690688"/>
            <a:ext cx="5463273" cy="5167312"/>
          </a:xfrm>
          <a:custGeom>
            <a:avLst/>
            <a:gdLst/>
            <a:ahLst/>
            <a:cxnLst/>
            <a:rect l="l" t="t" r="r" b="b"/>
            <a:pathLst>
              <a:path w="5463273" h="5167312">
                <a:moveTo>
                  <a:pt x="2391664" y="0"/>
                </a:moveTo>
                <a:lnTo>
                  <a:pt x="2729598" y="0"/>
                </a:lnTo>
                <a:lnTo>
                  <a:pt x="3668014" y="0"/>
                </a:lnTo>
                <a:lnTo>
                  <a:pt x="5463273" y="0"/>
                </a:lnTo>
                <a:lnTo>
                  <a:pt x="5463273" y="5167310"/>
                </a:lnTo>
                <a:lnTo>
                  <a:pt x="3668014" y="5167310"/>
                </a:lnTo>
                <a:lnTo>
                  <a:pt x="3668014" y="5167312"/>
                </a:lnTo>
                <a:lnTo>
                  <a:pt x="0" y="5167312"/>
                </a:lnTo>
                <a:lnTo>
                  <a:pt x="2393879" y="952"/>
                </a:lnTo>
                <a:lnTo>
                  <a:pt x="2391664" y="952"/>
                </a:lnTo>
                <a:close/>
              </a:path>
            </a:pathLst>
          </a:custGeom>
        </p:spPr>
      </p:pic>
      <p:sp>
        <p:nvSpPr>
          <p:cNvPr id="11" name="Freeform: Shape 10">
            <a:extLst>
              <a:ext uri="{FF2B5EF4-FFF2-40B4-BE49-F238E27FC236}">
                <a16:creationId xmlns:a16="http://schemas.microsoft.com/office/drawing/2014/main" id="{581DAA37-DAFB-47C9-9EE7-11C030BEC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0688"/>
            <a:ext cx="8958061" cy="5167312"/>
          </a:xfrm>
          <a:custGeom>
            <a:avLst/>
            <a:gdLst>
              <a:gd name="connsiteX0" fmla="*/ 0 w 8958061"/>
              <a:gd name="connsiteY0" fmla="*/ 0 h 5167312"/>
              <a:gd name="connsiteX1" fmla="*/ 7885684 w 8958061"/>
              <a:gd name="connsiteY1" fmla="*/ 0 h 5167312"/>
              <a:gd name="connsiteX2" fmla="*/ 7884964 w 8958061"/>
              <a:gd name="connsiteY2" fmla="*/ 952 h 5167312"/>
              <a:gd name="connsiteX3" fmla="*/ 8958061 w 8958061"/>
              <a:gd name="connsiteY3" fmla="*/ 952 h 5167312"/>
              <a:gd name="connsiteX4" fmla="*/ 6564182 w 8958061"/>
              <a:gd name="connsiteY4" fmla="*/ 5167312 h 5167312"/>
              <a:gd name="connsiteX5" fmla="*/ 3026607 w 8958061"/>
              <a:gd name="connsiteY5" fmla="*/ 5167312 h 5167312"/>
              <a:gd name="connsiteX6" fmla="*/ 3026607 w 8958061"/>
              <a:gd name="connsiteY6" fmla="*/ 5166360 h 5167312"/>
              <a:gd name="connsiteX7" fmla="*/ 0 w 8958061"/>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8061" h="5167312">
                <a:moveTo>
                  <a:pt x="0" y="0"/>
                </a:moveTo>
                <a:lnTo>
                  <a:pt x="7885684" y="0"/>
                </a:lnTo>
                <a:lnTo>
                  <a:pt x="7884964" y="952"/>
                </a:lnTo>
                <a:lnTo>
                  <a:pt x="8958061" y="952"/>
                </a:lnTo>
                <a:lnTo>
                  <a:pt x="6564182" y="5167312"/>
                </a:lnTo>
                <a:lnTo>
                  <a:pt x="3026607" y="5167312"/>
                </a:lnTo>
                <a:lnTo>
                  <a:pt x="3026607"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E21024CD-B528-4E10-AAF1-56DB7FFD4122}"/>
              </a:ext>
            </a:extLst>
          </p:cNvPr>
          <p:cNvSpPr>
            <a:spLocks noGrp="1"/>
          </p:cNvSpPr>
          <p:nvPr>
            <p:ph type="title"/>
          </p:nvPr>
        </p:nvSpPr>
        <p:spPr>
          <a:xfrm>
            <a:off x="841248" y="365759"/>
            <a:ext cx="7769352" cy="1325880"/>
          </a:xfrm>
        </p:spPr>
        <p:txBody>
          <a:bodyPr anchor="ctr">
            <a:normAutofit/>
          </a:bodyPr>
          <a:lstStyle/>
          <a:p>
            <a:endParaRPr lang="tr-TR">
              <a:solidFill>
                <a:schemeClr val="bg1"/>
              </a:solidFill>
            </a:endParaRPr>
          </a:p>
        </p:txBody>
      </p:sp>
      <p:sp>
        <p:nvSpPr>
          <p:cNvPr id="13" name="Freeform: Shape 12">
            <a:extLst>
              <a:ext uri="{FF2B5EF4-FFF2-40B4-BE49-F238E27FC236}">
                <a16:creationId xmlns:a16="http://schemas.microsoft.com/office/drawing/2014/main" id="{F4CBD955-7E14-485C-919F-EC1D1B9BC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410" y="2"/>
            <a:ext cx="2986590" cy="1511301"/>
          </a:xfrm>
          <a:custGeom>
            <a:avLst/>
            <a:gdLst>
              <a:gd name="connsiteX0" fmla="*/ 697617 w 2986590"/>
              <a:gd name="connsiteY0" fmla="*/ 0 h 1511301"/>
              <a:gd name="connsiteX1" fmla="*/ 1096710 w 2986590"/>
              <a:gd name="connsiteY1" fmla="*/ 0 h 1511301"/>
              <a:gd name="connsiteX2" fmla="*/ 1191330 w 2986590"/>
              <a:gd name="connsiteY2" fmla="*/ 0 h 1511301"/>
              <a:gd name="connsiteX3" fmla="*/ 2986590 w 2986590"/>
              <a:gd name="connsiteY3" fmla="*/ 0 h 1511301"/>
              <a:gd name="connsiteX4" fmla="*/ 2986590 w 2986590"/>
              <a:gd name="connsiteY4" fmla="*/ 1511301 h 1511301"/>
              <a:gd name="connsiteX5" fmla="*/ 1191330 w 2986590"/>
              <a:gd name="connsiteY5" fmla="*/ 1511301 h 1511301"/>
              <a:gd name="connsiteX6" fmla="*/ 399093 w 2986590"/>
              <a:gd name="connsiteY6" fmla="*/ 1511301 h 1511301"/>
              <a:gd name="connsiteX7" fmla="*/ 0 w 2986590"/>
              <a:gd name="connsiteY7" fmla="*/ 1511301 h 151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590" h="1511301">
                <a:moveTo>
                  <a:pt x="697617" y="0"/>
                </a:moveTo>
                <a:lnTo>
                  <a:pt x="1096710" y="0"/>
                </a:lnTo>
                <a:lnTo>
                  <a:pt x="1191330" y="0"/>
                </a:lnTo>
                <a:lnTo>
                  <a:pt x="2986590" y="0"/>
                </a:lnTo>
                <a:lnTo>
                  <a:pt x="2986590" y="1511301"/>
                </a:lnTo>
                <a:lnTo>
                  <a:pt x="1191330" y="1511301"/>
                </a:lnTo>
                <a:lnTo>
                  <a:pt x="399093"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4671BB11-695B-4363-AB7B-2270E87A0616}"/>
              </a:ext>
            </a:extLst>
          </p:cNvPr>
          <p:cNvSpPr>
            <a:spLocks noGrp="1"/>
          </p:cNvSpPr>
          <p:nvPr>
            <p:ph idx="1"/>
          </p:nvPr>
        </p:nvSpPr>
        <p:spPr>
          <a:xfrm>
            <a:off x="841248" y="2209800"/>
            <a:ext cx="5887479" cy="4010025"/>
          </a:xfrm>
        </p:spPr>
        <p:txBody>
          <a:bodyPr anchor="t">
            <a:normAutofit/>
          </a:bodyPr>
          <a:lstStyle/>
          <a:p>
            <a:r>
              <a:rPr lang="tr-TR" sz="2000" b="0" i="0">
                <a:solidFill>
                  <a:srgbClr val="FFFFFF"/>
                </a:solidFill>
                <a:effectLst/>
                <a:latin typeface="Open Sans" panose="020B0606030504020204" pitchFamily="34" charset="0"/>
              </a:rPr>
              <a:t>1993 yılında tüketici fiyatları endeksi bir önceki yıla göre yüzde 71,1 oranında artarken toptan eşya fiyatları endeksindeki artış yüzde 62,5 oranında gerçekleşmiştir. Yine aynı yılda konsolide bütçe gelirlerinin GSMH'ya oranı yüzde 17,6, konsolide bütçe giderlerinin GSMH'ya oranı ise yüzde 24,3 olarak gerçekleşmiştir.1993 yılında TL mevduatlarında bir gerileme gözlenmiştir. Buna karşın, ekonomik faaliyetteki hızlanmaya paralel olarak kredilerde kayda değer bir hızlanma gerçekleşmiş, bu hızlanmada mevduat banka kredilerindeki artış ana etken olmuştur.</a:t>
            </a:r>
            <a:endParaRPr lang="tr-TR" sz="2000">
              <a:solidFill>
                <a:srgbClr val="FFFFFF"/>
              </a:solidFill>
            </a:endParaRPr>
          </a:p>
        </p:txBody>
      </p:sp>
    </p:spTree>
    <p:extLst>
      <p:ext uri="{BB962C8B-B14F-4D97-AF65-F5344CB8AC3E}">
        <p14:creationId xmlns:p14="http://schemas.microsoft.com/office/powerpoint/2010/main" val="17227902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64D464-898B-4908-88FD-33A83D6ED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2A6E5C7-7972-4D4D-84A7-DD37AB5A4074}"/>
              </a:ext>
            </a:extLst>
          </p:cNvPr>
          <p:cNvSpPr>
            <a:spLocks noGrp="1"/>
          </p:cNvSpPr>
          <p:nvPr>
            <p:ph type="title"/>
          </p:nvPr>
        </p:nvSpPr>
        <p:spPr>
          <a:xfrm>
            <a:off x="838200" y="365126"/>
            <a:ext cx="9808597" cy="1146176"/>
          </a:xfrm>
        </p:spPr>
        <p:txBody>
          <a:bodyPr>
            <a:normAutofit/>
          </a:bodyPr>
          <a:lstStyle/>
          <a:p>
            <a:endParaRPr lang="tr-TR" dirty="0">
              <a:solidFill>
                <a:schemeClr val="bg1"/>
              </a:solidFill>
            </a:endParaRPr>
          </a:p>
        </p:txBody>
      </p:sp>
      <p:sp>
        <p:nvSpPr>
          <p:cNvPr id="10" name="Freeform: Shape 9">
            <a:extLst>
              <a:ext uri="{FF2B5EF4-FFF2-40B4-BE49-F238E27FC236}">
                <a16:creationId xmlns:a16="http://schemas.microsoft.com/office/drawing/2014/main" id="{F0BC1D9E-4401-4EC0-88FD-ED103CB57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0670" y="2"/>
            <a:ext cx="1191330" cy="1511301"/>
          </a:xfrm>
          <a:custGeom>
            <a:avLst/>
            <a:gdLst>
              <a:gd name="connsiteX0" fmla="*/ 697617 w 1191330"/>
              <a:gd name="connsiteY0" fmla="*/ 0 h 1511301"/>
              <a:gd name="connsiteX1" fmla="*/ 1191330 w 1191330"/>
              <a:gd name="connsiteY1" fmla="*/ 0 h 1511301"/>
              <a:gd name="connsiteX2" fmla="*/ 1191330 w 1191330"/>
              <a:gd name="connsiteY2" fmla="*/ 1511301 h 1511301"/>
              <a:gd name="connsiteX3" fmla="*/ 0 w 1191330"/>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1191330" h="1511301">
                <a:moveTo>
                  <a:pt x="697617" y="0"/>
                </a:moveTo>
                <a:lnTo>
                  <a:pt x="1191330" y="0"/>
                </a:lnTo>
                <a:lnTo>
                  <a:pt x="1191330"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Freeform: Shape 11">
            <a:extLst>
              <a:ext uri="{FF2B5EF4-FFF2-40B4-BE49-F238E27FC236}">
                <a16:creationId xmlns:a16="http://schemas.microsoft.com/office/drawing/2014/main" id="{B0AAF7C9-094E-400C-A428-F6C2262F6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0753320" cy="5167312"/>
          </a:xfrm>
          <a:custGeom>
            <a:avLst/>
            <a:gdLst>
              <a:gd name="connsiteX0" fmla="*/ 0 w 10753320"/>
              <a:gd name="connsiteY0" fmla="*/ 0 h 5167312"/>
              <a:gd name="connsiteX1" fmla="*/ 9680943 w 10753320"/>
              <a:gd name="connsiteY1" fmla="*/ 0 h 5167312"/>
              <a:gd name="connsiteX2" fmla="*/ 9680223 w 10753320"/>
              <a:gd name="connsiteY2" fmla="*/ 952 h 5167312"/>
              <a:gd name="connsiteX3" fmla="*/ 10753320 w 10753320"/>
              <a:gd name="connsiteY3" fmla="*/ 952 h 5167312"/>
              <a:gd name="connsiteX4" fmla="*/ 8359441 w 10753320"/>
              <a:gd name="connsiteY4" fmla="*/ 5167312 h 5167312"/>
              <a:gd name="connsiteX5" fmla="*/ 4821866 w 10753320"/>
              <a:gd name="connsiteY5" fmla="*/ 5167312 h 5167312"/>
              <a:gd name="connsiteX6" fmla="*/ 4821866 w 10753320"/>
              <a:gd name="connsiteY6" fmla="*/ 5166360 h 5167312"/>
              <a:gd name="connsiteX7" fmla="*/ 0 w 10753320"/>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320" h="5167312">
                <a:moveTo>
                  <a:pt x="0" y="0"/>
                </a:moveTo>
                <a:lnTo>
                  <a:pt x="9680943" y="0"/>
                </a:lnTo>
                <a:lnTo>
                  <a:pt x="9680223" y="952"/>
                </a:lnTo>
                <a:lnTo>
                  <a:pt x="10753320" y="952"/>
                </a:lnTo>
                <a:lnTo>
                  <a:pt x="8359441" y="5167312"/>
                </a:lnTo>
                <a:lnTo>
                  <a:pt x="4821866" y="5167312"/>
                </a:lnTo>
                <a:lnTo>
                  <a:pt x="4821866" y="5166360"/>
                </a:lnTo>
                <a:lnTo>
                  <a:pt x="0" y="51663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7D19E4DD-5D1F-4F40-80B3-D79225877FB0}"/>
              </a:ext>
            </a:extLst>
          </p:cNvPr>
          <p:cNvSpPr>
            <a:spLocks noGrp="1"/>
          </p:cNvSpPr>
          <p:nvPr>
            <p:ph idx="1"/>
          </p:nvPr>
        </p:nvSpPr>
        <p:spPr>
          <a:xfrm>
            <a:off x="838201" y="2055811"/>
            <a:ext cx="7315200" cy="4121152"/>
          </a:xfrm>
        </p:spPr>
        <p:txBody>
          <a:bodyPr>
            <a:normAutofit/>
          </a:bodyPr>
          <a:lstStyle/>
          <a:p>
            <a:r>
              <a:rPr lang="tr-TR" sz="2400">
                <a:effectLst/>
                <a:latin typeface="Helvetica" panose="020B0604020202020204" pitchFamily="34" charset="0"/>
                <a:ea typeface="Calibri" panose="020F0502020204030204" pitchFamily="34" charset="0"/>
              </a:rPr>
              <a:t>Türkiye Cumhuriyeti Devleti’nin gayri safi milli hasılası 1990’lı yıllarda yerinde saymamış veya gerilememiş aksine 149 milyar dolardan 247 milyar dolara çıkmıştır.</a:t>
            </a:r>
            <a:endParaRPr lang="tr-TR" sz="2400"/>
          </a:p>
        </p:txBody>
      </p:sp>
      <p:sp>
        <p:nvSpPr>
          <p:cNvPr id="14" name="Freeform: Shape 13">
            <a:extLst>
              <a:ext uri="{FF2B5EF4-FFF2-40B4-BE49-F238E27FC236}">
                <a16:creationId xmlns:a16="http://schemas.microsoft.com/office/drawing/2014/main" id="{6200B311-3585-4069-AAC6-CD443FA5B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986" y="1690688"/>
            <a:ext cx="3668014" cy="5167312"/>
          </a:xfrm>
          <a:custGeom>
            <a:avLst/>
            <a:gdLst>
              <a:gd name="connsiteX0" fmla="*/ 2391664 w 3668014"/>
              <a:gd name="connsiteY0" fmla="*/ 0 h 5167312"/>
              <a:gd name="connsiteX1" fmla="*/ 3668014 w 3668014"/>
              <a:gd name="connsiteY1" fmla="*/ 0 h 5167312"/>
              <a:gd name="connsiteX2" fmla="*/ 3668014 w 3668014"/>
              <a:gd name="connsiteY2" fmla="*/ 5167312 h 5167312"/>
              <a:gd name="connsiteX3" fmla="*/ 0 w 3668014"/>
              <a:gd name="connsiteY3" fmla="*/ 5167312 h 5167312"/>
              <a:gd name="connsiteX4" fmla="*/ 2393879 w 3668014"/>
              <a:gd name="connsiteY4" fmla="*/ 952 h 5167312"/>
              <a:gd name="connsiteX5" fmla="*/ 2391664 w 366801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014" h="5167312">
                <a:moveTo>
                  <a:pt x="2391664" y="0"/>
                </a:moveTo>
                <a:lnTo>
                  <a:pt x="3668014" y="0"/>
                </a:lnTo>
                <a:lnTo>
                  <a:pt x="3668014" y="5167312"/>
                </a:lnTo>
                <a:lnTo>
                  <a:pt x="0" y="5167312"/>
                </a:lnTo>
                <a:lnTo>
                  <a:pt x="2393879" y="952"/>
                </a:lnTo>
                <a:lnTo>
                  <a:pt x="2391664"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10471675"/>
      </p:ext>
    </p:extLst>
  </p:cSld>
  <p:clrMapOvr>
    <a:overrideClrMapping bg1="dk1" tx1="lt1" bg2="dk2" tx2="lt2" accent1="accent1" accent2="accent2" accent3="accent3" accent4="accent4" accent5="accent5" accent6="accent6" hlink="hlink" folHlink="folHlink"/>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1AB5F8B-0C61-434F-92D7-AB0D71B81E40}"/>
              </a:ext>
            </a:extLst>
          </p:cNvPr>
          <p:cNvSpPr>
            <a:spLocks noGrp="1"/>
          </p:cNvSpPr>
          <p:nvPr>
            <p:ph type="title"/>
          </p:nvPr>
        </p:nvSpPr>
        <p:spPr>
          <a:xfrm>
            <a:off x="1653363" y="365760"/>
            <a:ext cx="9367203" cy="1188720"/>
          </a:xfrm>
        </p:spPr>
        <p:txBody>
          <a:bodyPr>
            <a:normAutofit/>
          </a:bodyPr>
          <a:lstStyle/>
          <a:p>
            <a:endParaRPr lang="tr-T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83B64E87-5203-4C84-B846-7E2D45870F9A}"/>
              </a:ext>
            </a:extLst>
          </p:cNvPr>
          <p:cNvSpPr>
            <a:spLocks noGrp="1"/>
          </p:cNvSpPr>
          <p:nvPr>
            <p:ph idx="1"/>
          </p:nvPr>
        </p:nvSpPr>
        <p:spPr>
          <a:xfrm>
            <a:off x="1653363" y="2176272"/>
            <a:ext cx="9367204" cy="4041648"/>
          </a:xfrm>
        </p:spPr>
        <p:txBody>
          <a:bodyPr anchor="t">
            <a:normAutofit/>
          </a:bodyPr>
          <a:lstStyle/>
          <a:p>
            <a:r>
              <a:rPr lang="tr-TR" sz="2400">
                <a:effectLst/>
                <a:latin typeface="Helvetica" panose="020B0604020202020204" pitchFamily="34" charset="0"/>
                <a:ea typeface="Calibri" panose="020F0502020204030204" pitchFamily="34" charset="0"/>
                <a:cs typeface="Times New Roman" panose="02020603050405020304" pitchFamily="18" charset="0"/>
              </a:rPr>
              <a:t>. Bu dönemde Türkiye gibi gelişmekte olan ülkeleri derinden etkileyen finansal krizler ve Türkiye’nin kendi krizlerine rağmen Türkiye 1990 – 1999 yılları arası her yıl ortalama % 4 büyümüştür. Bu büyüme oranı ile dünya ortalamasının, gelişmiş ülkeler ortalamasının ve içinde yer aldığı gelişmekte olan ülkeler ortalamasının üzerindedir.</a:t>
            </a:r>
            <a:endParaRPr lang="tr-TR" sz="2400">
              <a:effectLst/>
              <a:latin typeface="Calibri" panose="020F0502020204030204" pitchFamily="34" charset="0"/>
              <a:ea typeface="Calibri" panose="020F0502020204030204" pitchFamily="34" charset="0"/>
              <a:cs typeface="Times New Roman" panose="02020603050405020304" pitchFamily="18" charset="0"/>
            </a:endParaRPr>
          </a:p>
          <a:p>
            <a:endParaRPr lang="tr-TR" sz="2400"/>
          </a:p>
        </p:txBody>
      </p:sp>
    </p:spTree>
    <p:extLst>
      <p:ext uri="{BB962C8B-B14F-4D97-AF65-F5344CB8AC3E}">
        <p14:creationId xmlns:p14="http://schemas.microsoft.com/office/powerpoint/2010/main" val="238148794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Hesap makinesi, kalem, pusula, para ve üzerinde grafik yazılı kağıt">
            <a:extLst>
              <a:ext uri="{FF2B5EF4-FFF2-40B4-BE49-F238E27FC236}">
                <a16:creationId xmlns:a16="http://schemas.microsoft.com/office/drawing/2014/main" id="{CDB19EE8-A609-46DC-8540-91E2832E4D39}"/>
              </a:ext>
            </a:extLst>
          </p:cNvPr>
          <p:cNvPicPr>
            <a:picLocks noChangeAspect="1"/>
          </p:cNvPicPr>
          <p:nvPr/>
        </p:nvPicPr>
        <p:blipFill rotWithShape="1">
          <a:blip r:embed="rId2"/>
          <a:srcRect l="20261" r="16038" b="-1"/>
          <a:stretch/>
        </p:blipFill>
        <p:spPr>
          <a:xfrm>
            <a:off x="6728728" y="1690688"/>
            <a:ext cx="5463273" cy="5167312"/>
          </a:xfrm>
          <a:custGeom>
            <a:avLst/>
            <a:gdLst/>
            <a:ahLst/>
            <a:cxnLst/>
            <a:rect l="l" t="t" r="r" b="b"/>
            <a:pathLst>
              <a:path w="5463273" h="5167312">
                <a:moveTo>
                  <a:pt x="2391664" y="0"/>
                </a:moveTo>
                <a:lnTo>
                  <a:pt x="2729598" y="0"/>
                </a:lnTo>
                <a:lnTo>
                  <a:pt x="3668014" y="0"/>
                </a:lnTo>
                <a:lnTo>
                  <a:pt x="5463273" y="0"/>
                </a:lnTo>
                <a:lnTo>
                  <a:pt x="5463273" y="5167310"/>
                </a:lnTo>
                <a:lnTo>
                  <a:pt x="3668014" y="5167310"/>
                </a:lnTo>
                <a:lnTo>
                  <a:pt x="3668014" y="5167312"/>
                </a:lnTo>
                <a:lnTo>
                  <a:pt x="0" y="5167312"/>
                </a:lnTo>
                <a:lnTo>
                  <a:pt x="2393879" y="952"/>
                </a:lnTo>
                <a:lnTo>
                  <a:pt x="2391664" y="952"/>
                </a:lnTo>
                <a:close/>
              </a:path>
            </a:pathLst>
          </a:custGeom>
        </p:spPr>
      </p:pic>
      <p:sp>
        <p:nvSpPr>
          <p:cNvPr id="11" name="Freeform: Shape 10">
            <a:extLst>
              <a:ext uri="{FF2B5EF4-FFF2-40B4-BE49-F238E27FC236}">
                <a16:creationId xmlns:a16="http://schemas.microsoft.com/office/drawing/2014/main" id="{581DAA37-DAFB-47C9-9EE7-11C030BEC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0688"/>
            <a:ext cx="8958061" cy="5167312"/>
          </a:xfrm>
          <a:custGeom>
            <a:avLst/>
            <a:gdLst>
              <a:gd name="connsiteX0" fmla="*/ 0 w 8958061"/>
              <a:gd name="connsiteY0" fmla="*/ 0 h 5167312"/>
              <a:gd name="connsiteX1" fmla="*/ 7885684 w 8958061"/>
              <a:gd name="connsiteY1" fmla="*/ 0 h 5167312"/>
              <a:gd name="connsiteX2" fmla="*/ 7884964 w 8958061"/>
              <a:gd name="connsiteY2" fmla="*/ 952 h 5167312"/>
              <a:gd name="connsiteX3" fmla="*/ 8958061 w 8958061"/>
              <a:gd name="connsiteY3" fmla="*/ 952 h 5167312"/>
              <a:gd name="connsiteX4" fmla="*/ 6564182 w 8958061"/>
              <a:gd name="connsiteY4" fmla="*/ 5167312 h 5167312"/>
              <a:gd name="connsiteX5" fmla="*/ 3026607 w 8958061"/>
              <a:gd name="connsiteY5" fmla="*/ 5167312 h 5167312"/>
              <a:gd name="connsiteX6" fmla="*/ 3026607 w 8958061"/>
              <a:gd name="connsiteY6" fmla="*/ 5166360 h 5167312"/>
              <a:gd name="connsiteX7" fmla="*/ 0 w 8958061"/>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8061" h="5167312">
                <a:moveTo>
                  <a:pt x="0" y="0"/>
                </a:moveTo>
                <a:lnTo>
                  <a:pt x="7885684" y="0"/>
                </a:lnTo>
                <a:lnTo>
                  <a:pt x="7884964" y="952"/>
                </a:lnTo>
                <a:lnTo>
                  <a:pt x="8958061" y="952"/>
                </a:lnTo>
                <a:lnTo>
                  <a:pt x="6564182" y="5167312"/>
                </a:lnTo>
                <a:lnTo>
                  <a:pt x="3026607" y="5167312"/>
                </a:lnTo>
                <a:lnTo>
                  <a:pt x="3026607"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38D2A3B5-74BF-4B1E-8EFF-26815E15428A}"/>
              </a:ext>
            </a:extLst>
          </p:cNvPr>
          <p:cNvSpPr>
            <a:spLocks noGrp="1"/>
          </p:cNvSpPr>
          <p:nvPr>
            <p:ph type="title"/>
          </p:nvPr>
        </p:nvSpPr>
        <p:spPr>
          <a:xfrm>
            <a:off x="841248" y="365759"/>
            <a:ext cx="7769352" cy="1325880"/>
          </a:xfrm>
        </p:spPr>
        <p:txBody>
          <a:bodyPr anchor="ctr">
            <a:normAutofit/>
          </a:bodyPr>
          <a:lstStyle/>
          <a:p>
            <a:r>
              <a:rPr lang="tr-TR" b="1">
                <a:solidFill>
                  <a:schemeClr val="bg1"/>
                </a:solidFill>
                <a:effectLst/>
                <a:latin typeface="Helvetica" panose="020B0604020202020204" pitchFamily="34" charset="0"/>
                <a:ea typeface="Times New Roman" panose="02020603050405020304" pitchFamily="18" charset="0"/>
                <a:cs typeface="Times New Roman" panose="02020603050405020304" pitchFamily="18" charset="0"/>
              </a:rPr>
              <a:t>1994 krizi</a:t>
            </a:r>
            <a:br>
              <a:rPr lang="tr-TR">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tr-TR">
              <a:solidFill>
                <a:schemeClr val="bg1"/>
              </a:solidFill>
            </a:endParaRPr>
          </a:p>
        </p:txBody>
      </p:sp>
      <p:sp>
        <p:nvSpPr>
          <p:cNvPr id="13" name="Freeform: Shape 12">
            <a:extLst>
              <a:ext uri="{FF2B5EF4-FFF2-40B4-BE49-F238E27FC236}">
                <a16:creationId xmlns:a16="http://schemas.microsoft.com/office/drawing/2014/main" id="{F4CBD955-7E14-485C-919F-EC1D1B9BC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410" y="2"/>
            <a:ext cx="2986590" cy="1511301"/>
          </a:xfrm>
          <a:custGeom>
            <a:avLst/>
            <a:gdLst>
              <a:gd name="connsiteX0" fmla="*/ 697617 w 2986590"/>
              <a:gd name="connsiteY0" fmla="*/ 0 h 1511301"/>
              <a:gd name="connsiteX1" fmla="*/ 1096710 w 2986590"/>
              <a:gd name="connsiteY1" fmla="*/ 0 h 1511301"/>
              <a:gd name="connsiteX2" fmla="*/ 1191330 w 2986590"/>
              <a:gd name="connsiteY2" fmla="*/ 0 h 1511301"/>
              <a:gd name="connsiteX3" fmla="*/ 2986590 w 2986590"/>
              <a:gd name="connsiteY3" fmla="*/ 0 h 1511301"/>
              <a:gd name="connsiteX4" fmla="*/ 2986590 w 2986590"/>
              <a:gd name="connsiteY4" fmla="*/ 1511301 h 1511301"/>
              <a:gd name="connsiteX5" fmla="*/ 1191330 w 2986590"/>
              <a:gd name="connsiteY5" fmla="*/ 1511301 h 1511301"/>
              <a:gd name="connsiteX6" fmla="*/ 399093 w 2986590"/>
              <a:gd name="connsiteY6" fmla="*/ 1511301 h 1511301"/>
              <a:gd name="connsiteX7" fmla="*/ 0 w 2986590"/>
              <a:gd name="connsiteY7" fmla="*/ 1511301 h 151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590" h="1511301">
                <a:moveTo>
                  <a:pt x="697617" y="0"/>
                </a:moveTo>
                <a:lnTo>
                  <a:pt x="1096710" y="0"/>
                </a:lnTo>
                <a:lnTo>
                  <a:pt x="1191330" y="0"/>
                </a:lnTo>
                <a:lnTo>
                  <a:pt x="2986590" y="0"/>
                </a:lnTo>
                <a:lnTo>
                  <a:pt x="2986590" y="1511301"/>
                </a:lnTo>
                <a:lnTo>
                  <a:pt x="1191330" y="1511301"/>
                </a:lnTo>
                <a:lnTo>
                  <a:pt x="399093"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3399F3C8-E555-4565-A1CD-07314CE0B466}"/>
              </a:ext>
            </a:extLst>
          </p:cNvPr>
          <p:cNvSpPr>
            <a:spLocks noGrp="1"/>
          </p:cNvSpPr>
          <p:nvPr>
            <p:ph idx="1"/>
          </p:nvPr>
        </p:nvSpPr>
        <p:spPr>
          <a:xfrm>
            <a:off x="841248" y="2209800"/>
            <a:ext cx="5887479" cy="4010025"/>
          </a:xfrm>
        </p:spPr>
        <p:txBody>
          <a:bodyPr anchor="t">
            <a:normAutofit/>
          </a:bodyPr>
          <a:lstStyle/>
          <a:p>
            <a:pPr>
              <a:spcAft>
                <a:spcPts val="800"/>
              </a:spcAft>
            </a:pPr>
            <a:r>
              <a:rPr lang="tr-TR" sz="200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Türkiye'de bugün ekonomistler tarafından kötü ekonomi yönetimi ve popülist politikaların yol açtığı krizlerin en önde gelen örnekleri arasında gösteriliyor.</a:t>
            </a:r>
            <a:endParaRPr lang="tr-TR" sz="20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tr-TR" sz="200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1990'lı yıllarında devlet ağırlıklı olarak harcamaları için kamu bankalarından borç kullanmaya başladı ve zaman içerisinde çok ciddi bir borç yükünün altına girdi.</a:t>
            </a:r>
            <a:endParaRPr lang="tr-TR" sz="20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tr-TR" sz="200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Bu dönemde, özel bankalarda yüksek faiz vererek mevduat topladı ve kamuya da yüksek faizle krediler verdi.</a:t>
            </a:r>
            <a:endParaRPr lang="tr-TR" sz="20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tr-TR" sz="2000">
              <a:solidFill>
                <a:srgbClr val="FFFFFF"/>
              </a:solidFill>
            </a:endParaRPr>
          </a:p>
        </p:txBody>
      </p:sp>
    </p:spTree>
    <p:extLst>
      <p:ext uri="{BB962C8B-B14F-4D97-AF65-F5344CB8AC3E}">
        <p14:creationId xmlns:p14="http://schemas.microsoft.com/office/powerpoint/2010/main" val="652171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0CCBB01-B9DB-433C-B1ED-2A7C19346617}"/>
              </a:ext>
            </a:extLst>
          </p:cNvPr>
          <p:cNvPicPr>
            <a:picLocks noChangeAspect="1"/>
          </p:cNvPicPr>
          <p:nvPr/>
        </p:nvPicPr>
        <p:blipFill rotWithShape="1">
          <a:blip r:embed="rId2"/>
          <a:srcRect r="29426" b="-1"/>
          <a:stretch/>
        </p:blipFill>
        <p:spPr>
          <a:xfrm>
            <a:off x="6728728" y="1690688"/>
            <a:ext cx="5463273" cy="5167312"/>
          </a:xfrm>
          <a:custGeom>
            <a:avLst/>
            <a:gdLst/>
            <a:ahLst/>
            <a:cxnLst/>
            <a:rect l="l" t="t" r="r" b="b"/>
            <a:pathLst>
              <a:path w="5463273" h="5167312">
                <a:moveTo>
                  <a:pt x="2391664" y="0"/>
                </a:moveTo>
                <a:lnTo>
                  <a:pt x="2729598" y="0"/>
                </a:lnTo>
                <a:lnTo>
                  <a:pt x="3668014" y="0"/>
                </a:lnTo>
                <a:lnTo>
                  <a:pt x="5463273" y="0"/>
                </a:lnTo>
                <a:lnTo>
                  <a:pt x="5463273" y="5167310"/>
                </a:lnTo>
                <a:lnTo>
                  <a:pt x="3668014" y="5167310"/>
                </a:lnTo>
                <a:lnTo>
                  <a:pt x="3668014" y="5167312"/>
                </a:lnTo>
                <a:lnTo>
                  <a:pt x="0" y="5167312"/>
                </a:lnTo>
                <a:lnTo>
                  <a:pt x="2393879" y="952"/>
                </a:lnTo>
                <a:lnTo>
                  <a:pt x="2391664" y="952"/>
                </a:lnTo>
                <a:close/>
              </a:path>
            </a:pathLst>
          </a:custGeom>
        </p:spPr>
      </p:pic>
      <p:sp>
        <p:nvSpPr>
          <p:cNvPr id="12" name="Freeform: Shape 11">
            <a:extLst>
              <a:ext uri="{FF2B5EF4-FFF2-40B4-BE49-F238E27FC236}">
                <a16:creationId xmlns:a16="http://schemas.microsoft.com/office/drawing/2014/main" id="{581DAA37-DAFB-47C9-9EE7-11C030BEC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0688"/>
            <a:ext cx="8958061" cy="5167312"/>
          </a:xfrm>
          <a:custGeom>
            <a:avLst/>
            <a:gdLst>
              <a:gd name="connsiteX0" fmla="*/ 0 w 8958061"/>
              <a:gd name="connsiteY0" fmla="*/ 0 h 5167312"/>
              <a:gd name="connsiteX1" fmla="*/ 7885684 w 8958061"/>
              <a:gd name="connsiteY1" fmla="*/ 0 h 5167312"/>
              <a:gd name="connsiteX2" fmla="*/ 7884964 w 8958061"/>
              <a:gd name="connsiteY2" fmla="*/ 952 h 5167312"/>
              <a:gd name="connsiteX3" fmla="*/ 8958061 w 8958061"/>
              <a:gd name="connsiteY3" fmla="*/ 952 h 5167312"/>
              <a:gd name="connsiteX4" fmla="*/ 6564182 w 8958061"/>
              <a:gd name="connsiteY4" fmla="*/ 5167312 h 5167312"/>
              <a:gd name="connsiteX5" fmla="*/ 3026607 w 8958061"/>
              <a:gd name="connsiteY5" fmla="*/ 5167312 h 5167312"/>
              <a:gd name="connsiteX6" fmla="*/ 3026607 w 8958061"/>
              <a:gd name="connsiteY6" fmla="*/ 5166360 h 5167312"/>
              <a:gd name="connsiteX7" fmla="*/ 0 w 8958061"/>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8061" h="5167312">
                <a:moveTo>
                  <a:pt x="0" y="0"/>
                </a:moveTo>
                <a:lnTo>
                  <a:pt x="7885684" y="0"/>
                </a:lnTo>
                <a:lnTo>
                  <a:pt x="7884964" y="952"/>
                </a:lnTo>
                <a:lnTo>
                  <a:pt x="8958061" y="952"/>
                </a:lnTo>
                <a:lnTo>
                  <a:pt x="6564182" y="5167312"/>
                </a:lnTo>
                <a:lnTo>
                  <a:pt x="3026607" y="5167312"/>
                </a:lnTo>
                <a:lnTo>
                  <a:pt x="3026607"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EDC616FE-92B9-43ED-A73F-545B4A47F732}"/>
              </a:ext>
            </a:extLst>
          </p:cNvPr>
          <p:cNvSpPr>
            <a:spLocks noGrp="1"/>
          </p:cNvSpPr>
          <p:nvPr>
            <p:ph type="title"/>
          </p:nvPr>
        </p:nvSpPr>
        <p:spPr>
          <a:xfrm>
            <a:off x="841248" y="365759"/>
            <a:ext cx="7769352" cy="1325880"/>
          </a:xfrm>
        </p:spPr>
        <p:txBody>
          <a:bodyPr anchor="ctr">
            <a:normAutofit/>
          </a:bodyPr>
          <a:lstStyle/>
          <a:p>
            <a:endParaRPr lang="tr-TR">
              <a:solidFill>
                <a:schemeClr val="bg1"/>
              </a:solidFill>
            </a:endParaRPr>
          </a:p>
        </p:txBody>
      </p:sp>
      <p:sp>
        <p:nvSpPr>
          <p:cNvPr id="14" name="Freeform: Shape 13">
            <a:extLst>
              <a:ext uri="{FF2B5EF4-FFF2-40B4-BE49-F238E27FC236}">
                <a16:creationId xmlns:a16="http://schemas.microsoft.com/office/drawing/2014/main" id="{F4CBD955-7E14-485C-919F-EC1D1B9BC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410" y="2"/>
            <a:ext cx="2986590" cy="1511301"/>
          </a:xfrm>
          <a:custGeom>
            <a:avLst/>
            <a:gdLst>
              <a:gd name="connsiteX0" fmla="*/ 697617 w 2986590"/>
              <a:gd name="connsiteY0" fmla="*/ 0 h 1511301"/>
              <a:gd name="connsiteX1" fmla="*/ 1096710 w 2986590"/>
              <a:gd name="connsiteY1" fmla="*/ 0 h 1511301"/>
              <a:gd name="connsiteX2" fmla="*/ 1191330 w 2986590"/>
              <a:gd name="connsiteY2" fmla="*/ 0 h 1511301"/>
              <a:gd name="connsiteX3" fmla="*/ 2986590 w 2986590"/>
              <a:gd name="connsiteY3" fmla="*/ 0 h 1511301"/>
              <a:gd name="connsiteX4" fmla="*/ 2986590 w 2986590"/>
              <a:gd name="connsiteY4" fmla="*/ 1511301 h 1511301"/>
              <a:gd name="connsiteX5" fmla="*/ 1191330 w 2986590"/>
              <a:gd name="connsiteY5" fmla="*/ 1511301 h 1511301"/>
              <a:gd name="connsiteX6" fmla="*/ 399093 w 2986590"/>
              <a:gd name="connsiteY6" fmla="*/ 1511301 h 1511301"/>
              <a:gd name="connsiteX7" fmla="*/ 0 w 2986590"/>
              <a:gd name="connsiteY7" fmla="*/ 1511301 h 151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590" h="1511301">
                <a:moveTo>
                  <a:pt x="697617" y="0"/>
                </a:moveTo>
                <a:lnTo>
                  <a:pt x="1096710" y="0"/>
                </a:lnTo>
                <a:lnTo>
                  <a:pt x="1191330" y="0"/>
                </a:lnTo>
                <a:lnTo>
                  <a:pt x="2986590" y="0"/>
                </a:lnTo>
                <a:lnTo>
                  <a:pt x="2986590" y="1511301"/>
                </a:lnTo>
                <a:lnTo>
                  <a:pt x="1191330" y="1511301"/>
                </a:lnTo>
                <a:lnTo>
                  <a:pt x="399093"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İçerik Yer Tutucusu 2">
            <a:extLst>
              <a:ext uri="{FF2B5EF4-FFF2-40B4-BE49-F238E27FC236}">
                <a16:creationId xmlns:a16="http://schemas.microsoft.com/office/drawing/2014/main" id="{6313F1FB-2E28-4E5A-A699-FC25A8F473AB}"/>
              </a:ext>
            </a:extLst>
          </p:cNvPr>
          <p:cNvGraphicFramePr>
            <a:graphicFrameLocks noGrp="1"/>
          </p:cNvGraphicFramePr>
          <p:nvPr>
            <p:ph idx="1"/>
            <p:extLst>
              <p:ext uri="{D42A27DB-BD31-4B8C-83A1-F6EECF244321}">
                <p14:modId xmlns:p14="http://schemas.microsoft.com/office/powerpoint/2010/main" val="169127229"/>
              </p:ext>
            </p:extLst>
          </p:nvPr>
        </p:nvGraphicFramePr>
        <p:xfrm>
          <a:off x="841248" y="2209800"/>
          <a:ext cx="5887479" cy="4010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94105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zı elıns ile eski kırışıklı eller">
            <a:extLst>
              <a:ext uri="{FF2B5EF4-FFF2-40B4-BE49-F238E27FC236}">
                <a16:creationId xmlns:a16="http://schemas.microsoft.com/office/drawing/2014/main" id="{BE81C666-19FD-44CF-B2DD-16A49A243B1E}"/>
              </a:ext>
            </a:extLst>
          </p:cNvPr>
          <p:cNvPicPr>
            <a:picLocks noChangeAspect="1"/>
          </p:cNvPicPr>
          <p:nvPr/>
        </p:nvPicPr>
        <p:blipFill rotWithShape="1">
          <a:blip r:embed="rId2"/>
          <a:srcRect l="4255" r="25171" b="-1"/>
          <a:stretch/>
        </p:blipFill>
        <p:spPr>
          <a:xfrm>
            <a:off x="6728728" y="1690688"/>
            <a:ext cx="5463273" cy="5167312"/>
          </a:xfrm>
          <a:custGeom>
            <a:avLst/>
            <a:gdLst/>
            <a:ahLst/>
            <a:cxnLst/>
            <a:rect l="l" t="t" r="r" b="b"/>
            <a:pathLst>
              <a:path w="5463273" h="5167312">
                <a:moveTo>
                  <a:pt x="2391664" y="0"/>
                </a:moveTo>
                <a:lnTo>
                  <a:pt x="2729598" y="0"/>
                </a:lnTo>
                <a:lnTo>
                  <a:pt x="3668014" y="0"/>
                </a:lnTo>
                <a:lnTo>
                  <a:pt x="5463273" y="0"/>
                </a:lnTo>
                <a:lnTo>
                  <a:pt x="5463273" y="5167310"/>
                </a:lnTo>
                <a:lnTo>
                  <a:pt x="3668014" y="5167310"/>
                </a:lnTo>
                <a:lnTo>
                  <a:pt x="3668014" y="5167312"/>
                </a:lnTo>
                <a:lnTo>
                  <a:pt x="0" y="5167312"/>
                </a:lnTo>
                <a:lnTo>
                  <a:pt x="2393879" y="952"/>
                </a:lnTo>
                <a:lnTo>
                  <a:pt x="2391664" y="952"/>
                </a:lnTo>
                <a:close/>
              </a:path>
            </a:pathLst>
          </a:custGeom>
        </p:spPr>
      </p:pic>
      <p:sp>
        <p:nvSpPr>
          <p:cNvPr id="11" name="Freeform: Shape 10">
            <a:extLst>
              <a:ext uri="{FF2B5EF4-FFF2-40B4-BE49-F238E27FC236}">
                <a16:creationId xmlns:a16="http://schemas.microsoft.com/office/drawing/2014/main" id="{581DAA37-DAFB-47C9-9EE7-11C030BEC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0688"/>
            <a:ext cx="8958061" cy="5167312"/>
          </a:xfrm>
          <a:custGeom>
            <a:avLst/>
            <a:gdLst>
              <a:gd name="connsiteX0" fmla="*/ 0 w 8958061"/>
              <a:gd name="connsiteY0" fmla="*/ 0 h 5167312"/>
              <a:gd name="connsiteX1" fmla="*/ 7885684 w 8958061"/>
              <a:gd name="connsiteY1" fmla="*/ 0 h 5167312"/>
              <a:gd name="connsiteX2" fmla="*/ 7884964 w 8958061"/>
              <a:gd name="connsiteY2" fmla="*/ 952 h 5167312"/>
              <a:gd name="connsiteX3" fmla="*/ 8958061 w 8958061"/>
              <a:gd name="connsiteY3" fmla="*/ 952 h 5167312"/>
              <a:gd name="connsiteX4" fmla="*/ 6564182 w 8958061"/>
              <a:gd name="connsiteY4" fmla="*/ 5167312 h 5167312"/>
              <a:gd name="connsiteX5" fmla="*/ 3026607 w 8958061"/>
              <a:gd name="connsiteY5" fmla="*/ 5167312 h 5167312"/>
              <a:gd name="connsiteX6" fmla="*/ 3026607 w 8958061"/>
              <a:gd name="connsiteY6" fmla="*/ 5166360 h 5167312"/>
              <a:gd name="connsiteX7" fmla="*/ 0 w 8958061"/>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8061" h="5167312">
                <a:moveTo>
                  <a:pt x="0" y="0"/>
                </a:moveTo>
                <a:lnTo>
                  <a:pt x="7885684" y="0"/>
                </a:lnTo>
                <a:lnTo>
                  <a:pt x="7884964" y="952"/>
                </a:lnTo>
                <a:lnTo>
                  <a:pt x="8958061" y="952"/>
                </a:lnTo>
                <a:lnTo>
                  <a:pt x="6564182" y="5167312"/>
                </a:lnTo>
                <a:lnTo>
                  <a:pt x="3026607" y="5167312"/>
                </a:lnTo>
                <a:lnTo>
                  <a:pt x="3026607"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254D26AD-EE71-45EA-9FAE-E0675F5BF50E}"/>
              </a:ext>
            </a:extLst>
          </p:cNvPr>
          <p:cNvSpPr>
            <a:spLocks noGrp="1"/>
          </p:cNvSpPr>
          <p:nvPr>
            <p:ph type="title"/>
          </p:nvPr>
        </p:nvSpPr>
        <p:spPr>
          <a:xfrm>
            <a:off x="841248" y="365759"/>
            <a:ext cx="7769352" cy="1325880"/>
          </a:xfrm>
        </p:spPr>
        <p:txBody>
          <a:bodyPr anchor="ctr">
            <a:normAutofit/>
          </a:bodyPr>
          <a:lstStyle/>
          <a:p>
            <a:endParaRPr lang="tr-TR">
              <a:solidFill>
                <a:schemeClr val="bg1"/>
              </a:solidFill>
            </a:endParaRPr>
          </a:p>
        </p:txBody>
      </p:sp>
      <p:sp>
        <p:nvSpPr>
          <p:cNvPr id="13" name="Freeform: Shape 12">
            <a:extLst>
              <a:ext uri="{FF2B5EF4-FFF2-40B4-BE49-F238E27FC236}">
                <a16:creationId xmlns:a16="http://schemas.microsoft.com/office/drawing/2014/main" id="{F4CBD955-7E14-485C-919F-EC1D1B9BC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410" y="2"/>
            <a:ext cx="2986590" cy="1511301"/>
          </a:xfrm>
          <a:custGeom>
            <a:avLst/>
            <a:gdLst>
              <a:gd name="connsiteX0" fmla="*/ 697617 w 2986590"/>
              <a:gd name="connsiteY0" fmla="*/ 0 h 1511301"/>
              <a:gd name="connsiteX1" fmla="*/ 1096710 w 2986590"/>
              <a:gd name="connsiteY1" fmla="*/ 0 h 1511301"/>
              <a:gd name="connsiteX2" fmla="*/ 1191330 w 2986590"/>
              <a:gd name="connsiteY2" fmla="*/ 0 h 1511301"/>
              <a:gd name="connsiteX3" fmla="*/ 2986590 w 2986590"/>
              <a:gd name="connsiteY3" fmla="*/ 0 h 1511301"/>
              <a:gd name="connsiteX4" fmla="*/ 2986590 w 2986590"/>
              <a:gd name="connsiteY4" fmla="*/ 1511301 h 1511301"/>
              <a:gd name="connsiteX5" fmla="*/ 1191330 w 2986590"/>
              <a:gd name="connsiteY5" fmla="*/ 1511301 h 1511301"/>
              <a:gd name="connsiteX6" fmla="*/ 399093 w 2986590"/>
              <a:gd name="connsiteY6" fmla="*/ 1511301 h 1511301"/>
              <a:gd name="connsiteX7" fmla="*/ 0 w 2986590"/>
              <a:gd name="connsiteY7" fmla="*/ 1511301 h 151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590" h="1511301">
                <a:moveTo>
                  <a:pt x="697617" y="0"/>
                </a:moveTo>
                <a:lnTo>
                  <a:pt x="1096710" y="0"/>
                </a:lnTo>
                <a:lnTo>
                  <a:pt x="1191330" y="0"/>
                </a:lnTo>
                <a:lnTo>
                  <a:pt x="2986590" y="0"/>
                </a:lnTo>
                <a:lnTo>
                  <a:pt x="2986590" y="1511301"/>
                </a:lnTo>
                <a:lnTo>
                  <a:pt x="1191330" y="1511301"/>
                </a:lnTo>
                <a:lnTo>
                  <a:pt x="399093"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2F710CFD-9635-4666-9B8F-25CD5302119B}"/>
              </a:ext>
            </a:extLst>
          </p:cNvPr>
          <p:cNvSpPr>
            <a:spLocks noGrp="1"/>
          </p:cNvSpPr>
          <p:nvPr>
            <p:ph idx="1"/>
          </p:nvPr>
        </p:nvSpPr>
        <p:spPr>
          <a:xfrm>
            <a:off x="841248" y="2209800"/>
            <a:ext cx="5887479" cy="4010025"/>
          </a:xfrm>
        </p:spPr>
        <p:txBody>
          <a:bodyPr anchor="t">
            <a:normAutofit/>
          </a:bodyPr>
          <a:lstStyle/>
          <a:p>
            <a:pPr>
              <a:spcAft>
                <a:spcPts val="800"/>
              </a:spcAft>
            </a:pPr>
            <a:r>
              <a:rPr lang="tr-TR" sz="200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1993 yılı sonlarında ve 1994 başında hem bütçe hem de cari açık çok ciddi düzeylere yükselmişti.</a:t>
            </a:r>
            <a:endParaRPr lang="tr-TR" sz="20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tr-TR" sz="200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Hükümet, kamunun borç yükünü azaltmak için faizleri indirmeyi hedefleyen bir dizi adım attı. Bunlar arasında Hazine'nin borçlanma ihalelerinin iptali ve tahvil ile bonodan elde edilen faiz gelirleri üzerindeki vergi oranlarının artırılması da yer alıyordu.</a:t>
            </a:r>
            <a:endParaRPr lang="tr-TR" sz="20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tr-TR" sz="2000">
              <a:solidFill>
                <a:srgbClr val="FFFFFF"/>
              </a:solidFill>
            </a:endParaRPr>
          </a:p>
        </p:txBody>
      </p:sp>
    </p:spTree>
    <p:extLst>
      <p:ext uri="{BB962C8B-B14F-4D97-AF65-F5344CB8AC3E}">
        <p14:creationId xmlns:p14="http://schemas.microsoft.com/office/powerpoint/2010/main" val="30300258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8F29662-F7C4-4E87-BAFB-FC5238D28412}"/>
              </a:ext>
            </a:extLst>
          </p:cNvPr>
          <p:cNvPicPr>
            <a:picLocks noChangeAspect="1"/>
          </p:cNvPicPr>
          <p:nvPr/>
        </p:nvPicPr>
        <p:blipFill rotWithShape="1">
          <a:blip r:embed="rId2"/>
          <a:srcRect l="17728" r="11698" b="-1"/>
          <a:stretch/>
        </p:blipFill>
        <p:spPr>
          <a:xfrm>
            <a:off x="6728728" y="1690688"/>
            <a:ext cx="5463273" cy="5167312"/>
          </a:xfrm>
          <a:custGeom>
            <a:avLst/>
            <a:gdLst/>
            <a:ahLst/>
            <a:cxnLst/>
            <a:rect l="l" t="t" r="r" b="b"/>
            <a:pathLst>
              <a:path w="5463273" h="5167312">
                <a:moveTo>
                  <a:pt x="2391664" y="0"/>
                </a:moveTo>
                <a:lnTo>
                  <a:pt x="2729598" y="0"/>
                </a:lnTo>
                <a:lnTo>
                  <a:pt x="3668014" y="0"/>
                </a:lnTo>
                <a:lnTo>
                  <a:pt x="5463273" y="0"/>
                </a:lnTo>
                <a:lnTo>
                  <a:pt x="5463273" y="5167310"/>
                </a:lnTo>
                <a:lnTo>
                  <a:pt x="3668014" y="5167310"/>
                </a:lnTo>
                <a:lnTo>
                  <a:pt x="3668014" y="5167312"/>
                </a:lnTo>
                <a:lnTo>
                  <a:pt x="0" y="5167312"/>
                </a:lnTo>
                <a:lnTo>
                  <a:pt x="2393879" y="952"/>
                </a:lnTo>
                <a:lnTo>
                  <a:pt x="2391664" y="952"/>
                </a:lnTo>
                <a:close/>
              </a:path>
            </a:pathLst>
          </a:custGeom>
        </p:spPr>
      </p:pic>
      <p:sp>
        <p:nvSpPr>
          <p:cNvPr id="12" name="Freeform: Shape 11">
            <a:extLst>
              <a:ext uri="{FF2B5EF4-FFF2-40B4-BE49-F238E27FC236}">
                <a16:creationId xmlns:a16="http://schemas.microsoft.com/office/drawing/2014/main" id="{581DAA37-DAFB-47C9-9EE7-11C030BEC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0688"/>
            <a:ext cx="8958061" cy="5167312"/>
          </a:xfrm>
          <a:custGeom>
            <a:avLst/>
            <a:gdLst>
              <a:gd name="connsiteX0" fmla="*/ 0 w 8958061"/>
              <a:gd name="connsiteY0" fmla="*/ 0 h 5167312"/>
              <a:gd name="connsiteX1" fmla="*/ 7885684 w 8958061"/>
              <a:gd name="connsiteY1" fmla="*/ 0 h 5167312"/>
              <a:gd name="connsiteX2" fmla="*/ 7884964 w 8958061"/>
              <a:gd name="connsiteY2" fmla="*/ 952 h 5167312"/>
              <a:gd name="connsiteX3" fmla="*/ 8958061 w 8958061"/>
              <a:gd name="connsiteY3" fmla="*/ 952 h 5167312"/>
              <a:gd name="connsiteX4" fmla="*/ 6564182 w 8958061"/>
              <a:gd name="connsiteY4" fmla="*/ 5167312 h 5167312"/>
              <a:gd name="connsiteX5" fmla="*/ 3026607 w 8958061"/>
              <a:gd name="connsiteY5" fmla="*/ 5167312 h 5167312"/>
              <a:gd name="connsiteX6" fmla="*/ 3026607 w 8958061"/>
              <a:gd name="connsiteY6" fmla="*/ 5166360 h 5167312"/>
              <a:gd name="connsiteX7" fmla="*/ 0 w 8958061"/>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8061" h="5167312">
                <a:moveTo>
                  <a:pt x="0" y="0"/>
                </a:moveTo>
                <a:lnTo>
                  <a:pt x="7885684" y="0"/>
                </a:lnTo>
                <a:lnTo>
                  <a:pt x="7884964" y="952"/>
                </a:lnTo>
                <a:lnTo>
                  <a:pt x="8958061" y="952"/>
                </a:lnTo>
                <a:lnTo>
                  <a:pt x="6564182" y="5167312"/>
                </a:lnTo>
                <a:lnTo>
                  <a:pt x="3026607" y="5167312"/>
                </a:lnTo>
                <a:lnTo>
                  <a:pt x="3026607"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4E0CEC97-44D3-49B3-AB67-749475D90E8F}"/>
              </a:ext>
            </a:extLst>
          </p:cNvPr>
          <p:cNvSpPr>
            <a:spLocks noGrp="1"/>
          </p:cNvSpPr>
          <p:nvPr>
            <p:ph type="title"/>
          </p:nvPr>
        </p:nvSpPr>
        <p:spPr>
          <a:xfrm>
            <a:off x="841248" y="365759"/>
            <a:ext cx="7769352" cy="1325880"/>
          </a:xfrm>
        </p:spPr>
        <p:txBody>
          <a:bodyPr anchor="ctr">
            <a:normAutofit/>
          </a:bodyPr>
          <a:lstStyle/>
          <a:p>
            <a:endParaRPr lang="tr-TR">
              <a:solidFill>
                <a:schemeClr val="bg1"/>
              </a:solidFill>
            </a:endParaRPr>
          </a:p>
        </p:txBody>
      </p:sp>
      <p:sp>
        <p:nvSpPr>
          <p:cNvPr id="14" name="Freeform: Shape 13">
            <a:extLst>
              <a:ext uri="{FF2B5EF4-FFF2-40B4-BE49-F238E27FC236}">
                <a16:creationId xmlns:a16="http://schemas.microsoft.com/office/drawing/2014/main" id="{F4CBD955-7E14-485C-919F-EC1D1B9BC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410" y="2"/>
            <a:ext cx="2986590" cy="1511301"/>
          </a:xfrm>
          <a:custGeom>
            <a:avLst/>
            <a:gdLst>
              <a:gd name="connsiteX0" fmla="*/ 697617 w 2986590"/>
              <a:gd name="connsiteY0" fmla="*/ 0 h 1511301"/>
              <a:gd name="connsiteX1" fmla="*/ 1096710 w 2986590"/>
              <a:gd name="connsiteY1" fmla="*/ 0 h 1511301"/>
              <a:gd name="connsiteX2" fmla="*/ 1191330 w 2986590"/>
              <a:gd name="connsiteY2" fmla="*/ 0 h 1511301"/>
              <a:gd name="connsiteX3" fmla="*/ 2986590 w 2986590"/>
              <a:gd name="connsiteY3" fmla="*/ 0 h 1511301"/>
              <a:gd name="connsiteX4" fmla="*/ 2986590 w 2986590"/>
              <a:gd name="connsiteY4" fmla="*/ 1511301 h 1511301"/>
              <a:gd name="connsiteX5" fmla="*/ 1191330 w 2986590"/>
              <a:gd name="connsiteY5" fmla="*/ 1511301 h 1511301"/>
              <a:gd name="connsiteX6" fmla="*/ 399093 w 2986590"/>
              <a:gd name="connsiteY6" fmla="*/ 1511301 h 1511301"/>
              <a:gd name="connsiteX7" fmla="*/ 0 w 2986590"/>
              <a:gd name="connsiteY7" fmla="*/ 1511301 h 151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590" h="1511301">
                <a:moveTo>
                  <a:pt x="697617" y="0"/>
                </a:moveTo>
                <a:lnTo>
                  <a:pt x="1096710" y="0"/>
                </a:lnTo>
                <a:lnTo>
                  <a:pt x="1191330" y="0"/>
                </a:lnTo>
                <a:lnTo>
                  <a:pt x="2986590" y="0"/>
                </a:lnTo>
                <a:lnTo>
                  <a:pt x="2986590" y="1511301"/>
                </a:lnTo>
                <a:lnTo>
                  <a:pt x="1191330" y="1511301"/>
                </a:lnTo>
                <a:lnTo>
                  <a:pt x="399093"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İçerik Yer Tutucusu 2">
            <a:extLst>
              <a:ext uri="{FF2B5EF4-FFF2-40B4-BE49-F238E27FC236}">
                <a16:creationId xmlns:a16="http://schemas.microsoft.com/office/drawing/2014/main" id="{78908A57-270E-42FF-80F9-C66A1A722E4F}"/>
              </a:ext>
            </a:extLst>
          </p:cNvPr>
          <p:cNvGraphicFramePr>
            <a:graphicFrameLocks noGrp="1"/>
          </p:cNvGraphicFramePr>
          <p:nvPr>
            <p:ph idx="1"/>
            <p:extLst>
              <p:ext uri="{D42A27DB-BD31-4B8C-83A1-F6EECF244321}">
                <p14:modId xmlns:p14="http://schemas.microsoft.com/office/powerpoint/2010/main" val="880616206"/>
              </p:ext>
            </p:extLst>
          </p:nvPr>
        </p:nvGraphicFramePr>
        <p:xfrm>
          <a:off x="841248" y="2209800"/>
          <a:ext cx="5887479" cy="4010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00693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5">
            <a:extLst>
              <a:ext uri="{FF2B5EF4-FFF2-40B4-BE49-F238E27FC236}">
                <a16:creationId xmlns:a16="http://schemas.microsoft.com/office/drawing/2014/main" id="{8038CF2B-DCBF-45E7-AAEC-07DC86BBCAAA}"/>
              </a:ext>
            </a:extLst>
          </p:cNvPr>
          <p:cNvPicPr>
            <a:picLocks noChangeAspect="1"/>
          </p:cNvPicPr>
          <p:nvPr/>
        </p:nvPicPr>
        <p:blipFill rotWithShape="1">
          <a:blip r:embed="rId2">
            <a:alphaModFix amt="35000"/>
          </a:blip>
          <a:srcRect b="15730"/>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C15AE44D-3E3C-40D0-BC9F-069DC6CB5CD5}"/>
              </a:ext>
            </a:extLst>
          </p:cNvPr>
          <p:cNvSpPr>
            <a:spLocks noGrp="1"/>
          </p:cNvSpPr>
          <p:nvPr>
            <p:ph type="title"/>
          </p:nvPr>
        </p:nvSpPr>
        <p:spPr>
          <a:xfrm>
            <a:off x="838200" y="365125"/>
            <a:ext cx="10515600" cy="1325563"/>
          </a:xfrm>
        </p:spPr>
        <p:txBody>
          <a:bodyPr>
            <a:normAutofit/>
          </a:bodyPr>
          <a:lstStyle/>
          <a:p>
            <a:endParaRPr lang="tr-TR">
              <a:solidFill>
                <a:srgbClr val="FFFFFF"/>
              </a:solidFill>
            </a:endParaRPr>
          </a:p>
        </p:txBody>
      </p:sp>
      <p:graphicFrame>
        <p:nvGraphicFramePr>
          <p:cNvPr id="5" name="İçerik Yer Tutucusu 2">
            <a:extLst>
              <a:ext uri="{FF2B5EF4-FFF2-40B4-BE49-F238E27FC236}">
                <a16:creationId xmlns:a16="http://schemas.microsoft.com/office/drawing/2014/main" id="{CC453FB2-EE3D-449D-8874-B132C912199C}"/>
              </a:ext>
            </a:extLst>
          </p:cNvPr>
          <p:cNvGraphicFramePr>
            <a:graphicFrameLocks noGrp="1"/>
          </p:cNvGraphicFramePr>
          <p:nvPr>
            <p:ph idx="1"/>
            <p:extLst>
              <p:ext uri="{D42A27DB-BD31-4B8C-83A1-F6EECF244321}">
                <p14:modId xmlns:p14="http://schemas.microsoft.com/office/powerpoint/2010/main" val="267124032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51002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1346</Words>
  <Application>Microsoft Office PowerPoint</Application>
  <PresentationFormat>Geniş ekran</PresentationFormat>
  <Paragraphs>37</Paragraphs>
  <Slides>21</Slides>
  <Notes>0</Notes>
  <HiddenSlides>0</HiddenSlides>
  <MMClips>1</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21</vt:i4>
      </vt:variant>
    </vt:vector>
  </HeadingPairs>
  <TitlesOfParts>
    <vt:vector size="29" baseType="lpstr">
      <vt:lpstr>Arial</vt:lpstr>
      <vt:lpstr>Calibri</vt:lpstr>
      <vt:lpstr>Calibri Light</vt:lpstr>
      <vt:lpstr>Helvetica</vt:lpstr>
      <vt:lpstr>Open Sans</vt:lpstr>
      <vt:lpstr>Times New Roman</vt:lpstr>
      <vt:lpstr>Tw Cen MT</vt:lpstr>
      <vt:lpstr>Office Teması</vt:lpstr>
      <vt:lpstr>1990’lı Yıllarda Türkiye Ekonomisi Temel Gelişmeleri Toplumsal Olaylar Ekonomik Krizler Ve Oluşumları</vt:lpstr>
      <vt:lpstr>1990 – 1999 yılları arasında dünya ekonomisi ortalama % 3,1 büyümüştür, </vt:lpstr>
      <vt:lpstr>PowerPoint Sunusu</vt:lpstr>
      <vt:lpstr>PowerPoint Sunusu</vt:lpstr>
      <vt:lpstr>1994 krizi </vt:lpstr>
      <vt:lpstr>PowerPoint Sunusu</vt:lpstr>
      <vt:lpstr>PowerPoint Sunusu</vt:lpstr>
      <vt:lpstr>PowerPoint Sunusu</vt:lpstr>
      <vt:lpstr>PowerPoint Sunusu</vt:lpstr>
      <vt:lpstr>PowerPoint Sunusu</vt:lpstr>
      <vt:lpstr>Türkiye ekonomisinde büyümenin muhasebesi sonucunda Toplam Faktör Üretkenliği (Verimliliği) (TFÜ ya da TFV) artık olarak elde edilmiş</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1990’lı Yıllarda Türkiye Ekonomisi Temel Gelişmeleri Toplumsal Olaylar Ekonomik Krizler Ve Oluşumları</dc:title>
  <dc:creator>01gulbeysevik@gmail.com</dc:creator>
  <cp:lastModifiedBy>01gulbeysevik@gmail.com</cp:lastModifiedBy>
  <cp:revision>4</cp:revision>
  <dcterms:created xsi:type="dcterms:W3CDTF">2022-03-04T22:28:49Z</dcterms:created>
  <dcterms:modified xsi:type="dcterms:W3CDTF">2022-03-04T23:21:38Z</dcterms:modified>
</cp:coreProperties>
</file>