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1"/>
  </p:notesMasterIdLst>
  <p:sldIdLst>
    <p:sldId id="256" r:id="rId2"/>
    <p:sldId id="257" r:id="rId3"/>
    <p:sldId id="258" r:id="rId4"/>
    <p:sldId id="259" r:id="rId5"/>
    <p:sldId id="260" r:id="rId6"/>
    <p:sldId id="261" r:id="rId7"/>
    <p:sldId id="262" r:id="rId8"/>
    <p:sldId id="263" r:id="rId9"/>
    <p:sldId id="264" r:id="rId10"/>
    <p:sldId id="265" r:id="rId11"/>
    <p:sldId id="266" r:id="rId12"/>
    <p:sldId id="274" r:id="rId13"/>
    <p:sldId id="275" r:id="rId14"/>
    <p:sldId id="267" r:id="rId15"/>
    <p:sldId id="268" r:id="rId16"/>
    <p:sldId id="269" r:id="rId17"/>
    <p:sldId id="271" r:id="rId18"/>
    <p:sldId id="272" r:id="rId19"/>
    <p:sldId id="273" r:id="rId20"/>
    <p:sldId id="277" r:id="rId21"/>
    <p:sldId id="279" r:id="rId22"/>
    <p:sldId id="280" r:id="rId23"/>
    <p:sldId id="281" r:id="rId24"/>
    <p:sldId id="282" r:id="rId25"/>
    <p:sldId id="283" r:id="rId26"/>
    <p:sldId id="284" r:id="rId27"/>
    <p:sldId id="285" r:id="rId28"/>
    <p:sldId id="286" r:id="rId29"/>
    <p:sldId id="278" r:id="rId30"/>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0" d="100"/>
          <a:sy n="70" d="100"/>
        </p:scale>
        <p:origin x="-1386"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96B5581-9F03-4FF2-B1AE-E8D8AA6B9E7D}" type="datetimeFigureOut">
              <a:rPr lang="tr-TR" smtClean="0"/>
              <a:t>8.12.2023</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6C84D54-C2B3-4662-B2C2-0E2C64FF5F4C}" type="slidenum">
              <a:rPr lang="tr-TR" smtClean="0"/>
              <a:t>‹#›</a:t>
            </a:fld>
            <a:endParaRPr lang="tr-TR"/>
          </a:p>
        </p:txBody>
      </p:sp>
    </p:spTree>
    <p:extLst>
      <p:ext uri="{BB962C8B-B14F-4D97-AF65-F5344CB8AC3E}">
        <p14:creationId xmlns:p14="http://schemas.microsoft.com/office/powerpoint/2010/main" val="33175568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b="0" i="0" u="none" strike="noStrike" kern="1200" baseline="0" dirty="0" err="1" smtClean="0">
                <a:solidFill>
                  <a:schemeClr val="tx1"/>
                </a:solidFill>
                <a:latin typeface="+mn-lt"/>
                <a:ea typeface="+mn-ea"/>
                <a:cs typeface="+mn-cs"/>
              </a:rPr>
              <a:t>when</a:t>
            </a:r>
            <a:r>
              <a:rPr lang="tr-TR" sz="1200" b="0" i="0" u="none" strike="noStrike" kern="1200" baseline="0" dirty="0" smtClean="0">
                <a:solidFill>
                  <a:schemeClr val="tx1"/>
                </a:solidFill>
                <a:latin typeface="+mn-lt"/>
                <a:ea typeface="+mn-ea"/>
                <a:cs typeface="+mn-cs"/>
              </a:rPr>
              <a:t> </a:t>
            </a:r>
            <a:r>
              <a:rPr lang="tr-TR" sz="1200" b="0" i="0" u="none" strike="noStrike" kern="1200" baseline="0" dirty="0" err="1" smtClean="0">
                <a:solidFill>
                  <a:schemeClr val="tx1"/>
                </a:solidFill>
                <a:latin typeface="+mn-lt"/>
                <a:ea typeface="+mn-ea"/>
                <a:cs typeface="+mn-cs"/>
              </a:rPr>
              <a:t>the</a:t>
            </a:r>
            <a:r>
              <a:rPr lang="tr-TR" sz="1200" b="0" i="0" u="none" strike="noStrike" kern="1200" baseline="0" dirty="0" smtClean="0">
                <a:solidFill>
                  <a:schemeClr val="tx1"/>
                </a:solidFill>
                <a:latin typeface="+mn-lt"/>
                <a:ea typeface="+mn-ea"/>
                <a:cs typeface="+mn-cs"/>
              </a:rPr>
              <a:t> </a:t>
            </a:r>
            <a:r>
              <a:rPr lang="tr-TR" sz="1200" b="0" i="0" u="none" strike="noStrike" kern="1200" baseline="0" dirty="0" err="1" smtClean="0">
                <a:solidFill>
                  <a:schemeClr val="tx1"/>
                </a:solidFill>
                <a:latin typeface="+mn-lt"/>
                <a:ea typeface="+mn-ea"/>
                <a:cs typeface="+mn-cs"/>
              </a:rPr>
              <a:t>humanoid</a:t>
            </a:r>
            <a:endParaRPr lang="tr-TR"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ASIMO (see Figure 2.1) goes up the stairs in a house or pushes</a:t>
            </a:r>
          </a:p>
          <a:p>
            <a:r>
              <a:rPr lang="en-US" sz="1200" b="0" i="0" u="none" strike="noStrike" kern="1200" baseline="0" dirty="0" smtClean="0">
                <a:solidFill>
                  <a:schemeClr val="tx1"/>
                </a:solidFill>
                <a:latin typeface="+mn-lt"/>
                <a:ea typeface="+mn-ea"/>
                <a:cs typeface="+mn-cs"/>
              </a:rPr>
              <a:t>a cart in an </a:t>
            </a:r>
            <a:r>
              <a:rPr lang="en-US" sz="1200" b="0" i="0" u="none" strike="noStrike" kern="1200" baseline="0" dirty="0" err="1" smtClean="0">
                <a:solidFill>
                  <a:schemeClr val="tx1"/>
                </a:solidFill>
                <a:latin typeface="+mn-lt"/>
                <a:ea typeface="+mn-ea"/>
                <a:cs typeface="+mn-cs"/>
              </a:rPr>
              <a:t>oce</a:t>
            </a:r>
            <a:r>
              <a:rPr lang="en-US" sz="1200" b="0" i="0" u="none" strike="noStrike" kern="1200" baseline="0" dirty="0" smtClean="0">
                <a:solidFill>
                  <a:schemeClr val="tx1"/>
                </a:solidFill>
                <a:latin typeface="+mn-lt"/>
                <a:ea typeface="+mn-ea"/>
                <a:cs typeface="+mn-cs"/>
              </a:rPr>
              <a:t>, it is sensing and acting in the physical world</a:t>
            </a:r>
          </a:p>
          <a:p>
            <a:r>
              <a:rPr lang="en-US" sz="1200" b="0" i="0" u="none" strike="noStrike" kern="1200" baseline="0" dirty="0" smtClean="0">
                <a:solidFill>
                  <a:schemeClr val="tx1"/>
                </a:solidFill>
                <a:latin typeface="+mn-lt"/>
                <a:ea typeface="+mn-ea"/>
                <a:cs typeface="+mn-cs"/>
              </a:rPr>
              <a:t>alone and dealing with the physics of its own body and its environment.</a:t>
            </a:r>
          </a:p>
          <a:p>
            <a:r>
              <a:rPr lang="en-US" sz="1200" b="0" i="0" u="none" strike="noStrike" kern="1200" baseline="0" dirty="0" smtClean="0">
                <a:solidFill>
                  <a:schemeClr val="tx1"/>
                </a:solidFill>
                <a:latin typeface="+mn-lt"/>
                <a:ea typeface="+mn-ea"/>
                <a:cs typeface="+mn-cs"/>
              </a:rPr>
              <a:t>When ASIMO delivers </a:t>
            </a:r>
            <a:r>
              <a:rPr lang="en-US" sz="1200" b="0" i="0" u="none" strike="noStrike" kern="1200" baseline="0" dirty="0" err="1" smtClean="0">
                <a:solidFill>
                  <a:schemeClr val="tx1"/>
                </a:solidFill>
                <a:latin typeface="+mn-lt"/>
                <a:ea typeface="+mn-ea"/>
                <a:cs typeface="+mn-cs"/>
              </a:rPr>
              <a:t>coee</a:t>
            </a:r>
            <a:r>
              <a:rPr lang="en-US" sz="1200" b="0" i="0" u="none" strike="noStrike" kern="1200" baseline="0" dirty="0" smtClean="0">
                <a:solidFill>
                  <a:schemeClr val="tx1"/>
                </a:solidFill>
                <a:latin typeface="+mn-lt"/>
                <a:ea typeface="+mn-ea"/>
                <a:cs typeface="+mn-cs"/>
              </a:rPr>
              <a:t> to a group of </a:t>
            </a:r>
            <a:r>
              <a:rPr lang="en-US" sz="1200" b="0" i="0" u="none" strike="noStrike" kern="1200" baseline="0" dirty="0" err="1" smtClean="0">
                <a:solidFill>
                  <a:schemeClr val="tx1"/>
                </a:solidFill>
                <a:latin typeface="+mn-lt"/>
                <a:ea typeface="+mn-ea"/>
                <a:cs typeface="+mn-cs"/>
              </a:rPr>
              <a:t>oce</a:t>
            </a:r>
            <a:r>
              <a:rPr lang="en-US" sz="1200" b="0" i="0" u="none" strike="noStrike" kern="1200" baseline="0" dirty="0" smtClean="0">
                <a:solidFill>
                  <a:schemeClr val="tx1"/>
                </a:solidFill>
                <a:latin typeface="+mn-lt"/>
                <a:ea typeface="+mn-ea"/>
                <a:cs typeface="+mn-cs"/>
              </a:rPr>
              <a:t> workers or</a:t>
            </a:r>
          </a:p>
          <a:p>
            <a:r>
              <a:rPr lang="en-US" sz="1200" b="0" i="0" u="none" strike="noStrike" kern="1200" baseline="0" dirty="0" smtClean="0">
                <a:solidFill>
                  <a:schemeClr val="tx1"/>
                </a:solidFill>
                <a:latin typeface="+mn-lt"/>
                <a:ea typeface="+mn-ea"/>
                <a:cs typeface="+mn-cs"/>
              </a:rPr>
              <a:t>chases children around in a courtyard, it is dealing with the physical</a:t>
            </a:r>
          </a:p>
          <a:p>
            <a:r>
              <a:rPr lang="en-US" sz="1200" b="0" i="0" u="none" strike="noStrike" kern="1200" baseline="0" dirty="0" smtClean="0">
                <a:solidFill>
                  <a:schemeClr val="tx1"/>
                </a:solidFill>
                <a:latin typeface="+mn-lt"/>
                <a:ea typeface="+mn-ea"/>
                <a:cs typeface="+mn-cs"/>
              </a:rPr>
              <a:t>motions needed for those actions, but it must also address the</a:t>
            </a:r>
            <a:endParaRPr lang="tr-TR" dirty="0" smtClean="0"/>
          </a:p>
          <a:p>
            <a:endParaRPr lang="tr-TR" dirty="0"/>
          </a:p>
        </p:txBody>
      </p:sp>
      <p:sp>
        <p:nvSpPr>
          <p:cNvPr id="4" name="Slayt Numarası Yer Tutucusu 3"/>
          <p:cNvSpPr>
            <a:spLocks noGrp="1"/>
          </p:cNvSpPr>
          <p:nvPr>
            <p:ph type="sldNum" sz="quarter" idx="10"/>
          </p:nvPr>
        </p:nvSpPr>
        <p:spPr/>
        <p:txBody>
          <a:bodyPr/>
          <a:lstStyle/>
          <a:p>
            <a:fld id="{DA78DC39-0F77-4CE1-9AC0-A7B000C14D72}" type="slidenum">
              <a:rPr lang="tr-TR" smtClean="0">
                <a:solidFill>
                  <a:prstClr val="black"/>
                </a:solidFill>
              </a:rPr>
              <a:pPr/>
              <a:t>20</a:t>
            </a:fld>
            <a:endParaRPr lang="tr-TR">
              <a:solidFill>
                <a:prstClr val="black"/>
              </a:solidFill>
            </a:endParaRPr>
          </a:p>
        </p:txBody>
      </p:sp>
    </p:spTree>
    <p:extLst>
      <p:ext uri="{BB962C8B-B14F-4D97-AF65-F5344CB8AC3E}">
        <p14:creationId xmlns:p14="http://schemas.microsoft.com/office/powerpoint/2010/main" val="10048109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İnsan biçimcilik</a:t>
            </a:r>
            <a:endParaRPr lang="tr-TR" dirty="0"/>
          </a:p>
        </p:txBody>
      </p:sp>
      <p:sp>
        <p:nvSpPr>
          <p:cNvPr id="4" name="Slayt Numarası Yer Tutucusu 3"/>
          <p:cNvSpPr>
            <a:spLocks noGrp="1"/>
          </p:cNvSpPr>
          <p:nvPr>
            <p:ph type="sldNum" sz="quarter" idx="10"/>
          </p:nvPr>
        </p:nvSpPr>
        <p:spPr/>
        <p:txBody>
          <a:bodyPr/>
          <a:lstStyle/>
          <a:p>
            <a:fld id="{DA78DC39-0F77-4CE1-9AC0-A7B000C14D72}" type="slidenum">
              <a:rPr lang="tr-TR" smtClean="0"/>
              <a:t>23</a:t>
            </a:fld>
            <a:endParaRPr lang="tr-TR"/>
          </a:p>
        </p:txBody>
      </p:sp>
    </p:spTree>
    <p:extLst>
      <p:ext uri="{BB962C8B-B14F-4D97-AF65-F5344CB8AC3E}">
        <p14:creationId xmlns:p14="http://schemas.microsoft.com/office/powerpoint/2010/main" val="2857622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Ref idx="1001">
        <a:schemeClr val="bg1"/>
      </p:bgRef>
    </p:bg>
    <p:spTree>
      <p:nvGrpSpPr>
        <p:cNvPr id="1" name=""/>
        <p:cNvGrpSpPr/>
        <p:nvPr/>
      </p:nvGrpSpPr>
      <p:grpSpPr>
        <a:xfrm>
          <a:off x="0" y="0"/>
          <a:ext cx="0" cy="0"/>
          <a:chOff x="0" y="0"/>
          <a:chExt cx="0" cy="0"/>
        </a:xfrm>
      </p:grpSpPr>
      <p:sp>
        <p:nvSpPr>
          <p:cNvPr id="8" name="Başlık 7"/>
          <p:cNvSpPr>
            <a:spLocks noGrp="1"/>
          </p:cNvSpPr>
          <p:nvPr>
            <p:ph type="ctrTitle"/>
          </p:nvPr>
        </p:nvSpPr>
        <p:spPr>
          <a:xfrm>
            <a:off x="2286000" y="3124200"/>
            <a:ext cx="6172200" cy="1894362"/>
          </a:xfrm>
        </p:spPr>
        <p:txBody>
          <a:bodyPr/>
          <a:lstStyle>
            <a:lvl1pPr>
              <a:defRPr b="1"/>
            </a:lvl1pPr>
          </a:lstStyle>
          <a:p>
            <a:r>
              <a:rPr kumimoji="0" lang="tr-TR" smtClean="0"/>
              <a:t>Asıl başlık stili için tıklatın</a:t>
            </a:r>
            <a:endParaRPr kumimoji="0" lang="en-US"/>
          </a:p>
        </p:txBody>
      </p:sp>
      <p:sp>
        <p:nvSpPr>
          <p:cNvPr id="9" name="Alt Başlık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28" name="Veri Yer Tutucusu 27"/>
          <p:cNvSpPr>
            <a:spLocks noGrp="1"/>
          </p:cNvSpPr>
          <p:nvPr>
            <p:ph type="dt" sz="half" idx="10"/>
          </p:nvPr>
        </p:nvSpPr>
        <p:spPr bwMode="auto">
          <a:xfrm rot="5400000">
            <a:off x="7764621" y="1174097"/>
            <a:ext cx="2286000" cy="381000"/>
          </a:xfrm>
        </p:spPr>
        <p:txBody>
          <a:bodyPr/>
          <a:lstStyle/>
          <a:p>
            <a:fld id="{A23720DD-5B6D-40BF-8493-A6B52D484E6B}" type="datetimeFigureOut">
              <a:rPr lang="tr-TR" smtClean="0"/>
              <a:t>8.12.2023</a:t>
            </a:fld>
            <a:endParaRPr lang="tr-TR"/>
          </a:p>
        </p:txBody>
      </p:sp>
      <p:sp>
        <p:nvSpPr>
          <p:cNvPr id="17" name="Altbilgi Yer Tutucusu 16"/>
          <p:cNvSpPr>
            <a:spLocks noGrp="1"/>
          </p:cNvSpPr>
          <p:nvPr>
            <p:ph type="ftr" sz="quarter" idx="11"/>
          </p:nvPr>
        </p:nvSpPr>
        <p:spPr bwMode="auto">
          <a:xfrm rot="5400000">
            <a:off x="7077269" y="4181669"/>
            <a:ext cx="3657600" cy="384048"/>
          </a:xfrm>
        </p:spPr>
        <p:txBody>
          <a:bodyPr/>
          <a:lstStyle/>
          <a:p>
            <a:endParaRPr lang="tr-TR"/>
          </a:p>
        </p:txBody>
      </p:sp>
      <p:sp>
        <p:nvSpPr>
          <p:cNvPr id="10" name="Dikdörtgen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ikdörtgen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Dikdörtgen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Dikdörtgen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Düz Bağlayıcı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Düz Bağlayıcı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Düz Bağlayıcı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Düz Bağlayıcı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Düz Bağlayıcı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Düz Bağlayıcı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Dikdörtgen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ayt Numarası Yer Tutucusu 28"/>
          <p:cNvSpPr>
            <a:spLocks noGrp="1"/>
          </p:cNvSpPr>
          <p:nvPr>
            <p:ph type="sldNum" sz="quarter" idx="12"/>
          </p:nvPr>
        </p:nvSpPr>
        <p:spPr bwMode="auto">
          <a:xfrm>
            <a:off x="1325544" y="4928702"/>
            <a:ext cx="609600" cy="517524"/>
          </a:xfrm>
        </p:spPr>
        <p:txBody>
          <a:bodyPr/>
          <a:lstStyle/>
          <a:p>
            <a:fld id="{F302176B-0E47-46AC-8F43-DAB4B8A37D06}" type="slidenum">
              <a:rPr lang="tr-TR" smtClean="0"/>
              <a:t>‹#›</a:t>
            </a:fld>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p>
            <a:fld id="{A23720DD-5B6D-40BF-8493-A6B52D484E6B}" type="datetimeFigureOut">
              <a:rPr lang="tr-TR" smtClean="0"/>
              <a:t>8.12.2023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9"/>
            <a:ext cx="1676400" cy="5851525"/>
          </a:xfrm>
        </p:spPr>
        <p:txBody>
          <a:bodyPr vert="eaVert"/>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a:xfrm>
            <a:off x="457200" y="274638"/>
            <a:ext cx="6019800" cy="5851525"/>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p>
            <a:fld id="{A23720DD-5B6D-40BF-8493-A6B52D484E6B}" type="datetimeFigureOut">
              <a:rPr lang="tr-TR" smtClean="0"/>
              <a:t>8.12.2023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8" name="İçerik Yer Tutucusu 7"/>
          <p:cNvSpPr>
            <a:spLocks noGrp="1"/>
          </p:cNvSpPr>
          <p:nvPr>
            <p:ph sz="quarter" idx="1"/>
          </p:nvPr>
        </p:nvSpPr>
        <p:spPr>
          <a:xfrm>
            <a:off x="457200" y="1600200"/>
            <a:ext cx="7467600" cy="4873752"/>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Veri Yer Tutucusu 6"/>
          <p:cNvSpPr>
            <a:spLocks noGrp="1"/>
          </p:cNvSpPr>
          <p:nvPr>
            <p:ph type="dt" sz="half" idx="14"/>
          </p:nvPr>
        </p:nvSpPr>
        <p:spPr/>
        <p:txBody>
          <a:bodyPr rtlCol="0"/>
          <a:lstStyle/>
          <a:p>
            <a:fld id="{A23720DD-5B6D-40BF-8493-A6B52D484E6B}" type="datetimeFigureOut">
              <a:rPr lang="tr-TR" smtClean="0"/>
              <a:t>8.12.2023</a:t>
            </a:fld>
            <a:endParaRPr lang="tr-TR"/>
          </a:p>
        </p:txBody>
      </p:sp>
      <p:sp>
        <p:nvSpPr>
          <p:cNvPr id="9" name="Slayt Numarası Yer Tutucusu 8"/>
          <p:cNvSpPr>
            <a:spLocks noGrp="1"/>
          </p:cNvSpPr>
          <p:nvPr>
            <p:ph type="sldNum" sz="quarter" idx="15"/>
          </p:nvPr>
        </p:nvSpPr>
        <p:spPr/>
        <p:txBody>
          <a:bodyPr rtlCol="0"/>
          <a:lstStyle/>
          <a:p>
            <a:fld id="{F302176B-0E47-46AC-8F43-DAB4B8A37D06}" type="slidenum">
              <a:rPr lang="tr-TR" smtClean="0"/>
              <a:t>‹#›</a:t>
            </a:fld>
            <a:endParaRPr lang="tr-TR"/>
          </a:p>
        </p:txBody>
      </p:sp>
      <p:sp>
        <p:nvSpPr>
          <p:cNvPr id="10" name="Altbilgi Yer Tutucusu 9"/>
          <p:cNvSpPr>
            <a:spLocks noGrp="1"/>
          </p:cNvSpPr>
          <p:nvPr>
            <p:ph type="ftr" sz="quarter" idx="16"/>
          </p:nvPr>
        </p:nvSpPr>
        <p:spPr/>
        <p:txBody>
          <a:bodyPr rtlCol="0"/>
          <a:lstStyle/>
          <a:p>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1">
        <a:schemeClr val="bg2"/>
      </p:bgRef>
    </p:bg>
    <p:spTree>
      <p:nvGrpSpPr>
        <p:cNvPr id="1" name=""/>
        <p:cNvGrpSpPr/>
        <p:nvPr/>
      </p:nvGrpSpPr>
      <p:grpSpPr>
        <a:xfrm>
          <a:off x="0" y="0"/>
          <a:ext cx="0" cy="0"/>
          <a:chOff x="0" y="0"/>
          <a:chExt cx="0" cy="0"/>
        </a:xfrm>
      </p:grpSpPr>
      <p:sp>
        <p:nvSpPr>
          <p:cNvPr id="2" name="Başlık 1"/>
          <p:cNvSpPr>
            <a:spLocks noGrp="1"/>
          </p:cNvSpPr>
          <p:nvPr>
            <p:ph type="title"/>
          </p:nvPr>
        </p:nvSpPr>
        <p:spPr>
          <a:xfrm>
            <a:off x="2286000" y="2895600"/>
            <a:ext cx="6172200" cy="2053590"/>
          </a:xfrm>
        </p:spPr>
        <p:txBody>
          <a:bodyPr/>
          <a:lstStyle>
            <a:lvl1pPr algn="l">
              <a:buNone/>
              <a:defRPr sz="3000" b="1" cap="small" baseline="0"/>
            </a:lvl1pPr>
          </a:lstStyle>
          <a:p>
            <a:r>
              <a:rPr kumimoji="0" lang="tr-TR" smtClean="0"/>
              <a:t>Asıl başlık stili için tıklatın</a:t>
            </a:r>
            <a:endParaRPr kumimoji="0" lang="en-US"/>
          </a:p>
        </p:txBody>
      </p:sp>
      <p:sp>
        <p:nvSpPr>
          <p:cNvPr id="3" name="Metin Yer Tutucusu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Veri Yer Tutucusu 3"/>
          <p:cNvSpPr>
            <a:spLocks noGrp="1"/>
          </p:cNvSpPr>
          <p:nvPr>
            <p:ph type="dt" sz="half" idx="10"/>
          </p:nvPr>
        </p:nvSpPr>
        <p:spPr bwMode="auto">
          <a:xfrm rot="5400000">
            <a:off x="7763256" y="1170432"/>
            <a:ext cx="2286000" cy="381000"/>
          </a:xfrm>
        </p:spPr>
        <p:txBody>
          <a:bodyPr/>
          <a:lstStyle/>
          <a:p>
            <a:fld id="{A23720DD-5B6D-40BF-8493-A6B52D484E6B}" type="datetimeFigureOut">
              <a:rPr lang="tr-TR" smtClean="0"/>
              <a:t>8.12.2023</a:t>
            </a:fld>
            <a:endParaRPr lang="tr-TR"/>
          </a:p>
        </p:txBody>
      </p:sp>
      <p:sp>
        <p:nvSpPr>
          <p:cNvPr id="5" name="Altbilgi Yer Tutucusu 4"/>
          <p:cNvSpPr>
            <a:spLocks noGrp="1"/>
          </p:cNvSpPr>
          <p:nvPr>
            <p:ph type="ftr" sz="quarter" idx="11"/>
          </p:nvPr>
        </p:nvSpPr>
        <p:spPr bwMode="auto">
          <a:xfrm rot="5400000">
            <a:off x="7077456" y="4178808"/>
            <a:ext cx="3657600" cy="384048"/>
          </a:xfrm>
        </p:spPr>
        <p:txBody>
          <a:bodyPr/>
          <a:lstStyle/>
          <a:p>
            <a:endParaRPr lang="tr-TR"/>
          </a:p>
        </p:txBody>
      </p:sp>
      <p:sp>
        <p:nvSpPr>
          <p:cNvPr id="9" name="Dikdörtgen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Dikdörtgen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Dikdörtgen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ikdörtgen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Düz Bağlayıcı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Düz Bağlayıcı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Düz Bağlayıcı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Düz Bağlayıcı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Düz Bağlayıcı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Dikdörtgen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Düz Bağlayıcı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ayt Numarası Yer Tutucusu 5"/>
          <p:cNvSpPr>
            <a:spLocks noGrp="1"/>
          </p:cNvSpPr>
          <p:nvPr>
            <p:ph type="sldNum" sz="quarter" idx="12"/>
          </p:nvPr>
        </p:nvSpPr>
        <p:spPr bwMode="auto">
          <a:xfrm>
            <a:off x="1340616" y="4928702"/>
            <a:ext cx="609600" cy="517524"/>
          </a:xfrm>
        </p:spPr>
        <p:txBody>
          <a:bodyPr/>
          <a:lstStyle/>
          <a:p>
            <a:fld id="{F302176B-0E47-46AC-8F43-DAB4B8A37D06}" type="slidenum">
              <a:rPr lang="tr-TR" smtClean="0"/>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5" name="Veri Yer Tutucusu 4"/>
          <p:cNvSpPr>
            <a:spLocks noGrp="1"/>
          </p:cNvSpPr>
          <p:nvPr>
            <p:ph type="dt" sz="half" idx="10"/>
          </p:nvPr>
        </p:nvSpPr>
        <p:spPr/>
        <p:txBody>
          <a:bodyPr/>
          <a:lstStyle/>
          <a:p>
            <a:fld id="{A23720DD-5B6D-40BF-8493-A6B52D484E6B}" type="datetimeFigureOut">
              <a:rPr lang="tr-TR" smtClean="0"/>
              <a:t>8.12.2023</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302176B-0E47-46AC-8F43-DAB4B8A37D06}" type="slidenum">
              <a:rPr lang="tr-TR" smtClean="0"/>
              <a:t>‹#›</a:t>
            </a:fld>
            <a:endParaRPr lang="tr-TR"/>
          </a:p>
        </p:txBody>
      </p:sp>
      <p:sp>
        <p:nvSpPr>
          <p:cNvPr id="9" name="İçerik Yer Tutucusu 8"/>
          <p:cNvSpPr>
            <a:spLocks noGrp="1"/>
          </p:cNvSpPr>
          <p:nvPr>
            <p:ph sz="quarter" idx="1"/>
          </p:nvPr>
        </p:nvSpPr>
        <p:spPr>
          <a:xfrm>
            <a:off x="457200" y="1600200"/>
            <a:ext cx="3657600"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1" name="İçerik Yer Tutucusu 10"/>
          <p:cNvSpPr>
            <a:spLocks noGrp="1"/>
          </p:cNvSpPr>
          <p:nvPr>
            <p:ph sz="quarter" idx="2"/>
          </p:nvPr>
        </p:nvSpPr>
        <p:spPr>
          <a:xfrm>
            <a:off x="4270248" y="1600200"/>
            <a:ext cx="3657600"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7543800" cy="1143000"/>
          </a:xfrm>
        </p:spPr>
        <p:txBody>
          <a:bodyPr anchor="b"/>
          <a:lstStyle>
            <a:lvl1pPr>
              <a:defRPr/>
            </a:lvl1pPr>
          </a:lstStyle>
          <a:p>
            <a:r>
              <a:rPr kumimoji="0" lang="tr-TR" smtClean="0"/>
              <a:t>Asıl başlık stili için tıklatın</a:t>
            </a:r>
            <a:endParaRPr kumimoji="0" lang="en-US"/>
          </a:p>
        </p:txBody>
      </p:sp>
      <p:sp>
        <p:nvSpPr>
          <p:cNvPr id="7" name="Veri Yer Tutucusu 6"/>
          <p:cNvSpPr>
            <a:spLocks noGrp="1"/>
          </p:cNvSpPr>
          <p:nvPr>
            <p:ph type="dt" sz="half" idx="10"/>
          </p:nvPr>
        </p:nvSpPr>
        <p:spPr/>
        <p:txBody>
          <a:bodyPr/>
          <a:lstStyle/>
          <a:p>
            <a:fld id="{A23720DD-5B6D-40BF-8493-A6B52D484E6B}" type="datetimeFigureOut">
              <a:rPr lang="tr-TR" smtClean="0"/>
              <a:t>8.12.2023</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F302176B-0E47-46AC-8F43-DAB4B8A37D06}" type="slidenum">
              <a:rPr lang="tr-TR" smtClean="0"/>
              <a:t>‹#›</a:t>
            </a:fld>
            <a:endParaRPr lang="tr-TR"/>
          </a:p>
        </p:txBody>
      </p:sp>
      <p:sp>
        <p:nvSpPr>
          <p:cNvPr id="11" name="İçerik Yer Tutucusu 10"/>
          <p:cNvSpPr>
            <a:spLocks noGrp="1"/>
          </p:cNvSpPr>
          <p:nvPr>
            <p:ph sz="quarter" idx="2"/>
          </p:nvPr>
        </p:nvSpPr>
        <p:spPr>
          <a:xfrm>
            <a:off x="457200" y="2362200"/>
            <a:ext cx="3657600" cy="38862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3" name="İçerik Yer Tutucusu 12"/>
          <p:cNvSpPr>
            <a:spLocks noGrp="1"/>
          </p:cNvSpPr>
          <p:nvPr>
            <p:ph sz="quarter" idx="4"/>
          </p:nvPr>
        </p:nvSpPr>
        <p:spPr>
          <a:xfrm>
            <a:off x="4371975" y="2362200"/>
            <a:ext cx="3657600" cy="38862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2" name="Metin Yer Tutucusu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tr-TR" smtClean="0"/>
              <a:t>Asıl metin stillerini düzenlemek için tıklatın</a:t>
            </a:r>
          </a:p>
        </p:txBody>
      </p:sp>
      <p:sp>
        <p:nvSpPr>
          <p:cNvPr id="14" name="Metin Yer Tutucusu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tr-TR" smtClean="0"/>
              <a:t>Asıl metin stillerini düzenlemek için tıklatın</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6" name="Veri Yer Tutucusu 5"/>
          <p:cNvSpPr>
            <a:spLocks noGrp="1"/>
          </p:cNvSpPr>
          <p:nvPr>
            <p:ph type="dt" sz="half" idx="10"/>
          </p:nvPr>
        </p:nvSpPr>
        <p:spPr/>
        <p:txBody>
          <a:bodyPr rtlCol="0"/>
          <a:lstStyle/>
          <a:p>
            <a:fld id="{A23720DD-5B6D-40BF-8493-A6B52D484E6B}" type="datetimeFigureOut">
              <a:rPr lang="tr-TR" smtClean="0"/>
              <a:t>8.12.2023</a:t>
            </a:fld>
            <a:endParaRPr lang="tr-TR"/>
          </a:p>
        </p:txBody>
      </p:sp>
      <p:sp>
        <p:nvSpPr>
          <p:cNvPr id="7" name="Slayt Numarası Yer Tutucusu 6"/>
          <p:cNvSpPr>
            <a:spLocks noGrp="1"/>
          </p:cNvSpPr>
          <p:nvPr>
            <p:ph type="sldNum" sz="quarter" idx="11"/>
          </p:nvPr>
        </p:nvSpPr>
        <p:spPr/>
        <p:txBody>
          <a:bodyPr rtlCol="0"/>
          <a:lstStyle/>
          <a:p>
            <a:fld id="{F302176B-0E47-46AC-8F43-DAB4B8A37D06}" type="slidenum">
              <a:rPr lang="tr-TR" smtClean="0"/>
              <a:t>‹#›</a:t>
            </a:fld>
            <a:endParaRPr lang="tr-TR"/>
          </a:p>
        </p:txBody>
      </p:sp>
      <p:sp>
        <p:nvSpPr>
          <p:cNvPr id="8" name="Altbilgi Yer Tutucusu 7"/>
          <p:cNvSpPr>
            <a:spLocks noGrp="1"/>
          </p:cNvSpPr>
          <p:nvPr>
            <p:ph type="ftr" sz="quarter" idx="12"/>
          </p:nvPr>
        </p:nvSpPr>
        <p:spPr/>
        <p:txBody>
          <a:bodyPr rtlCol="0"/>
          <a:lstStyle/>
          <a:p>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A23720DD-5B6D-40BF-8493-A6B52D484E6B}" type="datetimeFigureOut">
              <a:rPr lang="tr-TR" smtClean="0"/>
              <a:t>8.12.2023</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bg>
      <p:bgRef idx="1001">
        <a:schemeClr val="bg1"/>
      </p:bgRef>
    </p:bg>
    <p:spTree>
      <p:nvGrpSpPr>
        <p:cNvPr id="1" name=""/>
        <p:cNvGrpSpPr/>
        <p:nvPr/>
      </p:nvGrpSpPr>
      <p:grpSpPr>
        <a:xfrm>
          <a:off x="0" y="0"/>
          <a:ext cx="0" cy="0"/>
          <a:chOff x="0" y="0"/>
          <a:chExt cx="0" cy="0"/>
        </a:xfrm>
      </p:grpSpPr>
      <p:sp>
        <p:nvSpPr>
          <p:cNvPr id="10" name="Düz Bağlayıcı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Başlık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tr-TR" smtClean="0"/>
              <a:t>Asıl başlık stili için tıklatın</a:t>
            </a:r>
            <a:endParaRPr kumimoji="0" lang="en-US"/>
          </a:p>
        </p:txBody>
      </p:sp>
      <p:sp>
        <p:nvSpPr>
          <p:cNvPr id="3" name="Metin Yer Tutucusu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8" name="Düz Bağlayıcı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Düz Bağlayıcı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Düz Bağlayıcı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Dikdörtgen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Düz Bağlayıcı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İçerik Yer Tutucusu 17"/>
          <p:cNvSpPr>
            <a:spLocks noGrp="1"/>
          </p:cNvSpPr>
          <p:nvPr>
            <p:ph sz="quarter" idx="1"/>
          </p:nvPr>
        </p:nvSpPr>
        <p:spPr>
          <a:xfrm>
            <a:off x="304800" y="274320"/>
            <a:ext cx="5638800" cy="6327648"/>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1" name="Veri Yer Tutucusu 20"/>
          <p:cNvSpPr>
            <a:spLocks noGrp="1"/>
          </p:cNvSpPr>
          <p:nvPr>
            <p:ph type="dt" sz="half" idx="14"/>
          </p:nvPr>
        </p:nvSpPr>
        <p:spPr/>
        <p:txBody>
          <a:bodyPr rtlCol="0"/>
          <a:lstStyle/>
          <a:p>
            <a:fld id="{A23720DD-5B6D-40BF-8493-A6B52D484E6B}" type="datetimeFigureOut">
              <a:rPr lang="tr-TR" smtClean="0"/>
              <a:t>8.12.2023</a:t>
            </a:fld>
            <a:endParaRPr lang="tr-TR"/>
          </a:p>
        </p:txBody>
      </p:sp>
      <p:sp>
        <p:nvSpPr>
          <p:cNvPr id="22" name="Slayt Numarası Yer Tutucusu 21"/>
          <p:cNvSpPr>
            <a:spLocks noGrp="1"/>
          </p:cNvSpPr>
          <p:nvPr>
            <p:ph type="sldNum" sz="quarter" idx="15"/>
          </p:nvPr>
        </p:nvSpPr>
        <p:spPr/>
        <p:txBody>
          <a:bodyPr rtlCol="0"/>
          <a:lstStyle/>
          <a:p>
            <a:fld id="{F302176B-0E47-46AC-8F43-DAB4B8A37D06}" type="slidenum">
              <a:rPr lang="tr-TR" smtClean="0"/>
              <a:t>‹#›</a:t>
            </a:fld>
            <a:endParaRPr lang="tr-TR"/>
          </a:p>
        </p:txBody>
      </p:sp>
      <p:sp>
        <p:nvSpPr>
          <p:cNvPr id="23" name="Altbilgi Yer Tutucusu 22"/>
          <p:cNvSpPr>
            <a:spLocks noGrp="1"/>
          </p:cNvSpPr>
          <p:nvPr>
            <p:ph type="ftr" sz="quarter" idx="16"/>
          </p:nvPr>
        </p:nvSpPr>
        <p:spPr/>
        <p:txBody>
          <a:bodyPr rtlCol="0"/>
          <a:lstStyle/>
          <a:p>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Düz Bağlayıcı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Başlık 1"/>
          <p:cNvSpPr>
            <a:spLocks noGrp="1"/>
          </p:cNvSpPr>
          <p:nvPr>
            <p:ph type="title"/>
          </p:nvPr>
        </p:nvSpPr>
        <p:spPr>
          <a:xfrm rot="5400000">
            <a:off x="3350133" y="3200400"/>
            <a:ext cx="6309360" cy="457200"/>
          </a:xfrm>
        </p:spPr>
        <p:txBody>
          <a:bodyPr anchor="b"/>
          <a:lstStyle>
            <a:lvl1pPr algn="l">
              <a:buNone/>
              <a:defRPr sz="2000" b="1"/>
            </a:lvl1pPr>
          </a:lstStyle>
          <a:p>
            <a:r>
              <a:rPr kumimoji="0" lang="tr-TR" smtClean="0"/>
              <a:t>Asıl başlık stili için tıklatın</a:t>
            </a:r>
            <a:endParaRPr kumimoji="0" lang="en-US"/>
          </a:p>
        </p:txBody>
      </p:sp>
      <p:sp>
        <p:nvSpPr>
          <p:cNvPr id="3" name="Resim Yer Tutucusu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tr-TR" smtClean="0"/>
              <a:t>Resim eklemek için simgeyi tıklatın</a:t>
            </a:r>
            <a:endParaRPr kumimoji="0" lang="en-US" dirty="0"/>
          </a:p>
        </p:txBody>
      </p:sp>
      <p:sp>
        <p:nvSpPr>
          <p:cNvPr id="4" name="Metin Yer Tutucusu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10" name="Düz Bağlayıcı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Dikdörtgen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üz Bağlayıcı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Düz Bağlayıcı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Düz Bağlayıcı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Veri Yer Tutucusu 16"/>
          <p:cNvSpPr>
            <a:spLocks noGrp="1"/>
          </p:cNvSpPr>
          <p:nvPr>
            <p:ph type="dt" sz="half" idx="10"/>
          </p:nvPr>
        </p:nvSpPr>
        <p:spPr/>
        <p:txBody>
          <a:bodyPr rtlCol="0"/>
          <a:lstStyle/>
          <a:p>
            <a:fld id="{A23720DD-5B6D-40BF-8493-A6B52D484E6B}" type="datetimeFigureOut">
              <a:rPr lang="tr-TR" smtClean="0"/>
              <a:t>8.12.2023</a:t>
            </a:fld>
            <a:endParaRPr lang="tr-TR"/>
          </a:p>
        </p:txBody>
      </p:sp>
      <p:sp>
        <p:nvSpPr>
          <p:cNvPr id="18" name="Slayt Numarası Yer Tutucusu 17"/>
          <p:cNvSpPr>
            <a:spLocks noGrp="1"/>
          </p:cNvSpPr>
          <p:nvPr>
            <p:ph type="sldNum" sz="quarter" idx="11"/>
          </p:nvPr>
        </p:nvSpPr>
        <p:spPr/>
        <p:txBody>
          <a:bodyPr rtlCol="0"/>
          <a:lstStyle/>
          <a:p>
            <a:fld id="{F302176B-0E47-46AC-8F43-DAB4B8A37D06}" type="slidenum">
              <a:rPr lang="tr-TR" smtClean="0"/>
              <a:t>‹#›</a:t>
            </a:fld>
            <a:endParaRPr lang="tr-TR"/>
          </a:p>
        </p:txBody>
      </p:sp>
      <p:sp>
        <p:nvSpPr>
          <p:cNvPr id="21" name="Altbilgi Yer Tutucusu 20"/>
          <p:cNvSpPr>
            <a:spLocks noGrp="1"/>
          </p:cNvSpPr>
          <p:nvPr>
            <p:ph type="ftr" sz="quarter" idx="12"/>
          </p:nvPr>
        </p:nvSpPr>
        <p:spPr/>
        <p:txBody>
          <a:bodyPr rtlCol="0"/>
          <a:lstStyle/>
          <a:p>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Düz Bağlayıcı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Başlık Yer Tutucusu 21"/>
          <p:cNvSpPr>
            <a:spLocks noGrp="1"/>
          </p:cNvSpPr>
          <p:nvPr>
            <p:ph type="title"/>
          </p:nvPr>
        </p:nvSpPr>
        <p:spPr>
          <a:xfrm>
            <a:off x="457200" y="274638"/>
            <a:ext cx="7467600" cy="1143000"/>
          </a:xfrm>
          <a:prstGeom prst="rect">
            <a:avLst/>
          </a:prstGeom>
        </p:spPr>
        <p:txBody>
          <a:bodyPr vert="horz" anchor="b">
            <a:normAutofit/>
          </a:bodyPr>
          <a:lstStyle/>
          <a:p>
            <a:r>
              <a:rPr kumimoji="0" lang="tr-TR" smtClean="0"/>
              <a:t>Asıl başlık stili için tıklatın</a:t>
            </a:r>
            <a:endParaRPr kumimoji="0" lang="en-US"/>
          </a:p>
        </p:txBody>
      </p:sp>
      <p:sp>
        <p:nvSpPr>
          <p:cNvPr id="13" name="Metin Yer Tutucusu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4" name="Veri Yer Tutucusu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A23720DD-5B6D-40BF-8493-A6B52D484E6B}" type="datetimeFigureOut">
              <a:rPr lang="tr-TR" smtClean="0"/>
              <a:t>8.12.2023</a:t>
            </a:fld>
            <a:endParaRPr lang="tr-TR"/>
          </a:p>
        </p:txBody>
      </p:sp>
      <p:sp>
        <p:nvSpPr>
          <p:cNvPr id="3" name="Altbilgi Yer Tutucusu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tr-TR"/>
          </a:p>
        </p:txBody>
      </p:sp>
      <p:sp>
        <p:nvSpPr>
          <p:cNvPr id="7" name="Düz Bağlayıcı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Düz Bağlayıcı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Dikdörtgen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Düz Bağlayıcı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ayt Numarası Yer Tutucusu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F302176B-0E47-46AC-8F43-DAB4B8A37D06}"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youtu.be/0QNiZfSsPc0"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milvusrobotics.com/case-studies/unilever-konya-hpc-factory"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p:txBody>
          <a:bodyPr/>
          <a:lstStyle/>
          <a:p>
            <a:r>
              <a:rPr lang="tr-TR" dirty="0" smtClean="0"/>
              <a:t>İŞLETMELERDE YENİ TEKNOLOJİLER - 4</a:t>
            </a:r>
            <a:endParaRPr lang="tr-TR" dirty="0"/>
          </a:p>
        </p:txBody>
      </p:sp>
      <p:sp>
        <p:nvSpPr>
          <p:cNvPr id="3" name="Alt Başlık 2"/>
          <p:cNvSpPr>
            <a:spLocks noGrp="1"/>
          </p:cNvSpPr>
          <p:nvPr>
            <p:ph type="subTitle" idx="1"/>
          </p:nvPr>
        </p:nvSpPr>
        <p:spPr/>
        <p:txBody>
          <a:bodyPr/>
          <a:lstStyle/>
          <a:p>
            <a:r>
              <a:rPr lang="tr-TR" dirty="0" smtClean="0"/>
              <a:t>			Dr. </a:t>
            </a:r>
            <a:r>
              <a:rPr lang="tr-TR" dirty="0" err="1" smtClean="0"/>
              <a:t>Öğr</a:t>
            </a:r>
            <a:r>
              <a:rPr lang="tr-TR" dirty="0" smtClean="0"/>
              <a:t>. Üyesi Fatih Koç </a:t>
            </a:r>
            <a:endParaRPr lang="tr-TR" dirty="0"/>
          </a:p>
        </p:txBody>
      </p:sp>
    </p:spTree>
    <p:extLst>
      <p:ext uri="{BB962C8B-B14F-4D97-AF65-F5344CB8AC3E}">
        <p14:creationId xmlns:p14="http://schemas.microsoft.com/office/powerpoint/2010/main" val="2809995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İNSAN ROBOT ETKİLEŞİMİ</a:t>
            </a:r>
            <a:endParaRPr lang="tr-TR" dirty="0"/>
          </a:p>
        </p:txBody>
      </p:sp>
      <p:sp>
        <p:nvSpPr>
          <p:cNvPr id="3" name="İçerik Yer Tutucusu 2"/>
          <p:cNvSpPr>
            <a:spLocks noGrp="1"/>
          </p:cNvSpPr>
          <p:nvPr>
            <p:ph sz="quarter" idx="1"/>
          </p:nvPr>
        </p:nvSpPr>
        <p:spPr/>
        <p:txBody>
          <a:bodyPr/>
          <a:lstStyle/>
          <a:p>
            <a:r>
              <a:rPr lang="tr-TR" dirty="0"/>
              <a:t>İnsan-robot etkileşim sistemleri doğası gereği gerçek zamanlı çalışmak zorundadır. İnsandan gelen 'dur' mesajının 1 dakika sonra algılanması ve yanıtlanması -robotun 1 dakika boyunca hareketine devam etmesi- büyük güvenlik riskleri oluşturmaktadır. </a:t>
            </a:r>
            <a:endParaRPr lang="tr-TR" dirty="0" smtClean="0"/>
          </a:p>
          <a:p>
            <a:r>
              <a:rPr lang="tr-TR" dirty="0" smtClean="0"/>
              <a:t>Isaac </a:t>
            </a:r>
            <a:r>
              <a:rPr lang="tr-TR" dirty="0"/>
              <a:t>Asimov'un </a:t>
            </a:r>
            <a:r>
              <a:rPr lang="tr-TR" dirty="0" smtClean="0"/>
              <a:t>«</a:t>
            </a:r>
            <a:r>
              <a:rPr lang="tr-TR" dirty="0" err="1" smtClean="0"/>
              <a:t>The</a:t>
            </a:r>
            <a:r>
              <a:rPr lang="tr-TR" dirty="0" smtClean="0"/>
              <a:t> </a:t>
            </a:r>
            <a:r>
              <a:rPr lang="tr-TR" dirty="0" err="1"/>
              <a:t>Static</a:t>
            </a:r>
            <a:r>
              <a:rPr lang="tr-TR" dirty="0"/>
              <a:t> </a:t>
            </a:r>
            <a:r>
              <a:rPr lang="tr-TR" dirty="0" err="1" smtClean="0"/>
              <a:t>Loop</a:t>
            </a:r>
            <a:r>
              <a:rPr lang="tr-TR" dirty="0" smtClean="0"/>
              <a:t>» </a:t>
            </a:r>
            <a:r>
              <a:rPr lang="tr-TR" dirty="0"/>
              <a:t>(1942) adlı öyküsünde robotların ahlaki değerlerine değinirken tanımladığı üç robot </a:t>
            </a:r>
            <a:r>
              <a:rPr lang="tr-TR" dirty="0" smtClean="0"/>
              <a:t>yasası İnsan Robot etkileşimindeki kuralları tanımlamıştır:</a:t>
            </a:r>
          </a:p>
          <a:p>
            <a:pPr marL="0" indent="0">
              <a:buNone/>
            </a:pPr>
            <a:r>
              <a:rPr lang="tr-TR" dirty="0" smtClean="0"/>
              <a:t> </a:t>
            </a:r>
            <a:endParaRPr lang="tr-TR" dirty="0"/>
          </a:p>
        </p:txBody>
      </p:sp>
    </p:spTree>
    <p:extLst>
      <p:ext uri="{BB962C8B-B14F-4D97-AF65-F5344CB8AC3E}">
        <p14:creationId xmlns:p14="http://schemas.microsoft.com/office/powerpoint/2010/main" val="471985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ASIMOV KURALLARI</a:t>
            </a:r>
            <a:endParaRPr lang="tr-TR" dirty="0"/>
          </a:p>
        </p:txBody>
      </p:sp>
      <p:sp>
        <p:nvSpPr>
          <p:cNvPr id="3" name="İçerik Yer Tutucusu 2"/>
          <p:cNvSpPr>
            <a:spLocks noGrp="1"/>
          </p:cNvSpPr>
          <p:nvPr>
            <p:ph sz="quarter" idx="1"/>
          </p:nvPr>
        </p:nvSpPr>
        <p:spPr/>
        <p:txBody>
          <a:bodyPr/>
          <a:lstStyle/>
          <a:p>
            <a:r>
              <a:rPr lang="tr-TR" dirty="0" smtClean="0"/>
              <a:t>I) </a:t>
            </a:r>
            <a:r>
              <a:rPr lang="tr-TR" dirty="0"/>
              <a:t>Bir robot bir insana zarar veremez veya bir insanın zarar görmesine izin veremez. </a:t>
            </a:r>
            <a:endParaRPr lang="tr-TR" dirty="0" smtClean="0"/>
          </a:p>
          <a:p>
            <a:endParaRPr lang="tr-TR" dirty="0" smtClean="0"/>
          </a:p>
          <a:p>
            <a:r>
              <a:rPr lang="tr-TR" dirty="0" smtClean="0"/>
              <a:t>II) </a:t>
            </a:r>
            <a:r>
              <a:rPr lang="tr-TR" dirty="0"/>
              <a:t>Bir robot, ilk kuralla çelişmediği sürece bir insanın emirlerine itaat etmelidir. </a:t>
            </a:r>
            <a:endParaRPr lang="tr-TR" dirty="0" smtClean="0"/>
          </a:p>
          <a:p>
            <a:endParaRPr lang="tr-TR" dirty="0" smtClean="0"/>
          </a:p>
          <a:p>
            <a:r>
              <a:rPr lang="tr-TR" dirty="0" smtClean="0"/>
              <a:t>III) </a:t>
            </a:r>
            <a:r>
              <a:rPr lang="tr-TR" dirty="0"/>
              <a:t>Bir robot birinci ve ikinci kuralla çelişmediği sürece kendisine zarar verilmesine izin veremez</a:t>
            </a:r>
            <a:r>
              <a:rPr lang="tr-TR" dirty="0" smtClean="0"/>
              <a:t>.</a:t>
            </a:r>
          </a:p>
          <a:p>
            <a:pPr marL="365760" lvl="1" indent="0">
              <a:buNone/>
            </a:pPr>
            <a:r>
              <a:rPr lang="tr-TR" dirty="0" smtClean="0"/>
              <a:t> </a:t>
            </a:r>
            <a:endParaRPr lang="tr-TR"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52320" y="209103"/>
            <a:ext cx="1314389" cy="1780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Metin kutusu 3"/>
          <p:cNvSpPr txBox="1"/>
          <p:nvPr/>
        </p:nvSpPr>
        <p:spPr>
          <a:xfrm>
            <a:off x="2628094" y="5445224"/>
            <a:ext cx="6120680" cy="646331"/>
          </a:xfrm>
          <a:prstGeom prst="rect">
            <a:avLst/>
          </a:prstGeom>
          <a:noFill/>
        </p:spPr>
        <p:txBody>
          <a:bodyPr wrap="square" rtlCol="0">
            <a:spAutoFit/>
          </a:bodyPr>
          <a:lstStyle/>
          <a:p>
            <a:r>
              <a:rPr lang="tr-TR" sz="3600" dirty="0" err="1" smtClean="0">
                <a:solidFill>
                  <a:srgbClr val="FF0000"/>
                </a:solidFill>
                <a:latin typeface="Imprint MT Shadow" pitchFamily="82" charset="0"/>
              </a:rPr>
              <a:t>III’ten</a:t>
            </a:r>
            <a:r>
              <a:rPr lang="tr-TR" sz="3600" dirty="0" smtClean="0">
                <a:solidFill>
                  <a:srgbClr val="FF0000"/>
                </a:solidFill>
                <a:latin typeface="Imprint MT Shadow" pitchFamily="82" charset="0"/>
              </a:rPr>
              <a:t> geriye bakılır</a:t>
            </a:r>
            <a:endParaRPr lang="tr-TR" sz="3600" dirty="0">
              <a:solidFill>
                <a:srgbClr val="FF0000"/>
              </a:solidFill>
              <a:latin typeface="Imprint MT Shadow" pitchFamily="82" charset="0"/>
            </a:endParaRPr>
          </a:p>
        </p:txBody>
      </p:sp>
    </p:spTree>
    <p:extLst>
      <p:ext uri="{BB962C8B-B14F-4D97-AF65-F5344CB8AC3E}">
        <p14:creationId xmlns:p14="http://schemas.microsoft.com/office/powerpoint/2010/main" val="35216054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Vakalar - I</a:t>
            </a:r>
            <a:endParaRPr lang="tr-TR" dirty="0"/>
          </a:p>
        </p:txBody>
      </p:sp>
      <p:sp>
        <p:nvSpPr>
          <p:cNvPr id="3" name="İçerik Yer Tutucusu 2"/>
          <p:cNvSpPr>
            <a:spLocks noGrp="1"/>
          </p:cNvSpPr>
          <p:nvPr>
            <p:ph sz="quarter" idx="1"/>
          </p:nvPr>
        </p:nvSpPr>
        <p:spPr>
          <a:xfrm>
            <a:off x="467544" y="1412776"/>
            <a:ext cx="7467600" cy="4873752"/>
          </a:xfrm>
        </p:spPr>
        <p:txBody>
          <a:bodyPr>
            <a:normAutofit lnSpcReduction="10000"/>
          </a:bodyPr>
          <a:lstStyle/>
          <a:p>
            <a:r>
              <a:rPr lang="tr-TR" dirty="0" smtClean="0"/>
              <a:t>Robot seni korumak için kendini tehlikeye attı</a:t>
            </a:r>
          </a:p>
          <a:p>
            <a:pPr lvl="1"/>
            <a:r>
              <a:rPr lang="tr-TR" dirty="0" smtClean="0"/>
              <a:t>III. Kuraldaki I. Kuralla çelişmemesi maddesi yüzünden uygun. </a:t>
            </a:r>
            <a:r>
              <a:rPr lang="tr-TR" dirty="0" smtClean="0">
                <a:solidFill>
                  <a:srgbClr val="00B050"/>
                </a:solidFill>
                <a:latin typeface="Wingdings" pitchFamily="2" charset="2"/>
              </a:rPr>
              <a:t>ü</a:t>
            </a:r>
            <a:endParaRPr lang="tr-TR" dirty="0" smtClean="0">
              <a:solidFill>
                <a:srgbClr val="00B050"/>
              </a:solidFill>
            </a:endParaRPr>
          </a:p>
          <a:p>
            <a:r>
              <a:rPr lang="tr-TR" dirty="0" smtClean="0"/>
              <a:t>Robota dedin ki: «robot kendini imha et»</a:t>
            </a:r>
          </a:p>
          <a:p>
            <a:pPr lvl="1"/>
            <a:r>
              <a:rPr lang="tr-TR" dirty="0" smtClean="0"/>
              <a:t>III. Kuraldaki II. Kuralla çelişmemesi maddesi yüzünden uygun </a:t>
            </a:r>
            <a:r>
              <a:rPr lang="tr-TR" dirty="0">
                <a:solidFill>
                  <a:srgbClr val="00B050"/>
                </a:solidFill>
                <a:latin typeface="Wingdings" pitchFamily="2" charset="2"/>
              </a:rPr>
              <a:t>ü</a:t>
            </a:r>
            <a:endParaRPr lang="tr-TR" dirty="0">
              <a:solidFill>
                <a:srgbClr val="00B050"/>
              </a:solidFill>
            </a:endParaRPr>
          </a:p>
          <a:p>
            <a:r>
              <a:rPr lang="tr-TR" dirty="0" smtClean="0"/>
              <a:t>Robota dedin ki: «robot git, parktaki çocukları yarala»</a:t>
            </a:r>
          </a:p>
          <a:p>
            <a:pPr lvl="1"/>
            <a:r>
              <a:rPr lang="tr-TR" dirty="0" smtClean="0"/>
              <a:t>II. Kuraldaki I. Kuralla çelişmemesi maddesi yüzünden uygun değil </a:t>
            </a:r>
            <a:r>
              <a:rPr lang="tr-TR" dirty="0" smtClean="0">
                <a:solidFill>
                  <a:srgbClr val="FF0000"/>
                </a:solidFill>
                <a:latin typeface="Wingdings" pitchFamily="2" charset="2"/>
              </a:rPr>
              <a:t>x</a:t>
            </a:r>
          </a:p>
          <a:p>
            <a:r>
              <a:rPr lang="tr-TR" dirty="0" smtClean="0"/>
              <a:t>Robot kendi üzerinde kendine zarar verecek bir deney başlattı</a:t>
            </a:r>
          </a:p>
          <a:p>
            <a:pPr lvl="1"/>
            <a:r>
              <a:rPr lang="tr-TR" dirty="0" smtClean="0"/>
              <a:t>III. Kural yüzünden uygun değil </a:t>
            </a:r>
            <a:r>
              <a:rPr lang="tr-TR" dirty="0">
                <a:solidFill>
                  <a:srgbClr val="FF0000"/>
                </a:solidFill>
                <a:latin typeface="Wingdings" pitchFamily="2" charset="2"/>
              </a:rPr>
              <a:t>x</a:t>
            </a:r>
          </a:p>
          <a:p>
            <a:endParaRPr lang="tr-TR" dirty="0" smtClean="0"/>
          </a:p>
          <a:p>
            <a:pPr lvl="1"/>
            <a:endParaRPr lang="tr-TR" dirty="0"/>
          </a:p>
          <a:p>
            <a:endParaRPr lang="tr-TR" dirty="0"/>
          </a:p>
        </p:txBody>
      </p:sp>
    </p:spTree>
    <p:extLst>
      <p:ext uri="{BB962C8B-B14F-4D97-AF65-F5344CB8AC3E}">
        <p14:creationId xmlns:p14="http://schemas.microsoft.com/office/powerpoint/2010/main" val="1445476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 calcmode="lin" valueType="num">
                                      <p:cBhvr additive="base">
                                        <p:cTn id="1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5" end="5"/>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 calcmode="lin" valueType="num">
                                      <p:cBhvr additive="base">
                                        <p:cTn id="1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Vakalar - II</a:t>
            </a:r>
            <a:endParaRPr lang="tr-TR" dirty="0"/>
          </a:p>
        </p:txBody>
      </p:sp>
      <p:sp>
        <p:nvSpPr>
          <p:cNvPr id="3" name="İçerik Yer Tutucusu 2"/>
          <p:cNvSpPr>
            <a:spLocks noGrp="1"/>
          </p:cNvSpPr>
          <p:nvPr>
            <p:ph sz="quarter" idx="1"/>
          </p:nvPr>
        </p:nvSpPr>
        <p:spPr/>
        <p:txBody>
          <a:bodyPr/>
          <a:lstStyle/>
          <a:p>
            <a:r>
              <a:rPr lang="tr-TR" dirty="0"/>
              <a:t>Robota dedin ki «robot beni yarala»</a:t>
            </a:r>
          </a:p>
          <a:p>
            <a:pPr lvl="1"/>
            <a:r>
              <a:rPr lang="tr-TR" dirty="0"/>
              <a:t>II. Kuraldaki I. Kuralla çelişmemesi maddesi yüzünden uygun </a:t>
            </a:r>
            <a:r>
              <a:rPr lang="tr-TR" dirty="0" smtClean="0"/>
              <a:t>değil </a:t>
            </a:r>
            <a:r>
              <a:rPr lang="tr-TR" dirty="0">
                <a:solidFill>
                  <a:srgbClr val="FF0000"/>
                </a:solidFill>
                <a:latin typeface="Wingdings" pitchFamily="2" charset="2"/>
              </a:rPr>
              <a:t>x</a:t>
            </a:r>
          </a:p>
          <a:p>
            <a:r>
              <a:rPr lang="tr-TR" dirty="0" smtClean="0"/>
              <a:t>Robota </a:t>
            </a:r>
            <a:r>
              <a:rPr lang="tr-TR" dirty="0"/>
              <a:t>dedin ki «Robot bir kere de İmambayıldı yap»</a:t>
            </a:r>
          </a:p>
          <a:p>
            <a:pPr lvl="1"/>
            <a:r>
              <a:rPr lang="tr-TR" dirty="0"/>
              <a:t>II. Kural yüzünden </a:t>
            </a:r>
            <a:r>
              <a:rPr lang="tr-TR" dirty="0" smtClean="0"/>
              <a:t>uygun </a:t>
            </a:r>
            <a:r>
              <a:rPr lang="tr-TR" dirty="0">
                <a:solidFill>
                  <a:srgbClr val="00B050"/>
                </a:solidFill>
                <a:latin typeface="Wingdings" pitchFamily="2" charset="2"/>
              </a:rPr>
              <a:t>ü</a:t>
            </a:r>
            <a:endParaRPr lang="tr-TR" dirty="0">
              <a:solidFill>
                <a:srgbClr val="00B050"/>
              </a:solidFill>
            </a:endParaRPr>
          </a:p>
          <a:p>
            <a:r>
              <a:rPr lang="tr-TR" dirty="0" smtClean="0"/>
              <a:t>Robot </a:t>
            </a:r>
            <a:r>
              <a:rPr lang="tr-TR" dirty="0"/>
              <a:t>sana doğru hızla gelen </a:t>
            </a:r>
            <a:r>
              <a:rPr lang="tr-TR" dirty="0" smtClean="0"/>
              <a:t>yaralayıcı </a:t>
            </a:r>
            <a:r>
              <a:rPr lang="tr-TR" dirty="0"/>
              <a:t>nitelikte bir </a:t>
            </a:r>
            <a:r>
              <a:rPr lang="tr-TR" dirty="0" smtClean="0"/>
              <a:t>cismi </a:t>
            </a:r>
            <a:r>
              <a:rPr lang="tr-TR" dirty="0"/>
              <a:t>imha etti</a:t>
            </a:r>
          </a:p>
          <a:p>
            <a:pPr lvl="1"/>
            <a:r>
              <a:rPr lang="tr-TR" dirty="0"/>
              <a:t>I. Kural yüzünden uygun. </a:t>
            </a:r>
            <a:r>
              <a:rPr lang="tr-TR" dirty="0">
                <a:solidFill>
                  <a:srgbClr val="00B050"/>
                </a:solidFill>
                <a:latin typeface="Wingdings" pitchFamily="2" charset="2"/>
              </a:rPr>
              <a:t>ü</a:t>
            </a:r>
            <a:endParaRPr lang="tr-TR" dirty="0">
              <a:solidFill>
                <a:srgbClr val="00B050"/>
              </a:solidFill>
            </a:endParaRPr>
          </a:p>
          <a:p>
            <a:endParaRPr lang="tr-TR" dirty="0"/>
          </a:p>
        </p:txBody>
      </p:sp>
    </p:spTree>
    <p:extLst>
      <p:ext uri="{BB962C8B-B14F-4D97-AF65-F5344CB8AC3E}">
        <p14:creationId xmlns:p14="http://schemas.microsoft.com/office/powerpoint/2010/main" val="496641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1000"/>
                                        <p:tgtEl>
                                          <p:spTgt spid="3">
                                            <p:txEl>
                                              <p:pRg st="3" end="3"/>
                                            </p:txEl>
                                          </p:spTgt>
                                        </p:tgtEl>
                                      </p:cBhvr>
                                    </p:animEffect>
                                    <p:anim calcmode="lin" valueType="num">
                                      <p:cBhvr>
                                        <p:cTn id="1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1000"/>
                                        <p:tgtEl>
                                          <p:spTgt spid="3">
                                            <p:txEl>
                                              <p:pRg st="5" end="5"/>
                                            </p:txEl>
                                          </p:spTgt>
                                        </p:tgtEl>
                                      </p:cBhvr>
                                    </p:animEffect>
                                    <p:anim calcmode="lin" valueType="num">
                                      <p:cBhvr>
                                        <p:cTn id="1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dirty="0"/>
          </a:p>
        </p:txBody>
      </p:sp>
      <p:sp>
        <p:nvSpPr>
          <p:cNvPr id="3" name="İçerik Yer Tutucusu 2"/>
          <p:cNvSpPr>
            <a:spLocks noGrp="1"/>
          </p:cNvSpPr>
          <p:nvPr>
            <p:ph sz="quarter" idx="1"/>
          </p:nvPr>
        </p:nvSpPr>
        <p:spPr/>
        <p:txBody>
          <a:bodyPr/>
          <a:lstStyle/>
          <a:p>
            <a:r>
              <a:rPr lang="tr-TR" dirty="0" smtClean="0"/>
              <a:t>Münih Teknik </a:t>
            </a:r>
            <a:r>
              <a:rPr lang="tr-TR" dirty="0" err="1" smtClean="0"/>
              <a:t>Üniversitesi'den</a:t>
            </a:r>
            <a:r>
              <a:rPr lang="tr-TR" dirty="0" smtClean="0"/>
              <a:t> </a:t>
            </a:r>
            <a:r>
              <a:rPr lang="tr-TR" dirty="0"/>
              <a:t>bir araştırma ekibi, insan-robot etkileşimi çalışmalarında sıkça kullanılan bir terim olan ve genellikle belirsizliğe neden olan bir terim olan 'insan-robot </a:t>
            </a:r>
            <a:r>
              <a:rPr lang="tr-TR" dirty="0" err="1"/>
              <a:t>etkileşimi'ni</a:t>
            </a:r>
            <a:r>
              <a:rPr lang="tr-TR" dirty="0"/>
              <a:t> bir çatı terimi olarak tanımlar ve bunun insanlar ve robotlar arasındaki </a:t>
            </a:r>
            <a:r>
              <a:rPr lang="tr-TR" dirty="0" smtClean="0"/>
              <a:t>aşağıdaki kavramlara dayandırır:</a:t>
            </a:r>
          </a:p>
          <a:p>
            <a:r>
              <a:rPr lang="tr-TR" dirty="0" smtClean="0">
                <a:solidFill>
                  <a:srgbClr val="FF0000"/>
                </a:solidFill>
              </a:rPr>
              <a:t>Birliktelik </a:t>
            </a:r>
          </a:p>
          <a:p>
            <a:r>
              <a:rPr lang="tr-TR" dirty="0" smtClean="0">
                <a:solidFill>
                  <a:srgbClr val="FF0000"/>
                </a:solidFill>
              </a:rPr>
              <a:t>İşbirliği </a:t>
            </a:r>
          </a:p>
          <a:p>
            <a:r>
              <a:rPr lang="tr-TR" dirty="0" smtClean="0">
                <a:solidFill>
                  <a:srgbClr val="FF0000"/>
                </a:solidFill>
              </a:rPr>
              <a:t>Derin (karmaşık) İşbirliği</a:t>
            </a:r>
          </a:p>
          <a:p>
            <a:pPr marL="0" indent="0">
              <a:buNone/>
            </a:pPr>
            <a:endParaRPr lang="tr-TR" dirty="0"/>
          </a:p>
        </p:txBody>
      </p:sp>
    </p:spTree>
    <p:extLst>
      <p:ext uri="{BB962C8B-B14F-4D97-AF65-F5344CB8AC3E}">
        <p14:creationId xmlns:p14="http://schemas.microsoft.com/office/powerpoint/2010/main" val="14147620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6" y="429"/>
            <a:ext cx="8845188" cy="5760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4154957"/>
            <a:ext cx="1726704" cy="25265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56176" y="5048528"/>
            <a:ext cx="2511433" cy="1627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06295" y="4869160"/>
            <a:ext cx="3042469" cy="1524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4606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DİSİPLİNLERARASI BARİYERLER</a:t>
            </a:r>
            <a:endParaRPr lang="tr-TR"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700808"/>
            <a:ext cx="8136904" cy="4968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34297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İNSAN </a:t>
            </a:r>
            <a:r>
              <a:rPr lang="en-US" smtClean="0"/>
              <a:t>ROBOT ETKİLEŞİM </a:t>
            </a:r>
            <a:r>
              <a:rPr lang="en-US" dirty="0" smtClean="0"/>
              <a:t>TEKNİKLERİ</a:t>
            </a:r>
            <a:endParaRPr lang="en-US" dirty="0"/>
          </a:p>
        </p:txBody>
      </p:sp>
      <p:sp>
        <p:nvSpPr>
          <p:cNvPr id="3" name="Content Placeholder 2"/>
          <p:cNvSpPr>
            <a:spLocks noGrp="1"/>
          </p:cNvSpPr>
          <p:nvPr>
            <p:ph idx="1"/>
          </p:nvPr>
        </p:nvSpPr>
        <p:spPr/>
        <p:txBody>
          <a:bodyPr/>
          <a:lstStyle/>
          <a:p>
            <a:r>
              <a:rPr lang="en-US" dirty="0" err="1" smtClean="0"/>
              <a:t>İnsan</a:t>
            </a:r>
            <a:r>
              <a:rPr lang="en-US" dirty="0" smtClean="0"/>
              <a:t> </a:t>
            </a:r>
            <a:r>
              <a:rPr lang="en-US" dirty="0" err="1" smtClean="0"/>
              <a:t>ve</a:t>
            </a:r>
            <a:r>
              <a:rPr lang="en-US" dirty="0" smtClean="0"/>
              <a:t> </a:t>
            </a:r>
            <a:r>
              <a:rPr lang="en-US" dirty="0" err="1" smtClean="0"/>
              <a:t>robotun</a:t>
            </a:r>
            <a:r>
              <a:rPr lang="en-US" dirty="0" smtClean="0"/>
              <a:t> </a:t>
            </a:r>
            <a:r>
              <a:rPr lang="en-US" dirty="0" err="1" smtClean="0"/>
              <a:t>birlikte</a:t>
            </a:r>
            <a:r>
              <a:rPr lang="en-US" dirty="0" smtClean="0"/>
              <a:t> </a:t>
            </a:r>
            <a:r>
              <a:rPr lang="en-US" dirty="0" err="1" smtClean="0"/>
              <a:t>güvenli</a:t>
            </a:r>
            <a:r>
              <a:rPr lang="en-US" dirty="0" smtClean="0"/>
              <a:t> </a:t>
            </a:r>
            <a:r>
              <a:rPr lang="en-US" dirty="0" err="1" smtClean="0"/>
              <a:t>bir</a:t>
            </a:r>
            <a:r>
              <a:rPr lang="en-US" dirty="0" smtClean="0"/>
              <a:t> </a:t>
            </a:r>
            <a:r>
              <a:rPr lang="en-US" dirty="0" err="1" smtClean="0"/>
              <a:t>şekilde</a:t>
            </a:r>
            <a:r>
              <a:rPr lang="en-US" dirty="0" smtClean="0"/>
              <a:t> </a:t>
            </a:r>
            <a:r>
              <a:rPr lang="en-US" dirty="0" err="1" smtClean="0"/>
              <a:t>çalışabilmesi</a:t>
            </a:r>
            <a:r>
              <a:rPr lang="en-US" dirty="0" smtClean="0"/>
              <a:t> </a:t>
            </a:r>
            <a:r>
              <a:rPr lang="en-US" dirty="0" err="1" smtClean="0"/>
              <a:t>için</a:t>
            </a:r>
            <a:r>
              <a:rPr lang="en-US" dirty="0" smtClean="0"/>
              <a:t> </a:t>
            </a:r>
            <a:r>
              <a:rPr lang="en-US" dirty="0" err="1" smtClean="0"/>
              <a:t>robotun</a:t>
            </a:r>
            <a:r>
              <a:rPr lang="en-US" dirty="0" smtClean="0"/>
              <a:t>; </a:t>
            </a:r>
            <a:r>
              <a:rPr lang="en-US" dirty="0" err="1" smtClean="0"/>
              <a:t>insanı</a:t>
            </a:r>
            <a:r>
              <a:rPr lang="en-US" dirty="0" smtClean="0"/>
              <a:t> </a:t>
            </a:r>
            <a:r>
              <a:rPr lang="en-US" dirty="0" err="1" smtClean="0"/>
              <a:t>ve</a:t>
            </a:r>
            <a:r>
              <a:rPr lang="en-US" dirty="0" smtClean="0"/>
              <a:t> </a:t>
            </a:r>
            <a:r>
              <a:rPr lang="en-US" dirty="0" err="1" smtClean="0"/>
              <a:t>insan</a:t>
            </a:r>
            <a:r>
              <a:rPr lang="en-US" dirty="0" smtClean="0"/>
              <a:t> </a:t>
            </a:r>
            <a:r>
              <a:rPr lang="en-US" dirty="0" err="1" smtClean="0"/>
              <a:t>girdilerini</a:t>
            </a:r>
            <a:r>
              <a:rPr lang="en-US" dirty="0" smtClean="0"/>
              <a:t> (</a:t>
            </a:r>
            <a:r>
              <a:rPr lang="en-US" dirty="0" err="1" smtClean="0"/>
              <a:t>insan</a:t>
            </a:r>
            <a:r>
              <a:rPr lang="en-US" dirty="0" smtClean="0"/>
              <a:t> </a:t>
            </a:r>
            <a:r>
              <a:rPr lang="en-US" dirty="0" err="1" smtClean="0"/>
              <a:t>niyetini</a:t>
            </a:r>
            <a:r>
              <a:rPr lang="en-US" dirty="0" smtClean="0"/>
              <a:t>) </a:t>
            </a:r>
            <a:r>
              <a:rPr lang="en-US" dirty="0" err="1" smtClean="0"/>
              <a:t>algılaması</a:t>
            </a:r>
            <a:r>
              <a:rPr lang="en-US" dirty="0" smtClean="0"/>
              <a:t> </a:t>
            </a:r>
            <a:r>
              <a:rPr lang="en-US" dirty="0" err="1" smtClean="0"/>
              <a:t>gerekmektedir</a:t>
            </a:r>
            <a:r>
              <a:rPr lang="en-US" dirty="0" smtClean="0"/>
              <a:t>. </a:t>
            </a:r>
            <a:r>
              <a:rPr lang="en-US" dirty="0" err="1" smtClean="0"/>
              <a:t>İnsan</a:t>
            </a:r>
            <a:r>
              <a:rPr lang="en-US" dirty="0" smtClean="0"/>
              <a:t> </a:t>
            </a:r>
            <a:r>
              <a:rPr lang="en-US" dirty="0" err="1" smtClean="0"/>
              <a:t>niyetini</a:t>
            </a:r>
            <a:r>
              <a:rPr lang="en-US" dirty="0" smtClean="0"/>
              <a:t> </a:t>
            </a:r>
            <a:r>
              <a:rPr lang="en-US" dirty="0" err="1" smtClean="0"/>
              <a:t>anlamak</a:t>
            </a:r>
            <a:r>
              <a:rPr lang="en-US" dirty="0" smtClean="0"/>
              <a:t> </a:t>
            </a:r>
            <a:r>
              <a:rPr lang="en-US" dirty="0" err="1" smtClean="0"/>
              <a:t>ve</a:t>
            </a:r>
            <a:r>
              <a:rPr lang="en-US" dirty="0" smtClean="0"/>
              <a:t> </a:t>
            </a:r>
            <a:r>
              <a:rPr lang="en-US" dirty="0" err="1" smtClean="0"/>
              <a:t>tahmin</a:t>
            </a:r>
            <a:r>
              <a:rPr lang="en-US" dirty="0" smtClean="0"/>
              <a:t> </a:t>
            </a:r>
            <a:r>
              <a:rPr lang="en-US" dirty="0" err="1" smtClean="0"/>
              <a:t>etmek</a:t>
            </a:r>
            <a:r>
              <a:rPr lang="en-US" dirty="0" smtClean="0"/>
              <a:t> </a:t>
            </a:r>
            <a:r>
              <a:rPr lang="en-US" dirty="0" err="1" smtClean="0"/>
              <a:t>için</a:t>
            </a:r>
            <a:r>
              <a:rPr lang="en-US" dirty="0" smtClean="0"/>
              <a:t> </a:t>
            </a:r>
            <a:r>
              <a:rPr lang="en-US" dirty="0" err="1" smtClean="0"/>
              <a:t>çoğunlukla</a:t>
            </a:r>
            <a:r>
              <a:rPr lang="en-US" dirty="0" smtClean="0"/>
              <a:t> 3 </a:t>
            </a:r>
            <a:r>
              <a:rPr lang="en-US" dirty="0" err="1" smtClean="0"/>
              <a:t>teknik</a:t>
            </a:r>
            <a:r>
              <a:rPr lang="en-US" dirty="0" smtClean="0"/>
              <a:t> </a:t>
            </a:r>
            <a:r>
              <a:rPr lang="en-US" dirty="0" err="1" smtClean="0"/>
              <a:t>ve</a:t>
            </a:r>
            <a:r>
              <a:rPr lang="en-US" dirty="0" smtClean="0"/>
              <a:t> </a:t>
            </a:r>
            <a:r>
              <a:rPr lang="en-US" dirty="0" err="1" smtClean="0"/>
              <a:t>bu</a:t>
            </a:r>
            <a:r>
              <a:rPr lang="en-US" dirty="0" smtClean="0"/>
              <a:t> </a:t>
            </a:r>
            <a:r>
              <a:rPr lang="en-US" dirty="0" err="1" smtClean="0"/>
              <a:t>tekniklerin</a:t>
            </a:r>
            <a:r>
              <a:rPr lang="en-US" dirty="0" smtClean="0"/>
              <a:t> </a:t>
            </a:r>
            <a:r>
              <a:rPr lang="en-US" dirty="0" err="1" smtClean="0"/>
              <a:t>kombinasyonları</a:t>
            </a:r>
            <a:r>
              <a:rPr lang="en-US" dirty="0" smtClean="0"/>
              <a:t> </a:t>
            </a:r>
            <a:r>
              <a:rPr lang="en-US" dirty="0" err="1" smtClean="0"/>
              <a:t>olan</a:t>
            </a:r>
            <a:r>
              <a:rPr lang="en-US" dirty="0" smtClean="0"/>
              <a:t> multimodal </a:t>
            </a:r>
            <a:r>
              <a:rPr lang="en-US" dirty="0" err="1" smtClean="0"/>
              <a:t>teknik</a:t>
            </a:r>
            <a:r>
              <a:rPr lang="en-US" dirty="0" smtClean="0"/>
              <a:t> </a:t>
            </a:r>
            <a:r>
              <a:rPr lang="en-US" dirty="0" err="1" smtClean="0"/>
              <a:t>kullanılır</a:t>
            </a:r>
            <a:r>
              <a:rPr lang="en-US" dirty="0" smtClean="0"/>
              <a:t>.</a:t>
            </a:r>
            <a:endParaRPr lang="en-US" dirty="0"/>
          </a:p>
        </p:txBody>
      </p:sp>
    </p:spTree>
    <p:extLst>
      <p:ext uri="{BB962C8B-B14F-4D97-AF65-F5344CB8AC3E}">
        <p14:creationId xmlns:p14="http://schemas.microsoft.com/office/powerpoint/2010/main" val="31844513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İNSAN ROBOT </a:t>
            </a:r>
            <a:r>
              <a:rPr lang="en-US" dirty="0" smtClean="0"/>
              <a:t>ETKİLEŞİM </a:t>
            </a:r>
            <a:r>
              <a:rPr lang="en-US" dirty="0"/>
              <a:t>TEKNİKLERİ</a:t>
            </a:r>
          </a:p>
        </p:txBody>
      </p:sp>
      <p:sp>
        <p:nvSpPr>
          <p:cNvPr id="3" name="Content Placeholder 2"/>
          <p:cNvSpPr>
            <a:spLocks noGrp="1"/>
          </p:cNvSpPr>
          <p:nvPr>
            <p:ph idx="1"/>
          </p:nvPr>
        </p:nvSpPr>
        <p:spPr/>
        <p:txBody>
          <a:bodyPr/>
          <a:lstStyle/>
          <a:p>
            <a:r>
              <a:rPr lang="en-US" dirty="0" smtClean="0"/>
              <a:t>1. </a:t>
            </a:r>
            <a:r>
              <a:rPr lang="en-US" dirty="0" err="1" smtClean="0"/>
              <a:t>Hareket</a:t>
            </a:r>
            <a:r>
              <a:rPr lang="en-US" dirty="0" smtClean="0"/>
              <a:t> </a:t>
            </a:r>
            <a:r>
              <a:rPr lang="en-US" dirty="0" err="1"/>
              <a:t>Tanıma</a:t>
            </a:r>
            <a:endParaRPr lang="en-US" dirty="0"/>
          </a:p>
          <a:p>
            <a:r>
              <a:rPr lang="en-US" dirty="0"/>
              <a:t>2. </a:t>
            </a:r>
            <a:r>
              <a:rPr lang="en-US" dirty="0" err="1"/>
              <a:t>Konuşma</a:t>
            </a:r>
            <a:r>
              <a:rPr lang="en-US" dirty="0"/>
              <a:t> </a:t>
            </a:r>
            <a:r>
              <a:rPr lang="en-US" dirty="0" err="1"/>
              <a:t>Tanıma</a:t>
            </a:r>
            <a:endParaRPr lang="en-US" dirty="0"/>
          </a:p>
          <a:p>
            <a:r>
              <a:rPr lang="en-US" dirty="0"/>
              <a:t>3. </a:t>
            </a:r>
            <a:r>
              <a:rPr lang="en-US" dirty="0" err="1"/>
              <a:t>Fiziksel</a:t>
            </a:r>
            <a:r>
              <a:rPr lang="en-US" dirty="0"/>
              <a:t> </a:t>
            </a:r>
            <a:r>
              <a:rPr lang="en-US" dirty="0" err="1"/>
              <a:t>Temas</a:t>
            </a:r>
            <a:r>
              <a:rPr lang="en-US" dirty="0"/>
              <a:t> </a:t>
            </a:r>
            <a:r>
              <a:rPr lang="en-US" dirty="0" err="1"/>
              <a:t>Tanıma</a:t>
            </a:r>
            <a:r>
              <a:rPr lang="en-US" dirty="0"/>
              <a:t> (</a:t>
            </a:r>
            <a:r>
              <a:rPr lang="en-US" dirty="0" err="1"/>
              <a:t>Fiziksel</a:t>
            </a:r>
            <a:r>
              <a:rPr lang="en-US" dirty="0"/>
              <a:t> HRI)</a:t>
            </a:r>
          </a:p>
          <a:p>
            <a:r>
              <a:rPr lang="en-US" dirty="0" err="1">
                <a:solidFill>
                  <a:srgbClr val="FF0000"/>
                </a:solidFill>
              </a:rPr>
              <a:t>Özelleştirilebilir</a:t>
            </a:r>
            <a:r>
              <a:rPr lang="en-US" dirty="0">
                <a:solidFill>
                  <a:srgbClr val="FF0000"/>
                </a:solidFill>
              </a:rPr>
              <a:t> </a:t>
            </a:r>
            <a:r>
              <a:rPr lang="en-US" dirty="0" err="1">
                <a:solidFill>
                  <a:srgbClr val="FF0000"/>
                </a:solidFill>
              </a:rPr>
              <a:t>teknoloji</a:t>
            </a:r>
            <a:endParaRPr lang="en-US" dirty="0">
              <a:solidFill>
                <a:srgbClr val="FF0000"/>
              </a:solidFill>
            </a:endParaRPr>
          </a:p>
        </p:txBody>
      </p:sp>
    </p:spTree>
    <p:extLst>
      <p:ext uri="{BB962C8B-B14F-4D97-AF65-F5344CB8AC3E}">
        <p14:creationId xmlns:p14="http://schemas.microsoft.com/office/powerpoint/2010/main" val="3018637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147248" cy="1143000"/>
          </a:xfrm>
        </p:spPr>
        <p:txBody>
          <a:bodyPr/>
          <a:lstStyle/>
          <a:p>
            <a:r>
              <a:rPr lang="en-US" dirty="0" smtClean="0"/>
              <a:t>H</a:t>
            </a:r>
            <a:r>
              <a:rPr lang="tr-TR" dirty="0" smtClean="0"/>
              <a:t>AREKET TANIMA ÖZELLİĞİ ÖRNEKLERİ</a:t>
            </a:r>
            <a:endParaRPr lang="en-US" dirty="0"/>
          </a:p>
        </p:txBody>
      </p:sp>
      <p:sp>
        <p:nvSpPr>
          <p:cNvPr id="3" name="Content Placeholder 2"/>
          <p:cNvSpPr>
            <a:spLocks noGrp="1"/>
          </p:cNvSpPr>
          <p:nvPr>
            <p:ph idx="1"/>
          </p:nvPr>
        </p:nvSpPr>
        <p:spPr>
          <a:xfrm>
            <a:off x="457200" y="1600200"/>
            <a:ext cx="7931224" cy="4873752"/>
          </a:xfrm>
        </p:spPr>
        <p:txBody>
          <a:bodyPr/>
          <a:lstStyle/>
          <a:p>
            <a:r>
              <a:rPr lang="en-US" dirty="0" smtClean="0"/>
              <a:t>Project Soli </a:t>
            </a:r>
            <a:r>
              <a:rPr lang="tr-TR" dirty="0" smtClean="0"/>
              <a:t>(</a:t>
            </a:r>
            <a:r>
              <a:rPr lang="en-US" dirty="0" smtClean="0"/>
              <a:t>Google</a:t>
            </a:r>
            <a:r>
              <a:rPr lang="tr-TR" dirty="0" smtClean="0"/>
              <a:t>)</a:t>
            </a:r>
            <a:r>
              <a:rPr lang="en-US" dirty="0" smtClean="0"/>
              <a:t> </a:t>
            </a:r>
            <a:r>
              <a:rPr lang="tr-TR" dirty="0" smtClean="0">
                <a:hlinkClick r:id="rId2"/>
              </a:rPr>
              <a:t>https</a:t>
            </a:r>
            <a:r>
              <a:rPr lang="tr-TR" dirty="0">
                <a:hlinkClick r:id="rId2"/>
              </a:rPr>
              <a:t>://</a:t>
            </a:r>
            <a:r>
              <a:rPr lang="tr-TR" dirty="0" smtClean="0">
                <a:hlinkClick r:id="rId2"/>
              </a:rPr>
              <a:t>youtu.be/0QNiZfSsPc0</a:t>
            </a:r>
            <a:endParaRPr lang="en-US" dirty="0" smtClean="0"/>
          </a:p>
          <a:p>
            <a:endParaRPr lang="en-US" dirty="0"/>
          </a:p>
          <a:p>
            <a:r>
              <a:rPr lang="en-US" dirty="0" smtClean="0"/>
              <a:t>BMW : </a:t>
            </a:r>
            <a:r>
              <a:rPr lang="tr-TR" dirty="0" smtClean="0"/>
              <a:t>https</a:t>
            </a:r>
            <a:r>
              <a:rPr lang="tr-TR" dirty="0"/>
              <a:t>://www.youtube.com/watch?v=Ilh9w_K7LHE</a:t>
            </a:r>
          </a:p>
          <a:p>
            <a:endParaRPr lang="en-US" dirty="0"/>
          </a:p>
        </p:txBody>
      </p:sp>
    </p:spTree>
    <p:extLst>
      <p:ext uri="{BB962C8B-B14F-4D97-AF65-F5344CB8AC3E}">
        <p14:creationId xmlns:p14="http://schemas.microsoft.com/office/powerpoint/2010/main" val="21119964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İNSAN ROBOT ETKİLEŞİMİ</a:t>
            </a:r>
            <a:endParaRPr lang="tr-TR" dirty="0"/>
          </a:p>
        </p:txBody>
      </p:sp>
      <p:sp>
        <p:nvSpPr>
          <p:cNvPr id="3" name="İçerik Yer Tutucusu 2"/>
          <p:cNvSpPr>
            <a:spLocks noGrp="1"/>
          </p:cNvSpPr>
          <p:nvPr>
            <p:ph sz="quarter" idx="1"/>
          </p:nvPr>
        </p:nvSpPr>
        <p:spPr/>
        <p:txBody>
          <a:bodyPr/>
          <a:lstStyle/>
          <a:p>
            <a:r>
              <a:rPr lang="tr-TR" dirty="0"/>
              <a:t>İnsan-robot etkileşimi, insanlar tarafından ve/veya aynı ortamda kullanılan robotik sistemlerin güvenli ve verimli çalışması için nasıl bir tasarıma sahip olması gerektiğine odaklanan bir araştırma konusudur. </a:t>
            </a:r>
            <a:endParaRPr lang="tr-TR" dirty="0" smtClean="0"/>
          </a:p>
          <a:p>
            <a:endParaRPr lang="tr-TR" dirty="0"/>
          </a:p>
          <a:p>
            <a:r>
              <a:rPr lang="tr-TR" dirty="0" smtClean="0"/>
              <a:t>Bu </a:t>
            </a:r>
            <a:r>
              <a:rPr lang="tr-TR" dirty="0"/>
              <a:t>bağlamda robotlar, insanlar gibi </a:t>
            </a:r>
            <a:r>
              <a:rPr lang="tr-TR" b="1" dirty="0"/>
              <a:t>görerek, duyarak ve hissederek</a:t>
            </a:r>
            <a:r>
              <a:rPr lang="tr-TR" dirty="0"/>
              <a:t> insanları anlamaya çalışırlar. Bunun için robotlar görüntü işleme, ses tanıma ve temas </a:t>
            </a:r>
            <a:r>
              <a:rPr lang="tr-TR" dirty="0" err="1"/>
              <a:t>sensörlerine</a:t>
            </a:r>
            <a:r>
              <a:rPr lang="tr-TR" dirty="0"/>
              <a:t> dayalı </a:t>
            </a:r>
            <a:r>
              <a:rPr lang="tr-TR" dirty="0">
                <a:solidFill>
                  <a:srgbClr val="FF0000"/>
                </a:solidFill>
              </a:rPr>
              <a:t>yapay zeka algoritmaları</a:t>
            </a:r>
            <a:r>
              <a:rPr lang="tr-TR" dirty="0"/>
              <a:t> kullanır.</a:t>
            </a:r>
          </a:p>
        </p:txBody>
      </p:sp>
    </p:spTree>
    <p:extLst>
      <p:ext uri="{BB962C8B-B14F-4D97-AF65-F5344CB8AC3E}">
        <p14:creationId xmlns:p14="http://schemas.microsoft.com/office/powerpoint/2010/main" val="36401195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348824"/>
            <a:ext cx="5904656" cy="63026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Metin kutusu 3"/>
          <p:cNvSpPr txBox="1"/>
          <p:nvPr/>
        </p:nvSpPr>
        <p:spPr>
          <a:xfrm>
            <a:off x="6444208" y="908720"/>
            <a:ext cx="2376264" cy="4801314"/>
          </a:xfrm>
          <a:prstGeom prst="rect">
            <a:avLst/>
          </a:prstGeom>
          <a:noFill/>
        </p:spPr>
        <p:txBody>
          <a:bodyPr wrap="square" rtlCol="0">
            <a:spAutoFit/>
          </a:bodyPr>
          <a:lstStyle/>
          <a:p>
            <a:r>
              <a:rPr lang="tr-TR" dirty="0" smtClean="0"/>
              <a:t>* Yalnız </a:t>
            </a:r>
            <a:r>
              <a:rPr lang="tr-TR" dirty="0"/>
              <a:t>ama sosyal</a:t>
            </a:r>
          </a:p>
          <a:p>
            <a:r>
              <a:rPr lang="tr-TR" dirty="0" smtClean="0"/>
              <a:t>* Fiziksel </a:t>
            </a:r>
            <a:r>
              <a:rPr lang="tr-TR" dirty="0"/>
              <a:t>ihtiyaçları </a:t>
            </a:r>
            <a:r>
              <a:rPr lang="tr-TR" dirty="0" smtClean="0"/>
              <a:t>anlama</a:t>
            </a:r>
            <a:endParaRPr lang="tr-TR" dirty="0"/>
          </a:p>
          <a:p>
            <a:r>
              <a:rPr lang="tr-TR" dirty="0" smtClean="0"/>
              <a:t>* Güvenlik </a:t>
            </a:r>
            <a:r>
              <a:rPr lang="tr-TR" dirty="0"/>
              <a:t>yaklaşımı</a:t>
            </a:r>
          </a:p>
          <a:p>
            <a:endParaRPr lang="tr-TR" dirty="0" smtClean="0"/>
          </a:p>
          <a:p>
            <a:r>
              <a:rPr lang="tr-TR" dirty="0" smtClean="0"/>
              <a:t>Bir </a:t>
            </a:r>
            <a:r>
              <a:rPr lang="tr-TR" dirty="0"/>
              <a:t>robotta, tüm bu sosyal kurallar ve normlar bilinmez ve robota tasarımcının dikkatini gerektirir. </a:t>
            </a:r>
            <a:endParaRPr lang="tr-TR" dirty="0" smtClean="0"/>
          </a:p>
          <a:p>
            <a:endParaRPr lang="tr-TR" dirty="0"/>
          </a:p>
          <a:p>
            <a:r>
              <a:rPr lang="tr-TR" dirty="0" smtClean="0"/>
              <a:t>Bu </a:t>
            </a:r>
            <a:r>
              <a:rPr lang="tr-TR" dirty="0"/>
              <a:t>endişeler, İnsan-Makine Etkileşimi (HRI) sorularını, yalnızca robotikle ilgili olanlardan farklı kılar."</a:t>
            </a:r>
          </a:p>
        </p:txBody>
      </p:sp>
    </p:spTree>
    <p:extLst>
      <p:ext uri="{BB962C8B-B14F-4D97-AF65-F5344CB8AC3E}">
        <p14:creationId xmlns:p14="http://schemas.microsoft.com/office/powerpoint/2010/main" val="148575945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266700"/>
            <a:ext cx="6120680" cy="39543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Metin kutusu 3"/>
          <p:cNvSpPr txBox="1"/>
          <p:nvPr/>
        </p:nvSpPr>
        <p:spPr>
          <a:xfrm>
            <a:off x="539552" y="4437112"/>
            <a:ext cx="7560840" cy="1477328"/>
          </a:xfrm>
          <a:prstGeom prst="rect">
            <a:avLst/>
          </a:prstGeom>
          <a:noFill/>
        </p:spPr>
        <p:txBody>
          <a:bodyPr wrap="square" rtlCol="0">
            <a:spAutoFit/>
          </a:bodyPr>
          <a:lstStyle/>
          <a:p>
            <a:r>
              <a:rPr lang="tr-TR" dirty="0" smtClean="0"/>
              <a:t>«</a:t>
            </a:r>
            <a:r>
              <a:rPr lang="tr-TR" dirty="0" err="1" smtClean="0"/>
              <a:t>Kismet</a:t>
            </a:r>
            <a:r>
              <a:rPr lang="tr-TR" dirty="0" smtClean="0"/>
              <a:t>», </a:t>
            </a:r>
            <a:r>
              <a:rPr lang="tr-TR" dirty="0"/>
              <a:t>kontrol yazılımı sadece küçük bir sosyal sürücü seçkisi içermesine rağmen, sosyal bir varlık sunma konusunda şaşırtıcı derecede etkiliydi. Bunu sadece donanım ve yazılım mimarileriyle değil, aynı zamanda "bebek şeması" olarak bilinen şey de dahil olmak üzere insan psikolojisinden yararlanarak yaptı. </a:t>
            </a:r>
          </a:p>
        </p:txBody>
      </p:sp>
    </p:spTree>
    <p:extLst>
      <p:ext uri="{BB962C8B-B14F-4D97-AF65-F5344CB8AC3E}">
        <p14:creationId xmlns:p14="http://schemas.microsoft.com/office/powerpoint/2010/main" val="418174740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BEBEK ŞEMASI (KINDSCHENSCHEMA)</a:t>
            </a:r>
            <a:endParaRPr lang="tr-TR" dirty="0"/>
          </a:p>
        </p:txBody>
      </p:sp>
      <p:sp>
        <p:nvSpPr>
          <p:cNvPr id="3" name="İçerik Yer Tutucusu 2"/>
          <p:cNvSpPr>
            <a:spLocks noGrp="1"/>
          </p:cNvSpPr>
          <p:nvPr>
            <p:ph idx="1"/>
          </p:nvPr>
        </p:nvSpPr>
        <p:spPr>
          <a:xfrm>
            <a:off x="5180682" y="1935480"/>
            <a:ext cx="3506117" cy="4389120"/>
          </a:xfrm>
        </p:spPr>
        <p:txBody>
          <a:bodyPr>
            <a:normAutofit fontScale="85000" lnSpcReduction="20000"/>
          </a:bodyPr>
          <a:lstStyle/>
          <a:p>
            <a:r>
              <a:rPr lang="tr-TR" sz="1600" dirty="0"/>
              <a:t>Bir yüz (insan bebek) için AOI* örneği. </a:t>
            </a:r>
            <a:r>
              <a:rPr lang="tr-TR" sz="1600" dirty="0" err="1"/>
              <a:t>AOI'ler</a:t>
            </a:r>
            <a:r>
              <a:rPr lang="tr-TR" sz="1600" dirty="0"/>
              <a:t> üç ayrı özellik bölgesi içerir: göz (kırmızı), burun (yeşil) ve ağız (siyah</a:t>
            </a:r>
            <a:r>
              <a:rPr lang="tr-TR" sz="1600" dirty="0" smtClean="0"/>
              <a:t>).</a:t>
            </a:r>
          </a:p>
          <a:p>
            <a:endParaRPr lang="tr-TR" sz="1600" dirty="0"/>
          </a:p>
          <a:p>
            <a:r>
              <a:rPr lang="tr-TR" sz="1600" dirty="0" smtClean="0"/>
              <a:t>Veya: Büyük Göz, Küçük Burun ve Ağız, Yuvarlak Surat</a:t>
            </a:r>
            <a:endParaRPr lang="tr-TR" sz="1600" dirty="0"/>
          </a:p>
          <a:p>
            <a:endParaRPr lang="tr-TR" sz="1600" dirty="0"/>
          </a:p>
          <a:p>
            <a:r>
              <a:rPr lang="tr-TR" sz="1600" dirty="0"/>
              <a:t>Sevimlilik, genellikle gençlik ve dış görünüşle ilişkilendirilen bir tür çekiciliği tanımlayan öznel bir terim olmasının yanı sıra, etolojide ilk kez Konrad </a:t>
            </a:r>
            <a:r>
              <a:rPr lang="tr-TR" sz="1600" dirty="0" err="1"/>
              <a:t>Lorenz</a:t>
            </a:r>
            <a:r>
              <a:rPr lang="tr-TR" sz="1600" dirty="0"/>
              <a:t> tarafından ortaya atılan bilimsel bir kavram ve analitik bir </a:t>
            </a:r>
            <a:r>
              <a:rPr lang="tr-TR" sz="1600" dirty="0" smtClean="0"/>
              <a:t>modeldir. </a:t>
            </a:r>
            <a:r>
              <a:rPr lang="tr-TR" sz="1600" dirty="0" err="1"/>
              <a:t>Lorenz</a:t>
            </a:r>
            <a:r>
              <a:rPr lang="tr-TR" sz="1600" dirty="0"/>
              <a:t>, bir canlının "sevimli" görünmesini sağlayan ve diğerlerinde ona bakma motivasyonunu harekete geçiren ("serbest bırakan") bir dizi yüz ve vücut özelliği olan bebek şeması (</a:t>
            </a:r>
            <a:r>
              <a:rPr lang="tr-TR" sz="1600" dirty="0" err="1"/>
              <a:t>Kindchenschema</a:t>
            </a:r>
            <a:r>
              <a:rPr lang="tr-TR" sz="1600" dirty="0"/>
              <a:t>) kavramını önermiştir.</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2064135"/>
            <a:ext cx="4641131" cy="41890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611560" y="6324600"/>
            <a:ext cx="6984776" cy="369332"/>
          </a:xfrm>
          <a:prstGeom prst="rect">
            <a:avLst/>
          </a:prstGeom>
          <a:noFill/>
        </p:spPr>
        <p:txBody>
          <a:bodyPr wrap="square" rtlCol="0">
            <a:spAutoFit/>
          </a:bodyPr>
          <a:lstStyle/>
          <a:p>
            <a:r>
              <a:rPr lang="tr-TR" dirty="0" smtClean="0"/>
              <a:t>* AOI : İlgi alanı</a:t>
            </a:r>
            <a:endParaRPr lang="en-US" dirty="0"/>
          </a:p>
        </p:txBody>
      </p:sp>
    </p:spTree>
    <p:extLst>
      <p:ext uri="{BB962C8B-B14F-4D97-AF65-F5344CB8AC3E}">
        <p14:creationId xmlns:p14="http://schemas.microsoft.com/office/powerpoint/2010/main" val="197298217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95536" y="-98296"/>
            <a:ext cx="8229600" cy="1143000"/>
          </a:xfrm>
        </p:spPr>
        <p:txBody>
          <a:bodyPr/>
          <a:lstStyle/>
          <a:p>
            <a:r>
              <a:rPr lang="tr-TR" dirty="0" smtClean="0"/>
              <a:t>ANTROPOMORFİZM</a:t>
            </a:r>
            <a:endParaRPr lang="tr-TR" dirty="0"/>
          </a:p>
        </p:txBody>
      </p:sp>
      <p:sp>
        <p:nvSpPr>
          <p:cNvPr id="3" name="İçerik Yer Tutucusu 2"/>
          <p:cNvSpPr>
            <a:spLocks noGrp="1"/>
          </p:cNvSpPr>
          <p:nvPr>
            <p:ph idx="1"/>
          </p:nvPr>
        </p:nvSpPr>
        <p:spPr>
          <a:xfrm>
            <a:off x="394171" y="1033089"/>
            <a:ext cx="8229600" cy="4389120"/>
          </a:xfrm>
        </p:spPr>
        <p:txBody>
          <a:bodyPr/>
          <a:lstStyle/>
          <a:p>
            <a:r>
              <a:rPr lang="tr-TR" dirty="0"/>
              <a:t>Antropomorfizm, insanın başka bir varlığa atfedilmesidir. Hayvanlar, cansız nesneler, doğanın gücü, tek tanrılı dinlerde yer alanlar, melekler, şeytanlar, cinler ve diğer kavramlar da "Antropomorfizm "in konusu olabilir.</a:t>
            </a:r>
          </a:p>
        </p:txBody>
      </p:sp>
      <p:pic>
        <p:nvPicPr>
          <p:cNvPr id="6" name="Picture 5"/>
          <p:cNvPicPr>
            <a:picLocks noChangeAspect="1"/>
          </p:cNvPicPr>
          <p:nvPr/>
        </p:nvPicPr>
        <p:blipFill>
          <a:blip r:embed="rId3"/>
          <a:stretch>
            <a:fillRect/>
          </a:stretch>
        </p:blipFill>
        <p:spPr>
          <a:xfrm>
            <a:off x="2708771" y="3429000"/>
            <a:ext cx="3600400" cy="3124594"/>
          </a:xfrm>
          <a:prstGeom prst="rect">
            <a:avLst/>
          </a:prstGeom>
        </p:spPr>
      </p:pic>
      <p:sp>
        <p:nvSpPr>
          <p:cNvPr id="7" name="TextBox 6"/>
          <p:cNvSpPr txBox="1"/>
          <p:nvPr/>
        </p:nvSpPr>
        <p:spPr>
          <a:xfrm>
            <a:off x="6444208" y="5932099"/>
            <a:ext cx="1728192" cy="646331"/>
          </a:xfrm>
          <a:prstGeom prst="rect">
            <a:avLst/>
          </a:prstGeom>
          <a:noFill/>
        </p:spPr>
        <p:txBody>
          <a:bodyPr wrap="square" rtlCol="0">
            <a:spAutoFit/>
          </a:bodyPr>
          <a:lstStyle/>
          <a:p>
            <a:r>
              <a:rPr lang="en-US" dirty="0" smtClean="0"/>
              <a:t>Sample: socket-plug</a:t>
            </a:r>
            <a:endParaRPr lang="en-US" dirty="0"/>
          </a:p>
        </p:txBody>
      </p:sp>
    </p:spTree>
    <p:extLst>
      <p:ext uri="{BB962C8B-B14F-4D97-AF65-F5344CB8AC3E}">
        <p14:creationId xmlns:p14="http://schemas.microsoft.com/office/powerpoint/2010/main" val="168451741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PARO REFAKETÇİ ROBOT</a:t>
            </a:r>
            <a:endParaRPr lang="tr-TR" dirty="0"/>
          </a:p>
        </p:txBody>
      </p:sp>
      <p:sp>
        <p:nvSpPr>
          <p:cNvPr id="3" name="İçerik Yer Tutucusu 2"/>
          <p:cNvSpPr>
            <a:spLocks noGrp="1"/>
          </p:cNvSpPr>
          <p:nvPr>
            <p:ph idx="1"/>
          </p:nvPr>
        </p:nvSpPr>
        <p:spPr/>
        <p:txBody>
          <a:bodyPr/>
          <a:lstStyle/>
          <a:p>
            <a:r>
              <a:rPr lang="tr-TR" dirty="0"/>
              <a:t>https://www.youtube.com/watch?v=oJq5PQZHU-I</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4224" y="2420888"/>
            <a:ext cx="7477125" cy="4076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1347542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PARO REFAKETÇİ ROBOT</a:t>
            </a:r>
          </a:p>
        </p:txBody>
      </p:sp>
      <p:sp>
        <p:nvSpPr>
          <p:cNvPr id="3" name="İçerik Yer Tutucusu 2"/>
          <p:cNvSpPr>
            <a:spLocks noGrp="1"/>
          </p:cNvSpPr>
          <p:nvPr>
            <p:ph idx="1"/>
          </p:nvPr>
        </p:nvSpPr>
        <p:spPr/>
        <p:txBody>
          <a:bodyPr>
            <a:normAutofit lnSpcReduction="10000"/>
          </a:bodyPr>
          <a:lstStyle/>
          <a:p>
            <a:r>
              <a:rPr lang="tr-TR" u="sng" dirty="0"/>
              <a:t>Avantajlar: </a:t>
            </a:r>
          </a:p>
          <a:p>
            <a:endParaRPr lang="tr-TR" u="sng" dirty="0"/>
          </a:p>
          <a:p>
            <a:r>
              <a:rPr lang="tr-TR" dirty="0"/>
              <a:t>Canlı bir evcil hayvan ile etkileşim </a:t>
            </a:r>
            <a:r>
              <a:rPr lang="tr-TR" dirty="0" smtClean="0"/>
              <a:t>yok, yaralanma hastalık vs. </a:t>
            </a:r>
            <a:endParaRPr lang="tr-TR" dirty="0"/>
          </a:p>
          <a:p>
            <a:r>
              <a:rPr lang="tr-TR" dirty="0"/>
              <a:t>Psikolojik tedavi / terapi</a:t>
            </a:r>
          </a:p>
          <a:p>
            <a:r>
              <a:rPr lang="tr-TR" dirty="0"/>
              <a:t>Yaşlı (özellikle </a:t>
            </a:r>
            <a:r>
              <a:rPr lang="tr-TR" dirty="0" smtClean="0"/>
              <a:t>Alzheimer) </a:t>
            </a:r>
            <a:r>
              <a:rPr lang="tr-TR" dirty="0"/>
              <a:t>ve bebek gelişimi</a:t>
            </a:r>
          </a:p>
          <a:p>
            <a:endParaRPr lang="tr-TR" u="sng" dirty="0"/>
          </a:p>
          <a:p>
            <a:r>
              <a:rPr lang="tr-TR" u="sng" dirty="0"/>
              <a:t>Dezavantaj:</a:t>
            </a:r>
          </a:p>
          <a:p>
            <a:r>
              <a:rPr lang="tr-TR" dirty="0" smtClean="0"/>
              <a:t>Yanlış bağlanma kuramı (</a:t>
            </a:r>
            <a:r>
              <a:rPr lang="tr-TR" dirty="0" err="1" smtClean="0"/>
              <a:t>Bowlby’nin</a:t>
            </a:r>
            <a:r>
              <a:rPr lang="tr-TR" dirty="0" smtClean="0"/>
              <a:t> Bağlanma Kuramı)</a:t>
            </a:r>
          </a:p>
          <a:p>
            <a:r>
              <a:rPr lang="tr-TR" dirty="0"/>
              <a:t>Canlı evcil hayvanlarla kötü anıları canlandırabilir</a:t>
            </a:r>
          </a:p>
          <a:p>
            <a:endParaRPr lang="tr-TR" dirty="0"/>
          </a:p>
        </p:txBody>
      </p:sp>
    </p:spTree>
    <p:extLst>
      <p:ext uri="{BB962C8B-B14F-4D97-AF65-F5344CB8AC3E}">
        <p14:creationId xmlns:p14="http://schemas.microsoft.com/office/powerpoint/2010/main" val="179976911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YAŞLI BAKIMINDA ROBOTLAR</a:t>
            </a:r>
            <a:endParaRPr lang="tr-TR"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2060848"/>
            <a:ext cx="7380312" cy="43548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4899013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dirty="0" err="1" smtClean="0"/>
              <a:t>Robots</a:t>
            </a:r>
            <a:r>
              <a:rPr lang="tr-TR" dirty="0" smtClean="0"/>
              <a:t> in </a:t>
            </a:r>
            <a:r>
              <a:rPr lang="tr-TR" dirty="0" err="1" smtClean="0"/>
              <a:t>Elderly</a:t>
            </a:r>
            <a:r>
              <a:rPr lang="tr-TR" dirty="0" smtClean="0"/>
              <a:t> </a:t>
            </a:r>
            <a:r>
              <a:rPr lang="tr-TR" dirty="0" err="1" smtClean="0"/>
              <a:t>Care</a:t>
            </a:r>
            <a:r>
              <a:rPr lang="tr-TR" dirty="0" smtClean="0"/>
              <a:t> </a:t>
            </a:r>
            <a:r>
              <a:rPr lang="tr-TR" dirty="0" err="1" smtClean="0"/>
              <a:t>Pros</a:t>
            </a:r>
            <a:r>
              <a:rPr lang="tr-TR" dirty="0" smtClean="0"/>
              <a:t> </a:t>
            </a:r>
            <a:r>
              <a:rPr lang="tr-TR" dirty="0" err="1" smtClean="0"/>
              <a:t>and</a:t>
            </a:r>
            <a:r>
              <a:rPr lang="tr-TR" dirty="0" smtClean="0"/>
              <a:t> </a:t>
            </a:r>
            <a:r>
              <a:rPr lang="tr-TR" dirty="0" err="1" smtClean="0"/>
              <a:t>Cons</a:t>
            </a:r>
            <a:endParaRPr lang="tr-TR" dirty="0"/>
          </a:p>
        </p:txBody>
      </p:sp>
      <p:sp>
        <p:nvSpPr>
          <p:cNvPr id="3" name="İçerik Yer Tutucusu 2"/>
          <p:cNvSpPr>
            <a:spLocks noGrp="1"/>
          </p:cNvSpPr>
          <p:nvPr>
            <p:ph idx="1"/>
          </p:nvPr>
        </p:nvSpPr>
        <p:spPr/>
        <p:txBody>
          <a:bodyPr/>
          <a:lstStyle/>
          <a:p>
            <a:r>
              <a:rPr lang="tr-TR" dirty="0"/>
              <a:t>Artıları: </a:t>
            </a:r>
          </a:p>
          <a:p>
            <a:pPr lvl="1"/>
            <a:r>
              <a:rPr lang="tr-TR" dirty="0"/>
              <a:t>Yaşlı </a:t>
            </a:r>
            <a:r>
              <a:rPr lang="tr-TR" dirty="0" smtClean="0"/>
              <a:t>istismarının önlenmesi</a:t>
            </a:r>
            <a:endParaRPr lang="tr-TR" dirty="0"/>
          </a:p>
          <a:p>
            <a:pPr lvl="1"/>
            <a:r>
              <a:rPr lang="tr-TR" dirty="0"/>
              <a:t>Ekonomik nedenler: kasıtlı </a:t>
            </a:r>
            <a:r>
              <a:rPr lang="tr-TR" dirty="0" smtClean="0"/>
              <a:t>ölümlerin önlenmesi</a:t>
            </a:r>
            <a:endParaRPr lang="tr-TR" dirty="0"/>
          </a:p>
          <a:p>
            <a:pPr lvl="1"/>
            <a:r>
              <a:rPr lang="tr-TR" dirty="0"/>
              <a:t>Sürdürülebilir bakım</a:t>
            </a:r>
          </a:p>
          <a:p>
            <a:r>
              <a:rPr lang="tr-TR" dirty="0"/>
              <a:t>Eksiler:</a:t>
            </a:r>
          </a:p>
          <a:p>
            <a:pPr lvl="1"/>
            <a:r>
              <a:rPr lang="tr-TR" dirty="0"/>
              <a:t>Gerçeklikten uzaklaşmak</a:t>
            </a:r>
          </a:p>
          <a:p>
            <a:pPr lvl="1"/>
            <a:r>
              <a:rPr lang="tr-TR" dirty="0"/>
              <a:t>Robotlar süper yapay zeka seviyesinde </a:t>
            </a:r>
            <a:r>
              <a:rPr lang="tr-TR" dirty="0" smtClean="0"/>
              <a:t>değil</a:t>
            </a:r>
          </a:p>
          <a:p>
            <a:pPr lvl="1"/>
            <a:r>
              <a:rPr lang="tr-TR" dirty="0"/>
              <a:t>Gerçeklikten uzaklaşma, gerçeği ve gerçek olmayanı ayırt edememe.</a:t>
            </a:r>
          </a:p>
          <a:p>
            <a:pPr lvl="1"/>
            <a:endParaRPr lang="tr-TR" dirty="0"/>
          </a:p>
        </p:txBody>
      </p:sp>
    </p:spTree>
    <p:extLst>
      <p:ext uri="{BB962C8B-B14F-4D97-AF65-F5344CB8AC3E}">
        <p14:creationId xmlns:p14="http://schemas.microsoft.com/office/powerpoint/2010/main" val="363231455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977011"/>
            <a:ext cx="4104456" cy="31670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4008" y="1977011"/>
            <a:ext cx="4320480" cy="31670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Metin kutusu 3"/>
          <p:cNvSpPr txBox="1"/>
          <p:nvPr/>
        </p:nvSpPr>
        <p:spPr>
          <a:xfrm>
            <a:off x="755576" y="614591"/>
            <a:ext cx="7776864" cy="707886"/>
          </a:xfrm>
          <a:prstGeom prst="rect">
            <a:avLst/>
          </a:prstGeom>
          <a:noFill/>
        </p:spPr>
        <p:txBody>
          <a:bodyPr wrap="square" rtlCol="0">
            <a:spAutoFit/>
          </a:bodyPr>
          <a:lstStyle/>
          <a:p>
            <a:r>
              <a:rPr lang="tr-TR" sz="4000" dirty="0" smtClean="0"/>
              <a:t>HANGİ KURALLAR YIKILDI?</a:t>
            </a:r>
            <a:endParaRPr lang="tr-TR" sz="4000" dirty="0"/>
          </a:p>
        </p:txBody>
      </p:sp>
    </p:spTree>
    <p:extLst>
      <p:ext uri="{BB962C8B-B14F-4D97-AF65-F5344CB8AC3E}">
        <p14:creationId xmlns:p14="http://schemas.microsoft.com/office/powerpoint/2010/main" val="171709699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NEDEN BU ALAN ÇALIŞILIYOR?</a:t>
            </a:r>
            <a:endParaRPr lang="tr-TR" dirty="0"/>
          </a:p>
        </p:txBody>
      </p:sp>
      <p:sp>
        <p:nvSpPr>
          <p:cNvPr id="3" name="İçerik Yer Tutucusu 2"/>
          <p:cNvSpPr>
            <a:spLocks noGrp="1"/>
          </p:cNvSpPr>
          <p:nvPr>
            <p:ph sz="quarter" idx="1"/>
          </p:nvPr>
        </p:nvSpPr>
        <p:spPr/>
        <p:txBody>
          <a:bodyPr>
            <a:normAutofit fontScale="92500" lnSpcReduction="20000"/>
          </a:bodyPr>
          <a:lstStyle/>
          <a:p>
            <a:r>
              <a:rPr lang="tr-TR" dirty="0"/>
              <a:t>İnsanların HRI üzerinde çalışmasının nedenleri:</a:t>
            </a:r>
          </a:p>
          <a:p>
            <a:r>
              <a:rPr lang="tr-TR" dirty="0"/>
              <a:t>1- İnsanların robotları diğer teknolojik cihazlardan farklı algılaması, </a:t>
            </a:r>
            <a:r>
              <a:rPr lang="tr-TR" dirty="0" err="1"/>
              <a:t>antromorfik</a:t>
            </a:r>
            <a:r>
              <a:rPr lang="tr-TR" dirty="0"/>
              <a:t> olması, araştırmacıların daha iyi insan-robot etkileşimi için hangi zihinsel sistemlerin uygun olduğunu anlamaya teşvik edilmesi</a:t>
            </a:r>
          </a:p>
          <a:p>
            <a:r>
              <a:rPr lang="tr-TR" dirty="0"/>
              <a:t>2- Robotların hareket kabiliyeti ve esnekliği nedeniyle tepkileri ve etkileşimleri diğer bilgisayar teknolojilerine kıyasla farklılık gösterir. Kullanıcılarına çeşitli şekillerde yanıt vermek için karmaşık geri bildirim mekanizmalarına sahiptirler.</a:t>
            </a:r>
          </a:p>
          <a:p>
            <a:r>
              <a:rPr lang="tr-TR" dirty="0"/>
              <a:t>3- Robotların makine öğrenme yetenekleri. İnsan bilgisayar etkileşimi ve insan robot etkileşimi disiplinlerinin her ikisinin de geniş anlamda insanlara eşlik eden robotların sosyolojik bir anlayışını incelediğini söylemek mümkündür</a:t>
            </a:r>
          </a:p>
        </p:txBody>
      </p:sp>
    </p:spTree>
    <p:extLst>
      <p:ext uri="{BB962C8B-B14F-4D97-AF65-F5344CB8AC3E}">
        <p14:creationId xmlns:p14="http://schemas.microsoft.com/office/powerpoint/2010/main" val="10359784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DÖRT UYGULAMA ALANI (1)</a:t>
            </a:r>
            <a:br>
              <a:rPr lang="tr-TR" dirty="0" smtClean="0"/>
            </a:br>
            <a:endParaRPr lang="tr-TR" dirty="0"/>
          </a:p>
        </p:txBody>
      </p:sp>
      <p:sp>
        <p:nvSpPr>
          <p:cNvPr id="3" name="İçerik Yer Tutucusu 2"/>
          <p:cNvSpPr>
            <a:spLocks noGrp="1"/>
          </p:cNvSpPr>
          <p:nvPr>
            <p:ph sz="quarter" idx="1"/>
          </p:nvPr>
        </p:nvSpPr>
        <p:spPr>
          <a:xfrm>
            <a:off x="457200" y="1600200"/>
            <a:ext cx="7859216" cy="4873752"/>
          </a:xfrm>
        </p:spPr>
        <p:txBody>
          <a:bodyPr>
            <a:normAutofit lnSpcReduction="10000"/>
          </a:bodyPr>
          <a:lstStyle/>
          <a:p>
            <a:r>
              <a:rPr lang="tr-TR" dirty="0"/>
              <a:t>Rutin görevlerin yerine getirilmesinde robotların insan gözetiminde kontrolü. </a:t>
            </a:r>
          </a:p>
          <a:p>
            <a:r>
              <a:rPr lang="tr-TR" dirty="0" smtClean="0"/>
              <a:t>Bunlar </a:t>
            </a:r>
            <a:r>
              <a:rPr lang="tr-TR" dirty="0"/>
              <a:t>arasında imalat montaj hatlarında parçaların taşınması ve depolarda, ofislerde ve hastanelerde paketlere</a:t>
            </a:r>
            <a:r>
              <a:rPr lang="tr-TR" dirty="0" smtClean="0"/>
              <a:t>, </a:t>
            </a:r>
            <a:r>
              <a:rPr lang="tr-TR" dirty="0"/>
              <a:t>postalara ve ilaçlara erişim ve teslimat yer almaktadır. </a:t>
            </a:r>
          </a:p>
          <a:p>
            <a:r>
              <a:rPr lang="tr-TR" dirty="0"/>
              <a:t>Bu tür makineler, bir bilgisayar programına dayalı olarak sınırlı bir dizi eylemi otomatik olarak gerçekleştirebilen ve çevresini ve kendi ortak konumlarını algılayabilen ve bu tür bilgileri bilgisayar talimatlarını gerektiği gibi güncelleyen bir insan operatöre geri iletebilen </a:t>
            </a:r>
            <a:r>
              <a:rPr lang="tr-TR" dirty="0" err="1">
                <a:solidFill>
                  <a:srgbClr val="FF0000"/>
                </a:solidFill>
              </a:rPr>
              <a:t>telerobotlar</a:t>
            </a:r>
            <a:r>
              <a:rPr lang="tr-TR" dirty="0"/>
              <a:t> olarak adlandırılabilir.</a:t>
            </a:r>
          </a:p>
        </p:txBody>
      </p:sp>
    </p:spTree>
    <p:extLst>
      <p:ext uri="{BB962C8B-B14F-4D97-AF65-F5344CB8AC3E}">
        <p14:creationId xmlns:p14="http://schemas.microsoft.com/office/powerpoint/2010/main" val="42425065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DÖRT UYGULAMA ALANI </a:t>
            </a:r>
            <a:r>
              <a:rPr lang="tr-TR" dirty="0" smtClean="0"/>
              <a:t>(2)</a:t>
            </a:r>
            <a:endParaRPr lang="tr-TR" dirty="0"/>
          </a:p>
        </p:txBody>
      </p:sp>
      <p:sp>
        <p:nvSpPr>
          <p:cNvPr id="3" name="İçerik Yer Tutucusu 2"/>
          <p:cNvSpPr>
            <a:spLocks noGrp="1"/>
          </p:cNvSpPr>
          <p:nvPr>
            <p:ph sz="quarter" idx="1"/>
          </p:nvPr>
        </p:nvSpPr>
        <p:spPr/>
        <p:txBody>
          <a:bodyPr/>
          <a:lstStyle/>
          <a:p>
            <a:r>
              <a:rPr lang="tr-TR" dirty="0"/>
              <a:t>Tehlikeli veya erişilemez ortamlarda rutin olmayan görevler için uzay, hava, kara ve denizaltı araçlarının uzaktan kontrolü. Bu tür makineler, uzaktaki insan tarafından sürekli kontrol hareketlerine karşılık olarak uzaktaki fiziksel ortamda manipülasyon ve hareketlilik görevlerini yerine getirirlerse </a:t>
            </a:r>
            <a:r>
              <a:rPr lang="tr-TR" dirty="0" err="1">
                <a:solidFill>
                  <a:srgbClr val="FF0000"/>
                </a:solidFill>
              </a:rPr>
              <a:t>teleoperatörler</a:t>
            </a:r>
            <a:r>
              <a:rPr lang="tr-TR" dirty="0"/>
              <a:t> olarak adlandırılırlar</a:t>
            </a:r>
          </a:p>
        </p:txBody>
      </p:sp>
    </p:spTree>
    <p:extLst>
      <p:ext uri="{BB962C8B-B14F-4D97-AF65-F5344CB8AC3E}">
        <p14:creationId xmlns:p14="http://schemas.microsoft.com/office/powerpoint/2010/main" val="35956785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DÖRT UYGULAMA ALANI </a:t>
            </a:r>
            <a:r>
              <a:rPr lang="tr-TR" dirty="0" smtClean="0"/>
              <a:t>(3)</a:t>
            </a:r>
            <a:endParaRPr lang="tr-TR" dirty="0"/>
          </a:p>
        </p:txBody>
      </p:sp>
      <p:sp>
        <p:nvSpPr>
          <p:cNvPr id="3" name="İçerik Yer Tutucusu 2"/>
          <p:cNvSpPr>
            <a:spLocks noGrp="1"/>
          </p:cNvSpPr>
          <p:nvPr>
            <p:ph sz="quarter" idx="1"/>
          </p:nvPr>
        </p:nvSpPr>
        <p:spPr>
          <a:xfrm>
            <a:off x="457200" y="1600200"/>
            <a:ext cx="7787208" cy="4873752"/>
          </a:xfrm>
        </p:spPr>
        <p:txBody>
          <a:bodyPr/>
          <a:lstStyle/>
          <a:p>
            <a:r>
              <a:rPr lang="tr-TR" dirty="0"/>
              <a:t>Otomatik karayolu ve demiryolu araçları ile ticari uçaklar da dahil olmak üzere, içinde bir insanın yolcu olarak bulunduğu otomatik araçlar.</a:t>
            </a:r>
          </a:p>
        </p:txBody>
      </p:sp>
    </p:spTree>
    <p:extLst>
      <p:ext uri="{BB962C8B-B14F-4D97-AF65-F5344CB8AC3E}">
        <p14:creationId xmlns:p14="http://schemas.microsoft.com/office/powerpoint/2010/main" val="24203348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DÖRT UYGULAMA ALANI </a:t>
            </a:r>
            <a:r>
              <a:rPr lang="tr-TR" dirty="0" smtClean="0"/>
              <a:t>(4)</a:t>
            </a:r>
            <a:endParaRPr lang="tr-TR" dirty="0"/>
          </a:p>
        </p:txBody>
      </p:sp>
      <p:sp>
        <p:nvSpPr>
          <p:cNvPr id="3" name="İçerik Yer Tutucusu 2"/>
          <p:cNvSpPr>
            <a:spLocks noGrp="1"/>
          </p:cNvSpPr>
          <p:nvPr>
            <p:ph sz="quarter" idx="1"/>
          </p:nvPr>
        </p:nvSpPr>
        <p:spPr/>
        <p:txBody>
          <a:bodyPr/>
          <a:lstStyle/>
          <a:p>
            <a:r>
              <a:rPr lang="tr-TR" dirty="0"/>
              <a:t>Çocuklar, yaşlılar, otistikler ve engelliler için eğlence, öğretim, konfor ve yardım sağlayan robot cihazları da dahil olmak üzere insan-robot sosyal etkileşimi.</a:t>
            </a:r>
          </a:p>
        </p:txBody>
      </p:sp>
    </p:spTree>
    <p:extLst>
      <p:ext uri="{BB962C8B-B14F-4D97-AF65-F5344CB8AC3E}">
        <p14:creationId xmlns:p14="http://schemas.microsoft.com/office/powerpoint/2010/main" val="33129809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UNILEVER KONYA VAKA ÇALIŞMASI</a:t>
            </a:r>
            <a:endParaRPr lang="tr-TR" dirty="0"/>
          </a:p>
        </p:txBody>
      </p:sp>
      <p:sp>
        <p:nvSpPr>
          <p:cNvPr id="3" name="İçerik Yer Tutucusu 2"/>
          <p:cNvSpPr>
            <a:spLocks noGrp="1"/>
          </p:cNvSpPr>
          <p:nvPr>
            <p:ph sz="quarter" idx="1"/>
          </p:nvPr>
        </p:nvSpPr>
        <p:spPr/>
        <p:txBody>
          <a:bodyPr/>
          <a:lstStyle/>
          <a:p>
            <a:r>
              <a:rPr lang="en-US" dirty="0">
                <a:hlinkClick r:id="rId2"/>
              </a:rPr>
              <a:t>https://milvusrobotics.com/case-studies/unilever-konya-hpc-factory</a:t>
            </a:r>
            <a:endParaRPr lang="en-US" dirty="0"/>
          </a:p>
          <a:p>
            <a:endParaRPr lang="tr-TR" dirty="0"/>
          </a:p>
        </p:txBody>
      </p:sp>
    </p:spTree>
    <p:extLst>
      <p:ext uri="{BB962C8B-B14F-4D97-AF65-F5344CB8AC3E}">
        <p14:creationId xmlns:p14="http://schemas.microsoft.com/office/powerpoint/2010/main" val="6533448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Anahtar kavramlar</a:t>
            </a:r>
            <a:endParaRPr lang="tr-TR" dirty="0"/>
          </a:p>
        </p:txBody>
      </p:sp>
      <p:sp>
        <p:nvSpPr>
          <p:cNvPr id="3" name="İçerik Yer Tutucusu 2"/>
          <p:cNvSpPr>
            <a:spLocks noGrp="1"/>
          </p:cNvSpPr>
          <p:nvPr>
            <p:ph sz="quarter" idx="1"/>
          </p:nvPr>
        </p:nvSpPr>
        <p:spPr/>
        <p:txBody>
          <a:bodyPr>
            <a:normAutofit fontScale="92500" lnSpcReduction="20000"/>
          </a:bodyPr>
          <a:lstStyle/>
          <a:p>
            <a:r>
              <a:rPr lang="tr-TR" dirty="0"/>
              <a:t>Sürdürülebilirlik</a:t>
            </a:r>
          </a:p>
          <a:p>
            <a:pPr lvl="1"/>
            <a:r>
              <a:rPr lang="tr-TR" dirty="0"/>
              <a:t>Eski model sürdürülebilirlik </a:t>
            </a:r>
          </a:p>
          <a:p>
            <a:pPr lvl="2"/>
            <a:r>
              <a:rPr lang="tr-TR" dirty="0"/>
              <a:t>Kâr </a:t>
            </a:r>
          </a:p>
          <a:p>
            <a:pPr lvl="2"/>
            <a:r>
              <a:rPr lang="tr-TR" dirty="0"/>
              <a:t>Ekonomik </a:t>
            </a:r>
            <a:r>
              <a:rPr lang="tr-TR" dirty="0" smtClean="0"/>
              <a:t>büyüme</a:t>
            </a:r>
          </a:p>
          <a:p>
            <a:pPr marL="731520" lvl="2" indent="0">
              <a:buNone/>
            </a:pPr>
            <a:endParaRPr lang="tr-TR" dirty="0"/>
          </a:p>
          <a:p>
            <a:pPr lvl="1"/>
            <a:r>
              <a:rPr lang="tr-TR" dirty="0"/>
              <a:t>Yeni model sürdürülebilirlik </a:t>
            </a:r>
          </a:p>
          <a:p>
            <a:pPr lvl="2"/>
            <a:r>
              <a:rPr lang="tr-TR" dirty="0"/>
              <a:t>Çevre Koruma</a:t>
            </a:r>
          </a:p>
          <a:p>
            <a:pPr lvl="2"/>
            <a:r>
              <a:rPr lang="tr-TR" dirty="0"/>
              <a:t>Yeşil Üretim </a:t>
            </a:r>
          </a:p>
          <a:p>
            <a:pPr lvl="2"/>
            <a:r>
              <a:rPr lang="tr-TR" dirty="0"/>
              <a:t>Düşük Karbon ayak </a:t>
            </a:r>
            <a:r>
              <a:rPr lang="tr-TR" dirty="0" smtClean="0"/>
              <a:t>izi</a:t>
            </a:r>
          </a:p>
          <a:p>
            <a:pPr lvl="1"/>
            <a:endParaRPr lang="tr-TR" dirty="0"/>
          </a:p>
          <a:p>
            <a:r>
              <a:rPr lang="tr-TR" dirty="0"/>
              <a:t>Üretkenlik / Verimlilik (düşük girdi, yüksek çıktı</a:t>
            </a:r>
            <a:r>
              <a:rPr lang="tr-TR" dirty="0" smtClean="0"/>
              <a:t>)</a:t>
            </a:r>
          </a:p>
          <a:p>
            <a:endParaRPr lang="tr-TR" dirty="0" smtClean="0"/>
          </a:p>
          <a:p>
            <a:endParaRPr lang="tr-TR" dirty="0" smtClean="0"/>
          </a:p>
          <a:p>
            <a:r>
              <a:rPr lang="tr-TR" dirty="0" smtClean="0"/>
              <a:t>Görmek</a:t>
            </a:r>
            <a:r>
              <a:rPr lang="tr-TR" dirty="0"/>
              <a:t>, duymak ve hissetmek</a:t>
            </a:r>
          </a:p>
          <a:p>
            <a:pPr lvl="1"/>
            <a:r>
              <a:rPr lang="tr-TR" dirty="0"/>
              <a:t>görüntü işleme, ses tanıma ve temas </a:t>
            </a:r>
            <a:r>
              <a:rPr lang="tr-TR" dirty="0" err="1"/>
              <a:t>sensörleri</a:t>
            </a:r>
            <a:r>
              <a:rPr lang="tr-TR" dirty="0"/>
              <a:t>.</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6439" y="4867250"/>
            <a:ext cx="2057400" cy="36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9912" y="4832038"/>
            <a:ext cx="3019425"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704986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smtClean="0"/>
              <a:t>İNSAN ROBOT ETKİLEŞİM </a:t>
            </a:r>
            <a:r>
              <a:rPr lang="tr-TR" dirty="0" smtClean="0"/>
              <a:t>PROBLEMİNİ </a:t>
            </a:r>
            <a:r>
              <a:rPr lang="tr-TR" dirty="0" smtClean="0"/>
              <a:t>TANIMLAYAN UNSURLAR</a:t>
            </a:r>
            <a:endParaRPr lang="tr-TR" dirty="0"/>
          </a:p>
        </p:txBody>
      </p:sp>
      <p:sp>
        <p:nvSpPr>
          <p:cNvPr id="3" name="İçerik Yer Tutucusu 2"/>
          <p:cNvSpPr>
            <a:spLocks noGrp="1"/>
          </p:cNvSpPr>
          <p:nvPr>
            <p:ph sz="quarter" idx="1"/>
          </p:nvPr>
        </p:nvSpPr>
        <p:spPr/>
        <p:txBody>
          <a:bodyPr/>
          <a:lstStyle/>
          <a:p>
            <a:r>
              <a:rPr lang="tr-TR" dirty="0"/>
              <a:t>Özerklik</a:t>
            </a:r>
          </a:p>
          <a:p>
            <a:r>
              <a:rPr lang="tr-TR" dirty="0"/>
              <a:t>Bilgi Değişimi</a:t>
            </a:r>
          </a:p>
          <a:p>
            <a:r>
              <a:rPr lang="tr-TR" dirty="0"/>
              <a:t>Takımlar</a:t>
            </a:r>
          </a:p>
          <a:p>
            <a:r>
              <a:rPr lang="tr-TR" dirty="0"/>
              <a:t>Adaptasyon Öğrenme Eğitimi</a:t>
            </a:r>
          </a:p>
          <a:p>
            <a:r>
              <a:rPr lang="tr-TR" dirty="0"/>
              <a:t>Görev - Şekillendirme</a:t>
            </a:r>
          </a:p>
          <a:p>
            <a:r>
              <a:rPr lang="tr-TR" dirty="0"/>
              <a:t>Birleştirici Bir Tema Bulma</a:t>
            </a:r>
          </a:p>
        </p:txBody>
      </p:sp>
    </p:spTree>
    <p:extLst>
      <p:ext uri="{BB962C8B-B14F-4D97-AF65-F5344CB8AC3E}">
        <p14:creationId xmlns:p14="http://schemas.microsoft.com/office/powerpoint/2010/main" val="69332979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umba">
  <a:themeElements>
    <a:clrScheme name="Cumba">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Cumba">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umba">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1456</TotalTime>
  <Words>1258</Words>
  <Application>Microsoft Office PowerPoint</Application>
  <PresentationFormat>Ekran Gösterisi (4:3)</PresentationFormat>
  <Paragraphs>142</Paragraphs>
  <Slides>29</Slides>
  <Notes>2</Notes>
  <HiddenSlides>0</HiddenSlides>
  <MMClips>0</MMClips>
  <ScaleCrop>false</ScaleCrop>
  <HeadingPairs>
    <vt:vector size="4" baseType="variant">
      <vt:variant>
        <vt:lpstr>Tema</vt:lpstr>
      </vt:variant>
      <vt:variant>
        <vt:i4>1</vt:i4>
      </vt:variant>
      <vt:variant>
        <vt:lpstr>Slayt Başlıkları</vt:lpstr>
      </vt:variant>
      <vt:variant>
        <vt:i4>29</vt:i4>
      </vt:variant>
    </vt:vector>
  </HeadingPairs>
  <TitlesOfParts>
    <vt:vector size="30" baseType="lpstr">
      <vt:lpstr>Cumba</vt:lpstr>
      <vt:lpstr>İŞLETMELERDE YENİ TEKNOLOJİLER - 4</vt:lpstr>
      <vt:lpstr>İNSAN ROBOT ETKİLEŞİMİ</vt:lpstr>
      <vt:lpstr>DÖRT UYGULAMA ALANI (1) </vt:lpstr>
      <vt:lpstr>DÖRT UYGULAMA ALANI (2)</vt:lpstr>
      <vt:lpstr>DÖRT UYGULAMA ALANI (3)</vt:lpstr>
      <vt:lpstr>DÖRT UYGULAMA ALANI (4)</vt:lpstr>
      <vt:lpstr>UNILEVER KONYA VAKA ÇALIŞMASI</vt:lpstr>
      <vt:lpstr>Anahtar kavramlar</vt:lpstr>
      <vt:lpstr>İNSAN ROBOT ETKİLEŞİM PROBLEMİNİ TANIMLAYAN UNSURLAR</vt:lpstr>
      <vt:lpstr>İNSAN ROBOT ETKİLEŞİMİ</vt:lpstr>
      <vt:lpstr>ASIMOV KURALLARI</vt:lpstr>
      <vt:lpstr>Vakalar - I</vt:lpstr>
      <vt:lpstr>Vakalar - II</vt:lpstr>
      <vt:lpstr>PowerPoint Sunusu</vt:lpstr>
      <vt:lpstr>PowerPoint Sunusu</vt:lpstr>
      <vt:lpstr>DİSİPLİNLERARASI BARİYERLER</vt:lpstr>
      <vt:lpstr>İNSAN ROBOT ETKİLEŞİM TEKNİKLERİ</vt:lpstr>
      <vt:lpstr>İNSAN ROBOT ETKİLEŞİM TEKNİKLERİ</vt:lpstr>
      <vt:lpstr>HAREKET TANIMA ÖZELLİĞİ ÖRNEKLERİ</vt:lpstr>
      <vt:lpstr>PowerPoint Sunusu</vt:lpstr>
      <vt:lpstr>PowerPoint Sunusu</vt:lpstr>
      <vt:lpstr>BEBEK ŞEMASI (KINDSCHENSCHEMA)</vt:lpstr>
      <vt:lpstr>ANTROPOMORFİZM</vt:lpstr>
      <vt:lpstr>PARO REFAKETÇİ ROBOT</vt:lpstr>
      <vt:lpstr>PARO REFAKETÇİ ROBOT</vt:lpstr>
      <vt:lpstr>YAŞLI BAKIMINDA ROBOTLAR</vt:lpstr>
      <vt:lpstr>Robots in Elderly Care Pros and Cons</vt:lpstr>
      <vt:lpstr>PowerPoint Sunusu</vt:lpstr>
      <vt:lpstr>NEDEN BU ALAN ÇALIŞILIYOR?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İŞLETMELERDE YENİ TEKNOLOJİLER - 4</dc:title>
  <dc:creator>Fatih KOÇ</dc:creator>
  <cp:lastModifiedBy>Fatih KOÇ</cp:lastModifiedBy>
  <cp:revision>73</cp:revision>
  <dcterms:created xsi:type="dcterms:W3CDTF">2023-11-10T12:49:14Z</dcterms:created>
  <dcterms:modified xsi:type="dcterms:W3CDTF">2023-12-08T12:08:50Z</dcterms:modified>
</cp:coreProperties>
</file>