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8" r:id="rId13"/>
    <p:sldId id="267" r:id="rId14"/>
    <p:sldId id="269" r:id="rId15"/>
    <p:sldId id="270" r:id="rId16"/>
    <p:sldId id="271" r:id="rId17"/>
    <p:sldId id="282" r:id="rId18"/>
    <p:sldId id="283"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8A83A-641E-4AFC-8BE4-C1049BEE2787}" type="doc">
      <dgm:prSet loTypeId="urn:microsoft.com/office/officeart/2005/8/layout/chevron1" loCatId="process" qsTypeId="urn:microsoft.com/office/officeart/2005/8/quickstyle/simple1" qsCatId="simple" csTypeId="urn:microsoft.com/office/officeart/2005/8/colors/accent1_2" csCatId="accent1" phldr="1"/>
      <dgm:spPr/>
    </dgm:pt>
    <dgm:pt modelId="{F4267F45-3536-46CF-B46D-41A646533C9A}">
      <dgm:prSet phldrT="[Metin]"/>
      <dgm:spPr/>
      <dgm:t>
        <a:bodyPr/>
        <a:lstStyle/>
        <a:p>
          <a:r>
            <a:rPr lang="tr-TR" dirty="0" smtClean="0"/>
            <a:t>YAPAY SÜPER ZEKA, </a:t>
          </a:r>
          <a:br>
            <a:rPr lang="tr-TR" dirty="0" smtClean="0"/>
          </a:br>
          <a:r>
            <a:rPr lang="tr-TR" dirty="0" smtClean="0"/>
            <a:t>OTONOM SİSTEMLER </a:t>
          </a:r>
          <a:br>
            <a:rPr lang="tr-TR" dirty="0" smtClean="0"/>
          </a:br>
          <a:r>
            <a:rPr lang="tr-TR" dirty="0" smtClean="0"/>
            <a:t>KENAR YZ</a:t>
          </a:r>
          <a:endParaRPr lang="tr-TR" dirty="0"/>
        </a:p>
      </dgm:t>
    </dgm:pt>
    <dgm:pt modelId="{B227AD1F-B452-46DD-999A-89C4CBA1EE26}" type="parTrans" cxnId="{23EA524B-38E4-4255-8185-98B394B1509A}">
      <dgm:prSet/>
      <dgm:spPr/>
      <dgm:t>
        <a:bodyPr/>
        <a:lstStyle/>
        <a:p>
          <a:endParaRPr lang="tr-TR"/>
        </a:p>
      </dgm:t>
    </dgm:pt>
    <dgm:pt modelId="{14D1A911-F8C1-472F-B1FB-157FF9BB8B5A}" type="sibTrans" cxnId="{23EA524B-38E4-4255-8185-98B394B1509A}">
      <dgm:prSet/>
      <dgm:spPr/>
      <dgm:t>
        <a:bodyPr/>
        <a:lstStyle/>
        <a:p>
          <a:endParaRPr lang="tr-TR"/>
        </a:p>
      </dgm:t>
    </dgm:pt>
    <dgm:pt modelId="{F84110B5-485E-494F-8C29-6B50CC953FE7}">
      <dgm:prSet phldrT="[Metin]"/>
      <dgm:spPr/>
      <dgm:t>
        <a:bodyPr/>
        <a:lstStyle/>
        <a:p>
          <a:r>
            <a:rPr lang="tr-TR" dirty="0" smtClean="0"/>
            <a:t>YARATICI YAPAY ZEKA</a:t>
          </a:r>
          <a:endParaRPr lang="tr-TR" dirty="0"/>
        </a:p>
      </dgm:t>
    </dgm:pt>
    <dgm:pt modelId="{3AA2E6E6-C71F-405C-8B56-909942604911}" type="parTrans" cxnId="{D4FDD395-34B8-4A71-90E2-510358EF2A35}">
      <dgm:prSet/>
      <dgm:spPr/>
      <dgm:t>
        <a:bodyPr/>
        <a:lstStyle/>
        <a:p>
          <a:endParaRPr lang="tr-TR"/>
        </a:p>
      </dgm:t>
    </dgm:pt>
    <dgm:pt modelId="{ECE85A8F-D1DC-40BE-BE2D-A0DC03839C67}" type="sibTrans" cxnId="{D4FDD395-34B8-4A71-90E2-510358EF2A35}">
      <dgm:prSet/>
      <dgm:spPr/>
      <dgm:t>
        <a:bodyPr/>
        <a:lstStyle/>
        <a:p>
          <a:endParaRPr lang="tr-TR"/>
        </a:p>
      </dgm:t>
    </dgm:pt>
    <dgm:pt modelId="{5FA9D4CE-A067-4195-8A98-7234B0404B1A}">
      <dgm:prSet phldrT="[Metin]"/>
      <dgm:spPr/>
      <dgm:t>
        <a:bodyPr/>
        <a:lstStyle/>
        <a:p>
          <a:r>
            <a:rPr lang="tr-TR" dirty="0" smtClean="0"/>
            <a:t>NEDENSEL YZ</a:t>
          </a:r>
          <a:br>
            <a:rPr lang="tr-TR" dirty="0" smtClean="0"/>
          </a:br>
          <a:r>
            <a:rPr lang="tr-TR" dirty="0" smtClean="0"/>
            <a:t>NÖROSEMBOLİK YZ</a:t>
          </a:r>
          <a:br>
            <a:rPr lang="tr-TR" dirty="0" smtClean="0"/>
          </a:br>
          <a:r>
            <a:rPr lang="tr-TR" dirty="0" smtClean="0"/>
            <a:t>SORUMLU YZ</a:t>
          </a:r>
          <a:endParaRPr lang="tr-TR" dirty="0"/>
        </a:p>
      </dgm:t>
    </dgm:pt>
    <dgm:pt modelId="{348AB178-8E0F-4867-8F41-110EDC94CF54}" type="parTrans" cxnId="{82247DFE-70D4-426D-8C3D-3F4B86E732C9}">
      <dgm:prSet/>
      <dgm:spPr/>
      <dgm:t>
        <a:bodyPr/>
        <a:lstStyle/>
        <a:p>
          <a:endParaRPr lang="tr-TR"/>
        </a:p>
      </dgm:t>
    </dgm:pt>
    <dgm:pt modelId="{9888743A-25AB-4C12-B341-3AADBBC437EA}" type="sibTrans" cxnId="{82247DFE-70D4-426D-8C3D-3F4B86E732C9}">
      <dgm:prSet/>
      <dgm:spPr/>
      <dgm:t>
        <a:bodyPr/>
        <a:lstStyle/>
        <a:p>
          <a:endParaRPr lang="tr-TR"/>
        </a:p>
      </dgm:t>
    </dgm:pt>
    <dgm:pt modelId="{0105ACE6-266A-4C8D-B925-39B40BAEEE0C}" type="pres">
      <dgm:prSet presAssocID="{C478A83A-641E-4AFC-8BE4-C1049BEE2787}" presName="Name0" presStyleCnt="0">
        <dgm:presLayoutVars>
          <dgm:dir/>
          <dgm:animLvl val="lvl"/>
          <dgm:resizeHandles val="exact"/>
        </dgm:presLayoutVars>
      </dgm:prSet>
      <dgm:spPr/>
    </dgm:pt>
    <dgm:pt modelId="{A44CC6AD-F65D-44FD-9568-6BCB1EC223FA}" type="pres">
      <dgm:prSet presAssocID="{F4267F45-3536-46CF-B46D-41A646533C9A}" presName="parTxOnly" presStyleLbl="node1" presStyleIdx="0" presStyleCnt="3" custScaleX="139288" custScaleY="181594">
        <dgm:presLayoutVars>
          <dgm:chMax val="0"/>
          <dgm:chPref val="0"/>
          <dgm:bulletEnabled val="1"/>
        </dgm:presLayoutVars>
      </dgm:prSet>
      <dgm:spPr/>
      <dgm:t>
        <a:bodyPr/>
        <a:lstStyle/>
        <a:p>
          <a:endParaRPr lang="tr-TR"/>
        </a:p>
      </dgm:t>
    </dgm:pt>
    <dgm:pt modelId="{232A02E0-4465-42FC-8D1C-79960086FEE7}" type="pres">
      <dgm:prSet presAssocID="{14D1A911-F8C1-472F-B1FB-157FF9BB8B5A}" presName="parTxOnlySpace" presStyleCnt="0"/>
      <dgm:spPr/>
    </dgm:pt>
    <dgm:pt modelId="{F77833E2-81A3-4A53-870E-D0A139812C08}" type="pres">
      <dgm:prSet presAssocID="{F84110B5-485E-494F-8C29-6B50CC953FE7}" presName="parTxOnly" presStyleLbl="node1" presStyleIdx="1" presStyleCnt="3" custScaleX="112424" custScaleY="71811" custLinFactNeighborX="64067" custLinFactNeighborY="3521">
        <dgm:presLayoutVars>
          <dgm:chMax val="0"/>
          <dgm:chPref val="0"/>
          <dgm:bulletEnabled val="1"/>
        </dgm:presLayoutVars>
      </dgm:prSet>
      <dgm:spPr/>
      <dgm:t>
        <a:bodyPr/>
        <a:lstStyle/>
        <a:p>
          <a:endParaRPr lang="tr-TR"/>
        </a:p>
      </dgm:t>
    </dgm:pt>
    <dgm:pt modelId="{5B6417A1-D577-4F82-930F-BD40EC47F95F}" type="pres">
      <dgm:prSet presAssocID="{ECE85A8F-D1DC-40BE-BE2D-A0DC03839C67}" presName="parTxOnlySpace" presStyleCnt="0"/>
      <dgm:spPr/>
    </dgm:pt>
    <dgm:pt modelId="{5D0F9C89-A0E3-40E9-8124-95389269FE5C}" type="pres">
      <dgm:prSet presAssocID="{5FA9D4CE-A067-4195-8A98-7234B0404B1A}" presName="parTxOnly" presStyleLbl="node1" presStyleIdx="2" presStyleCnt="3" custScaleX="157858" custScaleY="176282">
        <dgm:presLayoutVars>
          <dgm:chMax val="0"/>
          <dgm:chPref val="0"/>
          <dgm:bulletEnabled val="1"/>
        </dgm:presLayoutVars>
      </dgm:prSet>
      <dgm:spPr/>
      <dgm:t>
        <a:bodyPr/>
        <a:lstStyle/>
        <a:p>
          <a:endParaRPr lang="tr-TR"/>
        </a:p>
      </dgm:t>
    </dgm:pt>
  </dgm:ptLst>
  <dgm:cxnLst>
    <dgm:cxn modelId="{D4FDD395-34B8-4A71-90E2-510358EF2A35}" srcId="{C478A83A-641E-4AFC-8BE4-C1049BEE2787}" destId="{F84110B5-485E-494F-8C29-6B50CC953FE7}" srcOrd="1" destOrd="0" parTransId="{3AA2E6E6-C71F-405C-8B56-909942604911}" sibTransId="{ECE85A8F-D1DC-40BE-BE2D-A0DC03839C67}"/>
    <dgm:cxn modelId="{05F66281-48D9-4209-8EDE-19BF8FFD2665}" type="presOf" srcId="{5FA9D4CE-A067-4195-8A98-7234B0404B1A}" destId="{5D0F9C89-A0E3-40E9-8124-95389269FE5C}" srcOrd="0" destOrd="0" presId="urn:microsoft.com/office/officeart/2005/8/layout/chevron1"/>
    <dgm:cxn modelId="{23EA524B-38E4-4255-8185-98B394B1509A}" srcId="{C478A83A-641E-4AFC-8BE4-C1049BEE2787}" destId="{F4267F45-3536-46CF-B46D-41A646533C9A}" srcOrd="0" destOrd="0" parTransId="{B227AD1F-B452-46DD-999A-89C4CBA1EE26}" sibTransId="{14D1A911-F8C1-472F-B1FB-157FF9BB8B5A}"/>
    <dgm:cxn modelId="{EDC447B6-76A9-4C1E-BA00-DC9C95542438}" type="presOf" srcId="{F4267F45-3536-46CF-B46D-41A646533C9A}" destId="{A44CC6AD-F65D-44FD-9568-6BCB1EC223FA}" srcOrd="0" destOrd="0" presId="urn:microsoft.com/office/officeart/2005/8/layout/chevron1"/>
    <dgm:cxn modelId="{86AB9563-B82D-4AA9-8DEE-67746914830E}" type="presOf" srcId="{F84110B5-485E-494F-8C29-6B50CC953FE7}" destId="{F77833E2-81A3-4A53-870E-D0A139812C08}" srcOrd="0" destOrd="0" presId="urn:microsoft.com/office/officeart/2005/8/layout/chevron1"/>
    <dgm:cxn modelId="{82247DFE-70D4-426D-8C3D-3F4B86E732C9}" srcId="{C478A83A-641E-4AFC-8BE4-C1049BEE2787}" destId="{5FA9D4CE-A067-4195-8A98-7234B0404B1A}" srcOrd="2" destOrd="0" parTransId="{348AB178-8E0F-4867-8F41-110EDC94CF54}" sibTransId="{9888743A-25AB-4C12-B341-3AADBBC437EA}"/>
    <dgm:cxn modelId="{E6F865C9-1168-4FCA-89D4-6322E1576E57}" type="presOf" srcId="{C478A83A-641E-4AFC-8BE4-C1049BEE2787}" destId="{0105ACE6-266A-4C8D-B925-39B40BAEEE0C}" srcOrd="0" destOrd="0" presId="urn:microsoft.com/office/officeart/2005/8/layout/chevron1"/>
    <dgm:cxn modelId="{A6D30344-9D63-42CC-AEAE-9F68DDAE07A9}" type="presParOf" srcId="{0105ACE6-266A-4C8D-B925-39B40BAEEE0C}" destId="{A44CC6AD-F65D-44FD-9568-6BCB1EC223FA}" srcOrd="0" destOrd="0" presId="urn:microsoft.com/office/officeart/2005/8/layout/chevron1"/>
    <dgm:cxn modelId="{5D4E0A9E-6AC7-4B18-916A-3C37DBFB2A12}" type="presParOf" srcId="{0105ACE6-266A-4C8D-B925-39B40BAEEE0C}" destId="{232A02E0-4465-42FC-8D1C-79960086FEE7}" srcOrd="1" destOrd="0" presId="urn:microsoft.com/office/officeart/2005/8/layout/chevron1"/>
    <dgm:cxn modelId="{778F11D1-F2F2-4320-98FB-E1AB2F65511F}" type="presParOf" srcId="{0105ACE6-266A-4C8D-B925-39B40BAEEE0C}" destId="{F77833E2-81A3-4A53-870E-D0A139812C08}" srcOrd="2" destOrd="0" presId="urn:microsoft.com/office/officeart/2005/8/layout/chevron1"/>
    <dgm:cxn modelId="{70985E5E-F9F7-4602-8ED6-6055A0C24C57}" type="presParOf" srcId="{0105ACE6-266A-4C8D-B925-39B40BAEEE0C}" destId="{5B6417A1-D577-4F82-930F-BD40EC47F95F}" srcOrd="3" destOrd="0" presId="urn:microsoft.com/office/officeart/2005/8/layout/chevron1"/>
    <dgm:cxn modelId="{BF86FEC8-90D5-401B-A59E-39C3980EBCFA}" type="presParOf" srcId="{0105ACE6-266A-4C8D-B925-39B40BAEEE0C}" destId="{5D0F9C89-A0E3-40E9-8124-95389269FE5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CC6AD-F65D-44FD-9568-6BCB1EC223FA}">
      <dsp:nvSpPr>
        <dsp:cNvPr id="0" name=""/>
        <dsp:cNvSpPr/>
      </dsp:nvSpPr>
      <dsp:spPr>
        <a:xfrm>
          <a:off x="5027" y="1741561"/>
          <a:ext cx="2666392" cy="13905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t>YAPAY SÜPER ZEKA, </a:t>
          </a:r>
          <a:br>
            <a:rPr lang="tr-TR" sz="1400" kern="1200" dirty="0" smtClean="0"/>
          </a:br>
          <a:r>
            <a:rPr lang="tr-TR" sz="1400" kern="1200" dirty="0" smtClean="0"/>
            <a:t>OTONOM SİSTEMLER </a:t>
          </a:r>
          <a:br>
            <a:rPr lang="tr-TR" sz="1400" kern="1200" dirty="0" smtClean="0"/>
          </a:br>
          <a:r>
            <a:rPr lang="tr-TR" sz="1400" kern="1200" dirty="0" smtClean="0"/>
            <a:t>KENAR YZ</a:t>
          </a:r>
          <a:endParaRPr lang="tr-TR" sz="1400" kern="1200" dirty="0"/>
        </a:p>
      </dsp:txBody>
      <dsp:txXfrm>
        <a:off x="700278" y="1741561"/>
        <a:ext cx="1275890" cy="1390502"/>
      </dsp:txXfrm>
    </dsp:sp>
    <dsp:sp modelId="{F77833E2-81A3-4A53-870E-D0A139812C08}">
      <dsp:nvSpPr>
        <dsp:cNvPr id="0" name=""/>
        <dsp:cNvSpPr/>
      </dsp:nvSpPr>
      <dsp:spPr>
        <a:xfrm>
          <a:off x="2602633" y="2188837"/>
          <a:ext cx="2152134" cy="54987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t>YARATICI YAPAY ZEKA</a:t>
          </a:r>
          <a:endParaRPr lang="tr-TR" sz="1400" kern="1200" dirty="0"/>
        </a:p>
      </dsp:txBody>
      <dsp:txXfrm>
        <a:off x="2877569" y="2188837"/>
        <a:ext cx="1602263" cy="549871"/>
      </dsp:txXfrm>
    </dsp:sp>
    <dsp:sp modelId="{5D0F9C89-A0E3-40E9-8124-95389269FE5C}">
      <dsp:nvSpPr>
        <dsp:cNvPr id="0" name=""/>
        <dsp:cNvSpPr/>
      </dsp:nvSpPr>
      <dsp:spPr>
        <a:xfrm>
          <a:off x="4440694" y="1761898"/>
          <a:ext cx="3021878" cy="13498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smtClean="0"/>
            <a:t>NEDENSEL YZ</a:t>
          </a:r>
          <a:br>
            <a:rPr lang="tr-TR" sz="1400" kern="1200" dirty="0" smtClean="0"/>
          </a:br>
          <a:r>
            <a:rPr lang="tr-TR" sz="1400" kern="1200" dirty="0" smtClean="0"/>
            <a:t>NÖROSEMBOLİK YZ</a:t>
          </a:r>
          <a:br>
            <a:rPr lang="tr-TR" sz="1400" kern="1200" dirty="0" smtClean="0"/>
          </a:br>
          <a:r>
            <a:rPr lang="tr-TR" sz="1400" kern="1200" dirty="0" smtClean="0"/>
            <a:t>SORUMLU YZ</a:t>
          </a:r>
          <a:endParaRPr lang="tr-TR" sz="1400" kern="1200" dirty="0"/>
        </a:p>
      </dsp:txBody>
      <dsp:txXfrm>
        <a:off x="5115608" y="1761898"/>
        <a:ext cx="1672051" cy="13498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74761569-A467-4B81-93B2-4661BDC425B9}" type="datetimeFigureOut">
              <a:rPr lang="tr-TR" smtClean="0"/>
              <a:t>11.11.2023</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871706F6-2690-453C-BE37-C29116D04FFE}"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74761569-A467-4B81-93B2-4661BDC425B9}" type="datetimeFigureOut">
              <a:rPr lang="tr-TR" smtClean="0"/>
              <a:t>11.11.2023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1706F6-2690-453C-BE37-C29116D04FF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74761569-A467-4B81-93B2-4661BDC425B9}" type="datetimeFigureOut">
              <a:rPr lang="tr-TR" smtClean="0"/>
              <a:t>11.11.2023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71706F6-2690-453C-BE37-C29116D04FFE}"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74761569-A467-4B81-93B2-4661BDC425B9}" type="datetimeFigureOut">
              <a:rPr lang="tr-TR" smtClean="0"/>
              <a:t>11.11.2023</a:t>
            </a:fld>
            <a:endParaRPr lang="tr-TR"/>
          </a:p>
        </p:txBody>
      </p:sp>
      <p:sp>
        <p:nvSpPr>
          <p:cNvPr id="9" name="Slayt Numarası Yer Tutucusu 8"/>
          <p:cNvSpPr>
            <a:spLocks noGrp="1"/>
          </p:cNvSpPr>
          <p:nvPr>
            <p:ph type="sldNum" sz="quarter" idx="15"/>
          </p:nvPr>
        </p:nvSpPr>
        <p:spPr/>
        <p:txBody>
          <a:bodyPr rtlCol="0"/>
          <a:lstStyle/>
          <a:p>
            <a:fld id="{871706F6-2690-453C-BE37-C29116D04FFE}"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74761569-A467-4B81-93B2-4661BDC425B9}" type="datetimeFigureOut">
              <a:rPr lang="tr-TR" smtClean="0"/>
              <a:t>11.11.2023</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871706F6-2690-453C-BE37-C29116D04FFE}"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74761569-A467-4B81-93B2-4661BDC425B9}" type="datetimeFigureOut">
              <a:rPr lang="tr-TR" smtClean="0"/>
              <a:t>11.11.2023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71706F6-2690-453C-BE37-C29116D04FFE}"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74761569-A467-4B81-93B2-4661BDC425B9}" type="datetimeFigureOut">
              <a:rPr lang="tr-TR" smtClean="0"/>
              <a:t>11.11.2023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71706F6-2690-453C-BE37-C29116D04FFE}"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74761569-A467-4B81-93B2-4661BDC425B9}" type="datetimeFigureOut">
              <a:rPr lang="tr-TR" smtClean="0"/>
              <a:t>11.11.2023</a:t>
            </a:fld>
            <a:endParaRPr lang="tr-TR"/>
          </a:p>
        </p:txBody>
      </p:sp>
      <p:sp>
        <p:nvSpPr>
          <p:cNvPr id="7" name="Slayt Numarası Yer Tutucusu 6"/>
          <p:cNvSpPr>
            <a:spLocks noGrp="1"/>
          </p:cNvSpPr>
          <p:nvPr>
            <p:ph type="sldNum" sz="quarter" idx="11"/>
          </p:nvPr>
        </p:nvSpPr>
        <p:spPr/>
        <p:txBody>
          <a:bodyPr rtlCol="0"/>
          <a:lstStyle/>
          <a:p>
            <a:fld id="{871706F6-2690-453C-BE37-C29116D04FFE}"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4761569-A467-4B81-93B2-4661BDC425B9}" type="datetimeFigureOut">
              <a:rPr lang="tr-TR" smtClean="0"/>
              <a:t>11.11.2023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71706F6-2690-453C-BE37-C29116D04FF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74761569-A467-4B81-93B2-4661BDC425B9}" type="datetimeFigureOut">
              <a:rPr lang="tr-TR" smtClean="0"/>
              <a:t>11.11.2023</a:t>
            </a:fld>
            <a:endParaRPr lang="tr-TR"/>
          </a:p>
        </p:txBody>
      </p:sp>
      <p:sp>
        <p:nvSpPr>
          <p:cNvPr id="22" name="Slayt Numarası Yer Tutucusu 21"/>
          <p:cNvSpPr>
            <a:spLocks noGrp="1"/>
          </p:cNvSpPr>
          <p:nvPr>
            <p:ph type="sldNum" sz="quarter" idx="15"/>
          </p:nvPr>
        </p:nvSpPr>
        <p:spPr/>
        <p:txBody>
          <a:bodyPr rtlCol="0"/>
          <a:lstStyle/>
          <a:p>
            <a:fld id="{871706F6-2690-453C-BE37-C29116D04FFE}"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74761569-A467-4B81-93B2-4661BDC425B9}" type="datetimeFigureOut">
              <a:rPr lang="tr-TR" smtClean="0"/>
              <a:t>11.11.2023</a:t>
            </a:fld>
            <a:endParaRPr lang="tr-TR"/>
          </a:p>
        </p:txBody>
      </p:sp>
      <p:sp>
        <p:nvSpPr>
          <p:cNvPr id="18" name="Slayt Numarası Yer Tutucusu 17"/>
          <p:cNvSpPr>
            <a:spLocks noGrp="1"/>
          </p:cNvSpPr>
          <p:nvPr>
            <p:ph type="sldNum" sz="quarter" idx="11"/>
          </p:nvPr>
        </p:nvSpPr>
        <p:spPr/>
        <p:txBody>
          <a:bodyPr rtlCol="0"/>
          <a:lstStyle/>
          <a:p>
            <a:fld id="{871706F6-2690-453C-BE37-C29116D04FFE}"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4761569-A467-4B81-93B2-4661BDC425B9}" type="datetimeFigureOut">
              <a:rPr lang="tr-TR" smtClean="0"/>
              <a:t>11.11.2023</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71706F6-2690-453C-BE37-C29116D04FFE}"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app=desktop&amp;v=iTZ2N-HJbwA&amp;t"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İŞLETMELERDE YENİ TEKNOLOJİLER - 2</a:t>
            </a:r>
            <a:endParaRPr lang="tr-TR" dirty="0"/>
          </a:p>
        </p:txBody>
      </p:sp>
      <p:sp>
        <p:nvSpPr>
          <p:cNvPr id="3" name="Alt Başlık 2"/>
          <p:cNvSpPr>
            <a:spLocks noGrp="1"/>
          </p:cNvSpPr>
          <p:nvPr>
            <p:ph type="subTitle" idx="1"/>
          </p:nvPr>
        </p:nvSpPr>
        <p:spPr/>
        <p:txBody>
          <a:bodyPr/>
          <a:lstStyle/>
          <a:p>
            <a:r>
              <a:rPr lang="tr-TR" dirty="0" smtClean="0"/>
              <a:t>			</a:t>
            </a:r>
          </a:p>
          <a:p>
            <a:r>
              <a:rPr lang="tr-TR" dirty="0"/>
              <a:t>	</a:t>
            </a:r>
            <a:r>
              <a:rPr lang="tr-TR" dirty="0" smtClean="0"/>
              <a:t>		Dr. </a:t>
            </a:r>
            <a:r>
              <a:rPr lang="tr-TR" dirty="0" err="1" smtClean="0"/>
              <a:t>Öğr</a:t>
            </a:r>
            <a:r>
              <a:rPr lang="tr-TR" dirty="0" smtClean="0"/>
              <a:t> Üyesi Fatih Koç </a:t>
            </a:r>
            <a:endParaRPr lang="tr-TR" dirty="0"/>
          </a:p>
        </p:txBody>
      </p:sp>
    </p:spTree>
    <p:extLst>
      <p:ext uri="{BB962C8B-B14F-4D97-AF65-F5344CB8AC3E}">
        <p14:creationId xmlns:p14="http://schemas.microsoft.com/office/powerpoint/2010/main" val="1377469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HYPE DÖNGÜSÜ (</a:t>
            </a:r>
            <a:r>
              <a:rPr lang="tr-TR" dirty="0" err="1" smtClean="0"/>
              <a:t>hype</a:t>
            </a:r>
            <a:r>
              <a:rPr lang="tr-TR" dirty="0" smtClean="0"/>
              <a:t> </a:t>
            </a:r>
            <a:r>
              <a:rPr lang="tr-TR" dirty="0" err="1" smtClean="0"/>
              <a:t>cycle</a:t>
            </a:r>
            <a:r>
              <a:rPr lang="tr-TR" dirty="0" smtClean="0"/>
              <a:t>)</a:t>
            </a:r>
            <a:endParaRPr lang="tr-TR" dirty="0"/>
          </a:p>
        </p:txBody>
      </p:sp>
      <p:sp>
        <p:nvSpPr>
          <p:cNvPr id="3" name="İçerik Yer Tutucusu 2"/>
          <p:cNvSpPr>
            <a:spLocks noGrp="1"/>
          </p:cNvSpPr>
          <p:nvPr>
            <p:ph sz="quarter" idx="1"/>
          </p:nvPr>
        </p:nvSpPr>
        <p:spPr/>
        <p:txBody>
          <a:bodyPr/>
          <a:lstStyle/>
          <a:p>
            <a:r>
              <a:rPr lang="tr-TR" dirty="0"/>
              <a:t>T</a:t>
            </a:r>
            <a:r>
              <a:rPr lang="tr-TR" dirty="0" smtClean="0"/>
              <a:t>eknoloji </a:t>
            </a:r>
            <a:r>
              <a:rPr lang="tr-TR" dirty="0"/>
              <a:t>ve yeniliklerin olgunluğunu ve benimsenme durumunu göstermek için kullanılan bir analitik </a:t>
            </a:r>
            <a:r>
              <a:rPr lang="tr-TR" dirty="0" smtClean="0"/>
              <a:t>modeldir.</a:t>
            </a:r>
          </a:p>
          <a:p>
            <a:r>
              <a:rPr lang="tr-TR" dirty="0" err="1" smtClean="0"/>
              <a:t>Gartner</a:t>
            </a:r>
            <a:r>
              <a:rPr lang="tr-TR" dirty="0" smtClean="0"/>
              <a:t> </a:t>
            </a:r>
            <a:r>
              <a:rPr lang="tr-TR" dirty="0"/>
              <a:t>adlı bir araştırma ve danışmanlık şirketi tarafından popüler hale getirilmiştir.</a:t>
            </a:r>
          </a:p>
          <a:p>
            <a:r>
              <a:rPr lang="tr-TR" dirty="0" err="1"/>
              <a:t>Hype</a:t>
            </a:r>
            <a:r>
              <a:rPr lang="tr-TR" dirty="0"/>
              <a:t> </a:t>
            </a:r>
            <a:r>
              <a:rPr lang="tr-TR" dirty="0" smtClean="0"/>
              <a:t>Döngüsü, </a:t>
            </a:r>
            <a:r>
              <a:rPr lang="tr-TR" dirty="0"/>
              <a:t>bir teknolojinin veya yeniliğin zaman içindeki kabul edilme seviyesini gösteren bir grafikle ifade edilir. </a:t>
            </a:r>
          </a:p>
          <a:p>
            <a:endParaRPr lang="tr-TR" dirty="0"/>
          </a:p>
        </p:txBody>
      </p:sp>
    </p:spTree>
    <p:extLst>
      <p:ext uri="{BB962C8B-B14F-4D97-AF65-F5344CB8AC3E}">
        <p14:creationId xmlns:p14="http://schemas.microsoft.com/office/powerpoint/2010/main" val="632442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5449"/>
            <a:ext cx="8136904" cy="6686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712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YARATICI YAPAY ZEKA ETKİLEŞMLERİ</a:t>
            </a:r>
            <a:endParaRPr lang="tr-TR"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1115856758"/>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763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YARATICI YZ TARAFINDAN DESTEKLENENLER</a:t>
            </a:r>
            <a:endParaRPr lang="tr-TR" dirty="0"/>
          </a:p>
        </p:txBody>
      </p:sp>
      <p:sp>
        <p:nvSpPr>
          <p:cNvPr id="3" name="İçerik Yer Tutucusu 2"/>
          <p:cNvSpPr>
            <a:spLocks noGrp="1"/>
          </p:cNvSpPr>
          <p:nvPr>
            <p:ph sz="quarter" idx="1"/>
          </p:nvPr>
        </p:nvSpPr>
        <p:spPr/>
        <p:txBody>
          <a:bodyPr>
            <a:normAutofit fontScale="92500" lnSpcReduction="10000"/>
          </a:bodyPr>
          <a:lstStyle/>
          <a:p>
            <a:r>
              <a:rPr lang="tr-TR" dirty="0">
                <a:solidFill>
                  <a:srgbClr val="FF0000"/>
                </a:solidFill>
              </a:rPr>
              <a:t>Yapay Süper Zeka (ASI): </a:t>
            </a:r>
            <a:r>
              <a:rPr lang="tr-TR" dirty="0"/>
              <a:t>(şu anda hipotez aşamasında olan) bir makinenin bir insanın yapabildiği herhangi bir zihinsel görevi gerçekleştirebileceği bir zeka türü</a:t>
            </a:r>
            <a:r>
              <a:rPr lang="tr-TR" dirty="0" smtClean="0"/>
              <a:t>.</a:t>
            </a:r>
          </a:p>
          <a:p>
            <a:r>
              <a:rPr lang="tr-TR" dirty="0" smtClean="0"/>
              <a:t> </a:t>
            </a:r>
            <a:r>
              <a:rPr lang="tr-TR" dirty="0">
                <a:solidFill>
                  <a:srgbClr val="FF0000"/>
                </a:solidFill>
              </a:rPr>
              <a:t>Otonom sistemler: </a:t>
            </a:r>
            <a:r>
              <a:rPr lang="tr-TR" dirty="0"/>
              <a:t>Kendi kendini yöneten fiziksel veya yazılım sistemleri, görevlerini sınırlı bir alanda yerine getirir ve üç temel özelliği sergiler: otomasyon, öğrenme ve verimlilik: Otonomi, öğrenme ve ajans</a:t>
            </a:r>
            <a:r>
              <a:rPr lang="tr-TR" dirty="0" smtClean="0"/>
              <a:t>.</a:t>
            </a:r>
          </a:p>
          <a:p>
            <a:r>
              <a:rPr lang="tr-TR" dirty="0" smtClean="0">
                <a:solidFill>
                  <a:srgbClr val="FF0000"/>
                </a:solidFill>
              </a:rPr>
              <a:t> </a:t>
            </a:r>
            <a:r>
              <a:rPr lang="tr-TR" dirty="0">
                <a:solidFill>
                  <a:srgbClr val="FF0000"/>
                </a:solidFill>
              </a:rPr>
              <a:t>Kenar Yapay Zeka (</a:t>
            </a:r>
            <a:r>
              <a:rPr lang="tr-TR" dirty="0" err="1">
                <a:solidFill>
                  <a:srgbClr val="FF0000"/>
                </a:solidFill>
              </a:rPr>
              <a:t>Edge</a:t>
            </a:r>
            <a:r>
              <a:rPr lang="tr-TR" dirty="0">
                <a:solidFill>
                  <a:srgbClr val="FF0000"/>
                </a:solidFill>
              </a:rPr>
              <a:t> AI</a:t>
            </a:r>
            <a:r>
              <a:rPr lang="tr-TR" dirty="0"/>
              <a:t>): AI tekniklerinin IT dışı ürünlere, </a:t>
            </a:r>
            <a:r>
              <a:rPr lang="tr-TR" dirty="0" err="1"/>
              <a:t>IoT</a:t>
            </a:r>
            <a:r>
              <a:rPr lang="tr-TR" dirty="0"/>
              <a:t> uç noktalarına, ağ geçitlerine ve kenar sunucularına gömülmesini ifade eder. Bu, otomatik araçlar gibi tüketici, ticari ve endüstriyel uygulamalar için tıbbi teşhislerin yeteneklerini artırma ve akış video analitiği gibi kullanım durumlarını kapsar.</a:t>
            </a:r>
          </a:p>
        </p:txBody>
      </p:sp>
    </p:spTree>
    <p:extLst>
      <p:ext uri="{BB962C8B-B14F-4D97-AF65-F5344CB8AC3E}">
        <p14:creationId xmlns:p14="http://schemas.microsoft.com/office/powerpoint/2010/main" val="3572145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YARATICI YZ’Yİ DESTEKLEYENLER</a:t>
            </a:r>
            <a:endParaRPr lang="tr-TR" dirty="0"/>
          </a:p>
        </p:txBody>
      </p:sp>
      <p:sp>
        <p:nvSpPr>
          <p:cNvPr id="3" name="İçerik Yer Tutucusu 2"/>
          <p:cNvSpPr>
            <a:spLocks noGrp="1"/>
          </p:cNvSpPr>
          <p:nvPr>
            <p:ph sz="quarter" idx="1"/>
          </p:nvPr>
        </p:nvSpPr>
        <p:spPr/>
        <p:txBody>
          <a:bodyPr>
            <a:normAutofit fontScale="92500" lnSpcReduction="20000"/>
          </a:bodyPr>
          <a:lstStyle/>
          <a:p>
            <a:r>
              <a:rPr lang="tr-TR" dirty="0">
                <a:solidFill>
                  <a:srgbClr val="FF0000"/>
                </a:solidFill>
              </a:rPr>
              <a:t>Neden-Sonuç Temelli Yapay Zeka</a:t>
            </a:r>
            <a:r>
              <a:rPr lang="tr-TR" dirty="0"/>
              <a:t>: Korelasyon temelli tahmin modellerinin ötesine geçmek ve eylemleri daha etkili bir şekilde öneren ve daha fazla özerklikle hareket eden yapay zeka sistemlerine yönelik </a:t>
            </a:r>
            <a:r>
              <a:rPr lang="tr-TR" dirty="0" err="1"/>
              <a:t>nedensel</a:t>
            </a:r>
            <a:r>
              <a:rPr lang="tr-TR" dirty="0"/>
              <a:t> ilişkileri tanımlar ve kullanır.</a:t>
            </a:r>
          </a:p>
          <a:p>
            <a:r>
              <a:rPr lang="tr-TR" dirty="0" err="1">
                <a:solidFill>
                  <a:srgbClr val="FF0000"/>
                </a:solidFill>
              </a:rPr>
              <a:t>Nörosembolik</a:t>
            </a:r>
            <a:r>
              <a:rPr lang="tr-TR" dirty="0">
                <a:solidFill>
                  <a:srgbClr val="FF0000"/>
                </a:solidFill>
              </a:rPr>
              <a:t> Yapay Zeka</a:t>
            </a:r>
            <a:r>
              <a:rPr lang="tr-TR" dirty="0"/>
              <a:t>: Daha sağlam ve güvenilir yapay zeka modelleri oluşturmak için makine öğrenme yöntemlerini ve sembolik sistemleri birleştiren bileşik yapay zeka türüdür. Daha geniş bir iş sorunlarını çözmek için bir akıl yürütme altyapısı sağlar.</a:t>
            </a:r>
          </a:p>
          <a:p>
            <a:r>
              <a:rPr lang="tr-TR" dirty="0">
                <a:solidFill>
                  <a:srgbClr val="FF0000"/>
                </a:solidFill>
              </a:rPr>
              <a:t>Sorumlu Yapay Zeka: </a:t>
            </a:r>
            <a:r>
              <a:rPr lang="tr-TR" dirty="0"/>
              <a:t>Yapay zekayı benimserken uygun iş ve etik seçimleri yapma düşüncelerini kapsayan genel bir terimdir. Olumlu, sorumlu ve etik yapay zekanın gelişimini ve işletilmesini sağlayan </a:t>
            </a:r>
            <a:r>
              <a:rPr lang="tr-TR" dirty="0" err="1"/>
              <a:t>organizasyonel</a:t>
            </a:r>
            <a:r>
              <a:rPr lang="tr-TR" dirty="0"/>
              <a:t> sorumlulukları ve uygulamaları içerir.</a:t>
            </a:r>
          </a:p>
          <a:p>
            <a:endParaRPr lang="tr-TR" dirty="0"/>
          </a:p>
        </p:txBody>
      </p:sp>
    </p:spTree>
    <p:extLst>
      <p:ext uri="{BB962C8B-B14F-4D97-AF65-F5344CB8AC3E}">
        <p14:creationId xmlns:p14="http://schemas.microsoft.com/office/powerpoint/2010/main" val="96414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99176" cy="490066"/>
          </a:xfrm>
        </p:spPr>
        <p:txBody>
          <a:bodyPr>
            <a:normAutofit fontScale="90000"/>
          </a:bodyPr>
          <a:lstStyle/>
          <a:p>
            <a:r>
              <a:rPr lang="tr-TR" dirty="0" smtClean="0"/>
              <a:t>YAPAY ZEKA ENFLASYONU </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76" y="856948"/>
            <a:ext cx="8067988" cy="600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634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DİĞER ÖRNEKLER</a:t>
            </a:r>
            <a:endParaRPr lang="tr-TR" dirty="0"/>
          </a:p>
        </p:txBody>
      </p:sp>
      <p:sp>
        <p:nvSpPr>
          <p:cNvPr id="3" name="İçerik Yer Tutucusu 2"/>
          <p:cNvSpPr>
            <a:spLocks noGrp="1"/>
          </p:cNvSpPr>
          <p:nvPr>
            <p:ph sz="quarter" idx="1"/>
          </p:nvPr>
        </p:nvSpPr>
        <p:spPr/>
        <p:txBody>
          <a:bodyPr/>
          <a:lstStyle/>
          <a:p>
            <a:r>
              <a:rPr lang="en-US" dirty="0"/>
              <a:t>Yuzuncuyil.harikalar.com </a:t>
            </a:r>
          </a:p>
          <a:p>
            <a:pPr lvl="1"/>
            <a:r>
              <a:rPr lang="en-US" dirty="0" smtClean="0"/>
              <a:t>(</a:t>
            </a:r>
            <a:r>
              <a:rPr lang="en-US" dirty="0" err="1" smtClean="0"/>
              <a:t>Atat</a:t>
            </a:r>
            <a:r>
              <a:rPr lang="tr-TR" dirty="0" smtClean="0"/>
              <a:t>ü</a:t>
            </a:r>
            <a:r>
              <a:rPr lang="en-US" dirty="0" err="1" smtClean="0"/>
              <a:t>rk</a:t>
            </a:r>
            <a:r>
              <a:rPr lang="tr-TR" dirty="0" smtClean="0"/>
              <a:t>’le fotoğraf</a:t>
            </a:r>
            <a:r>
              <a:rPr lang="en-US" dirty="0" smtClean="0"/>
              <a:t>)</a:t>
            </a:r>
            <a:endParaRPr lang="en-US" dirty="0"/>
          </a:p>
          <a:p>
            <a:r>
              <a:rPr lang="en-US" dirty="0"/>
              <a:t>Buildmeacoverletter.com </a:t>
            </a:r>
          </a:p>
          <a:p>
            <a:pPr lvl="1"/>
            <a:r>
              <a:rPr lang="en-US" dirty="0" smtClean="0"/>
              <a:t>(</a:t>
            </a:r>
            <a:r>
              <a:rPr lang="tr-TR" dirty="0" smtClean="0"/>
              <a:t>başvuru mektubu</a:t>
            </a:r>
            <a:r>
              <a:rPr lang="en-US" dirty="0" smtClean="0"/>
              <a:t>)</a:t>
            </a:r>
            <a:endParaRPr lang="en-US" dirty="0"/>
          </a:p>
          <a:p>
            <a:r>
              <a:rPr lang="en-US" dirty="0"/>
              <a:t>Audiopen.ai </a:t>
            </a:r>
          </a:p>
          <a:p>
            <a:pPr lvl="1"/>
            <a:r>
              <a:rPr lang="en-US" dirty="0" smtClean="0"/>
              <a:t>(</a:t>
            </a:r>
            <a:r>
              <a:rPr lang="tr-TR" dirty="0"/>
              <a:t>Ses kaydı al ve onu metne </a:t>
            </a:r>
            <a:r>
              <a:rPr lang="tr-TR" dirty="0" smtClean="0"/>
              <a:t>çevir</a:t>
            </a:r>
            <a:r>
              <a:rPr lang="en-US" dirty="0" smtClean="0"/>
              <a:t>)</a:t>
            </a:r>
            <a:endParaRPr lang="en-US" dirty="0"/>
          </a:p>
          <a:p>
            <a:r>
              <a:rPr lang="en-US" dirty="0" smtClean="0"/>
              <a:t>https</a:t>
            </a:r>
            <a:r>
              <a:rPr lang="en-US" dirty="0"/>
              <a:t>://melihkarasu.com/yapay-zeka</a:t>
            </a:r>
            <a:endParaRPr lang="tr-TR" dirty="0"/>
          </a:p>
        </p:txBody>
      </p:sp>
    </p:spTree>
    <p:extLst>
      <p:ext uri="{BB962C8B-B14F-4D97-AF65-F5344CB8AC3E}">
        <p14:creationId xmlns:p14="http://schemas.microsoft.com/office/powerpoint/2010/main" val="2569776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075240" cy="1143000"/>
          </a:xfrm>
        </p:spPr>
        <p:txBody>
          <a:bodyPr>
            <a:normAutofit fontScale="90000"/>
          </a:bodyPr>
          <a:lstStyle/>
          <a:p>
            <a:r>
              <a:rPr lang="tr-TR" dirty="0" smtClean="0"/>
              <a:t>BEYİN İMPLANTI VE YZ</a:t>
            </a:r>
            <a:r>
              <a:rPr lang="en-US" dirty="0" smtClean="0"/>
              <a:t>: </a:t>
            </a:r>
            <a:r>
              <a:rPr lang="tr-TR" dirty="0" smtClean="0"/>
              <a:t>(ÖRÜNTÜ TESPİTİ)</a:t>
            </a:r>
            <a:br>
              <a:rPr lang="tr-TR" dirty="0" smtClean="0"/>
            </a:br>
            <a:endParaRPr lang="tr-TR"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07756" y="1628800"/>
            <a:ext cx="378042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611560" y="1124744"/>
            <a:ext cx="7920880" cy="646331"/>
          </a:xfrm>
          <a:prstGeom prst="rect">
            <a:avLst/>
          </a:prstGeom>
          <a:noFill/>
        </p:spPr>
        <p:txBody>
          <a:bodyPr wrap="square" rtlCol="0">
            <a:spAutoFit/>
          </a:bodyPr>
          <a:lstStyle/>
          <a:p>
            <a:r>
              <a:rPr lang="en-US" dirty="0">
                <a:hlinkClick r:id="rId3"/>
              </a:rPr>
              <a:t>https://www.youtube.com/watch?app=desktop&amp;v=iTZ2N-HJbwA&amp;t</a:t>
            </a:r>
            <a:endParaRPr lang="en-US" dirty="0"/>
          </a:p>
          <a:p>
            <a:endParaRPr lang="tr-TR" dirty="0"/>
          </a:p>
        </p:txBody>
      </p:sp>
      <p:sp>
        <p:nvSpPr>
          <p:cNvPr id="6" name="Metin kutusu 5"/>
          <p:cNvSpPr txBox="1"/>
          <p:nvPr/>
        </p:nvSpPr>
        <p:spPr>
          <a:xfrm>
            <a:off x="611560" y="4653136"/>
            <a:ext cx="3960440" cy="1477328"/>
          </a:xfrm>
          <a:prstGeom prst="rect">
            <a:avLst/>
          </a:prstGeom>
          <a:noFill/>
        </p:spPr>
        <p:txBody>
          <a:bodyPr wrap="square" rtlCol="0">
            <a:spAutoFit/>
          </a:bodyPr>
          <a:lstStyle/>
          <a:p>
            <a:r>
              <a:rPr lang="tr-TR" dirty="0" err="1"/>
              <a:t>Chang</a:t>
            </a:r>
            <a:r>
              <a:rPr lang="tr-TR" dirty="0"/>
              <a:t>, </a:t>
            </a:r>
            <a:r>
              <a:rPr lang="tr-TR" dirty="0" err="1"/>
              <a:t>Ann</a:t>
            </a:r>
            <a:r>
              <a:rPr lang="tr-TR" dirty="0"/>
              <a:t> konuşmaya çalıştığında konuşma kaslarına gönderilen sinyalleri almak için </a:t>
            </a:r>
            <a:r>
              <a:rPr lang="tr-TR" dirty="0" err="1"/>
              <a:t>Ann'in</a:t>
            </a:r>
            <a:r>
              <a:rPr lang="tr-TR" dirty="0"/>
              <a:t> beyninin yüzeyine ince bir dikdörtgen elektrot yerleştirdi.</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628800"/>
            <a:ext cx="3838228" cy="255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5004048" y="4791635"/>
            <a:ext cx="3528392" cy="1200329"/>
          </a:xfrm>
          <a:prstGeom prst="rect">
            <a:avLst/>
          </a:prstGeom>
          <a:noFill/>
        </p:spPr>
        <p:txBody>
          <a:bodyPr wrap="square" rtlCol="0">
            <a:spAutoFit/>
          </a:bodyPr>
          <a:lstStyle/>
          <a:p>
            <a:r>
              <a:rPr lang="tr-TR" dirty="0"/>
              <a:t>Elektrotlar, ekibin daha önce konuşma için kritik olduğunu keşfettiği beyin bölgelerinin üzerine yerleştirildi.</a:t>
            </a:r>
          </a:p>
        </p:txBody>
      </p:sp>
    </p:spTree>
    <p:extLst>
      <p:ext uri="{BB962C8B-B14F-4D97-AF65-F5344CB8AC3E}">
        <p14:creationId xmlns:p14="http://schemas.microsoft.com/office/powerpoint/2010/main" val="231558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19256" cy="850106"/>
          </a:xfrm>
        </p:spPr>
        <p:txBody>
          <a:bodyPr>
            <a:normAutofit fontScale="90000"/>
          </a:bodyPr>
          <a:lstStyle/>
          <a:p>
            <a:r>
              <a:rPr lang="tr-TR" dirty="0"/>
              <a:t>BEYİN İMPLANTI VE YZ</a:t>
            </a:r>
            <a:r>
              <a:rPr lang="en-US" dirty="0"/>
              <a:t>: </a:t>
            </a:r>
            <a:r>
              <a:rPr lang="tr-TR" dirty="0"/>
              <a:t>(ÖRÜNTÜ TESPİTİ)</a:t>
            </a:r>
            <a:br>
              <a:rPr lang="tr-TR" dirty="0"/>
            </a:br>
            <a:endParaRPr lang="tr-TR" dirty="0"/>
          </a:p>
        </p:txBody>
      </p:sp>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52736"/>
            <a:ext cx="3928392" cy="26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541020" y="1268760"/>
            <a:ext cx="3703387" cy="2031325"/>
          </a:xfrm>
          <a:prstGeom prst="rect">
            <a:avLst/>
          </a:prstGeom>
          <a:noFill/>
        </p:spPr>
        <p:txBody>
          <a:bodyPr wrap="square" rtlCol="0">
            <a:spAutoFit/>
          </a:bodyPr>
          <a:lstStyle/>
          <a:p>
            <a:r>
              <a:rPr lang="en-US" dirty="0"/>
              <a:t>Ann, </a:t>
            </a:r>
            <a:r>
              <a:rPr lang="en-US" dirty="0" err="1"/>
              <a:t>konuşulan</a:t>
            </a:r>
            <a:r>
              <a:rPr lang="en-US" dirty="0"/>
              <a:t> </a:t>
            </a:r>
            <a:r>
              <a:rPr lang="en-US" dirty="0" err="1"/>
              <a:t>kelimeleri</a:t>
            </a:r>
            <a:r>
              <a:rPr lang="en-US" dirty="0"/>
              <a:t> </a:t>
            </a:r>
            <a:r>
              <a:rPr lang="en-US" dirty="0" err="1"/>
              <a:t>oluşturan</a:t>
            </a:r>
            <a:r>
              <a:rPr lang="en-US" dirty="0"/>
              <a:t> </a:t>
            </a:r>
            <a:r>
              <a:rPr lang="en-US" dirty="0" err="1"/>
              <a:t>konuşmanın</a:t>
            </a:r>
            <a:r>
              <a:rPr lang="en-US" dirty="0"/>
              <a:t> alt </a:t>
            </a:r>
            <a:r>
              <a:rPr lang="en-US" dirty="0" err="1"/>
              <a:t>birimleri</a:t>
            </a:r>
            <a:r>
              <a:rPr lang="en-US" dirty="0"/>
              <a:t> </a:t>
            </a:r>
            <a:r>
              <a:rPr lang="en-US" dirty="0" err="1"/>
              <a:t>olan</a:t>
            </a:r>
            <a:r>
              <a:rPr lang="en-US" dirty="0"/>
              <a:t> </a:t>
            </a:r>
            <a:r>
              <a:rPr lang="en-US" dirty="0" err="1" smtClean="0"/>
              <a:t>fonemlerle</a:t>
            </a:r>
            <a:r>
              <a:rPr lang="tr-TR" dirty="0" smtClean="0"/>
              <a:t> (hecelerle) </a:t>
            </a:r>
            <a:r>
              <a:rPr lang="en-US" dirty="0" smtClean="0"/>
              <a:t> </a:t>
            </a:r>
            <a:r>
              <a:rPr lang="en-US" dirty="0" err="1"/>
              <a:t>ilişkili</a:t>
            </a:r>
            <a:r>
              <a:rPr lang="en-US" dirty="0"/>
              <a:t> </a:t>
            </a:r>
            <a:r>
              <a:rPr lang="en-US" dirty="0" err="1"/>
              <a:t>beyin</a:t>
            </a:r>
            <a:r>
              <a:rPr lang="en-US" dirty="0"/>
              <a:t> </a:t>
            </a:r>
            <a:r>
              <a:rPr lang="en-US" dirty="0" err="1"/>
              <a:t>sinyallerini</a:t>
            </a:r>
            <a:r>
              <a:rPr lang="en-US" dirty="0"/>
              <a:t> </a:t>
            </a:r>
            <a:r>
              <a:rPr lang="en-US" dirty="0" err="1"/>
              <a:t>tanımak</a:t>
            </a:r>
            <a:r>
              <a:rPr lang="en-US" dirty="0"/>
              <a:t> </a:t>
            </a:r>
            <a:r>
              <a:rPr lang="en-US" dirty="0" err="1"/>
              <a:t>için</a:t>
            </a:r>
            <a:r>
              <a:rPr lang="en-US" dirty="0"/>
              <a:t> </a:t>
            </a:r>
            <a:r>
              <a:rPr lang="en-US" dirty="0" err="1"/>
              <a:t>yapay</a:t>
            </a:r>
            <a:r>
              <a:rPr lang="en-US" dirty="0"/>
              <a:t> </a:t>
            </a:r>
            <a:r>
              <a:rPr lang="en-US" dirty="0" err="1"/>
              <a:t>zeka</a:t>
            </a:r>
            <a:r>
              <a:rPr lang="en-US" dirty="0"/>
              <a:t> </a:t>
            </a:r>
            <a:r>
              <a:rPr lang="en-US" dirty="0" err="1"/>
              <a:t>algoritmasını</a:t>
            </a:r>
            <a:r>
              <a:rPr lang="en-US" dirty="0"/>
              <a:t> </a:t>
            </a:r>
            <a:r>
              <a:rPr lang="en-US" dirty="0" err="1"/>
              <a:t>eğitme</a:t>
            </a:r>
            <a:r>
              <a:rPr lang="en-US" dirty="0"/>
              <a:t> </a:t>
            </a:r>
            <a:r>
              <a:rPr lang="en-US" dirty="0" err="1"/>
              <a:t>konusunda</a:t>
            </a:r>
            <a:r>
              <a:rPr lang="en-US" dirty="0"/>
              <a:t> </a:t>
            </a:r>
            <a:r>
              <a:rPr lang="en-US" dirty="0" err="1"/>
              <a:t>ekiple</a:t>
            </a:r>
            <a:r>
              <a:rPr lang="en-US" dirty="0"/>
              <a:t> </a:t>
            </a:r>
            <a:r>
              <a:rPr lang="en-US" dirty="0" err="1"/>
              <a:t>birlikte</a:t>
            </a:r>
            <a:r>
              <a:rPr lang="en-US" dirty="0"/>
              <a:t> </a:t>
            </a:r>
            <a:r>
              <a:rPr lang="en-US" dirty="0" err="1"/>
              <a:t>çalıştı</a:t>
            </a:r>
            <a:endParaRPr lang="tr-TR" dirty="0"/>
          </a:p>
        </p:txBody>
      </p:sp>
      <p:sp>
        <p:nvSpPr>
          <p:cNvPr id="5" name="Metin kutusu 4"/>
          <p:cNvSpPr txBox="1"/>
          <p:nvPr/>
        </p:nvSpPr>
        <p:spPr>
          <a:xfrm>
            <a:off x="4788024" y="4134744"/>
            <a:ext cx="4536504" cy="1200329"/>
          </a:xfrm>
          <a:prstGeom prst="rect">
            <a:avLst/>
          </a:prstGeom>
          <a:noFill/>
        </p:spPr>
        <p:txBody>
          <a:bodyPr wrap="square" rtlCol="0">
            <a:spAutoFit/>
          </a:bodyPr>
          <a:lstStyle/>
          <a:p>
            <a:pPr marL="285750" indent="-285750">
              <a:buFont typeface="Wingdings" pitchFamily="2" charset="2"/>
              <a:buChar char="v"/>
            </a:pPr>
            <a:r>
              <a:rPr lang="tr-TR" sz="2400" dirty="0" smtClean="0"/>
              <a:t>Doğruluk </a:t>
            </a:r>
          </a:p>
          <a:p>
            <a:pPr marL="285750" indent="-285750">
              <a:buFont typeface="Wingdings" pitchFamily="2" charset="2"/>
              <a:buChar char="v"/>
            </a:pPr>
            <a:r>
              <a:rPr lang="tr-TR" sz="2400" dirty="0" smtClean="0"/>
              <a:t>Hız </a:t>
            </a:r>
          </a:p>
          <a:p>
            <a:pPr marL="285750" indent="-285750">
              <a:buFont typeface="Wingdings" pitchFamily="2" charset="2"/>
              <a:buChar char="v"/>
            </a:pPr>
            <a:r>
              <a:rPr lang="tr-TR" sz="2400" dirty="0" smtClean="0"/>
              <a:t>Kelime bilgisi</a:t>
            </a:r>
            <a:endParaRPr lang="tr-TR" sz="2400" dirty="0"/>
          </a:p>
        </p:txBody>
      </p:sp>
      <p:sp>
        <p:nvSpPr>
          <p:cNvPr id="6" name="Metin kutusu 5"/>
          <p:cNvSpPr txBox="1"/>
          <p:nvPr/>
        </p:nvSpPr>
        <p:spPr>
          <a:xfrm>
            <a:off x="518026" y="4459306"/>
            <a:ext cx="3960440" cy="646331"/>
          </a:xfrm>
          <a:prstGeom prst="rect">
            <a:avLst/>
          </a:prstGeom>
          <a:noFill/>
        </p:spPr>
        <p:txBody>
          <a:bodyPr wrap="square" rtlCol="0">
            <a:spAutoFit/>
          </a:bodyPr>
          <a:lstStyle/>
          <a:p>
            <a:r>
              <a:rPr lang="tr-TR" dirty="0" smtClean="0"/>
              <a:t>Yapay Zekanın Eğitiminde Rol Oynayan Önemli Faktörler</a:t>
            </a:r>
            <a:endParaRPr lang="tr-TR" dirty="0"/>
          </a:p>
        </p:txBody>
      </p:sp>
      <p:sp>
        <p:nvSpPr>
          <p:cNvPr id="7" name="Sağ Ayraç 6"/>
          <p:cNvSpPr/>
          <p:nvPr/>
        </p:nvSpPr>
        <p:spPr>
          <a:xfrm>
            <a:off x="4211960" y="4134744"/>
            <a:ext cx="576064" cy="1382488"/>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1319238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PROMPT MÜHENDİSLİĞİ</a:t>
            </a:r>
            <a:endParaRPr lang="tr-TR" dirty="0"/>
          </a:p>
        </p:txBody>
      </p:sp>
      <p:sp>
        <p:nvSpPr>
          <p:cNvPr id="3" name="İçerik Yer Tutucusu 2"/>
          <p:cNvSpPr>
            <a:spLocks noGrp="1"/>
          </p:cNvSpPr>
          <p:nvPr>
            <p:ph sz="quarter" idx="1"/>
          </p:nvPr>
        </p:nvSpPr>
        <p:spPr/>
        <p:txBody>
          <a:bodyPr/>
          <a:lstStyle/>
          <a:p>
            <a:r>
              <a:rPr lang="tr-TR" dirty="0" smtClean="0"/>
              <a:t>SEAART.AI / CHATGPT veya MIDJOURNEY gibi uygun </a:t>
            </a:r>
            <a:r>
              <a:rPr lang="tr-TR" dirty="0" err="1" smtClean="0"/>
              <a:t>promptlarla</a:t>
            </a:r>
            <a:r>
              <a:rPr lang="tr-TR" dirty="0" smtClean="0"/>
              <a:t> çalışan. </a:t>
            </a:r>
          </a:p>
          <a:p>
            <a:endParaRPr lang="tr-TR" dirty="0" smtClean="0"/>
          </a:p>
          <a:p>
            <a:r>
              <a:rPr lang="tr-TR" dirty="0"/>
              <a:t>https://www.programiz.com/python-programming/online-compiler/</a:t>
            </a:r>
          </a:p>
        </p:txBody>
      </p:sp>
    </p:spTree>
    <p:extLst>
      <p:ext uri="{BB962C8B-B14F-4D97-AF65-F5344CB8AC3E}">
        <p14:creationId xmlns:p14="http://schemas.microsoft.com/office/powerpoint/2010/main" val="1305063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smtClean="0"/>
              <a:t>«Makineler </a:t>
            </a:r>
            <a:r>
              <a:rPr lang="tr-TR" dirty="0"/>
              <a:t>bir insanın yapabildiği her şeyi yapabilecek. 20 yıl içinde</a:t>
            </a:r>
            <a:r>
              <a:rPr lang="tr-TR" dirty="0" smtClean="0"/>
              <a:t>...»</a:t>
            </a:r>
          </a:p>
          <a:p>
            <a:r>
              <a:rPr lang="tr-TR" dirty="0" err="1" smtClean="0"/>
              <a:t>Herbert</a:t>
            </a:r>
            <a:r>
              <a:rPr lang="tr-TR" dirty="0" smtClean="0"/>
              <a:t> </a:t>
            </a:r>
            <a:r>
              <a:rPr lang="tr-TR" dirty="0"/>
              <a:t>A. </a:t>
            </a:r>
            <a:r>
              <a:rPr lang="tr-TR" dirty="0" err="1"/>
              <a:t>Simon</a:t>
            </a:r>
            <a:r>
              <a:rPr lang="tr-TR" dirty="0"/>
              <a:t> (1965 yılında söylenmiştir</a:t>
            </a:r>
            <a:r>
              <a:rPr lang="tr-TR" dirty="0" smtClean="0"/>
              <a:t>)</a:t>
            </a:r>
          </a:p>
          <a:p>
            <a:endParaRPr lang="tr-TR" dirty="0"/>
          </a:p>
          <a:p>
            <a:r>
              <a:rPr lang="tr-TR" dirty="0" smtClean="0"/>
              <a:t>«Bir </a:t>
            </a:r>
            <a:r>
              <a:rPr lang="tr-TR" dirty="0"/>
              <a:t>nesil sonra, yapay zeka yaratma sorunu büyük ölçüde çözülmüş olacak</a:t>
            </a:r>
            <a:r>
              <a:rPr lang="tr-TR" dirty="0" smtClean="0"/>
              <a:t>.»</a:t>
            </a:r>
          </a:p>
          <a:p>
            <a:r>
              <a:rPr lang="tr-TR" dirty="0" err="1" smtClean="0"/>
              <a:t>Marvin</a:t>
            </a:r>
            <a:r>
              <a:rPr lang="tr-TR" dirty="0" smtClean="0"/>
              <a:t> </a:t>
            </a:r>
            <a:r>
              <a:rPr lang="tr-TR" dirty="0" err="1"/>
              <a:t>Minsky</a:t>
            </a:r>
            <a:r>
              <a:rPr lang="tr-TR" dirty="0"/>
              <a:t> (1970 yılında söylenmiştir</a:t>
            </a:r>
            <a:r>
              <a:rPr lang="tr-TR" dirty="0" smtClean="0"/>
              <a:t>)</a:t>
            </a:r>
            <a:endParaRPr lang="tr-TR" dirty="0"/>
          </a:p>
        </p:txBody>
      </p:sp>
    </p:spTree>
    <p:extLst>
      <p:ext uri="{BB962C8B-B14F-4D97-AF65-F5344CB8AC3E}">
        <p14:creationId xmlns:p14="http://schemas.microsoft.com/office/powerpoint/2010/main" val="413767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PARADİGMA DEĞİŞTİRİCİLER</a:t>
            </a:r>
            <a:endParaRPr lang="tr-TR" dirty="0"/>
          </a:p>
        </p:txBody>
      </p:sp>
      <p:sp>
        <p:nvSpPr>
          <p:cNvPr id="3" name="İçerik Yer Tutucusu 2"/>
          <p:cNvSpPr>
            <a:spLocks noGrp="1"/>
          </p:cNvSpPr>
          <p:nvPr>
            <p:ph sz="quarter" idx="1"/>
          </p:nvPr>
        </p:nvSpPr>
        <p:spPr>
          <a:xfrm>
            <a:off x="457200" y="1600200"/>
            <a:ext cx="8003232" cy="4873752"/>
          </a:xfrm>
        </p:spPr>
        <p:txBody>
          <a:bodyPr>
            <a:normAutofit fontScale="92500" lnSpcReduction="10000"/>
          </a:bodyPr>
          <a:lstStyle/>
          <a:p>
            <a:r>
              <a:rPr lang="tr-TR" dirty="0" smtClean="0"/>
              <a:t>Deneyim </a:t>
            </a:r>
          </a:p>
          <a:p>
            <a:r>
              <a:rPr lang="tr-TR" dirty="0" smtClean="0"/>
              <a:t>Teori</a:t>
            </a:r>
          </a:p>
          <a:p>
            <a:pPr lvl="1"/>
            <a:r>
              <a:rPr lang="tr-TR" dirty="0" smtClean="0"/>
              <a:t>Hipotezler</a:t>
            </a:r>
          </a:p>
          <a:p>
            <a:pPr lvl="2"/>
            <a:r>
              <a:rPr lang="tr-TR" dirty="0" smtClean="0"/>
              <a:t>H0: </a:t>
            </a:r>
            <a:r>
              <a:rPr lang="tr-TR" dirty="0"/>
              <a:t> beklenenin dışında bir durumun olmadığını, mesela gruplar ya da değişkenler arasında bir ilişki </a:t>
            </a:r>
            <a:r>
              <a:rPr lang="tr-TR" dirty="0" smtClean="0"/>
              <a:t>bulunmadığını gösterir</a:t>
            </a:r>
          </a:p>
          <a:p>
            <a:pPr lvl="2"/>
            <a:r>
              <a:rPr lang="tr-TR" dirty="0"/>
              <a:t> </a:t>
            </a:r>
            <a:r>
              <a:rPr lang="tr-TR" dirty="0" smtClean="0"/>
              <a:t>veya ölçülen </a:t>
            </a:r>
            <a:r>
              <a:rPr lang="tr-TR" dirty="0"/>
              <a:t>iki olgunun arasında bir fark olmadığını kabul eden genel bir </a:t>
            </a:r>
            <a:r>
              <a:rPr lang="tr-TR" dirty="0" smtClean="0"/>
              <a:t>önermedi</a:t>
            </a:r>
          </a:p>
          <a:p>
            <a:pPr lvl="2"/>
            <a:r>
              <a:rPr lang="tr-TR" dirty="0" smtClean="0"/>
              <a:t>Örneğin : </a:t>
            </a:r>
            <a:r>
              <a:rPr lang="tr-TR" dirty="0"/>
              <a:t> tıpta, denenen bir tedavinin etkisiz olması; hukukta, sanığın suçsuz olması birer sıfır </a:t>
            </a:r>
            <a:r>
              <a:rPr lang="tr-TR" dirty="0" smtClean="0"/>
              <a:t>hipotezdir</a:t>
            </a:r>
          </a:p>
          <a:p>
            <a:pPr lvl="2"/>
            <a:r>
              <a:rPr lang="tr-TR" dirty="0" smtClean="0"/>
              <a:t>H1: </a:t>
            </a:r>
            <a:r>
              <a:rPr lang="tr-TR" dirty="0"/>
              <a:t>Örneklemden elde edilen değer ile </a:t>
            </a:r>
            <a:r>
              <a:rPr lang="tr-TR" dirty="0" err="1"/>
              <a:t>anakütlenin</a:t>
            </a:r>
            <a:r>
              <a:rPr lang="tr-TR" dirty="0"/>
              <a:t> bilinen değeri arasında bir önemli (anlamlı) bir fark vardır. </a:t>
            </a:r>
            <a:endParaRPr lang="tr-TR" dirty="0" smtClean="0"/>
          </a:p>
          <a:p>
            <a:pPr lvl="2"/>
            <a:r>
              <a:rPr lang="tr-TR" dirty="0" smtClean="0"/>
              <a:t>Genellikle </a:t>
            </a:r>
            <a:r>
              <a:rPr lang="tr-TR" dirty="0"/>
              <a:t>araştırmacılar sıfır hipotezinin reddedilmesini ve karşıt hipotezin kabul edilmesini isterler. Eskiden beri geçerli sayılmış önerme sıfır hipotezi, yeni görüş ise karşıt hipotezi olur.</a:t>
            </a:r>
            <a:endParaRPr lang="tr-TR" dirty="0" smtClean="0"/>
          </a:p>
          <a:p>
            <a:r>
              <a:rPr lang="tr-TR" dirty="0" smtClean="0"/>
              <a:t>Bilgisayar Teknolojisi</a:t>
            </a:r>
          </a:p>
          <a:p>
            <a:r>
              <a:rPr lang="tr-TR" dirty="0" smtClean="0"/>
              <a:t>Büyük Veri (</a:t>
            </a:r>
            <a:r>
              <a:rPr lang="tr-TR" dirty="0" err="1" smtClean="0"/>
              <a:t>Big</a:t>
            </a:r>
            <a:r>
              <a:rPr lang="tr-TR" dirty="0" smtClean="0"/>
              <a:t> Data)</a:t>
            </a:r>
          </a:p>
        </p:txBody>
      </p:sp>
    </p:spTree>
    <p:extLst>
      <p:ext uri="{BB962C8B-B14F-4D97-AF65-F5344CB8AC3E}">
        <p14:creationId xmlns:p14="http://schemas.microsoft.com/office/powerpoint/2010/main" val="2101741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ÖNEMLİ BİR PARADİGMA DEĞİŞTİRİCİ: SANAYİ DEVRİMİ</a:t>
            </a:r>
            <a:endParaRPr lang="tr-TR" dirty="0"/>
          </a:p>
        </p:txBody>
      </p:sp>
      <p:sp>
        <p:nvSpPr>
          <p:cNvPr id="3" name="İçerik Yer Tutucusu 2"/>
          <p:cNvSpPr>
            <a:spLocks noGrp="1"/>
          </p:cNvSpPr>
          <p:nvPr>
            <p:ph sz="quarter" idx="1"/>
          </p:nvPr>
        </p:nvSpPr>
        <p:spPr/>
        <p:txBody>
          <a:bodyPr/>
          <a:lstStyle/>
          <a:p>
            <a:r>
              <a:rPr lang="tr-TR" dirty="0"/>
              <a:t>Sanayi Devrimi insanlığın ilerleme rotasını sonsuza dek değiştirirken, 19. yüzyılın önde gelen sesleri bunun işçileri nasıl etkileyeceği konusunda bölünmüştü</a:t>
            </a:r>
            <a:r>
              <a:rPr lang="tr-TR" dirty="0" smtClean="0"/>
              <a:t>.</a:t>
            </a:r>
          </a:p>
          <a:p>
            <a:r>
              <a:rPr lang="tr-TR" dirty="0" smtClean="0"/>
              <a:t>ABD Teknoloji, Otomasyon ve Ekonomik ilerleme raporu kurulu (1966):</a:t>
            </a:r>
          </a:p>
          <a:p>
            <a:pPr lvl="1"/>
            <a:r>
              <a:rPr lang="tr-TR" dirty="0" smtClean="0">
                <a:solidFill>
                  <a:srgbClr val="FF0000"/>
                </a:solidFill>
              </a:rPr>
              <a:t>«Temel </a:t>
            </a:r>
            <a:r>
              <a:rPr lang="tr-TR" dirty="0">
                <a:solidFill>
                  <a:srgbClr val="FF0000"/>
                </a:solidFill>
              </a:rPr>
              <a:t>gerçek, teknolojinin işleri ortadan kaldırdığıdır, çalışmayı </a:t>
            </a:r>
            <a:r>
              <a:rPr lang="tr-TR" dirty="0" smtClean="0">
                <a:solidFill>
                  <a:srgbClr val="FF0000"/>
                </a:solidFill>
              </a:rPr>
              <a:t>değil»</a:t>
            </a:r>
            <a:endParaRPr lang="tr-TR" dirty="0">
              <a:solidFill>
                <a:srgbClr val="FF0000"/>
              </a:solidFill>
            </a:endParaRPr>
          </a:p>
          <a:p>
            <a:endParaRPr lang="tr-TR" dirty="0" smtClean="0"/>
          </a:p>
          <a:p>
            <a:endParaRPr lang="tr-TR" dirty="0"/>
          </a:p>
          <a:p>
            <a:endParaRPr lang="tr-TR" dirty="0"/>
          </a:p>
        </p:txBody>
      </p:sp>
    </p:spTree>
    <p:extLst>
      <p:ext uri="{BB962C8B-B14F-4D97-AF65-F5344CB8AC3E}">
        <p14:creationId xmlns:p14="http://schemas.microsoft.com/office/powerpoint/2010/main" val="1974345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SANAYİ DEVRİMİNİ TAKİBEN 250 YILLIK DEĞİŞİM</a:t>
            </a:r>
            <a:endParaRPr lang="tr-TR" dirty="0"/>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17812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631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Yapay zekanın somutlaşmasına engeller: paradokslar</a:t>
            </a:r>
            <a:endParaRPr lang="tr-TR" dirty="0"/>
          </a:p>
        </p:txBody>
      </p:sp>
      <p:sp>
        <p:nvSpPr>
          <p:cNvPr id="3" name="İçerik Yer Tutucusu 2"/>
          <p:cNvSpPr>
            <a:spLocks noGrp="1"/>
          </p:cNvSpPr>
          <p:nvPr>
            <p:ph sz="quarter" idx="1"/>
          </p:nvPr>
        </p:nvSpPr>
        <p:spPr/>
        <p:txBody>
          <a:bodyPr/>
          <a:lstStyle/>
          <a:p>
            <a:r>
              <a:rPr lang="tr-TR" b="1" dirty="0" err="1" smtClean="0"/>
              <a:t>Moravec</a:t>
            </a:r>
            <a:r>
              <a:rPr lang="tr-TR" b="1" dirty="0" smtClean="0"/>
              <a:t> Paradoksu	</a:t>
            </a:r>
          </a:p>
          <a:p>
            <a:pPr lvl="1"/>
            <a:r>
              <a:rPr lang="tr-TR" b="1" dirty="0" smtClean="0"/>
              <a:t>Anahtar kelime: </a:t>
            </a:r>
            <a:r>
              <a:rPr lang="tr-TR" b="1" dirty="0" err="1" smtClean="0"/>
              <a:t>sensori</a:t>
            </a:r>
            <a:r>
              <a:rPr lang="tr-TR" b="1" dirty="0" smtClean="0"/>
              <a:t>-motor (duyusal-motor)</a:t>
            </a:r>
          </a:p>
          <a:p>
            <a:r>
              <a:rPr lang="tr-TR" dirty="0" err="1" smtClean="0"/>
              <a:t>Moravec</a:t>
            </a:r>
            <a:r>
              <a:rPr lang="tr-TR" dirty="0" smtClean="0"/>
              <a:t>, yapay </a:t>
            </a:r>
            <a:r>
              <a:rPr lang="tr-TR" dirty="0"/>
              <a:t>zeka için normalde akıl yürütme gerektiren bir konunun şu şekilde gerçekleşmesinin ortaya çıkardığı çelişkiye dikkat çekiyor </a:t>
            </a:r>
            <a:endParaRPr lang="tr-TR" dirty="0" smtClean="0"/>
          </a:p>
          <a:p>
            <a:r>
              <a:rPr lang="tr-TR" dirty="0" smtClean="0"/>
              <a:t>Yüksek </a:t>
            </a:r>
            <a:r>
              <a:rPr lang="tr-TR" dirty="0"/>
              <a:t>seviyeli beyin aktivitesi çok az hesaplama gücü gerektirir, </a:t>
            </a:r>
            <a:r>
              <a:rPr lang="tr-TR" dirty="0" smtClean="0"/>
              <a:t>düşük seviyeli </a:t>
            </a:r>
            <a:r>
              <a:rPr lang="tr-TR" dirty="0" err="1" smtClean="0"/>
              <a:t>sensori</a:t>
            </a:r>
            <a:r>
              <a:rPr lang="tr-TR" dirty="0" smtClean="0"/>
              <a:t>-motor (duyusal-motor) beceriler </a:t>
            </a:r>
            <a:r>
              <a:rPr lang="tr-TR" dirty="0"/>
              <a:t>(kolları ve bacakları hareket ettirmek gibi) ise inanılmaz derecede yüksek hesaplama gücü gerektirir.</a:t>
            </a:r>
          </a:p>
        </p:txBody>
      </p:sp>
    </p:spTree>
    <p:extLst>
      <p:ext uri="{BB962C8B-B14F-4D97-AF65-F5344CB8AC3E}">
        <p14:creationId xmlns:p14="http://schemas.microsoft.com/office/powerpoint/2010/main" val="251729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Moravec</a:t>
            </a:r>
            <a:r>
              <a:rPr lang="tr-TR" dirty="0" smtClean="0"/>
              <a:t> paradoksu </a:t>
            </a:r>
            <a:endParaRPr lang="tr-TR" dirty="0"/>
          </a:p>
        </p:txBody>
      </p:sp>
      <p:sp>
        <p:nvSpPr>
          <p:cNvPr id="3" name="İçerik Yer Tutucusu 2"/>
          <p:cNvSpPr>
            <a:spLocks noGrp="1"/>
          </p:cNvSpPr>
          <p:nvPr>
            <p:ph sz="quarter" idx="1"/>
          </p:nvPr>
        </p:nvSpPr>
        <p:spPr/>
        <p:txBody>
          <a:bodyPr/>
          <a:lstStyle/>
          <a:p>
            <a:r>
              <a:rPr lang="tr-TR" dirty="0"/>
              <a:t>Yapay zekânın uygulamaya koymakta zorlandığı konu, bireyin hayatı boyunca öğrendiği konular (örneğin yemek yapmak) ve beceriler (örneğin satranç oynamak) değil, evrimsel süreçte ortaya çıkan kalıtsal duyu-motor becerileridir (örneğin ip atlamak). </a:t>
            </a:r>
          </a:p>
          <a:p>
            <a:r>
              <a:rPr lang="tr-TR" dirty="0"/>
              <a:t>Oysa birçok insan bir matematik problemini çözmekte, akıl oyunları oynamakta, mühendislik kavramlarını anlamakta çok zorlanır. Aslında bahsedilen tüm bu olgular evrimsel sürecin son aşamalarında öğrenilen geçici yeteneklerdir.</a:t>
            </a:r>
          </a:p>
        </p:txBody>
      </p:sp>
    </p:spTree>
    <p:extLst>
      <p:ext uri="{BB962C8B-B14F-4D97-AF65-F5344CB8AC3E}">
        <p14:creationId xmlns:p14="http://schemas.microsoft.com/office/powerpoint/2010/main" val="3724771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Moravec</a:t>
            </a:r>
            <a:r>
              <a:rPr lang="tr-TR" dirty="0" smtClean="0"/>
              <a:t> Paradoksu</a:t>
            </a:r>
            <a:endParaRPr lang="tr-TR" dirty="0"/>
          </a:p>
        </p:txBody>
      </p:sp>
      <p:sp>
        <p:nvSpPr>
          <p:cNvPr id="3" name="İçerik Yer Tutucusu 2"/>
          <p:cNvSpPr>
            <a:spLocks noGrp="1"/>
          </p:cNvSpPr>
          <p:nvPr>
            <p:ph sz="quarter" idx="1"/>
          </p:nvPr>
        </p:nvSpPr>
        <p:spPr/>
        <p:txBody>
          <a:bodyPr/>
          <a:lstStyle/>
          <a:p>
            <a:r>
              <a:rPr lang="tr-TR" dirty="0"/>
              <a:t>Ortalama 4 yaşındaki bir çocuğun zorlanmadan gerçekleştirebileceği eylemler (bir yüzü tanımak, sesleri tanımak, odanın diğer ucuna yürümek...) aslında yapay zeka için en karmaşık mühendislik problemlerini karşılamaktadır.</a:t>
            </a:r>
          </a:p>
        </p:txBody>
      </p:sp>
    </p:spTree>
    <p:extLst>
      <p:ext uri="{BB962C8B-B14F-4D97-AF65-F5344CB8AC3E}">
        <p14:creationId xmlns:p14="http://schemas.microsoft.com/office/powerpoint/2010/main" val="2115723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Polanyi</a:t>
            </a:r>
            <a:r>
              <a:rPr lang="tr-TR" dirty="0" smtClean="0"/>
              <a:t> paradoksu</a:t>
            </a:r>
            <a:endParaRPr lang="tr-TR" dirty="0"/>
          </a:p>
        </p:txBody>
      </p:sp>
      <p:sp>
        <p:nvSpPr>
          <p:cNvPr id="3" name="İçerik Yer Tutucusu 2"/>
          <p:cNvSpPr>
            <a:spLocks noGrp="1"/>
          </p:cNvSpPr>
          <p:nvPr>
            <p:ph sz="quarter" idx="1"/>
          </p:nvPr>
        </p:nvSpPr>
        <p:spPr/>
        <p:txBody>
          <a:bodyPr/>
          <a:lstStyle/>
          <a:p>
            <a:r>
              <a:rPr lang="tr-TR" b="1" dirty="0" smtClean="0"/>
              <a:t>Anahtar kelime: Bireysellik </a:t>
            </a:r>
          </a:p>
          <a:p>
            <a:r>
              <a:rPr lang="tr-TR" dirty="0" smtClean="0"/>
              <a:t>Bilgi </a:t>
            </a:r>
            <a:r>
              <a:rPr lang="tr-TR" dirty="0"/>
              <a:t>sadece ölçülebilir verilerle ifade edilen bir şey değildir.</a:t>
            </a:r>
          </a:p>
          <a:p>
            <a:r>
              <a:rPr lang="tr-TR" dirty="0"/>
              <a:t>Somut ve ölçülebilir bilgiler, kişisel deneyim ve içgüdülerle birleştirilir</a:t>
            </a:r>
            <a:r>
              <a:rPr lang="tr-TR" dirty="0" smtClean="0"/>
              <a:t>.</a:t>
            </a:r>
          </a:p>
          <a:p>
            <a:r>
              <a:rPr lang="tr-TR" dirty="0"/>
              <a:t>Bu paradoks, bilgi aktarımının sadece sözel veya yazılı ifadeyle değil, aynı zamanda bireyin içsel deneyimleri ve kişisel anlayışıyla da ilişkili olduğunu vurgular.</a:t>
            </a:r>
          </a:p>
          <a:p>
            <a:endParaRPr lang="tr-TR" dirty="0"/>
          </a:p>
        </p:txBody>
      </p:sp>
    </p:spTree>
    <p:extLst>
      <p:ext uri="{BB962C8B-B14F-4D97-AF65-F5344CB8AC3E}">
        <p14:creationId xmlns:p14="http://schemas.microsoft.com/office/powerpoint/2010/main" val="3444147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Polanyi</a:t>
            </a:r>
            <a:r>
              <a:rPr lang="tr-TR" dirty="0"/>
              <a:t> paradoksu</a:t>
            </a:r>
          </a:p>
        </p:txBody>
      </p:sp>
      <p:sp>
        <p:nvSpPr>
          <p:cNvPr id="3" name="İçerik Yer Tutucusu 2"/>
          <p:cNvSpPr>
            <a:spLocks noGrp="1"/>
          </p:cNvSpPr>
          <p:nvPr>
            <p:ph sz="quarter" idx="1"/>
          </p:nvPr>
        </p:nvSpPr>
        <p:spPr/>
        <p:txBody>
          <a:bodyPr/>
          <a:lstStyle/>
          <a:p>
            <a:r>
              <a:rPr lang="tr-TR" dirty="0"/>
              <a:t>Herkes anlatabildiğinden daha fazlasını bilir. Bir makineye bisiklete nasıl binileceğini ya da duyguların nasıl hissedileceğini söyleyemeyebilirsiniz ama nasıl olduğunu bilirsiniz.</a:t>
            </a:r>
          </a:p>
        </p:txBody>
      </p:sp>
    </p:spTree>
    <p:extLst>
      <p:ext uri="{BB962C8B-B14F-4D97-AF65-F5344CB8AC3E}">
        <p14:creationId xmlns:p14="http://schemas.microsoft.com/office/powerpoint/2010/main" val="3182257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YZ’NIN EVRİŞİM AĞI (BİLGİSAYAR GÖRÜŞÜ)</a:t>
            </a:r>
            <a:endParaRPr lang="tr-TR" dirty="0"/>
          </a:p>
        </p:txBody>
      </p:sp>
      <p:sp>
        <p:nvSpPr>
          <p:cNvPr id="3" name="İçerik Yer Tutucusu 2"/>
          <p:cNvSpPr>
            <a:spLocks noGrp="1"/>
          </p:cNvSpPr>
          <p:nvPr>
            <p:ph sz="quarter" idx="1"/>
          </p:nvPr>
        </p:nvSpPr>
        <p:spPr/>
        <p:txBody>
          <a:bodyPr/>
          <a:lstStyle/>
          <a:p>
            <a:r>
              <a:rPr lang="tr-TR" dirty="0" smtClean="0"/>
              <a:t>Bilgisayar Teknolojisi</a:t>
            </a:r>
          </a:p>
          <a:p>
            <a:r>
              <a:rPr lang="tr-TR" dirty="0" smtClean="0"/>
              <a:t>Yapay Zeka</a:t>
            </a:r>
          </a:p>
          <a:p>
            <a:r>
              <a:rPr lang="tr-TR" dirty="0" smtClean="0"/>
              <a:t>Bilgisayar Görüşü</a:t>
            </a:r>
          </a:p>
          <a:p>
            <a:endParaRPr lang="tr-TR" dirty="0"/>
          </a:p>
          <a:p>
            <a:r>
              <a:rPr lang="tr-TR" dirty="0" err="1" smtClean="0"/>
              <a:t>Evrişsel</a:t>
            </a:r>
            <a:r>
              <a:rPr lang="tr-TR" dirty="0" smtClean="0"/>
              <a:t> Ağ</a:t>
            </a:r>
          </a:p>
          <a:p>
            <a:r>
              <a:rPr lang="tr-TR" dirty="0" smtClean="0"/>
              <a:t>Yapay Sinir Ağları</a:t>
            </a:r>
          </a:p>
          <a:p>
            <a:r>
              <a:rPr lang="tr-TR" dirty="0" smtClean="0"/>
              <a:t>Düğüm (</a:t>
            </a:r>
            <a:r>
              <a:rPr lang="tr-TR" dirty="0" err="1" smtClean="0"/>
              <a:t>Node</a:t>
            </a:r>
            <a:r>
              <a:rPr lang="tr-TR" dirty="0" smtClean="0"/>
              <a:t>)</a:t>
            </a:r>
            <a:endParaRPr lang="tr-TR" dirty="0"/>
          </a:p>
        </p:txBody>
      </p:sp>
    </p:spTree>
    <p:extLst>
      <p:ext uri="{BB962C8B-B14F-4D97-AF65-F5344CB8AC3E}">
        <p14:creationId xmlns:p14="http://schemas.microsoft.com/office/powerpoint/2010/main" val="168890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TURİNG TESTİ</a:t>
            </a:r>
            <a:endParaRPr lang="tr-TR" dirty="0"/>
          </a:p>
        </p:txBody>
      </p:sp>
      <p:sp>
        <p:nvSpPr>
          <p:cNvPr id="3" name="İçerik Yer Tutucusu 2"/>
          <p:cNvSpPr>
            <a:spLocks noGrp="1"/>
          </p:cNvSpPr>
          <p:nvPr>
            <p:ph sz="quarter" idx="1"/>
          </p:nvPr>
        </p:nvSpPr>
        <p:spPr/>
        <p:txBody>
          <a:bodyPr/>
          <a:lstStyle/>
          <a:p>
            <a:r>
              <a:rPr lang="tr-TR" dirty="0"/>
              <a:t>Soruyu soran insan, bilgisayarın insan olup olmadığını anlayamazsa bilgisayar Turing Testini geçer.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951178"/>
            <a:ext cx="6624736" cy="341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26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RİZİKO VE YZ</a:t>
            </a:r>
            <a:endParaRPr lang="tr-TR" dirty="0"/>
          </a:p>
        </p:txBody>
      </p:sp>
      <p:sp>
        <p:nvSpPr>
          <p:cNvPr id="3" name="İçerik Yer Tutucusu 2"/>
          <p:cNvSpPr>
            <a:spLocks noGrp="1"/>
          </p:cNvSpPr>
          <p:nvPr>
            <p:ph sz="quarter" idx="1"/>
          </p:nvPr>
        </p:nvSpPr>
        <p:spPr>
          <a:xfrm>
            <a:off x="457200" y="1600200"/>
            <a:ext cx="7859216" cy="4873752"/>
          </a:xfrm>
        </p:spPr>
        <p:txBody>
          <a:bodyPr/>
          <a:lstStyle/>
          <a:p>
            <a:r>
              <a:rPr lang="en-US" dirty="0"/>
              <a:t>https://www.youtube.com/watch?v=P18EdAKuC1U</a:t>
            </a:r>
          </a:p>
          <a:p>
            <a:endParaRPr lang="tr-TR" dirty="0"/>
          </a:p>
        </p:txBody>
      </p:sp>
    </p:spTree>
    <p:extLst>
      <p:ext uri="{BB962C8B-B14F-4D97-AF65-F5344CB8AC3E}">
        <p14:creationId xmlns:p14="http://schemas.microsoft.com/office/powerpoint/2010/main" val="403157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5047"/>
            <a:ext cx="2681702" cy="189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89" y="4417661"/>
            <a:ext cx="3168352" cy="225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199" y="62865"/>
            <a:ext cx="2429273" cy="212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1214" y="1221059"/>
            <a:ext cx="3481837" cy="319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7" y="4613380"/>
            <a:ext cx="4040394" cy="20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552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06090"/>
          </a:xfrm>
        </p:spPr>
        <p:txBody>
          <a:bodyPr>
            <a:normAutofit/>
          </a:bodyPr>
          <a:lstStyle/>
          <a:p>
            <a:r>
              <a:rPr lang="tr-TR" dirty="0" smtClean="0"/>
              <a:t>ALPHAGO</a:t>
            </a:r>
            <a:endParaRPr lang="tr-TR" dirty="0"/>
          </a:p>
        </p:txBody>
      </p:sp>
      <p:pic>
        <p:nvPicPr>
          <p:cNvPr id="4" name="Content Placeholder 3"/>
          <p:cNvPicPr>
            <a:picLocks noGrp="1" noChangeAspect="1"/>
          </p:cNvPicPr>
          <p:nvPr>
            <p:ph sz="quarter" idx="1"/>
          </p:nvPr>
        </p:nvPicPr>
        <p:blipFill>
          <a:blip r:embed="rId2"/>
          <a:stretch>
            <a:fillRect/>
          </a:stretch>
        </p:blipFill>
        <p:spPr>
          <a:xfrm>
            <a:off x="4932040" y="3284984"/>
            <a:ext cx="3745089" cy="324036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4265071" cy="238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32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8640"/>
            <a:ext cx="4886324" cy="29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6650012" y="260648"/>
            <a:ext cx="2098452" cy="3970318"/>
          </a:xfrm>
          <a:prstGeom prst="rect">
            <a:avLst/>
          </a:prstGeom>
          <a:noFill/>
        </p:spPr>
        <p:txBody>
          <a:bodyPr wrap="square" rtlCol="0">
            <a:spAutoFit/>
          </a:bodyPr>
          <a:lstStyle/>
          <a:p>
            <a:r>
              <a:rPr lang="tr-TR" sz="2400" dirty="0" smtClean="0"/>
              <a:t>AGE OF EMPIRES</a:t>
            </a:r>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r>
              <a:rPr lang="tr-TR" sz="2400" dirty="0" smtClean="0"/>
              <a:t>STARCRAFT</a:t>
            </a:r>
            <a:endParaRPr lang="tr-TR" sz="2400" dirty="0"/>
          </a:p>
        </p:txBody>
      </p:sp>
      <p:pic>
        <p:nvPicPr>
          <p:cNvPr id="7" name="Content Placeholder 3"/>
          <p:cNvPicPr>
            <a:picLocks noGrp="1" noChangeAspect="1"/>
          </p:cNvPicPr>
          <p:nvPr>
            <p:ph idx="1"/>
          </p:nvPr>
        </p:nvPicPr>
        <p:blipFill>
          <a:blip r:embed="rId3"/>
          <a:stretch>
            <a:fillRect/>
          </a:stretch>
        </p:blipFill>
        <p:spPr>
          <a:xfrm>
            <a:off x="1717402" y="3645024"/>
            <a:ext cx="4978895" cy="2837362"/>
          </a:xfrm>
          <a:prstGeom prst="rect">
            <a:avLst/>
          </a:prstGeom>
        </p:spPr>
      </p:pic>
    </p:spTree>
    <p:extLst>
      <p:ext uri="{BB962C8B-B14F-4D97-AF65-F5344CB8AC3E}">
        <p14:creationId xmlns:p14="http://schemas.microsoft.com/office/powerpoint/2010/main" val="405558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SÜPER İNSAN / SÜPER OYZ</a:t>
            </a:r>
            <a:endParaRPr lang="tr-TR" dirty="0"/>
          </a:p>
        </p:txBody>
      </p:sp>
      <p:sp>
        <p:nvSpPr>
          <p:cNvPr id="3" name="İçerik Yer Tutucusu 2"/>
          <p:cNvSpPr>
            <a:spLocks noGrp="1"/>
          </p:cNvSpPr>
          <p:nvPr>
            <p:ph sz="quarter" idx="1"/>
          </p:nvPr>
        </p:nvSpPr>
        <p:spPr/>
        <p:txBody>
          <a:bodyPr/>
          <a:lstStyle/>
          <a:p>
            <a:r>
              <a:rPr lang="tr-TR" dirty="0" smtClean="0"/>
              <a:t>Süper İnsan veya Süper Oyun Yapay Zekası: </a:t>
            </a:r>
          </a:p>
          <a:p>
            <a:pPr lvl="1"/>
            <a:r>
              <a:rPr lang="tr-TR" dirty="0" smtClean="0"/>
              <a:t>İnsanları oyunlarda yenebilen makine</a:t>
            </a:r>
          </a:p>
          <a:p>
            <a:pPr lvl="1"/>
            <a:endParaRPr lang="tr-TR" dirty="0"/>
          </a:p>
          <a:p>
            <a:r>
              <a:rPr lang="tr-TR" dirty="0" smtClean="0"/>
              <a:t>Süper OYZ olmak için aşamalar:</a:t>
            </a:r>
          </a:p>
          <a:p>
            <a:pPr lvl="1"/>
            <a:r>
              <a:rPr lang="tr-TR" dirty="0" smtClean="0"/>
              <a:t>Oyun Teorisi</a:t>
            </a:r>
          </a:p>
          <a:p>
            <a:pPr lvl="1"/>
            <a:r>
              <a:rPr lang="tr-TR" dirty="0" smtClean="0"/>
              <a:t>Asimetrik Bilgi</a:t>
            </a:r>
          </a:p>
          <a:p>
            <a:pPr lvl="1"/>
            <a:r>
              <a:rPr lang="tr-TR" dirty="0" smtClean="0"/>
              <a:t>Uzun Dönemli Planlama</a:t>
            </a:r>
          </a:p>
          <a:p>
            <a:pPr lvl="1"/>
            <a:r>
              <a:rPr lang="tr-TR" dirty="0" smtClean="0"/>
              <a:t>Gerçek Zaman</a:t>
            </a:r>
          </a:p>
          <a:p>
            <a:pPr lvl="1"/>
            <a:r>
              <a:rPr lang="tr-TR" dirty="0" smtClean="0"/>
              <a:t>Büyük Alan </a:t>
            </a:r>
            <a:endParaRPr lang="tr-TR" dirty="0"/>
          </a:p>
        </p:txBody>
      </p:sp>
    </p:spTree>
    <p:extLst>
      <p:ext uri="{BB962C8B-B14F-4D97-AF65-F5344CB8AC3E}">
        <p14:creationId xmlns:p14="http://schemas.microsoft.com/office/powerpoint/2010/main" val="1157493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ANA YAPAY ZEKA TÜRLERİ</a:t>
            </a:r>
            <a:endParaRPr lang="tr-TR" dirty="0"/>
          </a:p>
        </p:txBody>
      </p:sp>
      <p:sp>
        <p:nvSpPr>
          <p:cNvPr id="3" name="İçerik Yer Tutucusu 2"/>
          <p:cNvSpPr>
            <a:spLocks noGrp="1"/>
          </p:cNvSpPr>
          <p:nvPr>
            <p:ph sz="quarter" idx="1"/>
          </p:nvPr>
        </p:nvSpPr>
        <p:spPr/>
        <p:txBody>
          <a:bodyPr/>
          <a:lstStyle/>
          <a:p>
            <a:r>
              <a:rPr lang="tr-TR" dirty="0"/>
              <a:t>Dar </a:t>
            </a:r>
            <a:r>
              <a:rPr lang="tr-TR" dirty="0" smtClean="0"/>
              <a:t>YZ</a:t>
            </a:r>
          </a:p>
          <a:p>
            <a:pPr lvl="1"/>
            <a:r>
              <a:rPr lang="tr-TR" dirty="0" smtClean="0"/>
              <a:t>Temel </a:t>
            </a:r>
            <a:r>
              <a:rPr lang="tr-TR" dirty="0"/>
              <a:t>görevleri </a:t>
            </a:r>
            <a:r>
              <a:rPr lang="tr-TR" dirty="0" smtClean="0"/>
              <a:t>yapar</a:t>
            </a:r>
          </a:p>
          <a:p>
            <a:r>
              <a:rPr lang="tr-TR" dirty="0" smtClean="0"/>
              <a:t>Genel YZ</a:t>
            </a:r>
          </a:p>
          <a:p>
            <a:pPr lvl="1"/>
            <a:r>
              <a:rPr lang="tr-TR" dirty="0" smtClean="0"/>
              <a:t>Dil</a:t>
            </a:r>
            <a:r>
              <a:rPr lang="tr-TR" dirty="0"/>
              <a:t>, hafıza ve yön bulma gibi bilişsel </a:t>
            </a:r>
            <a:r>
              <a:rPr lang="tr-TR" dirty="0" smtClean="0"/>
              <a:t>yetenekler</a:t>
            </a:r>
          </a:p>
          <a:p>
            <a:r>
              <a:rPr lang="tr-TR" dirty="0" smtClean="0"/>
              <a:t>Yapay </a:t>
            </a:r>
            <a:r>
              <a:rPr lang="tr-TR" dirty="0"/>
              <a:t>Süper Zeka </a:t>
            </a:r>
            <a:endParaRPr lang="tr-TR" dirty="0" smtClean="0"/>
          </a:p>
          <a:p>
            <a:pPr lvl="1"/>
            <a:r>
              <a:rPr lang="tr-TR" dirty="0" smtClean="0"/>
              <a:t>yaratıcılık</a:t>
            </a:r>
            <a:r>
              <a:rPr lang="tr-TR" dirty="0"/>
              <a:t>, sosyal beceriler ve bilgelik</a:t>
            </a:r>
          </a:p>
        </p:txBody>
      </p:sp>
    </p:spTree>
    <p:extLst>
      <p:ext uri="{BB962C8B-B14F-4D97-AF65-F5344CB8AC3E}">
        <p14:creationId xmlns:p14="http://schemas.microsoft.com/office/powerpoint/2010/main" val="459744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323</TotalTime>
  <Words>847</Words>
  <Application>Microsoft Office PowerPoint</Application>
  <PresentationFormat>Ekran Gösterisi (4:3)</PresentationFormat>
  <Paragraphs>123</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Cumba</vt:lpstr>
      <vt:lpstr>İŞLETMELERDE YENİ TEKNOLOJİLER - 2</vt:lpstr>
      <vt:lpstr>PowerPoint Sunusu</vt:lpstr>
      <vt:lpstr>TURİNG TESTİ</vt:lpstr>
      <vt:lpstr>RİZİKO VE YZ</vt:lpstr>
      <vt:lpstr>PowerPoint Sunusu</vt:lpstr>
      <vt:lpstr>ALPHAGO</vt:lpstr>
      <vt:lpstr>PowerPoint Sunusu</vt:lpstr>
      <vt:lpstr>SÜPER İNSAN / SÜPER OYZ</vt:lpstr>
      <vt:lpstr>ANA YAPAY ZEKA TÜRLERİ</vt:lpstr>
      <vt:lpstr>HYPE DÖNGÜSÜ (hype cycle)</vt:lpstr>
      <vt:lpstr>PowerPoint Sunusu</vt:lpstr>
      <vt:lpstr>YARATICI YAPAY ZEKA ETKİLEŞMLERİ</vt:lpstr>
      <vt:lpstr>YARATICI YZ TARAFINDAN DESTEKLENENLER</vt:lpstr>
      <vt:lpstr>YARATICI YZ’Yİ DESTEKLEYENLER</vt:lpstr>
      <vt:lpstr>YAPAY ZEKA ENFLASYONU </vt:lpstr>
      <vt:lpstr>DİĞER ÖRNEKLER</vt:lpstr>
      <vt:lpstr>BEYİN İMPLANTI VE YZ: (ÖRÜNTÜ TESPİTİ) </vt:lpstr>
      <vt:lpstr>BEYİN İMPLANTI VE YZ: (ÖRÜNTÜ TESPİTİ) </vt:lpstr>
      <vt:lpstr>PROMPT MÜHENDİSLİĞİ</vt:lpstr>
      <vt:lpstr>PARADİGMA DEĞİŞTİRİCİLER</vt:lpstr>
      <vt:lpstr>ÖNEMLİ BİR PARADİGMA DEĞİŞTİRİCİ: SANAYİ DEVRİMİ</vt:lpstr>
      <vt:lpstr>SANAYİ DEVRİMİNİ TAKİBEN 250 YILLIK DEĞİŞİM</vt:lpstr>
      <vt:lpstr>Yapay zekanın somutlaşmasına engeller: paradokslar</vt:lpstr>
      <vt:lpstr>Moravec paradoksu </vt:lpstr>
      <vt:lpstr>Moravec Paradoksu</vt:lpstr>
      <vt:lpstr>Polanyi paradoksu</vt:lpstr>
      <vt:lpstr>Polanyi paradoksu</vt:lpstr>
      <vt:lpstr>YZ’NIN EVRİŞİM AĞI (BİLGİSAYAR GÖRÜŞÜ)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İŞLETMELERDE YENİ TEKNOLOJİLER - 2</dc:title>
  <dc:creator>Fatih KOÇ</dc:creator>
  <cp:lastModifiedBy>Fatih KOÇ</cp:lastModifiedBy>
  <cp:revision>83</cp:revision>
  <dcterms:created xsi:type="dcterms:W3CDTF">2023-11-03T06:47:03Z</dcterms:created>
  <dcterms:modified xsi:type="dcterms:W3CDTF">2023-11-11T06:17:49Z</dcterms:modified>
</cp:coreProperties>
</file>