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96" r:id="rId3"/>
    <p:sldId id="297" r:id="rId4"/>
    <p:sldId id="257" r:id="rId5"/>
    <p:sldId id="290" r:id="rId6"/>
    <p:sldId id="258" r:id="rId7"/>
    <p:sldId id="259" r:id="rId8"/>
    <p:sldId id="260" r:id="rId9"/>
    <p:sldId id="261" r:id="rId10"/>
    <p:sldId id="262" r:id="rId11"/>
    <p:sldId id="263" r:id="rId12"/>
    <p:sldId id="291" r:id="rId13"/>
    <p:sldId id="292" r:id="rId14"/>
    <p:sldId id="264" r:id="rId15"/>
    <p:sldId id="293" r:id="rId16"/>
    <p:sldId id="294" r:id="rId17"/>
    <p:sldId id="265" r:id="rId18"/>
    <p:sldId id="295" r:id="rId19"/>
    <p:sldId id="266" r:id="rId20"/>
    <p:sldId id="267" r:id="rId21"/>
    <p:sldId id="268"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98" r:id="rId42"/>
    <p:sldId id="289"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0C469BF3-6CC4-4D55-A7E1-3E03ED3DC249}">
          <p14:sldIdLst>
            <p14:sldId id="256"/>
            <p14:sldId id="296"/>
            <p14:sldId id="297"/>
            <p14:sldId id="257"/>
            <p14:sldId id="290"/>
            <p14:sldId id="258"/>
            <p14:sldId id="259"/>
            <p14:sldId id="260"/>
            <p14:sldId id="261"/>
            <p14:sldId id="262"/>
            <p14:sldId id="263"/>
            <p14:sldId id="291"/>
            <p14:sldId id="292"/>
            <p14:sldId id="264"/>
            <p14:sldId id="293"/>
            <p14:sldId id="294"/>
            <p14:sldId id="265"/>
            <p14:sldId id="295"/>
            <p14:sldId id="266"/>
            <p14:sldId id="267"/>
            <p14:sldId id="268"/>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98"/>
            <p14:sldId id="28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4FDB688-88D6-4309-B655-A3B67564F069}" type="datetimeFigureOut">
              <a:rPr lang="tr-TR" smtClean="0"/>
              <a:t>16.10.2023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BB6A10-F6A8-4670-A582-5A3A20E25C80}" type="slidenum">
              <a:rPr lang="tr-TR" smtClean="0"/>
              <a:t>‹#›</a:t>
            </a:fld>
            <a:endParaRPr lang="tr-T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4FDB688-88D6-4309-B655-A3B67564F069}" type="datetimeFigureOut">
              <a:rPr lang="tr-TR" smtClean="0"/>
              <a:t>16.10.2023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BB6A10-F6A8-4670-A582-5A3A20E25C8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4FDB688-88D6-4309-B655-A3B67564F069}" type="datetimeFigureOut">
              <a:rPr lang="tr-TR" smtClean="0"/>
              <a:t>16.10.2023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BB6A10-F6A8-4670-A582-5A3A20E25C8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4FDB688-88D6-4309-B655-A3B67564F069}" type="datetimeFigureOut">
              <a:rPr lang="tr-TR" smtClean="0"/>
              <a:t>16.10.2023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BB6A10-F6A8-4670-A582-5A3A20E25C80}"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4FDB688-88D6-4309-B655-A3B67564F069}" type="datetimeFigureOut">
              <a:rPr lang="tr-TR" smtClean="0"/>
              <a:t>16.10.2023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BB6A10-F6A8-4670-A582-5A3A20E25C80}" type="slidenum">
              <a:rPr lang="tr-TR" smtClean="0"/>
              <a:t>‹#›</a:t>
            </a:fld>
            <a:endParaRPr lang="tr-T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4FDB688-88D6-4309-B655-A3B67564F069}" type="datetimeFigureOut">
              <a:rPr lang="tr-TR" smtClean="0"/>
              <a:t>16.10.2023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4BB6A10-F6A8-4670-A582-5A3A20E25C80}"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4FDB688-88D6-4309-B655-A3B67564F069}" type="datetimeFigureOut">
              <a:rPr lang="tr-TR" smtClean="0"/>
              <a:t>16.10.2023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4BB6A10-F6A8-4670-A582-5A3A20E25C80}" type="slidenum">
              <a:rPr lang="tr-TR" smtClean="0"/>
              <a:t>‹#›</a:t>
            </a:fld>
            <a:endParaRPr lang="tr-T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54FDB688-88D6-4309-B655-A3B67564F069}" type="datetimeFigureOut">
              <a:rPr lang="tr-TR" smtClean="0"/>
              <a:t>16.10.2023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4BB6A10-F6A8-4670-A582-5A3A20E25C80}"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DB688-88D6-4309-B655-A3B67564F069}" type="datetimeFigureOut">
              <a:rPr lang="tr-TR" smtClean="0"/>
              <a:t>16.10.2023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4BB6A10-F6A8-4670-A582-5A3A20E25C8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4FDB688-88D6-4309-B655-A3B67564F069}" type="datetimeFigureOut">
              <a:rPr lang="tr-TR" smtClean="0"/>
              <a:t>16.10.2023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4BB6A10-F6A8-4670-A582-5A3A20E25C80}" type="slidenum">
              <a:rPr lang="tr-TR" smtClean="0"/>
              <a:t>‹#›</a:t>
            </a:fld>
            <a:endParaRPr lang="tr-T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4FDB688-88D6-4309-B655-A3B67564F069}" type="datetimeFigureOut">
              <a:rPr lang="tr-TR" smtClean="0"/>
              <a:t>16.10.2023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4BB6A10-F6A8-4670-A582-5A3A20E25C8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4FDB688-88D6-4309-B655-A3B67564F069}" type="datetimeFigureOut">
              <a:rPr lang="tr-TR" smtClean="0"/>
              <a:t>16.10.2023</a:t>
            </a:fld>
            <a:endParaRPr lang="tr-T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tr-T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4BB6A10-F6A8-4670-A582-5A3A20E25C8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pPr algn="ctr"/>
            <a:r>
              <a:rPr lang="tr-TR" dirty="0" smtClean="0"/>
              <a:t>DERS NOTLARI</a:t>
            </a:r>
            <a:endParaRPr lang="tr-TR" dirty="0"/>
          </a:p>
        </p:txBody>
      </p:sp>
      <p:sp>
        <p:nvSpPr>
          <p:cNvPr id="3" name="Alt Başlık 2"/>
          <p:cNvSpPr>
            <a:spLocks noGrp="1"/>
          </p:cNvSpPr>
          <p:nvPr>
            <p:ph type="subTitle" idx="1"/>
          </p:nvPr>
        </p:nvSpPr>
        <p:spPr>
          <a:xfrm>
            <a:off x="683568" y="3501008"/>
            <a:ext cx="7846640" cy="1752600"/>
          </a:xfrm>
        </p:spPr>
        <p:txBody>
          <a:bodyPr/>
          <a:lstStyle/>
          <a:p>
            <a:pPr algn="ctr"/>
            <a:r>
              <a:rPr lang="tr-TR" dirty="0" smtClean="0"/>
              <a:t>1.HAFTA</a:t>
            </a:r>
            <a:endParaRPr lang="tr-TR" dirty="0"/>
          </a:p>
        </p:txBody>
      </p:sp>
      <p:sp>
        <p:nvSpPr>
          <p:cNvPr id="4" name="Metin kutusu 3"/>
          <p:cNvSpPr txBox="1"/>
          <p:nvPr/>
        </p:nvSpPr>
        <p:spPr>
          <a:xfrm>
            <a:off x="827584" y="4881044"/>
            <a:ext cx="7272808" cy="369332"/>
          </a:xfrm>
          <a:prstGeom prst="rect">
            <a:avLst/>
          </a:prstGeom>
          <a:noFill/>
        </p:spPr>
        <p:txBody>
          <a:bodyPr wrap="square" rtlCol="0">
            <a:spAutoFit/>
          </a:bodyPr>
          <a:lstStyle/>
          <a:p>
            <a:r>
              <a:rPr lang="tr-TR" b="1" dirty="0" smtClean="0"/>
              <a:t>Hazırlayan: </a:t>
            </a:r>
            <a:r>
              <a:rPr lang="tr-TR" dirty="0" smtClean="0"/>
              <a:t>Öğr. Gör. Osman Doğuş GÜLGÜN</a:t>
            </a:r>
            <a:endParaRPr lang="tr-TR" dirty="0"/>
          </a:p>
        </p:txBody>
      </p:sp>
    </p:spTree>
    <p:extLst>
      <p:ext uri="{BB962C8B-B14F-4D97-AF65-F5344CB8AC3E}">
        <p14:creationId xmlns:p14="http://schemas.microsoft.com/office/powerpoint/2010/main" val="1893413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Donanım (Hardware)</a:t>
            </a:r>
            <a:r>
              <a:rPr lang="tr-TR" dirty="0"/>
              <a:t/>
            </a:r>
            <a:br>
              <a:rPr lang="tr-TR" dirty="0"/>
            </a:br>
            <a:endParaRPr lang="tr-TR" dirty="0"/>
          </a:p>
        </p:txBody>
      </p:sp>
      <p:sp>
        <p:nvSpPr>
          <p:cNvPr id="3" name="İçerik Yer Tutucusu 2"/>
          <p:cNvSpPr>
            <a:spLocks noGrp="1"/>
          </p:cNvSpPr>
          <p:nvPr>
            <p:ph idx="1"/>
          </p:nvPr>
        </p:nvSpPr>
        <p:spPr/>
        <p:txBody>
          <a:bodyPr/>
          <a:lstStyle/>
          <a:p>
            <a:pPr algn="just"/>
            <a:r>
              <a:rPr lang="tr-TR" dirty="0"/>
              <a:t>Bilgisayarı oluşturan fiziksel parçaların tamamına verilen isimdir. İki farklı grupta incelemek doğru olur. </a:t>
            </a:r>
            <a:endParaRPr lang="tr-TR" dirty="0" smtClean="0"/>
          </a:p>
          <a:p>
            <a:pPr algn="just"/>
            <a:r>
              <a:rPr lang="tr-TR" dirty="0" smtClean="0"/>
              <a:t>1-Temel </a:t>
            </a:r>
            <a:r>
              <a:rPr lang="tr-TR" dirty="0"/>
              <a:t>Birimler 2-Çevre Birimleri</a:t>
            </a:r>
          </a:p>
          <a:p>
            <a:pPr algn="just"/>
            <a:r>
              <a:rPr lang="tr-TR" u="sng" dirty="0"/>
              <a:t>Temel birimler</a:t>
            </a:r>
            <a:r>
              <a:rPr lang="tr-TR" dirty="0"/>
              <a:t>, bir bilgisayarın çalışabilmesi için gerekli olan parçalardır. </a:t>
            </a:r>
            <a:r>
              <a:rPr lang="tr-TR" u="sng" dirty="0"/>
              <a:t>Çevre birimler</a:t>
            </a:r>
            <a:r>
              <a:rPr lang="tr-TR" dirty="0"/>
              <a:t> ise çalışan bir bilgisayara sonradan takılarak çeşitli fonksiyonlar kazandırabilen parçalara denilir.</a:t>
            </a:r>
          </a:p>
        </p:txBody>
      </p:sp>
    </p:spTree>
    <p:extLst>
      <p:ext uri="{BB962C8B-B14F-4D97-AF65-F5344CB8AC3E}">
        <p14:creationId xmlns:p14="http://schemas.microsoft.com/office/powerpoint/2010/main" val="2369375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Donanımlar</a:t>
            </a:r>
            <a:r>
              <a:rPr lang="tr-TR" dirty="0"/>
              <a:t/>
            </a:r>
            <a:br>
              <a:rPr lang="tr-TR" dirty="0"/>
            </a:br>
            <a:endParaRPr lang="tr-TR" dirty="0"/>
          </a:p>
        </p:txBody>
      </p:sp>
      <p:sp>
        <p:nvSpPr>
          <p:cNvPr id="3" name="İçerik Yer Tutucusu 2"/>
          <p:cNvSpPr>
            <a:spLocks noGrp="1"/>
          </p:cNvSpPr>
          <p:nvPr>
            <p:ph idx="1"/>
          </p:nvPr>
        </p:nvSpPr>
        <p:spPr/>
        <p:txBody>
          <a:bodyPr/>
          <a:lstStyle/>
          <a:p>
            <a:pPr algn="just"/>
            <a:r>
              <a:rPr lang="tr-TR" b="1" dirty="0" err="1"/>
              <a:t>Anakart</a:t>
            </a:r>
            <a:r>
              <a:rPr lang="tr-TR" b="1" dirty="0"/>
              <a:t>: </a:t>
            </a:r>
            <a:r>
              <a:rPr lang="tr-TR" dirty="0" err="1"/>
              <a:t>Mainboard</a:t>
            </a:r>
            <a:r>
              <a:rPr lang="tr-TR" dirty="0"/>
              <a:t> olarak da adlandırılır. Bir bilgisayarda bulunan tüm aygıtlar bir şekilde </a:t>
            </a:r>
            <a:r>
              <a:rPr lang="tr-TR" dirty="0" err="1"/>
              <a:t>anakart</a:t>
            </a:r>
            <a:r>
              <a:rPr lang="tr-TR" dirty="0"/>
              <a:t> ile bağlantılıdırlar ve aygıtlar arası iletişim </a:t>
            </a:r>
            <a:r>
              <a:rPr lang="tr-TR" dirty="0" err="1"/>
              <a:t>anakart</a:t>
            </a:r>
            <a:r>
              <a:rPr lang="tr-TR" dirty="0"/>
              <a:t> üzerinden sağlanır. </a:t>
            </a:r>
            <a:r>
              <a:rPr lang="tr-TR" dirty="0" err="1"/>
              <a:t>Anakart</a:t>
            </a:r>
            <a:r>
              <a:rPr lang="tr-TR" dirty="0"/>
              <a:t> ile aygıt arasındaki bağlantı; aygıt direkt </a:t>
            </a:r>
            <a:r>
              <a:rPr lang="tr-TR" dirty="0" err="1"/>
              <a:t>anakart</a:t>
            </a:r>
            <a:r>
              <a:rPr lang="tr-TR" dirty="0"/>
              <a:t> üzerine takılarak veya aygıt bir kablo aracılığı ile </a:t>
            </a:r>
            <a:r>
              <a:rPr lang="tr-TR" dirty="0" err="1"/>
              <a:t>anakarta</a:t>
            </a:r>
            <a:r>
              <a:rPr lang="tr-TR" dirty="0"/>
              <a:t> bağlanarak yapılır</a:t>
            </a:r>
            <a:r>
              <a:rPr lang="tr-TR" dirty="0" smtClean="0"/>
              <a:t>.</a:t>
            </a:r>
          </a:p>
          <a:p>
            <a:pPr algn="just"/>
            <a:r>
              <a:rPr lang="tr-TR" b="1" dirty="0"/>
              <a:t>CPU Central </a:t>
            </a:r>
            <a:r>
              <a:rPr lang="tr-TR" b="1" dirty="0" err="1"/>
              <a:t>Processing</a:t>
            </a:r>
            <a:r>
              <a:rPr lang="tr-TR" b="1" dirty="0"/>
              <a:t> </a:t>
            </a:r>
            <a:r>
              <a:rPr lang="tr-TR" b="1" dirty="0" err="1"/>
              <a:t>Unit</a:t>
            </a:r>
            <a:r>
              <a:rPr lang="tr-TR" b="1" dirty="0"/>
              <a:t> (Merkezi İşlem Birimi):</a:t>
            </a:r>
            <a:r>
              <a:rPr lang="tr-TR" dirty="0"/>
              <a:t> Bilgisayarın beynidir. Bilgisayarda yapılan bütün işlemler CPU üzerinde gerçekleşir ve bilgiler buradan gerekli yerlere dağılır.</a:t>
            </a:r>
          </a:p>
          <a:p>
            <a:endParaRPr lang="tr-TR" dirty="0"/>
          </a:p>
        </p:txBody>
      </p:sp>
    </p:spTree>
    <p:extLst>
      <p:ext uri="{BB962C8B-B14F-4D97-AF65-F5344CB8AC3E}">
        <p14:creationId xmlns:p14="http://schemas.microsoft.com/office/powerpoint/2010/main" val="896791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32656"/>
            <a:ext cx="9144001" cy="6525344"/>
          </a:xfrm>
        </p:spPr>
      </p:pic>
    </p:spTree>
    <p:extLst>
      <p:ext uri="{BB962C8B-B14F-4D97-AF65-F5344CB8AC3E}">
        <p14:creationId xmlns:p14="http://schemas.microsoft.com/office/powerpoint/2010/main" val="2314904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32656"/>
            <a:ext cx="9144001" cy="6525344"/>
          </a:xfrm>
        </p:spPr>
      </p:pic>
    </p:spTree>
    <p:extLst>
      <p:ext uri="{BB962C8B-B14F-4D97-AF65-F5344CB8AC3E}">
        <p14:creationId xmlns:p14="http://schemas.microsoft.com/office/powerpoint/2010/main" val="671373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b="1" dirty="0" err="1"/>
              <a:t>Harddisk</a:t>
            </a:r>
            <a:r>
              <a:rPr lang="tr-TR" b="1" dirty="0"/>
              <a:t>:</a:t>
            </a:r>
            <a:r>
              <a:rPr lang="tr-TR" dirty="0"/>
              <a:t> Diğer ismi </a:t>
            </a:r>
            <a:r>
              <a:rPr lang="tr-TR" dirty="0" err="1"/>
              <a:t>Sabitdisktir</a:t>
            </a:r>
            <a:r>
              <a:rPr lang="tr-TR" dirty="0"/>
              <a:t>. Bilgisayarda bulunan verilerin saklandığı yerdir. Bilgisayarda yer alan bütün bilgiler, programlar ve işletim sistemi </a:t>
            </a:r>
            <a:r>
              <a:rPr lang="tr-TR" dirty="0" err="1"/>
              <a:t>sabitdiskte</a:t>
            </a:r>
            <a:r>
              <a:rPr lang="tr-TR" dirty="0"/>
              <a:t> saklanır.</a:t>
            </a:r>
          </a:p>
          <a:p>
            <a:pPr algn="just"/>
            <a:r>
              <a:rPr lang="tr-TR" b="1" dirty="0"/>
              <a:t>Ram</a:t>
            </a:r>
            <a:r>
              <a:rPr lang="tr-TR" dirty="0"/>
              <a:t> </a:t>
            </a:r>
            <a:r>
              <a:rPr lang="tr-TR" dirty="0" smtClean="0"/>
              <a:t>/ </a:t>
            </a:r>
            <a:r>
              <a:rPr lang="tr-TR" b="1" dirty="0" err="1" smtClean="0"/>
              <a:t>Random</a:t>
            </a:r>
            <a:r>
              <a:rPr lang="tr-TR" b="1" dirty="0" smtClean="0"/>
              <a:t> </a:t>
            </a:r>
            <a:r>
              <a:rPr lang="tr-TR" b="1" dirty="0"/>
              <a:t>Access Memory (Rastgele Erişimli Bellek):</a:t>
            </a:r>
            <a:r>
              <a:rPr lang="tr-TR" dirty="0"/>
              <a:t> </a:t>
            </a:r>
            <a:r>
              <a:rPr lang="tr-TR" dirty="0" err="1"/>
              <a:t>Harddiske</a:t>
            </a:r>
            <a:r>
              <a:rPr lang="tr-TR" dirty="0"/>
              <a:t> benzerdir. </a:t>
            </a:r>
            <a:r>
              <a:rPr lang="tr-TR" dirty="0" err="1"/>
              <a:t>Harddisklerden</a:t>
            </a:r>
            <a:r>
              <a:rPr lang="tr-TR" dirty="0"/>
              <a:t> çok daha hızlı oldukları için çalıştırılan programlar Ram üzerinde işlem görürler. Bu nedenle Ram ne kadar fazla olursa bilgisayar o denli hızlı çalışır.</a:t>
            </a:r>
          </a:p>
          <a:p>
            <a:pPr algn="just"/>
            <a:r>
              <a:rPr lang="tr-TR" b="1" dirty="0"/>
              <a:t>Optik Sürücüler (CD/DVD): </a:t>
            </a:r>
            <a:r>
              <a:rPr lang="tr-TR" dirty="0"/>
              <a:t>Optik sürücüler, bilgileri depolamak ve taşımak için kullanılmaktadır.</a:t>
            </a:r>
          </a:p>
          <a:p>
            <a:endParaRPr lang="tr-TR" dirty="0"/>
          </a:p>
        </p:txBody>
      </p:sp>
    </p:spTree>
    <p:extLst>
      <p:ext uri="{BB962C8B-B14F-4D97-AF65-F5344CB8AC3E}">
        <p14:creationId xmlns:p14="http://schemas.microsoft.com/office/powerpoint/2010/main" val="3255530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14" y="332656"/>
            <a:ext cx="9165491" cy="6525344"/>
          </a:xfrm>
        </p:spPr>
      </p:pic>
    </p:spTree>
    <p:extLst>
      <p:ext uri="{BB962C8B-B14F-4D97-AF65-F5344CB8AC3E}">
        <p14:creationId xmlns:p14="http://schemas.microsoft.com/office/powerpoint/2010/main" val="2585306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32656"/>
            <a:ext cx="9181020" cy="6525344"/>
          </a:xfrm>
        </p:spPr>
      </p:pic>
    </p:spTree>
    <p:extLst>
      <p:ext uri="{BB962C8B-B14F-4D97-AF65-F5344CB8AC3E}">
        <p14:creationId xmlns:p14="http://schemas.microsoft.com/office/powerpoint/2010/main" val="1926144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b="1" dirty="0" smtClean="0"/>
              <a:t>Ekran </a:t>
            </a:r>
            <a:r>
              <a:rPr lang="tr-TR" b="1" dirty="0"/>
              <a:t>Kartı VGA:</a:t>
            </a:r>
            <a:r>
              <a:rPr lang="tr-TR" dirty="0"/>
              <a:t> Monitöre yansıtılacak görüntüleri aktaran aygıttır.</a:t>
            </a:r>
          </a:p>
          <a:p>
            <a:pPr algn="just"/>
            <a:r>
              <a:rPr lang="tr-TR" b="1" dirty="0"/>
              <a:t>Kasa: </a:t>
            </a:r>
            <a:r>
              <a:rPr lang="tr-TR" dirty="0"/>
              <a:t>Bilgisayar içerisinde bulunan parçaları dış etkenlere karşı koruyarak muhafaza eder. Parçalara elektrik dağılımını gerçekleştirir.</a:t>
            </a:r>
          </a:p>
          <a:p>
            <a:pPr algn="just"/>
            <a:r>
              <a:rPr lang="tr-TR" b="1" dirty="0"/>
              <a:t>Monitör (Ekran):</a:t>
            </a:r>
            <a:r>
              <a:rPr lang="tr-TR" dirty="0"/>
              <a:t> Bilgisayardan gelen sinyalleri görmemizi sağlayan aygıttır. Çalışma mantığı tıpkı Televizyon gibidir.</a:t>
            </a:r>
          </a:p>
          <a:p>
            <a:pPr algn="just"/>
            <a:r>
              <a:rPr lang="tr-TR" b="1" dirty="0"/>
              <a:t>Klavye ve Fare</a:t>
            </a:r>
            <a:r>
              <a:rPr lang="tr-TR" dirty="0"/>
              <a:t>: Bilgisayara yapmak istediklerimizi bildirmek, komutlar vermek için kullandığımız aygıtlardır.</a:t>
            </a:r>
          </a:p>
          <a:p>
            <a:pPr algn="just"/>
            <a:endParaRPr lang="tr-TR" dirty="0"/>
          </a:p>
        </p:txBody>
      </p:sp>
    </p:spTree>
    <p:extLst>
      <p:ext uri="{BB962C8B-B14F-4D97-AF65-F5344CB8AC3E}">
        <p14:creationId xmlns:p14="http://schemas.microsoft.com/office/powerpoint/2010/main" val="801041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80728"/>
            <a:ext cx="9036496" cy="4104456"/>
          </a:xfrm>
        </p:spPr>
      </p:pic>
    </p:spTree>
    <p:extLst>
      <p:ext uri="{BB962C8B-B14F-4D97-AF65-F5344CB8AC3E}">
        <p14:creationId xmlns:p14="http://schemas.microsoft.com/office/powerpoint/2010/main" val="1442791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b="1" dirty="0"/>
              <a:t>Yazıcı:</a:t>
            </a:r>
            <a:r>
              <a:rPr lang="tr-TR" dirty="0"/>
              <a:t> Printer olarak da bilinen bu aygıt bilgisayarda hazırladığımız evrakları kâğıt üzerine yazdırmak için kullanılır.</a:t>
            </a:r>
          </a:p>
          <a:p>
            <a:pPr algn="just"/>
            <a:r>
              <a:rPr lang="tr-TR" b="1" dirty="0"/>
              <a:t>Tarayıcı:</a:t>
            </a:r>
            <a:r>
              <a:rPr lang="tr-TR" dirty="0"/>
              <a:t> </a:t>
            </a:r>
            <a:r>
              <a:rPr lang="tr-TR" dirty="0" err="1"/>
              <a:t>Scanner</a:t>
            </a:r>
            <a:r>
              <a:rPr lang="tr-TR" dirty="0"/>
              <a:t> olarak da bilinir. Kâğıt üzerindeki bir yazıyı veya resmi bilgisayar ortamına aktarmak için kullanılır.</a:t>
            </a:r>
          </a:p>
          <a:p>
            <a:pPr algn="just"/>
            <a:r>
              <a:rPr lang="tr-TR" b="1" dirty="0"/>
              <a:t>Çizici:</a:t>
            </a:r>
            <a:r>
              <a:rPr lang="tr-TR" dirty="0"/>
              <a:t> </a:t>
            </a:r>
            <a:r>
              <a:rPr lang="tr-TR" dirty="0" err="1"/>
              <a:t>Plotter</a:t>
            </a:r>
            <a:r>
              <a:rPr lang="tr-TR" dirty="0"/>
              <a:t> olarak da bilinir. Mimari çizimlerde vs. kullanılan bir aygıttır.</a:t>
            </a:r>
          </a:p>
          <a:p>
            <a:endParaRPr lang="tr-TR" dirty="0"/>
          </a:p>
        </p:txBody>
      </p:sp>
    </p:spTree>
    <p:extLst>
      <p:ext uri="{BB962C8B-B14F-4D97-AF65-F5344CB8AC3E}">
        <p14:creationId xmlns:p14="http://schemas.microsoft.com/office/powerpoint/2010/main" val="3084926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just"/>
            <a:r>
              <a:rPr lang="tr-TR" dirty="0" smtClean="0"/>
              <a:t>DERSİN AMACI	</a:t>
            </a:r>
            <a:endParaRPr lang="tr-TR" dirty="0"/>
          </a:p>
        </p:txBody>
      </p:sp>
      <p:sp>
        <p:nvSpPr>
          <p:cNvPr id="3" name="İçerik Yer Tutucusu 2"/>
          <p:cNvSpPr>
            <a:spLocks noGrp="1"/>
          </p:cNvSpPr>
          <p:nvPr>
            <p:ph idx="1"/>
          </p:nvPr>
        </p:nvSpPr>
        <p:spPr/>
        <p:txBody>
          <a:bodyPr/>
          <a:lstStyle/>
          <a:p>
            <a:pPr algn="just"/>
            <a:r>
              <a:rPr lang="tr-TR" dirty="0" smtClean="0"/>
              <a:t>Öğrenciye </a:t>
            </a:r>
            <a:r>
              <a:rPr lang="tr-TR" dirty="0" smtClean="0"/>
              <a:t>temel bilgi teknolojilerini ve temel bilgisayar </a:t>
            </a:r>
            <a:r>
              <a:rPr lang="tr-TR" dirty="0" smtClean="0"/>
              <a:t>kullanımını öğreterek, Windows işletim sistemi ve Microsoft Office uygulamalarını verimli kullanabilme becerisi </a:t>
            </a:r>
            <a:r>
              <a:rPr lang="tr-TR" dirty="0" smtClean="0"/>
              <a:t>kazandırmaktır.</a:t>
            </a:r>
          </a:p>
          <a:p>
            <a:pPr algn="just"/>
            <a:r>
              <a:rPr lang="tr-TR" dirty="0" smtClean="0"/>
              <a:t>Öğrenciye 10 parmak klavye kullanım tekniklerini öğretmek ve nasıl daha hızlı klavye kullanabileceği konusunda öğrenciyi yönlendirmektir.</a:t>
            </a:r>
            <a:endParaRPr lang="tr-TR" dirty="0"/>
          </a:p>
        </p:txBody>
      </p:sp>
    </p:spTree>
    <p:extLst>
      <p:ext uri="{BB962C8B-B14F-4D97-AF65-F5344CB8AC3E}">
        <p14:creationId xmlns:p14="http://schemas.microsoft.com/office/powerpoint/2010/main" val="3909191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Yazılım (Software)</a:t>
            </a:r>
            <a:r>
              <a:rPr lang="tr-TR" dirty="0"/>
              <a:t/>
            </a:r>
            <a:br>
              <a:rPr lang="tr-TR" dirty="0"/>
            </a:br>
            <a:endParaRPr lang="tr-TR" dirty="0"/>
          </a:p>
        </p:txBody>
      </p:sp>
      <p:sp>
        <p:nvSpPr>
          <p:cNvPr id="3" name="İçerik Yer Tutucusu 2"/>
          <p:cNvSpPr>
            <a:spLocks noGrp="1"/>
          </p:cNvSpPr>
          <p:nvPr>
            <p:ph idx="1"/>
          </p:nvPr>
        </p:nvSpPr>
        <p:spPr/>
        <p:txBody>
          <a:bodyPr/>
          <a:lstStyle/>
          <a:p>
            <a:pPr algn="just"/>
            <a:r>
              <a:rPr lang="tr-TR" dirty="0"/>
              <a:t>Bilgisayar donanımlarını kullanabilmemiz ve istediğimiz işlemleri yapabilmemiz için geliştirilen programlara verilen isimdir. Yazılımı; </a:t>
            </a:r>
            <a:r>
              <a:rPr lang="tr-TR" b="1" dirty="0"/>
              <a:t>İşletim Sistemleri</a:t>
            </a:r>
            <a:r>
              <a:rPr lang="tr-TR" dirty="0"/>
              <a:t> ve </a:t>
            </a:r>
            <a:r>
              <a:rPr lang="tr-TR" b="1" dirty="0"/>
              <a:t>Uygulamalar</a:t>
            </a:r>
            <a:r>
              <a:rPr lang="tr-TR" dirty="0"/>
              <a:t> olarak iki </a:t>
            </a:r>
            <a:r>
              <a:rPr lang="tr-TR" dirty="0" smtClean="0"/>
              <a:t>farklı </a:t>
            </a:r>
            <a:r>
              <a:rPr lang="tr-TR" dirty="0"/>
              <a:t>grupta inceleyebiliriz</a:t>
            </a:r>
            <a:r>
              <a:rPr lang="tr-TR" dirty="0" smtClean="0"/>
              <a:t>.</a:t>
            </a:r>
          </a:p>
          <a:p>
            <a:pPr algn="just"/>
            <a:r>
              <a:rPr lang="tr-TR" b="1" dirty="0"/>
              <a:t>İşletim Sistemleri:</a:t>
            </a:r>
            <a:r>
              <a:rPr lang="tr-TR" dirty="0"/>
              <a:t> Donanım ve kullanıcı arasındaki haberleşmeyi sağlayan programdır. İşletim sisteminin görevleri şu şekildedir</a:t>
            </a:r>
            <a:r>
              <a:rPr lang="tr-TR" dirty="0" smtClean="0"/>
              <a:t>:</a:t>
            </a:r>
          </a:p>
          <a:p>
            <a:pPr algn="just"/>
            <a:r>
              <a:rPr lang="tr-TR" dirty="0"/>
              <a:t>Bilgisayar donanımını kullanıcının kullanabilmesini sağlar. Örneğin, modem aracılığı ile internete bağlanmak, ses kartı aracılığı ile müzik dinlemek vs.</a:t>
            </a:r>
          </a:p>
          <a:p>
            <a:endParaRPr lang="tr-TR" dirty="0"/>
          </a:p>
        </p:txBody>
      </p:sp>
    </p:spTree>
    <p:extLst>
      <p:ext uri="{BB962C8B-B14F-4D97-AF65-F5344CB8AC3E}">
        <p14:creationId xmlns:p14="http://schemas.microsoft.com/office/powerpoint/2010/main" val="87810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Uygulamaları kullanmamızı sağlar. Farklı amaçlarda kullanılmak üzere geliştirilen uygulamaları çalıştırabilmemizi sağlar</a:t>
            </a:r>
            <a:r>
              <a:rPr lang="tr-TR" dirty="0" smtClean="0"/>
              <a:t>.</a:t>
            </a:r>
          </a:p>
          <a:p>
            <a:pPr algn="just"/>
            <a:r>
              <a:rPr lang="tr-TR" dirty="0"/>
              <a:t>Dosya Yönetimini sağlar. Dosyaları istediğimiz şekilde adlandırmamızı, gruplamamızı ve silmemizi sağlar</a:t>
            </a:r>
            <a:r>
              <a:rPr lang="tr-TR" dirty="0" smtClean="0"/>
              <a:t>.</a:t>
            </a:r>
          </a:p>
          <a:p>
            <a:pPr algn="just"/>
            <a:r>
              <a:rPr lang="tr-TR" b="1" dirty="0"/>
              <a:t>Uygulamalar:</a:t>
            </a:r>
            <a:r>
              <a:rPr lang="tr-TR" dirty="0"/>
              <a:t> Belirli işlerin yapılması amacı ile hazırlanan, çalışmak için bir işletim sistemine ihtiyaç duyan programlardır. Örneğin Word, Excel vb.</a:t>
            </a:r>
          </a:p>
          <a:p>
            <a:endParaRPr lang="tr-TR" dirty="0"/>
          </a:p>
        </p:txBody>
      </p:sp>
    </p:spTree>
    <p:extLst>
      <p:ext uri="{BB962C8B-B14F-4D97-AF65-F5344CB8AC3E}">
        <p14:creationId xmlns:p14="http://schemas.microsoft.com/office/powerpoint/2010/main" val="3993431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b="1" dirty="0" err="1"/>
              <a:t>Bios</a:t>
            </a:r>
            <a:r>
              <a:rPr lang="tr-TR" b="1" dirty="0"/>
              <a:t>:</a:t>
            </a:r>
            <a:r>
              <a:rPr lang="tr-TR" dirty="0"/>
              <a:t> Ana kart üzerinde bulunan elektronik devreler topluluğudur. Görevi sistem tarih ve saatini güncelleyerek donanım hakkında bilgileri saklamak ve kontrol etmektir. Sisteme bağlı aygıtları test eder.</a:t>
            </a:r>
          </a:p>
          <a:p>
            <a:endParaRPr lang="tr-TR" dirty="0"/>
          </a:p>
        </p:txBody>
      </p:sp>
    </p:spTree>
    <p:extLst>
      <p:ext uri="{BB962C8B-B14F-4D97-AF65-F5344CB8AC3E}">
        <p14:creationId xmlns:p14="http://schemas.microsoft.com/office/powerpoint/2010/main" val="2196205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Windows İşletim Sistemi</a:t>
            </a:r>
            <a:r>
              <a:rPr lang="tr-TR" dirty="0"/>
              <a:t/>
            </a:r>
            <a:br>
              <a:rPr lang="tr-TR" dirty="0"/>
            </a:br>
            <a:endParaRPr lang="tr-TR" dirty="0"/>
          </a:p>
        </p:txBody>
      </p:sp>
      <p:sp>
        <p:nvSpPr>
          <p:cNvPr id="3" name="İçerik Yer Tutucusu 2"/>
          <p:cNvSpPr>
            <a:spLocks noGrp="1"/>
          </p:cNvSpPr>
          <p:nvPr>
            <p:ph idx="1"/>
          </p:nvPr>
        </p:nvSpPr>
        <p:spPr/>
        <p:txBody>
          <a:bodyPr/>
          <a:lstStyle/>
          <a:p>
            <a:pPr algn="just"/>
            <a:r>
              <a:rPr lang="tr-TR" dirty="0"/>
              <a:t>Microsoft firması tarafından geliştirilen ve dünya üzerinde en çok kullanılan işletim sistemidir. Kullanımının bir hayli kolay olması nedeniyle çok fazla tercih edilmektedir</a:t>
            </a:r>
            <a:r>
              <a:rPr lang="tr-TR" dirty="0" smtClean="0"/>
              <a:t>.</a:t>
            </a:r>
          </a:p>
          <a:p>
            <a:pPr algn="just"/>
            <a:r>
              <a:rPr lang="tr-TR" dirty="0"/>
              <a:t>Windows yüklü olan bir bilgisayar çalıştırıldığında işletim sistemi devreye girer ve bir süre sonra Windows ekranı karşımıza gelir. Karşımıza gelen bu ekrana Masaüstü adını veririz. Masaüstünde yer alan ve programların pratik bir şekilde çalıştırılabilmesini sağlayan simgelere </a:t>
            </a:r>
            <a:r>
              <a:rPr lang="tr-TR" dirty="0" err="1"/>
              <a:t>kısayol</a:t>
            </a:r>
            <a:r>
              <a:rPr lang="tr-TR" dirty="0"/>
              <a:t> adı verilir. Ekranın sol alt köşesinde bulunan başlat düğmesinin bulunduğu gri çubuğa da Görev Çubuğu adı verilir.</a:t>
            </a:r>
          </a:p>
          <a:p>
            <a:endParaRPr lang="tr-TR" dirty="0"/>
          </a:p>
        </p:txBody>
      </p:sp>
    </p:spTree>
    <p:extLst>
      <p:ext uri="{BB962C8B-B14F-4D97-AF65-F5344CB8AC3E}">
        <p14:creationId xmlns:p14="http://schemas.microsoft.com/office/powerpoint/2010/main" val="3306341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Programları Çalıştırmak</a:t>
            </a:r>
            <a:r>
              <a:rPr lang="tr-TR" dirty="0"/>
              <a:t/>
            </a:r>
            <a:br>
              <a:rPr lang="tr-TR" dirty="0"/>
            </a:br>
            <a:endParaRPr lang="tr-TR" dirty="0"/>
          </a:p>
        </p:txBody>
      </p:sp>
      <p:sp>
        <p:nvSpPr>
          <p:cNvPr id="3" name="İçerik Yer Tutucusu 2"/>
          <p:cNvSpPr>
            <a:spLocks noGrp="1"/>
          </p:cNvSpPr>
          <p:nvPr>
            <p:ph idx="1"/>
          </p:nvPr>
        </p:nvSpPr>
        <p:spPr/>
        <p:txBody>
          <a:bodyPr/>
          <a:lstStyle/>
          <a:p>
            <a:pPr algn="just"/>
            <a:r>
              <a:rPr lang="tr-TR" dirty="0"/>
              <a:t>Windows’ta bir program çalıştırmak için birçok yol var. Bu yollar</a:t>
            </a:r>
          </a:p>
          <a:p>
            <a:pPr marL="0" indent="0" algn="just">
              <a:buNone/>
            </a:pPr>
            <a:r>
              <a:rPr lang="tr-TR" dirty="0" smtClean="0"/>
              <a:t>1. Masaüstünde </a:t>
            </a:r>
            <a:r>
              <a:rPr lang="tr-TR" dirty="0"/>
              <a:t>bulunan simgeyi seçili hale getirildikten sonra </a:t>
            </a:r>
            <a:r>
              <a:rPr lang="tr-TR" dirty="0" err="1"/>
              <a:t>enter</a:t>
            </a:r>
            <a:r>
              <a:rPr lang="tr-TR" dirty="0"/>
              <a:t> tuşuna basılır.</a:t>
            </a:r>
          </a:p>
          <a:p>
            <a:pPr marL="0" indent="0" algn="just">
              <a:buNone/>
            </a:pPr>
            <a:r>
              <a:rPr lang="tr-TR" dirty="0"/>
              <a:t>2. Masaüstünde bulunan simgeye çift tıklama yapılır.</a:t>
            </a:r>
          </a:p>
          <a:p>
            <a:pPr marL="0" indent="0" algn="just">
              <a:buNone/>
            </a:pPr>
            <a:r>
              <a:rPr lang="tr-TR" dirty="0"/>
              <a:t>3. Masaüstünde bulunan simgeye sağ tıklayıp gelen menüden aç komutu verilir.</a:t>
            </a:r>
          </a:p>
          <a:p>
            <a:pPr marL="0" indent="0" algn="just">
              <a:buNone/>
            </a:pPr>
            <a:r>
              <a:rPr lang="tr-TR" dirty="0"/>
              <a:t>4. Başlat Menüsünden çalıştırmak istenilen program kısa yolunun üzerine gelip tıklanır.</a:t>
            </a:r>
          </a:p>
        </p:txBody>
      </p:sp>
    </p:spTree>
    <p:extLst>
      <p:ext uri="{BB962C8B-B14F-4D97-AF65-F5344CB8AC3E}">
        <p14:creationId xmlns:p14="http://schemas.microsoft.com/office/powerpoint/2010/main" val="2986160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Pencereleri Yönetmek</a:t>
            </a:r>
            <a:r>
              <a:rPr lang="tr-TR" dirty="0"/>
              <a:t/>
            </a:r>
            <a:br>
              <a:rPr lang="tr-TR" dirty="0"/>
            </a:br>
            <a:endParaRPr lang="tr-TR" dirty="0"/>
          </a:p>
        </p:txBody>
      </p:sp>
      <p:sp>
        <p:nvSpPr>
          <p:cNvPr id="3" name="İçerik Yer Tutucusu 2"/>
          <p:cNvSpPr>
            <a:spLocks noGrp="1"/>
          </p:cNvSpPr>
          <p:nvPr>
            <p:ph idx="1"/>
          </p:nvPr>
        </p:nvSpPr>
        <p:spPr/>
        <p:txBody>
          <a:bodyPr/>
          <a:lstStyle/>
          <a:p>
            <a:pPr algn="just"/>
            <a:r>
              <a:rPr lang="tr-TR" dirty="0"/>
              <a:t>Windows’ta bütün programlar birer pencere içerisinde çalışır ve dolayısıyla bütün pencerelerin ortak özellikleri vardır</a:t>
            </a:r>
            <a:r>
              <a:rPr lang="tr-TR" dirty="0" smtClean="0"/>
              <a:t>.</a:t>
            </a:r>
            <a:r>
              <a:rPr lang="tr-TR" dirty="0"/>
              <a:t> Bütün pencerelerde bir adet başlık çubuğu bulunur. Bu başlık çubuğunun sağ köşesinde ise 3 adet simge bulunur. Bu simgeler ile pencere kapatılabilir gizlenebilir veya boyutu değiştirilebilir. Başlık çubuğunun sol tarafında ise bu programın adı yazılıdır.</a:t>
            </a:r>
          </a:p>
          <a:p>
            <a:endParaRPr lang="tr-TR" dirty="0"/>
          </a:p>
        </p:txBody>
      </p:sp>
    </p:spTree>
    <p:extLst>
      <p:ext uri="{BB962C8B-B14F-4D97-AF65-F5344CB8AC3E}">
        <p14:creationId xmlns:p14="http://schemas.microsoft.com/office/powerpoint/2010/main" val="2078815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Kapatma</a:t>
            </a:r>
            <a:r>
              <a:rPr lang="tr-TR" dirty="0"/>
              <a:t/>
            </a:r>
            <a:br>
              <a:rPr lang="tr-TR" dirty="0"/>
            </a:br>
            <a:endParaRPr lang="tr-TR" dirty="0"/>
          </a:p>
        </p:txBody>
      </p:sp>
      <p:sp>
        <p:nvSpPr>
          <p:cNvPr id="3" name="İçerik Yer Tutucusu 2"/>
          <p:cNvSpPr>
            <a:spLocks noGrp="1"/>
          </p:cNvSpPr>
          <p:nvPr>
            <p:ph idx="1"/>
          </p:nvPr>
        </p:nvSpPr>
        <p:spPr/>
        <p:txBody>
          <a:bodyPr/>
          <a:lstStyle/>
          <a:p>
            <a:pPr algn="just"/>
            <a:r>
              <a:rPr lang="tr-TR" dirty="0"/>
              <a:t>1. Başlık Çubuğunda bulunan kapat düğmesine basılarak.</a:t>
            </a:r>
          </a:p>
          <a:p>
            <a:pPr algn="just"/>
            <a:r>
              <a:rPr lang="tr-TR" dirty="0" smtClean="0"/>
              <a:t>2. </a:t>
            </a:r>
            <a:r>
              <a:rPr lang="tr-TR" dirty="0"/>
              <a:t>Kontrol Menüsüne tek tıklayıp, gelen menüden Kapat seçilir.</a:t>
            </a:r>
          </a:p>
          <a:p>
            <a:pPr algn="just"/>
            <a:r>
              <a:rPr lang="tr-TR" dirty="0" smtClean="0"/>
              <a:t>3. </a:t>
            </a:r>
            <a:r>
              <a:rPr lang="tr-TR" dirty="0"/>
              <a:t>Görev çubuğunda bulunan program simgesine sağ tıklayarak, gelen menüden Kapat seçilebilir.</a:t>
            </a:r>
          </a:p>
          <a:p>
            <a:pPr algn="just"/>
            <a:r>
              <a:rPr lang="tr-TR" dirty="0" smtClean="0"/>
              <a:t>4. </a:t>
            </a:r>
            <a:r>
              <a:rPr lang="tr-TR" dirty="0"/>
              <a:t>Alt F4 tuş bileşenini kullanarak.</a:t>
            </a:r>
          </a:p>
          <a:p>
            <a:pPr marL="0" indent="0">
              <a:buNone/>
            </a:pPr>
            <a:endParaRPr lang="tr-TR" dirty="0"/>
          </a:p>
        </p:txBody>
      </p:sp>
    </p:spTree>
    <p:extLst>
      <p:ext uri="{BB962C8B-B14F-4D97-AF65-F5344CB8AC3E}">
        <p14:creationId xmlns:p14="http://schemas.microsoft.com/office/powerpoint/2010/main" val="3417528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Simge Durumu</a:t>
            </a:r>
            <a:endParaRPr lang="tr-TR" dirty="0"/>
          </a:p>
        </p:txBody>
      </p:sp>
      <p:sp>
        <p:nvSpPr>
          <p:cNvPr id="3" name="İçerik Yer Tutucusu 2"/>
          <p:cNvSpPr>
            <a:spLocks noGrp="1"/>
          </p:cNvSpPr>
          <p:nvPr>
            <p:ph idx="1"/>
          </p:nvPr>
        </p:nvSpPr>
        <p:spPr/>
        <p:txBody>
          <a:bodyPr/>
          <a:lstStyle/>
          <a:p>
            <a:pPr marL="0" indent="0" algn="just">
              <a:buNone/>
            </a:pPr>
            <a:r>
              <a:rPr lang="tr-TR" b="1" dirty="0"/>
              <a:t>1. </a:t>
            </a:r>
            <a:r>
              <a:rPr lang="tr-TR" dirty="0"/>
              <a:t>Başlık Çubuğunda bulunan simge durumunda küçült düğmesine basılarak.</a:t>
            </a:r>
          </a:p>
          <a:p>
            <a:pPr marL="0" indent="0" algn="just">
              <a:buNone/>
            </a:pPr>
            <a:r>
              <a:rPr lang="tr-TR" b="1" dirty="0"/>
              <a:t>2. </a:t>
            </a:r>
            <a:r>
              <a:rPr lang="tr-TR" dirty="0"/>
              <a:t>Başlık çubuğunda bulunan program simgesine sağ tıklayarak, gelen menüden simge durumuna küçült seçilebilir.</a:t>
            </a:r>
          </a:p>
          <a:p>
            <a:pPr marL="0" indent="0">
              <a:buNone/>
            </a:pPr>
            <a:endParaRPr lang="tr-TR" dirty="0"/>
          </a:p>
        </p:txBody>
      </p:sp>
    </p:spTree>
    <p:extLst>
      <p:ext uri="{BB962C8B-B14F-4D97-AF65-F5344CB8AC3E}">
        <p14:creationId xmlns:p14="http://schemas.microsoft.com/office/powerpoint/2010/main" val="3737427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Ekranı Kaplama</a:t>
            </a:r>
            <a:r>
              <a:rPr lang="tr-TR" dirty="0"/>
              <a:t/>
            </a:r>
            <a:br>
              <a:rPr lang="tr-TR" dirty="0"/>
            </a:br>
            <a:endParaRPr lang="tr-TR" dirty="0"/>
          </a:p>
        </p:txBody>
      </p:sp>
      <p:sp>
        <p:nvSpPr>
          <p:cNvPr id="3" name="İçerik Yer Tutucusu 2"/>
          <p:cNvSpPr>
            <a:spLocks noGrp="1"/>
          </p:cNvSpPr>
          <p:nvPr>
            <p:ph idx="1"/>
          </p:nvPr>
        </p:nvSpPr>
        <p:spPr>
          <a:xfrm>
            <a:off x="457200" y="1600200"/>
            <a:ext cx="8229600" cy="2332856"/>
          </a:xfrm>
        </p:spPr>
        <p:txBody>
          <a:bodyPr/>
          <a:lstStyle/>
          <a:p>
            <a:pPr marL="0" indent="0" algn="just">
              <a:buNone/>
            </a:pPr>
            <a:r>
              <a:rPr lang="tr-TR" b="1" dirty="0"/>
              <a:t>1. </a:t>
            </a:r>
            <a:r>
              <a:rPr lang="tr-TR" dirty="0"/>
              <a:t>Başlık Çubuğunda bulunan ekranı kapla düğmesine basılarak.</a:t>
            </a:r>
          </a:p>
          <a:p>
            <a:pPr marL="0" indent="0" algn="just">
              <a:buNone/>
            </a:pPr>
            <a:r>
              <a:rPr lang="tr-TR" b="1" dirty="0"/>
              <a:t>2. </a:t>
            </a:r>
            <a:r>
              <a:rPr lang="tr-TR" dirty="0"/>
              <a:t>Başlık çubuğuna çift tıklayarak.</a:t>
            </a:r>
          </a:p>
          <a:p>
            <a:pPr marL="0" indent="0" algn="just">
              <a:buNone/>
            </a:pPr>
            <a:r>
              <a:rPr lang="tr-TR" b="1" dirty="0"/>
              <a:t>3. </a:t>
            </a:r>
            <a:r>
              <a:rPr lang="tr-TR" dirty="0"/>
              <a:t>Başlık çubuğunda bulunan program simgesine sağ tıklayarak, gelen menüden ekranı kapla seçilebilir</a:t>
            </a:r>
            <a:r>
              <a:rPr lang="tr-TR" dirty="0" smtClean="0"/>
              <a:t>.</a:t>
            </a:r>
          </a:p>
          <a:p>
            <a:pPr marL="0" indent="0">
              <a:buNone/>
            </a:pPr>
            <a:endParaRPr lang="tr-TR" dirty="0" smtClean="0"/>
          </a:p>
          <a:p>
            <a:pPr marL="0" indent="0">
              <a:buNone/>
            </a:pPr>
            <a:endParaRPr lang="tr-TR" dirty="0"/>
          </a:p>
          <a:p>
            <a:pPr marL="0" indent="0">
              <a:buNone/>
            </a:pPr>
            <a:endParaRPr lang="tr-TR" dirty="0"/>
          </a:p>
        </p:txBody>
      </p:sp>
      <p:sp>
        <p:nvSpPr>
          <p:cNvPr id="4" name="Başlık 1"/>
          <p:cNvSpPr txBox="1">
            <a:spLocks/>
          </p:cNvSpPr>
          <p:nvPr/>
        </p:nvSpPr>
        <p:spPr>
          <a:xfrm>
            <a:off x="539552" y="3861048"/>
            <a:ext cx="8229600" cy="990600"/>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tr-TR" b="1" dirty="0" smtClean="0"/>
              <a:t>Taşıma</a:t>
            </a:r>
            <a:r>
              <a:rPr lang="tr-TR" dirty="0" smtClean="0"/>
              <a:t/>
            </a:r>
            <a:br>
              <a:rPr lang="tr-TR" dirty="0" smtClean="0"/>
            </a:br>
            <a:endParaRPr lang="tr-TR" dirty="0"/>
          </a:p>
        </p:txBody>
      </p:sp>
      <p:sp>
        <p:nvSpPr>
          <p:cNvPr id="5" name="İçerik Yer Tutucusu 2"/>
          <p:cNvSpPr txBox="1">
            <a:spLocks/>
          </p:cNvSpPr>
          <p:nvPr/>
        </p:nvSpPr>
        <p:spPr>
          <a:xfrm>
            <a:off x="571237" y="4581128"/>
            <a:ext cx="8229600" cy="101686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just">
              <a:buNone/>
            </a:pPr>
            <a:r>
              <a:rPr lang="tr-TR" b="1" dirty="0"/>
              <a:t>1.</a:t>
            </a:r>
            <a:r>
              <a:rPr lang="tr-TR" dirty="0"/>
              <a:t> Başlık çubuğu üzerinde iken farenin sol düğmesine basarak </a:t>
            </a:r>
            <a:r>
              <a:rPr lang="tr-TR" dirty="0" smtClean="0"/>
              <a:t>sürükleyerek.</a:t>
            </a:r>
            <a:endParaRPr lang="tr-TR" dirty="0"/>
          </a:p>
          <a:p>
            <a:pPr marL="0" indent="0">
              <a:buFont typeface="Arial" pitchFamily="34" charset="0"/>
              <a:buNone/>
            </a:pPr>
            <a:endParaRPr lang="tr-TR" dirty="0"/>
          </a:p>
        </p:txBody>
      </p:sp>
    </p:spTree>
    <p:extLst>
      <p:ext uri="{BB962C8B-B14F-4D97-AF65-F5344CB8AC3E}">
        <p14:creationId xmlns:p14="http://schemas.microsoft.com/office/powerpoint/2010/main" val="14352111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Boyutlandırma</a:t>
            </a:r>
            <a:r>
              <a:rPr lang="tr-TR" dirty="0"/>
              <a:t/>
            </a:r>
            <a:br>
              <a:rPr lang="tr-TR" dirty="0"/>
            </a:br>
            <a:endParaRPr lang="tr-TR" dirty="0"/>
          </a:p>
        </p:txBody>
      </p:sp>
      <p:sp>
        <p:nvSpPr>
          <p:cNvPr id="3" name="İçerik Yer Tutucusu 2"/>
          <p:cNvSpPr>
            <a:spLocks noGrp="1"/>
          </p:cNvSpPr>
          <p:nvPr>
            <p:ph idx="1"/>
          </p:nvPr>
        </p:nvSpPr>
        <p:spPr/>
        <p:txBody>
          <a:bodyPr/>
          <a:lstStyle/>
          <a:p>
            <a:pPr marL="0" indent="0" algn="just">
              <a:buNone/>
            </a:pPr>
            <a:r>
              <a:rPr lang="tr-TR" b="1" dirty="0"/>
              <a:t>1.</a:t>
            </a:r>
            <a:r>
              <a:rPr lang="tr-TR" dirty="0"/>
              <a:t> Pencerenin etrafındaki çizgiler üzerine fare götürdüğümüzde işaretçi çift yönlü bir oka dönüşür. İşaretçi bu durumda iken sol düğmeye basarak fare sürükleyip bırakırız.</a:t>
            </a:r>
          </a:p>
          <a:p>
            <a:pPr marL="0" indent="0" algn="just">
              <a:buNone/>
            </a:pPr>
            <a:r>
              <a:rPr lang="tr-TR" b="1" dirty="0"/>
              <a:t>2.</a:t>
            </a:r>
            <a:r>
              <a:rPr lang="tr-TR" dirty="0"/>
              <a:t> Görev çubuğunda bulunan program simgesine sağ tıklayarak, gelen menüden Ekranı Kapla ve Önceki Boyut komutları verilerek.</a:t>
            </a:r>
          </a:p>
          <a:p>
            <a:endParaRPr lang="tr-TR" dirty="0"/>
          </a:p>
        </p:txBody>
      </p:sp>
    </p:spTree>
    <p:extLst>
      <p:ext uri="{BB962C8B-B14F-4D97-AF65-F5344CB8AC3E}">
        <p14:creationId xmlns:p14="http://schemas.microsoft.com/office/powerpoint/2010/main" val="3085976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just"/>
            <a:r>
              <a:rPr lang="tr-TR" dirty="0" smtClean="0"/>
              <a:t>DERSİN İŞLENİŞİ	</a:t>
            </a:r>
            <a:endParaRPr lang="tr-TR" dirty="0"/>
          </a:p>
        </p:txBody>
      </p:sp>
      <p:sp>
        <p:nvSpPr>
          <p:cNvPr id="3" name="İçerik Yer Tutucusu 2"/>
          <p:cNvSpPr>
            <a:spLocks noGrp="1"/>
          </p:cNvSpPr>
          <p:nvPr>
            <p:ph idx="1"/>
          </p:nvPr>
        </p:nvSpPr>
        <p:spPr/>
        <p:txBody>
          <a:bodyPr/>
          <a:lstStyle/>
          <a:p>
            <a:pPr algn="just"/>
            <a:r>
              <a:rPr lang="tr-TR" dirty="0" smtClean="0"/>
              <a:t>Teorik + Uygulamalı</a:t>
            </a:r>
          </a:p>
          <a:p>
            <a:pPr algn="just"/>
            <a:r>
              <a:rPr lang="tr-TR" dirty="0"/>
              <a:t>Vize(%40</a:t>
            </a:r>
            <a:r>
              <a:rPr lang="tr-TR" dirty="0" smtClean="0"/>
              <a:t>) + Final(%60) (Sınavlar teorik + uygulama)</a:t>
            </a:r>
          </a:p>
          <a:p>
            <a:pPr algn="just"/>
            <a:r>
              <a:rPr lang="tr-TR" dirty="0" smtClean="0"/>
              <a:t>Ödev (Zorunlu değil isteğe bağlı</a:t>
            </a:r>
            <a:r>
              <a:rPr lang="tr-TR" dirty="0" smtClean="0"/>
              <a:t>)</a:t>
            </a:r>
            <a:endParaRPr lang="tr-TR" dirty="0" smtClean="0"/>
          </a:p>
          <a:p>
            <a:pPr algn="just"/>
            <a:r>
              <a:rPr lang="tr-TR" dirty="0" smtClean="0"/>
              <a:t>En fazla </a:t>
            </a:r>
            <a:r>
              <a:rPr lang="tr-TR" dirty="0" smtClean="0"/>
              <a:t>6 </a:t>
            </a:r>
            <a:r>
              <a:rPr lang="tr-TR" dirty="0" smtClean="0"/>
              <a:t>hafta </a:t>
            </a:r>
            <a:r>
              <a:rPr lang="tr-TR" dirty="0" smtClean="0"/>
              <a:t>(</a:t>
            </a:r>
            <a:r>
              <a:rPr lang="tr-TR" dirty="0" smtClean="0"/>
              <a:t>7 ve üzeri</a:t>
            </a:r>
            <a:r>
              <a:rPr lang="tr-TR" dirty="0" smtClean="0"/>
              <a:t> </a:t>
            </a:r>
            <a:r>
              <a:rPr lang="tr-TR" dirty="0" smtClean="0"/>
              <a:t>devamsız)</a:t>
            </a:r>
          </a:p>
          <a:p>
            <a:pPr algn="just"/>
            <a:r>
              <a:rPr lang="tr-TR" dirty="0"/>
              <a:t>Kaynaklar: </a:t>
            </a:r>
            <a:endParaRPr lang="tr-TR" dirty="0" smtClean="0"/>
          </a:p>
          <a:p>
            <a:pPr marL="0" indent="0" algn="just">
              <a:buNone/>
            </a:pPr>
            <a:r>
              <a:rPr lang="tr-TR" dirty="0" smtClean="0"/>
              <a:t>Derslerde Paylaşılan Notlar </a:t>
            </a:r>
            <a:endParaRPr lang="tr-TR" dirty="0" smtClean="0"/>
          </a:p>
          <a:p>
            <a:pPr marL="0" indent="0" algn="just">
              <a:buNone/>
            </a:pPr>
            <a:r>
              <a:rPr lang="tr-TR" dirty="0" smtClean="0"/>
              <a:t>M5 Bilişim</a:t>
            </a:r>
            <a:endParaRPr lang="tr-TR" dirty="0" smtClean="0"/>
          </a:p>
          <a:p>
            <a:pPr algn="just"/>
            <a:r>
              <a:rPr lang="tr-TR" dirty="0" smtClean="0"/>
              <a:t>Evde antrenman için </a:t>
            </a:r>
            <a:r>
              <a:rPr lang="tr-TR" dirty="0">
                <a:sym typeface="Wingdings" pitchFamily="2" charset="2"/>
              </a:rPr>
              <a:t> </a:t>
            </a:r>
            <a:endParaRPr lang="tr-TR" dirty="0" smtClean="0">
              <a:sym typeface="Wingdings" pitchFamily="2" charset="2"/>
            </a:endParaRPr>
          </a:p>
          <a:p>
            <a:pPr marL="0" indent="0" algn="just">
              <a:buNone/>
            </a:pPr>
            <a:r>
              <a:rPr lang="tr-TR" dirty="0" smtClean="0">
                <a:sym typeface="Wingdings" pitchFamily="2" charset="2"/>
              </a:rPr>
              <a:t>Derste o gün yapılan uygulamalar, öğrenci tarafından kendi başına yardım almadan yapabilir.</a:t>
            </a:r>
          </a:p>
        </p:txBody>
      </p:sp>
    </p:spTree>
    <p:extLst>
      <p:ext uri="{BB962C8B-B14F-4D97-AF65-F5344CB8AC3E}">
        <p14:creationId xmlns:p14="http://schemas.microsoft.com/office/powerpoint/2010/main" val="23676896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Pencereler Arası Geçiş</a:t>
            </a:r>
            <a:r>
              <a:rPr lang="tr-TR" dirty="0"/>
              <a:t/>
            </a:r>
            <a:br>
              <a:rPr lang="tr-TR" dirty="0"/>
            </a:br>
            <a:endParaRPr lang="tr-TR" dirty="0"/>
          </a:p>
        </p:txBody>
      </p:sp>
      <p:sp>
        <p:nvSpPr>
          <p:cNvPr id="3" name="İçerik Yer Tutucusu 2"/>
          <p:cNvSpPr>
            <a:spLocks noGrp="1"/>
          </p:cNvSpPr>
          <p:nvPr>
            <p:ph idx="1"/>
          </p:nvPr>
        </p:nvSpPr>
        <p:spPr>
          <a:xfrm>
            <a:off x="457200" y="1600200"/>
            <a:ext cx="8229600" cy="1828800"/>
          </a:xfrm>
        </p:spPr>
        <p:txBody>
          <a:bodyPr/>
          <a:lstStyle/>
          <a:p>
            <a:pPr marL="0" indent="0" algn="just">
              <a:buNone/>
            </a:pPr>
            <a:r>
              <a:rPr lang="tr-TR" b="1" dirty="0" smtClean="0"/>
              <a:t>1.</a:t>
            </a:r>
            <a:r>
              <a:rPr lang="tr-TR" dirty="0" smtClean="0"/>
              <a:t>Görev </a:t>
            </a:r>
            <a:r>
              <a:rPr lang="tr-TR" dirty="0"/>
              <a:t>çubuğunda istediğimiz program simgesine tıklayarak</a:t>
            </a:r>
          </a:p>
          <a:p>
            <a:pPr marL="0" indent="0" algn="just">
              <a:buNone/>
            </a:pPr>
            <a:r>
              <a:rPr lang="tr-TR" b="1" dirty="0"/>
              <a:t>2.</a:t>
            </a:r>
            <a:r>
              <a:rPr lang="tr-TR" dirty="0"/>
              <a:t> Alt + </a:t>
            </a:r>
            <a:r>
              <a:rPr lang="tr-TR" dirty="0" err="1"/>
              <a:t>Tab</a:t>
            </a:r>
            <a:r>
              <a:rPr lang="tr-TR" dirty="0"/>
              <a:t> tuş bileşeni ile</a:t>
            </a:r>
          </a:p>
          <a:p>
            <a:pPr marL="0" indent="0" algn="just">
              <a:buNone/>
            </a:pPr>
            <a:r>
              <a:rPr lang="tr-TR" b="1" dirty="0" smtClean="0"/>
              <a:t>3.</a:t>
            </a:r>
            <a:r>
              <a:rPr lang="tr-TR" dirty="0" smtClean="0"/>
              <a:t> Start </a:t>
            </a:r>
            <a:r>
              <a:rPr lang="tr-TR" dirty="0"/>
              <a:t>+ </a:t>
            </a:r>
            <a:r>
              <a:rPr lang="tr-TR" dirty="0" err="1"/>
              <a:t>Tab</a:t>
            </a:r>
            <a:r>
              <a:rPr lang="tr-TR" dirty="0"/>
              <a:t> tuş bileşeni ile</a:t>
            </a:r>
          </a:p>
          <a:p>
            <a:pPr marL="0" indent="0">
              <a:buNone/>
            </a:pPr>
            <a:endParaRPr lang="tr-TR" dirty="0"/>
          </a:p>
        </p:txBody>
      </p:sp>
      <p:sp>
        <p:nvSpPr>
          <p:cNvPr id="4" name="Başlık 1"/>
          <p:cNvSpPr txBox="1">
            <a:spLocks/>
          </p:cNvSpPr>
          <p:nvPr/>
        </p:nvSpPr>
        <p:spPr>
          <a:xfrm>
            <a:off x="606691" y="3501008"/>
            <a:ext cx="8229600" cy="990600"/>
          </a:xfrm>
          <a:prstGeom prst="rect">
            <a:avLst/>
          </a:prstGeom>
        </p:spPr>
        <p:txBody>
          <a:bodyPr vert="horz" lIns="91440" tIns="45720" rIns="91440" bIns="45720" rtlCol="0" anchor="ctr">
            <a:normAutofit fontScale="4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tr-TR" sz="6000" b="1" dirty="0" smtClean="0"/>
              <a:t>Listeleme</a:t>
            </a:r>
            <a:endParaRPr lang="tr-TR" sz="6000" dirty="0"/>
          </a:p>
          <a:p>
            <a:r>
              <a:rPr lang="tr-TR" dirty="0" smtClean="0"/>
              <a:t/>
            </a:r>
            <a:br>
              <a:rPr lang="tr-TR" dirty="0" smtClean="0"/>
            </a:br>
            <a:endParaRPr lang="tr-TR" dirty="0"/>
          </a:p>
        </p:txBody>
      </p:sp>
      <p:sp>
        <p:nvSpPr>
          <p:cNvPr id="7" name="İçerik Yer Tutucusu 2"/>
          <p:cNvSpPr txBox="1">
            <a:spLocks/>
          </p:cNvSpPr>
          <p:nvPr/>
        </p:nvSpPr>
        <p:spPr>
          <a:xfrm>
            <a:off x="595519" y="4014999"/>
            <a:ext cx="8229600" cy="1828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just">
              <a:buFont typeface="Arial" pitchFamily="34" charset="0"/>
              <a:buNone/>
            </a:pPr>
            <a:r>
              <a:rPr lang="tr-TR" b="1" dirty="0" smtClean="0"/>
              <a:t>1.</a:t>
            </a:r>
            <a:r>
              <a:rPr lang="tr-TR" dirty="0" smtClean="0"/>
              <a:t>Görev çubuğunda istediğimiz program simgesine tıklayarak</a:t>
            </a:r>
          </a:p>
          <a:p>
            <a:pPr marL="0" indent="0" algn="just">
              <a:buFont typeface="Arial" pitchFamily="34" charset="0"/>
              <a:buNone/>
            </a:pPr>
            <a:r>
              <a:rPr lang="tr-TR" b="1" dirty="0" smtClean="0"/>
              <a:t>2.</a:t>
            </a:r>
            <a:r>
              <a:rPr lang="tr-TR" dirty="0" smtClean="0"/>
              <a:t> Alt + </a:t>
            </a:r>
            <a:r>
              <a:rPr lang="tr-TR" dirty="0" err="1" smtClean="0"/>
              <a:t>Tab</a:t>
            </a:r>
            <a:r>
              <a:rPr lang="tr-TR" dirty="0" smtClean="0"/>
              <a:t> tuş bileşeni ile</a:t>
            </a:r>
          </a:p>
          <a:p>
            <a:pPr marL="0" indent="0" algn="just">
              <a:buFont typeface="Arial" pitchFamily="34" charset="0"/>
              <a:buNone/>
            </a:pPr>
            <a:r>
              <a:rPr lang="tr-TR" b="1" dirty="0" smtClean="0"/>
              <a:t>3.</a:t>
            </a:r>
            <a:r>
              <a:rPr lang="tr-TR" dirty="0" smtClean="0"/>
              <a:t> Start + </a:t>
            </a:r>
            <a:r>
              <a:rPr lang="tr-TR" dirty="0" err="1" smtClean="0"/>
              <a:t>Tab</a:t>
            </a:r>
            <a:r>
              <a:rPr lang="tr-TR" dirty="0" smtClean="0"/>
              <a:t> tuş bileşeni ile</a:t>
            </a:r>
          </a:p>
          <a:p>
            <a:pPr marL="0" indent="0">
              <a:buFont typeface="Arial" pitchFamily="34" charset="0"/>
              <a:buNone/>
            </a:pPr>
            <a:endParaRPr lang="tr-TR" dirty="0"/>
          </a:p>
        </p:txBody>
      </p:sp>
    </p:spTree>
    <p:extLst>
      <p:ext uri="{BB962C8B-B14F-4D97-AF65-F5344CB8AC3E}">
        <p14:creationId xmlns:p14="http://schemas.microsoft.com/office/powerpoint/2010/main" val="2027376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Masaüstünü Özelleştirmek</a:t>
            </a:r>
            <a:r>
              <a:rPr lang="tr-TR" dirty="0"/>
              <a:t/>
            </a:r>
            <a:br>
              <a:rPr lang="tr-TR" dirty="0"/>
            </a:br>
            <a:endParaRPr lang="tr-TR" dirty="0"/>
          </a:p>
        </p:txBody>
      </p:sp>
      <p:sp>
        <p:nvSpPr>
          <p:cNvPr id="3" name="İçerik Yer Tutucusu 2"/>
          <p:cNvSpPr>
            <a:spLocks noGrp="1"/>
          </p:cNvSpPr>
          <p:nvPr>
            <p:ph idx="1"/>
          </p:nvPr>
        </p:nvSpPr>
        <p:spPr/>
        <p:txBody>
          <a:bodyPr/>
          <a:lstStyle/>
          <a:p>
            <a:pPr algn="just"/>
            <a:r>
              <a:rPr lang="tr-TR" dirty="0" err="1"/>
              <a:t>Windows’da</a:t>
            </a:r>
            <a:r>
              <a:rPr lang="tr-TR" dirty="0"/>
              <a:t> Masaüstünü özelleştirmek için Kişiselleştir adlı pencere kullanılır. Bu pencereyi açmak için masaüstüne sağ tıklanır ve gelen pencereden kişiselleştir komutu verilir.</a:t>
            </a:r>
          </a:p>
          <a:p>
            <a:pPr algn="just"/>
            <a:r>
              <a:rPr lang="tr-TR" dirty="0"/>
              <a:t>Bu işlemlerden sonra görüntü özellikleri adlı pencere açılır. Bu pencere içerisinde masaüstünü özelleştirebilmemiz için 7 adet sekme bulunur.</a:t>
            </a:r>
          </a:p>
          <a:p>
            <a:pPr marL="0" indent="0" algn="just">
              <a:buNone/>
            </a:pPr>
            <a:r>
              <a:rPr lang="tr-TR" b="1" dirty="0"/>
              <a:t>1.Arka Plan</a:t>
            </a:r>
            <a:endParaRPr lang="tr-TR" dirty="0"/>
          </a:p>
          <a:p>
            <a:pPr marL="0" indent="0" algn="just">
              <a:buNone/>
            </a:pPr>
            <a:r>
              <a:rPr lang="tr-TR" dirty="0"/>
              <a:t>Listede bulunan resimlerden birini seçerek Masaüstü Duvar Kâğıdı olarak belirleyebiliriz.</a:t>
            </a:r>
          </a:p>
          <a:p>
            <a:pPr marL="0" indent="0" algn="just">
              <a:buNone/>
            </a:pPr>
            <a:r>
              <a:rPr lang="tr-TR" b="1" dirty="0"/>
              <a:t>2.Renkler</a:t>
            </a:r>
            <a:endParaRPr lang="tr-TR" dirty="0"/>
          </a:p>
          <a:p>
            <a:pPr marL="0" indent="0" algn="just">
              <a:buNone/>
            </a:pPr>
            <a:r>
              <a:rPr lang="tr-TR" dirty="0"/>
              <a:t>Görev çubuğu ve pencere renkler buradan ayarlanabilir.</a:t>
            </a:r>
          </a:p>
          <a:p>
            <a:endParaRPr lang="tr-TR" dirty="0"/>
          </a:p>
        </p:txBody>
      </p:sp>
    </p:spTree>
    <p:extLst>
      <p:ext uri="{BB962C8B-B14F-4D97-AF65-F5344CB8AC3E}">
        <p14:creationId xmlns:p14="http://schemas.microsoft.com/office/powerpoint/2010/main" val="1770317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b="1" dirty="0"/>
              <a:t>3.Kilit Ekranı</a:t>
            </a:r>
            <a:endParaRPr lang="tr-TR" dirty="0"/>
          </a:p>
          <a:p>
            <a:pPr marL="0" indent="0" algn="just">
              <a:buNone/>
            </a:pPr>
            <a:r>
              <a:rPr lang="tr-TR" dirty="0"/>
              <a:t>Kilit ekranının arka planı ayarlanabilir.</a:t>
            </a:r>
          </a:p>
          <a:p>
            <a:pPr marL="0" indent="0" algn="just">
              <a:buNone/>
            </a:pPr>
            <a:r>
              <a:rPr lang="tr-TR" b="1" dirty="0"/>
              <a:t>4.Temalar</a:t>
            </a:r>
            <a:endParaRPr lang="tr-TR" dirty="0"/>
          </a:p>
          <a:p>
            <a:pPr marL="0" indent="0" algn="just">
              <a:buNone/>
            </a:pPr>
            <a:r>
              <a:rPr lang="tr-TR" dirty="0"/>
              <a:t>Windows teması ayarlanabilir.</a:t>
            </a:r>
          </a:p>
          <a:p>
            <a:pPr marL="0" indent="0" algn="just">
              <a:buNone/>
            </a:pPr>
            <a:r>
              <a:rPr lang="tr-TR" b="1" dirty="0"/>
              <a:t>5.Yazı Tipleri</a:t>
            </a:r>
            <a:endParaRPr lang="tr-TR" dirty="0"/>
          </a:p>
          <a:p>
            <a:pPr marL="0" indent="0" algn="just">
              <a:buNone/>
            </a:pPr>
            <a:r>
              <a:rPr lang="tr-TR" dirty="0"/>
              <a:t>Farklı bir yazı tipi indirilerek uygulanabilir.</a:t>
            </a:r>
          </a:p>
          <a:p>
            <a:pPr marL="0" indent="0" algn="just">
              <a:buNone/>
            </a:pPr>
            <a:r>
              <a:rPr lang="tr-TR" b="1" dirty="0"/>
              <a:t>6.Başlat</a:t>
            </a:r>
            <a:endParaRPr lang="tr-TR" dirty="0"/>
          </a:p>
          <a:p>
            <a:pPr marL="0" indent="0" algn="just">
              <a:buNone/>
            </a:pPr>
            <a:r>
              <a:rPr lang="tr-TR" dirty="0"/>
              <a:t>Başlat menüsünün görünümü ayarlanabilir.</a:t>
            </a:r>
          </a:p>
          <a:p>
            <a:pPr marL="0" indent="0" algn="just">
              <a:buNone/>
            </a:pPr>
            <a:r>
              <a:rPr lang="tr-TR" b="1" dirty="0"/>
              <a:t>7.Görev Çubuğu</a:t>
            </a:r>
            <a:endParaRPr lang="tr-TR" dirty="0"/>
          </a:p>
          <a:p>
            <a:pPr marL="0" indent="0" algn="just">
              <a:buNone/>
            </a:pPr>
            <a:r>
              <a:rPr lang="tr-TR" dirty="0"/>
              <a:t>Görev çubuğunun ayarlamaları buradan gerçekleştirilebilir.</a:t>
            </a:r>
          </a:p>
        </p:txBody>
      </p:sp>
    </p:spTree>
    <p:extLst>
      <p:ext uri="{BB962C8B-B14F-4D97-AF65-F5344CB8AC3E}">
        <p14:creationId xmlns:p14="http://schemas.microsoft.com/office/powerpoint/2010/main" val="988383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Windows Programları</a:t>
            </a:r>
            <a:r>
              <a:rPr lang="tr-TR" dirty="0"/>
              <a:t/>
            </a:r>
            <a:br>
              <a:rPr lang="tr-TR" dirty="0"/>
            </a:br>
            <a:endParaRPr lang="tr-TR" dirty="0"/>
          </a:p>
        </p:txBody>
      </p:sp>
      <p:sp>
        <p:nvSpPr>
          <p:cNvPr id="3" name="İçerik Yer Tutucusu 2"/>
          <p:cNvSpPr>
            <a:spLocks noGrp="1"/>
          </p:cNvSpPr>
          <p:nvPr>
            <p:ph idx="1"/>
          </p:nvPr>
        </p:nvSpPr>
        <p:spPr/>
        <p:txBody>
          <a:bodyPr/>
          <a:lstStyle/>
          <a:p>
            <a:pPr marL="0" indent="0">
              <a:buNone/>
            </a:pPr>
            <a:r>
              <a:rPr lang="tr-TR" dirty="0" smtClean="0"/>
              <a:t>Windows </a:t>
            </a:r>
            <a:r>
              <a:rPr lang="tr-TR" dirty="0"/>
              <a:t>işletim sistemi ile bilgisayara kurulan ve gerçekten işlevsel olan birkaç program vardır. </a:t>
            </a:r>
          </a:p>
          <a:p>
            <a:pPr marL="0" indent="0">
              <a:buNone/>
            </a:pPr>
            <a:r>
              <a:rPr lang="tr-TR" b="1" dirty="0"/>
              <a:t>Hesap Makinesi</a:t>
            </a:r>
            <a:endParaRPr lang="tr-TR" dirty="0"/>
          </a:p>
          <a:p>
            <a:pPr marL="0" indent="0">
              <a:buNone/>
            </a:pPr>
            <a:r>
              <a:rPr lang="tr-TR" dirty="0"/>
              <a:t>Normal bir hesap makinesi ile yaptığımız işlerin tamamını ve bu program ile yapabilmekteyiz.</a:t>
            </a:r>
          </a:p>
          <a:p>
            <a:pPr marL="0" indent="0">
              <a:buNone/>
            </a:pPr>
            <a:r>
              <a:rPr lang="tr-TR" b="1" dirty="0"/>
              <a:t>Not Defteri</a:t>
            </a:r>
            <a:endParaRPr lang="tr-TR" dirty="0"/>
          </a:p>
          <a:p>
            <a:pPr marL="0" indent="0">
              <a:buNone/>
            </a:pPr>
            <a:r>
              <a:rPr lang="tr-TR" dirty="0"/>
              <a:t>Basit bir metin editörüdür. Bu programda yazdığımız yazılar bilgisayara </a:t>
            </a:r>
            <a:r>
              <a:rPr lang="tr-TR" dirty="0" err="1"/>
              <a:t>txt</a:t>
            </a:r>
            <a:r>
              <a:rPr lang="tr-TR" dirty="0"/>
              <a:t> uzantısı ile kaydedilirler. </a:t>
            </a:r>
          </a:p>
          <a:p>
            <a:pPr marL="0" indent="0">
              <a:buNone/>
            </a:pPr>
            <a:endParaRPr lang="tr-TR" dirty="0"/>
          </a:p>
        </p:txBody>
      </p:sp>
    </p:spTree>
    <p:extLst>
      <p:ext uri="{BB962C8B-B14F-4D97-AF65-F5344CB8AC3E}">
        <p14:creationId xmlns:p14="http://schemas.microsoft.com/office/powerpoint/2010/main" val="35853373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b="1" dirty="0" err="1"/>
              <a:t>Wordpad</a:t>
            </a:r>
            <a:endParaRPr lang="tr-TR" dirty="0"/>
          </a:p>
          <a:p>
            <a:pPr marL="0" indent="0" algn="just">
              <a:buNone/>
            </a:pPr>
            <a:r>
              <a:rPr lang="tr-TR" dirty="0"/>
              <a:t>Not defterine oranla çok daha gelişmiş bir kelime işlemcidir. </a:t>
            </a:r>
          </a:p>
          <a:p>
            <a:pPr marL="0" indent="0" algn="just">
              <a:buNone/>
            </a:pPr>
            <a:r>
              <a:rPr lang="tr-TR" b="1" dirty="0"/>
              <a:t>Paint</a:t>
            </a:r>
            <a:endParaRPr lang="tr-TR" dirty="0"/>
          </a:p>
          <a:p>
            <a:pPr marL="0" indent="0" algn="just">
              <a:buNone/>
            </a:pPr>
            <a:r>
              <a:rPr lang="tr-TR" dirty="0"/>
              <a:t>Resim işleme programıdır. </a:t>
            </a:r>
          </a:p>
          <a:p>
            <a:endParaRPr lang="tr-TR" dirty="0"/>
          </a:p>
        </p:txBody>
      </p:sp>
    </p:spTree>
    <p:extLst>
      <p:ext uri="{BB962C8B-B14F-4D97-AF65-F5344CB8AC3E}">
        <p14:creationId xmlns:p14="http://schemas.microsoft.com/office/powerpoint/2010/main" val="36684404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b="1" dirty="0"/>
              <a:t>Denetim Masası</a:t>
            </a:r>
            <a:endParaRPr lang="tr-TR" dirty="0"/>
          </a:p>
          <a:p>
            <a:pPr algn="just"/>
            <a:r>
              <a:rPr lang="tr-TR" dirty="0"/>
              <a:t>Windows ile ilgili ayarlamaların yapılabilmesi için gerekli araçların bulunduğu bir </a:t>
            </a:r>
            <a:r>
              <a:rPr lang="tr-TR" dirty="0" err="1"/>
              <a:t>arayüzdür</a:t>
            </a:r>
            <a:r>
              <a:rPr lang="tr-TR" dirty="0"/>
              <a:t>. Örneğin tarih ve saat ayarlama gibi.</a:t>
            </a:r>
          </a:p>
          <a:p>
            <a:pPr marL="0" indent="0" algn="just">
              <a:buNone/>
            </a:pPr>
            <a:r>
              <a:rPr lang="tr-TR" b="1" dirty="0"/>
              <a:t>Tarih ve Saati Değiştirmek</a:t>
            </a:r>
            <a:endParaRPr lang="tr-TR" dirty="0"/>
          </a:p>
          <a:p>
            <a:pPr algn="just"/>
            <a:r>
              <a:rPr lang="tr-TR" dirty="0"/>
              <a:t>Bilgisayarın tarih ve saatini değiştirmek için iki farklı yol izleyebiliriz.</a:t>
            </a:r>
          </a:p>
          <a:p>
            <a:pPr algn="just"/>
            <a:r>
              <a:rPr lang="tr-TR" dirty="0"/>
              <a:t>1. Görev </a:t>
            </a:r>
            <a:r>
              <a:rPr lang="tr-TR" dirty="0" smtClean="0"/>
              <a:t>çubuğunda saat kısmında en sağda </a:t>
            </a:r>
            <a:r>
              <a:rPr lang="tr-TR" dirty="0"/>
              <a:t>bulunan tarih ve saat kısmı seçilerek</a:t>
            </a:r>
          </a:p>
          <a:p>
            <a:pPr algn="just"/>
            <a:r>
              <a:rPr lang="tr-TR" dirty="0"/>
              <a:t>2. Denetim masası içerisinde bulunan Saat ve Bölge kısmı seçilerek</a:t>
            </a:r>
          </a:p>
          <a:p>
            <a:endParaRPr lang="tr-TR" dirty="0"/>
          </a:p>
        </p:txBody>
      </p:sp>
    </p:spTree>
    <p:extLst>
      <p:ext uri="{BB962C8B-B14F-4D97-AF65-F5344CB8AC3E}">
        <p14:creationId xmlns:p14="http://schemas.microsoft.com/office/powerpoint/2010/main" val="10512197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b="1" dirty="0"/>
              <a:t>Program Ekle / Kaldır</a:t>
            </a:r>
            <a:endParaRPr lang="tr-TR" dirty="0"/>
          </a:p>
          <a:p>
            <a:pPr algn="just"/>
            <a:r>
              <a:rPr lang="tr-TR" dirty="0"/>
              <a:t>Windows’ta bulunan programları özelleştirmek için kullanılır. Çalıştırmak için Denetim Masasında bulunan Programlar kısmı seçilir. Bu bölümde Windows’a daha sonradan kurulmuş olan programların bir listesi bulunur. Bu listeden istenilen program seçildikten sonra sağ tık ile Kaldır seçilerek ilgili programı bilgisayarımızdan kaldırabiliriz.</a:t>
            </a:r>
          </a:p>
          <a:p>
            <a:endParaRPr lang="tr-TR" dirty="0"/>
          </a:p>
        </p:txBody>
      </p:sp>
    </p:spTree>
    <p:extLst>
      <p:ext uri="{BB962C8B-B14F-4D97-AF65-F5344CB8AC3E}">
        <p14:creationId xmlns:p14="http://schemas.microsoft.com/office/powerpoint/2010/main" val="1385795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b="1" dirty="0"/>
              <a:t>Dosya ve Klasör Yönetimi</a:t>
            </a:r>
            <a:endParaRPr lang="tr-TR" dirty="0"/>
          </a:p>
          <a:p>
            <a:pPr algn="just"/>
            <a:r>
              <a:rPr lang="tr-TR" dirty="0"/>
              <a:t>Bilgisayarda bulunan tüm belgeler ve programlar, dosyalar halinde saklanır. Bu dosyalar bilgisayar içerisinde hard disk adı verilen fiziksel bir aygıtta saklanır. Dosyaları kendi aralarında gruplamak içinde klasörler kullanılır.</a:t>
            </a:r>
          </a:p>
          <a:p>
            <a:pPr marL="0" indent="0" algn="just">
              <a:buNone/>
            </a:pPr>
            <a:r>
              <a:rPr lang="tr-TR" b="1" dirty="0"/>
              <a:t>Sürücü:</a:t>
            </a:r>
            <a:r>
              <a:rPr lang="tr-TR" dirty="0"/>
              <a:t> Dosya ve klasörlerin saklanabileceği fiziksel ortamlardır ve alfabede bulunan harfler ile temsil edilirler. Disket sürücüler A veya B harfi ile Hard diskler ise C ve sonrasında gelen harfler ile temsil edilirler. CD-ROM, DVD-ROM vb. diğer aygıtlar ise Hard diskten sonra gelen harfler ile temsil edilirler.</a:t>
            </a:r>
          </a:p>
          <a:p>
            <a:endParaRPr lang="tr-TR" dirty="0"/>
          </a:p>
        </p:txBody>
      </p:sp>
    </p:spTree>
    <p:extLst>
      <p:ext uri="{BB962C8B-B14F-4D97-AF65-F5344CB8AC3E}">
        <p14:creationId xmlns:p14="http://schemas.microsoft.com/office/powerpoint/2010/main" val="1782282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b="1" dirty="0"/>
              <a:t>Klasör:</a:t>
            </a:r>
            <a:r>
              <a:rPr lang="tr-TR" dirty="0"/>
              <a:t> Sürücüler içerisinde bulunan ve dosyaları gruplamak amacı ile kullanılırlar. Klasörler dosyaları yaptıkları işlere göre gruplandırırlar, bu sayede aradığımız herhangi bir dosyayı bulmamız kolaylaşır. Örneğin bilgisayarımızda hazırladığımız belgeler vb. “C” sürücüsünde bulunan “Belgelerim” adlı klasörde gruplanmışlardır. Windows’a ait dosyalar “C” sürücüsünde bulunan “Windows” adlı klasörde gruplanmışlardır. Bu sayede örneğin bir oyunu silmek veya kopyalamak için o oyunu çalıştıran bütün dosyaları tek tek seçmek yerine bu dosyaları içinde barındıran klasörü seçerek istediğimiz işlemi </a:t>
            </a:r>
            <a:r>
              <a:rPr lang="tr-TR" dirty="0" smtClean="0"/>
              <a:t>biraz daha </a:t>
            </a:r>
            <a:r>
              <a:rPr lang="tr-TR" dirty="0"/>
              <a:t>pratik yapabiliriz.</a:t>
            </a:r>
          </a:p>
          <a:p>
            <a:endParaRPr lang="tr-TR" dirty="0"/>
          </a:p>
        </p:txBody>
      </p:sp>
    </p:spTree>
    <p:extLst>
      <p:ext uri="{BB962C8B-B14F-4D97-AF65-F5344CB8AC3E}">
        <p14:creationId xmlns:p14="http://schemas.microsoft.com/office/powerpoint/2010/main" val="9953166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b="1" dirty="0"/>
              <a:t>Dosya: </a:t>
            </a:r>
            <a:r>
              <a:rPr lang="tr-TR" dirty="0"/>
              <a:t>Bilgisayarda yaptığımız her işlem dosyalar aracılığı ile yapılmaktadır</a:t>
            </a:r>
            <a:r>
              <a:rPr lang="tr-TR" dirty="0" smtClean="0"/>
              <a:t>. (</a:t>
            </a:r>
            <a:r>
              <a:rPr lang="tr-TR" dirty="0" err="1" smtClean="0"/>
              <a:t>txt</a:t>
            </a:r>
            <a:r>
              <a:rPr lang="tr-TR" dirty="0" smtClean="0"/>
              <a:t>, </a:t>
            </a:r>
            <a:r>
              <a:rPr lang="tr-TR" dirty="0" err="1" smtClean="0"/>
              <a:t>png</a:t>
            </a:r>
            <a:r>
              <a:rPr lang="tr-TR" dirty="0" smtClean="0"/>
              <a:t>, </a:t>
            </a:r>
            <a:r>
              <a:rPr lang="tr-TR" dirty="0" err="1" smtClean="0"/>
              <a:t>xlsx</a:t>
            </a:r>
            <a:r>
              <a:rPr lang="tr-TR" dirty="0" smtClean="0"/>
              <a:t>, </a:t>
            </a:r>
            <a:r>
              <a:rPr lang="tr-TR" dirty="0" err="1" smtClean="0"/>
              <a:t>docx</a:t>
            </a:r>
            <a:r>
              <a:rPr lang="tr-TR" dirty="0" smtClean="0"/>
              <a:t>) </a:t>
            </a:r>
            <a:r>
              <a:rPr lang="tr-TR" dirty="0"/>
              <a:t>Örneğin kullandığımız bir muhasebe programında girdiğimiz faturalar, çekler, senetler ilgili dosyalara kaydedilir. Bu sayede yaptığımız çalışmaları istediğimiz herhangi bir zamanda açıp okuyabilir gerekli güncellemeleri yapabiliriz. Bilgisayarda bulunan bütün dosyalar “</a:t>
            </a:r>
            <a:r>
              <a:rPr lang="tr-TR" b="1" dirty="0" err="1" smtClean="0"/>
              <a:t>dosyaadı.uzantı</a:t>
            </a:r>
            <a:r>
              <a:rPr lang="tr-TR" dirty="0"/>
              <a:t>” şeklinde saklanır. </a:t>
            </a:r>
          </a:p>
          <a:p>
            <a:endParaRPr lang="tr-TR" dirty="0"/>
          </a:p>
        </p:txBody>
      </p:sp>
    </p:spTree>
    <p:extLst>
      <p:ext uri="{BB962C8B-B14F-4D97-AF65-F5344CB8AC3E}">
        <p14:creationId xmlns:p14="http://schemas.microsoft.com/office/powerpoint/2010/main" val="1142015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8680"/>
            <a:ext cx="8229600" cy="990600"/>
          </a:xfrm>
        </p:spPr>
        <p:txBody>
          <a:bodyPr>
            <a:normAutofit/>
          </a:bodyPr>
          <a:lstStyle/>
          <a:p>
            <a:r>
              <a:rPr lang="tr-TR" b="1" dirty="0" smtClean="0"/>
              <a:t>Bilgisayar</a:t>
            </a:r>
            <a:endParaRPr lang="tr-TR" dirty="0"/>
          </a:p>
        </p:txBody>
      </p:sp>
      <p:sp>
        <p:nvSpPr>
          <p:cNvPr id="3" name="İçerik Yer Tutucusu 2"/>
          <p:cNvSpPr>
            <a:spLocks noGrp="1"/>
          </p:cNvSpPr>
          <p:nvPr>
            <p:ph idx="1"/>
          </p:nvPr>
        </p:nvSpPr>
        <p:spPr>
          <a:xfrm>
            <a:off x="457200" y="1600200"/>
            <a:ext cx="8229600" cy="964704"/>
          </a:xfrm>
        </p:spPr>
        <p:txBody>
          <a:bodyPr/>
          <a:lstStyle/>
          <a:p>
            <a:pPr algn="just"/>
            <a:r>
              <a:rPr lang="tr-TR" dirty="0"/>
              <a:t>Dışarıdan aldığı verileri saklayabilen ve aldığı verileri işleyerek sonuç çıkartabilen elektronik bir cihazdır.</a:t>
            </a:r>
          </a:p>
          <a:p>
            <a:pPr algn="just"/>
            <a:endParaRPr lang="tr-TR" dirty="0"/>
          </a:p>
        </p:txBody>
      </p:sp>
      <p:sp>
        <p:nvSpPr>
          <p:cNvPr id="4" name="Başlık 1"/>
          <p:cNvSpPr txBox="1">
            <a:spLocks/>
          </p:cNvSpPr>
          <p:nvPr/>
        </p:nvSpPr>
        <p:spPr>
          <a:xfrm>
            <a:off x="609600" y="270892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tr-TR" b="1" dirty="0"/>
              <a:t>Bilgisayarların Tarihsel Gelişimi</a:t>
            </a:r>
            <a:endParaRPr lang="tr-TR" dirty="0"/>
          </a:p>
        </p:txBody>
      </p:sp>
      <p:sp>
        <p:nvSpPr>
          <p:cNvPr id="5" name="İçerik Yer Tutucusu 2"/>
          <p:cNvSpPr txBox="1">
            <a:spLocks/>
          </p:cNvSpPr>
          <p:nvPr/>
        </p:nvSpPr>
        <p:spPr>
          <a:xfrm>
            <a:off x="609600" y="3573016"/>
            <a:ext cx="8229600" cy="244827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r>
              <a:rPr lang="tr-TR" dirty="0">
                <a:latin typeface="+mj-lt"/>
              </a:rPr>
              <a:t>1940’lı yıllarda üretilen ilk bilgisayarlar bir apartman büyüklüğünde olup sadece birkaç matematik işlemi yapabiliyordu.</a:t>
            </a:r>
          </a:p>
          <a:p>
            <a:pPr algn="just"/>
            <a:r>
              <a:rPr lang="tr-TR" dirty="0"/>
              <a:t>1970’li yıllarda yaşanan gelişmelerle bilgisayarlar masa üstüne konulabilecek kadar küçültüldü.</a:t>
            </a:r>
          </a:p>
          <a:p>
            <a:endParaRPr lang="tr-TR" dirty="0"/>
          </a:p>
        </p:txBody>
      </p:sp>
    </p:spTree>
    <p:extLst>
      <p:ext uri="{BB962C8B-B14F-4D97-AF65-F5344CB8AC3E}">
        <p14:creationId xmlns:p14="http://schemas.microsoft.com/office/powerpoint/2010/main" val="28872573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algn="just"/>
            <a:r>
              <a:rPr lang="tr-TR" b="1" dirty="0"/>
              <a:t>Uzantı Açıklama</a:t>
            </a:r>
            <a:endParaRPr lang="tr-TR" dirty="0"/>
          </a:p>
          <a:p>
            <a:pPr algn="just"/>
            <a:r>
              <a:rPr lang="tr-TR" dirty="0" err="1"/>
              <a:t>Exe</a:t>
            </a:r>
            <a:r>
              <a:rPr lang="tr-TR" dirty="0"/>
              <a:t> Uygulama dosyaları</a:t>
            </a:r>
          </a:p>
          <a:p>
            <a:pPr algn="just"/>
            <a:r>
              <a:rPr lang="tr-TR" dirty="0"/>
              <a:t>Bat Toplu iş kütükleri</a:t>
            </a:r>
          </a:p>
          <a:p>
            <a:pPr algn="just"/>
            <a:r>
              <a:rPr lang="tr-TR" dirty="0" err="1"/>
              <a:t>Txt</a:t>
            </a:r>
            <a:r>
              <a:rPr lang="tr-TR" dirty="0"/>
              <a:t> Metin dosyaları</a:t>
            </a:r>
          </a:p>
          <a:p>
            <a:pPr algn="just"/>
            <a:r>
              <a:rPr lang="tr-TR" dirty="0" err="1"/>
              <a:t>Bmp</a:t>
            </a:r>
            <a:r>
              <a:rPr lang="tr-TR" dirty="0"/>
              <a:t> Resim dosyaları</a:t>
            </a:r>
          </a:p>
          <a:p>
            <a:pPr algn="just"/>
            <a:r>
              <a:rPr lang="tr-TR" dirty="0" err="1"/>
              <a:t>Jpg</a:t>
            </a:r>
            <a:r>
              <a:rPr lang="tr-TR" dirty="0"/>
              <a:t> Resim dosyaları</a:t>
            </a:r>
          </a:p>
          <a:p>
            <a:pPr algn="just"/>
            <a:r>
              <a:rPr lang="tr-TR" dirty="0" err="1"/>
              <a:t>Png</a:t>
            </a:r>
            <a:r>
              <a:rPr lang="tr-TR" dirty="0"/>
              <a:t> Resim dosyaları</a:t>
            </a:r>
          </a:p>
          <a:p>
            <a:pPr algn="just"/>
            <a:r>
              <a:rPr lang="tr-TR" dirty="0" err="1"/>
              <a:t>Doc</a:t>
            </a:r>
            <a:r>
              <a:rPr lang="tr-TR" dirty="0"/>
              <a:t> Microsoft Word dosyaları</a:t>
            </a:r>
          </a:p>
          <a:p>
            <a:pPr algn="just"/>
            <a:r>
              <a:rPr lang="tr-TR" dirty="0" err="1"/>
              <a:t>Xls</a:t>
            </a:r>
            <a:r>
              <a:rPr lang="tr-TR" dirty="0"/>
              <a:t> Microsoft Excel dosyaları</a:t>
            </a:r>
          </a:p>
          <a:p>
            <a:pPr algn="just"/>
            <a:r>
              <a:rPr lang="tr-TR" dirty="0" err="1"/>
              <a:t>Ppt</a:t>
            </a:r>
            <a:r>
              <a:rPr lang="tr-TR" dirty="0"/>
              <a:t> Microsoft </a:t>
            </a:r>
            <a:r>
              <a:rPr lang="tr-TR" dirty="0" err="1"/>
              <a:t>Powerpoint</a:t>
            </a:r>
            <a:r>
              <a:rPr lang="tr-TR" dirty="0"/>
              <a:t> dosyaları</a:t>
            </a:r>
          </a:p>
          <a:p>
            <a:pPr algn="just"/>
            <a:r>
              <a:rPr lang="tr-TR" dirty="0" err="1"/>
              <a:t>Zip</a:t>
            </a:r>
            <a:r>
              <a:rPr lang="tr-TR" dirty="0"/>
              <a:t> Sıkıştırılmış dosyalar</a:t>
            </a:r>
          </a:p>
          <a:p>
            <a:pPr algn="just"/>
            <a:r>
              <a:rPr lang="tr-TR" dirty="0" err="1"/>
              <a:t>Rar</a:t>
            </a:r>
            <a:r>
              <a:rPr lang="tr-TR" dirty="0"/>
              <a:t> Sıkıştırılmış dosyalar</a:t>
            </a:r>
          </a:p>
          <a:p>
            <a:endParaRPr lang="tr-TR" dirty="0"/>
          </a:p>
        </p:txBody>
      </p:sp>
    </p:spTree>
    <p:extLst>
      <p:ext uri="{BB962C8B-B14F-4D97-AF65-F5344CB8AC3E}">
        <p14:creationId xmlns:p14="http://schemas.microsoft.com/office/powerpoint/2010/main" val="15254508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Office </a:t>
            </a:r>
            <a:r>
              <a:rPr lang="tr-TR" b="1" dirty="0"/>
              <a:t>Programları</a:t>
            </a:r>
            <a:r>
              <a:rPr lang="tr-TR" dirty="0"/>
              <a:t/>
            </a:r>
            <a:br>
              <a:rPr lang="tr-TR" dirty="0"/>
            </a:br>
            <a:endParaRPr lang="tr-TR" dirty="0"/>
          </a:p>
        </p:txBody>
      </p:sp>
      <p:sp>
        <p:nvSpPr>
          <p:cNvPr id="3" name="İçerik Yer Tutucusu 2"/>
          <p:cNvSpPr>
            <a:spLocks noGrp="1"/>
          </p:cNvSpPr>
          <p:nvPr>
            <p:ph idx="1"/>
          </p:nvPr>
        </p:nvSpPr>
        <p:spPr/>
        <p:txBody>
          <a:bodyPr/>
          <a:lstStyle/>
          <a:p>
            <a:pPr marL="0" indent="0">
              <a:buNone/>
            </a:pPr>
            <a:r>
              <a:rPr lang="tr-TR" dirty="0" smtClean="0"/>
              <a:t>1-Word</a:t>
            </a:r>
          </a:p>
          <a:p>
            <a:pPr marL="0" indent="0">
              <a:buNone/>
            </a:pPr>
            <a:r>
              <a:rPr lang="tr-TR" dirty="0" smtClean="0"/>
              <a:t>2-Excel</a:t>
            </a:r>
          </a:p>
          <a:p>
            <a:pPr marL="0" indent="0">
              <a:buNone/>
            </a:pPr>
            <a:r>
              <a:rPr lang="tr-TR" dirty="0" smtClean="0"/>
              <a:t>3-PowerPoint</a:t>
            </a:r>
          </a:p>
          <a:p>
            <a:pPr marL="0" indent="0">
              <a:buNone/>
            </a:pPr>
            <a:r>
              <a:rPr lang="tr-TR" dirty="0" smtClean="0"/>
              <a:t>4-Outlook</a:t>
            </a:r>
          </a:p>
          <a:p>
            <a:pPr marL="0" indent="0">
              <a:buNone/>
            </a:pPr>
            <a:r>
              <a:rPr lang="tr-TR" dirty="0" smtClean="0"/>
              <a:t>5-Publisher</a:t>
            </a:r>
          </a:p>
          <a:p>
            <a:pPr marL="0" indent="0">
              <a:buNone/>
            </a:pPr>
            <a:r>
              <a:rPr lang="tr-TR" dirty="0" smtClean="0"/>
              <a:t>En gerekli ve en sık kullanılan programlar üzerinde daha </a:t>
            </a:r>
            <a:r>
              <a:rPr lang="tr-TR" smtClean="0"/>
              <a:t>ağırlıklı durulacaktır.</a:t>
            </a:r>
            <a:endParaRPr lang="tr-TR" dirty="0"/>
          </a:p>
          <a:p>
            <a:pPr marL="0" indent="0">
              <a:buNone/>
            </a:pPr>
            <a:endParaRPr lang="tr-TR" dirty="0"/>
          </a:p>
        </p:txBody>
      </p:sp>
    </p:spTree>
    <p:extLst>
      <p:ext uri="{BB962C8B-B14F-4D97-AF65-F5344CB8AC3E}">
        <p14:creationId xmlns:p14="http://schemas.microsoft.com/office/powerpoint/2010/main" val="18300692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85000" lnSpcReduction="20000"/>
          </a:bodyPr>
          <a:lstStyle/>
          <a:p>
            <a:pPr algn="just"/>
            <a:r>
              <a:rPr lang="tr-TR" dirty="0"/>
              <a:t>Dosyalar bilgisayarımızda içeriklerine göre belirli bir alan kaplarlar. Her bir harfin bilgisayarda kapladığı alana 1 </a:t>
            </a:r>
            <a:r>
              <a:rPr lang="tr-TR" dirty="0" err="1"/>
              <a:t>byte</a:t>
            </a:r>
            <a:r>
              <a:rPr lang="tr-TR" dirty="0"/>
              <a:t> denir ve buna göre ölçü birimleri aşağıdaki gibidir.</a:t>
            </a:r>
          </a:p>
          <a:p>
            <a:pPr algn="just"/>
            <a:r>
              <a:rPr lang="tr-TR" dirty="0"/>
              <a:t>8Bit = 1 </a:t>
            </a:r>
            <a:r>
              <a:rPr lang="tr-TR" dirty="0" err="1"/>
              <a:t>Byte</a:t>
            </a:r>
            <a:endParaRPr lang="tr-TR" dirty="0"/>
          </a:p>
          <a:p>
            <a:pPr algn="just"/>
            <a:r>
              <a:rPr lang="tr-TR" dirty="0"/>
              <a:t>1 Karakter = 1 </a:t>
            </a:r>
            <a:r>
              <a:rPr lang="tr-TR" dirty="0" err="1"/>
              <a:t>Byte</a:t>
            </a:r>
            <a:endParaRPr lang="tr-TR" dirty="0"/>
          </a:p>
          <a:p>
            <a:r>
              <a:rPr lang="tr-TR" dirty="0"/>
              <a:t>1024 </a:t>
            </a:r>
            <a:r>
              <a:rPr lang="tr-TR" dirty="0" err="1"/>
              <a:t>Byte</a:t>
            </a:r>
            <a:r>
              <a:rPr lang="tr-TR" dirty="0"/>
              <a:t> = 1 </a:t>
            </a:r>
            <a:r>
              <a:rPr lang="tr-TR" dirty="0" err="1"/>
              <a:t>Kilobyte</a:t>
            </a:r>
            <a:r>
              <a:rPr lang="tr-TR" dirty="0"/>
              <a:t> (</a:t>
            </a:r>
            <a:r>
              <a:rPr lang="tr-TR" dirty="0" err="1"/>
              <a:t>Kb</a:t>
            </a:r>
            <a:r>
              <a:rPr lang="tr-TR" dirty="0"/>
              <a:t>) </a:t>
            </a:r>
            <a:r>
              <a:rPr lang="tr-TR" dirty="0" smtClean="0"/>
              <a:t>(1024</a:t>
            </a:r>
            <a:r>
              <a:rPr lang="tr-TR" baseline="30000" dirty="0" smtClean="0"/>
              <a:t>1</a:t>
            </a:r>
            <a:r>
              <a:rPr lang="tr-TR" dirty="0" smtClean="0"/>
              <a:t>byte)</a:t>
            </a:r>
          </a:p>
          <a:p>
            <a:r>
              <a:rPr lang="tr-TR" dirty="0" smtClean="0"/>
              <a:t> 1024 </a:t>
            </a:r>
            <a:r>
              <a:rPr lang="tr-TR" dirty="0" err="1" smtClean="0"/>
              <a:t>Kilobyte</a:t>
            </a:r>
            <a:r>
              <a:rPr lang="tr-TR" dirty="0" smtClean="0"/>
              <a:t> = 1 </a:t>
            </a:r>
            <a:r>
              <a:rPr lang="tr-TR" dirty="0" err="1" smtClean="0"/>
              <a:t>Megabyte</a:t>
            </a:r>
            <a:r>
              <a:rPr lang="tr-TR" dirty="0" smtClean="0"/>
              <a:t> (</a:t>
            </a:r>
            <a:r>
              <a:rPr lang="tr-TR" dirty="0" err="1" smtClean="0"/>
              <a:t>Mb</a:t>
            </a:r>
            <a:r>
              <a:rPr lang="tr-TR" dirty="0" smtClean="0"/>
              <a:t>) </a:t>
            </a:r>
            <a:r>
              <a:rPr lang="tr-TR" dirty="0"/>
              <a:t>(</a:t>
            </a:r>
            <a:r>
              <a:rPr lang="tr-TR" dirty="0" smtClean="0"/>
              <a:t>1024</a:t>
            </a:r>
            <a:r>
              <a:rPr lang="tr-TR" baseline="30000" dirty="0" smtClean="0"/>
              <a:t>2</a:t>
            </a:r>
            <a:r>
              <a:rPr lang="tr-TR" dirty="0" smtClean="0"/>
              <a:t>byte</a:t>
            </a:r>
            <a:r>
              <a:rPr lang="tr-TR" dirty="0"/>
              <a:t>)</a:t>
            </a:r>
          </a:p>
          <a:p>
            <a:r>
              <a:rPr lang="tr-TR" dirty="0" smtClean="0"/>
              <a:t>1024 </a:t>
            </a:r>
            <a:r>
              <a:rPr lang="tr-TR" dirty="0" err="1"/>
              <a:t>Megabyte</a:t>
            </a:r>
            <a:r>
              <a:rPr lang="tr-TR" dirty="0"/>
              <a:t> = 1 </a:t>
            </a:r>
            <a:r>
              <a:rPr lang="tr-TR" dirty="0" err="1"/>
              <a:t>Gigabyte</a:t>
            </a:r>
            <a:r>
              <a:rPr lang="tr-TR" dirty="0"/>
              <a:t> (</a:t>
            </a:r>
            <a:r>
              <a:rPr lang="tr-TR" dirty="0" err="1"/>
              <a:t>Gb</a:t>
            </a:r>
            <a:r>
              <a:rPr lang="tr-TR" dirty="0"/>
              <a:t>) (</a:t>
            </a:r>
            <a:r>
              <a:rPr lang="tr-TR" dirty="0" smtClean="0"/>
              <a:t>1024</a:t>
            </a:r>
            <a:r>
              <a:rPr lang="tr-TR" baseline="30000" dirty="0"/>
              <a:t>3</a:t>
            </a:r>
            <a:r>
              <a:rPr lang="tr-TR" dirty="0" smtClean="0"/>
              <a:t>byte</a:t>
            </a:r>
            <a:r>
              <a:rPr lang="tr-TR" dirty="0"/>
              <a:t>)</a:t>
            </a:r>
          </a:p>
          <a:p>
            <a:r>
              <a:rPr lang="tr-TR" dirty="0" smtClean="0"/>
              <a:t>1024 </a:t>
            </a:r>
            <a:r>
              <a:rPr lang="tr-TR" dirty="0" err="1"/>
              <a:t>Gigabyte</a:t>
            </a:r>
            <a:r>
              <a:rPr lang="tr-TR" dirty="0"/>
              <a:t> = 1 </a:t>
            </a:r>
            <a:r>
              <a:rPr lang="tr-TR" dirty="0" err="1"/>
              <a:t>Terabyte</a:t>
            </a:r>
            <a:r>
              <a:rPr lang="tr-TR" dirty="0"/>
              <a:t> (</a:t>
            </a:r>
            <a:r>
              <a:rPr lang="tr-TR" dirty="0" err="1"/>
              <a:t>Tb</a:t>
            </a:r>
            <a:r>
              <a:rPr lang="tr-TR" dirty="0"/>
              <a:t>) (</a:t>
            </a:r>
            <a:r>
              <a:rPr lang="tr-TR" dirty="0" smtClean="0"/>
              <a:t>1024</a:t>
            </a:r>
            <a:r>
              <a:rPr lang="tr-TR" baseline="30000" dirty="0"/>
              <a:t>4</a:t>
            </a:r>
            <a:r>
              <a:rPr lang="tr-TR" dirty="0" smtClean="0"/>
              <a:t>byte</a:t>
            </a:r>
            <a:r>
              <a:rPr lang="tr-TR" dirty="0"/>
              <a:t>)</a:t>
            </a:r>
          </a:p>
          <a:p>
            <a:r>
              <a:rPr lang="tr-TR" dirty="0" smtClean="0"/>
              <a:t>1024 </a:t>
            </a:r>
            <a:r>
              <a:rPr lang="tr-TR" dirty="0" err="1"/>
              <a:t>Terabyte</a:t>
            </a:r>
            <a:r>
              <a:rPr lang="tr-TR" dirty="0"/>
              <a:t> = 1 </a:t>
            </a:r>
            <a:r>
              <a:rPr lang="tr-TR" dirty="0" err="1"/>
              <a:t>Petabyte</a:t>
            </a:r>
            <a:r>
              <a:rPr lang="tr-TR" dirty="0"/>
              <a:t> (Pb) (</a:t>
            </a:r>
            <a:r>
              <a:rPr lang="tr-TR" dirty="0" smtClean="0"/>
              <a:t>1024</a:t>
            </a:r>
            <a:r>
              <a:rPr lang="tr-TR" baseline="30000" dirty="0"/>
              <a:t>5</a:t>
            </a:r>
            <a:r>
              <a:rPr lang="tr-TR" dirty="0" smtClean="0"/>
              <a:t>byte</a:t>
            </a:r>
            <a:r>
              <a:rPr lang="tr-TR" dirty="0"/>
              <a:t>)</a:t>
            </a:r>
          </a:p>
          <a:p>
            <a:pPr algn="just"/>
            <a:r>
              <a:rPr lang="tr-TR" dirty="0" smtClean="0"/>
              <a:t>1024 </a:t>
            </a:r>
            <a:r>
              <a:rPr lang="tr-TR" dirty="0" err="1"/>
              <a:t>Petabyte</a:t>
            </a:r>
            <a:r>
              <a:rPr lang="tr-TR" dirty="0"/>
              <a:t> = 1 </a:t>
            </a:r>
            <a:r>
              <a:rPr lang="tr-TR" dirty="0" err="1"/>
              <a:t>Exabyte</a:t>
            </a:r>
            <a:r>
              <a:rPr lang="tr-TR" dirty="0"/>
              <a:t> (</a:t>
            </a:r>
            <a:r>
              <a:rPr lang="tr-TR" dirty="0" err="1"/>
              <a:t>Eb</a:t>
            </a:r>
            <a:r>
              <a:rPr lang="tr-TR" dirty="0"/>
              <a:t>) (</a:t>
            </a:r>
            <a:r>
              <a:rPr lang="tr-TR" dirty="0" smtClean="0"/>
              <a:t>1024</a:t>
            </a:r>
            <a:r>
              <a:rPr lang="tr-TR" baseline="30000" dirty="0"/>
              <a:t>6</a:t>
            </a:r>
            <a:r>
              <a:rPr lang="tr-TR" dirty="0" smtClean="0"/>
              <a:t>byte)</a:t>
            </a:r>
            <a:endParaRPr lang="tr-TR" dirty="0"/>
          </a:p>
          <a:p>
            <a:pPr algn="just"/>
            <a:r>
              <a:rPr lang="tr-TR" dirty="0"/>
              <a:t>1024 </a:t>
            </a:r>
            <a:r>
              <a:rPr lang="tr-TR" dirty="0" err="1"/>
              <a:t>Exabyte</a:t>
            </a:r>
            <a:r>
              <a:rPr lang="tr-TR" dirty="0"/>
              <a:t> = 1 </a:t>
            </a:r>
            <a:r>
              <a:rPr lang="tr-TR" dirty="0" err="1"/>
              <a:t>Zettabyte</a:t>
            </a:r>
            <a:r>
              <a:rPr lang="tr-TR" dirty="0"/>
              <a:t> (</a:t>
            </a:r>
            <a:r>
              <a:rPr lang="tr-TR" dirty="0" err="1"/>
              <a:t>Zb</a:t>
            </a:r>
            <a:r>
              <a:rPr lang="tr-TR" dirty="0"/>
              <a:t>) (</a:t>
            </a:r>
            <a:r>
              <a:rPr lang="tr-TR" dirty="0" smtClean="0"/>
              <a:t>1024</a:t>
            </a:r>
            <a:r>
              <a:rPr lang="tr-TR" baseline="30000" dirty="0"/>
              <a:t>7</a:t>
            </a:r>
            <a:r>
              <a:rPr lang="tr-TR" dirty="0" smtClean="0"/>
              <a:t>byte)</a:t>
            </a:r>
            <a:endParaRPr lang="tr-TR" dirty="0"/>
          </a:p>
          <a:p>
            <a:pPr algn="just"/>
            <a:r>
              <a:rPr lang="tr-TR" dirty="0"/>
              <a:t>1024 </a:t>
            </a:r>
            <a:r>
              <a:rPr lang="tr-TR" dirty="0" err="1"/>
              <a:t>Zettabyte</a:t>
            </a:r>
            <a:r>
              <a:rPr lang="tr-TR" dirty="0"/>
              <a:t> = 1 </a:t>
            </a:r>
            <a:r>
              <a:rPr lang="tr-TR" dirty="0" err="1"/>
              <a:t>Yottabyte</a:t>
            </a:r>
            <a:r>
              <a:rPr lang="tr-TR" dirty="0"/>
              <a:t> (</a:t>
            </a:r>
            <a:r>
              <a:rPr lang="tr-TR" dirty="0" err="1"/>
              <a:t>Yb</a:t>
            </a:r>
            <a:r>
              <a:rPr lang="tr-TR" dirty="0"/>
              <a:t>) (</a:t>
            </a:r>
            <a:r>
              <a:rPr lang="tr-TR" dirty="0" smtClean="0"/>
              <a:t>1024</a:t>
            </a:r>
            <a:r>
              <a:rPr lang="tr-TR" baseline="30000" dirty="0"/>
              <a:t>8</a:t>
            </a:r>
            <a:r>
              <a:rPr lang="tr-TR" dirty="0" smtClean="0"/>
              <a:t>byte)</a:t>
            </a:r>
            <a:endParaRPr lang="tr-TR" dirty="0"/>
          </a:p>
          <a:p>
            <a:pPr algn="just"/>
            <a:r>
              <a:rPr lang="tr-TR" dirty="0"/>
              <a:t>1024 </a:t>
            </a:r>
            <a:r>
              <a:rPr lang="tr-TR" dirty="0" err="1"/>
              <a:t>Yottabyte</a:t>
            </a:r>
            <a:r>
              <a:rPr lang="tr-TR" dirty="0"/>
              <a:t> = 1 </a:t>
            </a:r>
            <a:r>
              <a:rPr lang="tr-TR" dirty="0" err="1" smtClean="0"/>
              <a:t>Brontobyte</a:t>
            </a:r>
            <a:r>
              <a:rPr lang="tr-TR" dirty="0"/>
              <a:t> </a:t>
            </a:r>
            <a:r>
              <a:rPr lang="tr-TR" dirty="0" smtClean="0"/>
              <a:t>(</a:t>
            </a:r>
            <a:r>
              <a:rPr lang="tr-TR" dirty="0" err="1" smtClean="0"/>
              <a:t>Bb</a:t>
            </a:r>
            <a:r>
              <a:rPr lang="tr-TR" dirty="0" smtClean="0"/>
              <a:t>) (1024</a:t>
            </a:r>
            <a:r>
              <a:rPr lang="tr-TR" baseline="30000" dirty="0" smtClean="0"/>
              <a:t>9</a:t>
            </a:r>
            <a:r>
              <a:rPr lang="tr-TR" dirty="0" smtClean="0"/>
              <a:t>byte)</a:t>
            </a:r>
            <a:endParaRPr lang="tr-TR" dirty="0"/>
          </a:p>
          <a:p>
            <a:pPr algn="just"/>
            <a:r>
              <a:rPr lang="tr-TR" dirty="0"/>
              <a:t>1024 </a:t>
            </a:r>
            <a:r>
              <a:rPr lang="tr-TR" dirty="0" err="1"/>
              <a:t>Brontobyte</a:t>
            </a:r>
            <a:r>
              <a:rPr lang="tr-TR" dirty="0"/>
              <a:t> = 1 </a:t>
            </a:r>
            <a:r>
              <a:rPr lang="tr-TR" dirty="0" err="1" smtClean="0"/>
              <a:t>Geopbyte</a:t>
            </a:r>
            <a:r>
              <a:rPr lang="tr-TR" dirty="0"/>
              <a:t> </a:t>
            </a:r>
            <a:r>
              <a:rPr lang="tr-TR" dirty="0" smtClean="0"/>
              <a:t>(</a:t>
            </a:r>
            <a:r>
              <a:rPr lang="tr-TR" dirty="0" err="1" smtClean="0"/>
              <a:t>Gb</a:t>
            </a:r>
            <a:r>
              <a:rPr lang="tr-TR" smtClean="0"/>
              <a:t>) (1024</a:t>
            </a:r>
            <a:r>
              <a:rPr lang="tr-TR" baseline="30000" smtClean="0"/>
              <a:t>10</a:t>
            </a:r>
            <a:r>
              <a:rPr lang="tr-TR" smtClean="0"/>
              <a:t>byte</a:t>
            </a:r>
            <a:r>
              <a:rPr lang="tr-TR" dirty="0" smtClean="0"/>
              <a:t>)</a:t>
            </a:r>
            <a:endParaRPr lang="tr-TR" dirty="0"/>
          </a:p>
          <a:p>
            <a:endParaRPr lang="tr-TR" dirty="0"/>
          </a:p>
        </p:txBody>
      </p:sp>
    </p:spTree>
    <p:extLst>
      <p:ext uri="{BB962C8B-B14F-4D97-AF65-F5344CB8AC3E}">
        <p14:creationId xmlns:p14="http://schemas.microsoft.com/office/powerpoint/2010/main" val="704315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32656"/>
            <a:ext cx="9144000" cy="6525344"/>
          </a:xfrm>
        </p:spPr>
      </p:pic>
    </p:spTree>
    <p:extLst>
      <p:ext uri="{BB962C8B-B14F-4D97-AF65-F5344CB8AC3E}">
        <p14:creationId xmlns:p14="http://schemas.microsoft.com/office/powerpoint/2010/main" val="2222694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1981 yılında, IBM firmasının Apple firmasına rakip olarak ürettiği bilgisayarlara PC (Personel </a:t>
            </a:r>
            <a:r>
              <a:rPr lang="tr-TR" dirty="0" err="1"/>
              <a:t>Computer</a:t>
            </a:r>
            <a:r>
              <a:rPr lang="tr-TR" dirty="0"/>
              <a:t>) ismi </a:t>
            </a:r>
            <a:r>
              <a:rPr lang="tr-TR" dirty="0" smtClean="0"/>
              <a:t>verilmiştir.</a:t>
            </a:r>
          </a:p>
          <a:p>
            <a:pPr algn="just"/>
            <a:r>
              <a:rPr lang="tr-TR" dirty="0"/>
              <a:t>IBM bu bilgisayarlarda </a:t>
            </a:r>
            <a:r>
              <a:rPr lang="tr-TR" dirty="0" err="1"/>
              <a:t>APPLE’den</a:t>
            </a:r>
            <a:r>
              <a:rPr lang="tr-TR" dirty="0"/>
              <a:t> daha farklı bir mimari yapı izledi. İşlemci olarak </a:t>
            </a:r>
            <a:r>
              <a:rPr lang="tr-TR" dirty="0" err="1"/>
              <a:t>INTEL’i</a:t>
            </a:r>
            <a:r>
              <a:rPr lang="tr-TR" dirty="0"/>
              <a:t>, işletim sistemi olarak ise Microsoft firması ile ortak bir çalışma sonucu oluşturulan DOS’u (Disk </a:t>
            </a:r>
            <a:r>
              <a:rPr lang="tr-TR" dirty="0" err="1"/>
              <a:t>Operation</a:t>
            </a:r>
            <a:r>
              <a:rPr lang="tr-TR" dirty="0"/>
              <a:t> </a:t>
            </a:r>
            <a:r>
              <a:rPr lang="tr-TR" dirty="0" err="1"/>
              <a:t>System</a:t>
            </a:r>
            <a:r>
              <a:rPr lang="tr-TR" dirty="0"/>
              <a:t>) tercih etti. </a:t>
            </a:r>
          </a:p>
          <a:p>
            <a:pPr algn="just"/>
            <a:r>
              <a:rPr lang="tr-TR" dirty="0"/>
              <a:t>IBM zamanla sektörde büyük bir başarı sağladı. IBM’in bu başarısını fark eden diğer bilgisayar firmaları da pazarın çok büyük olduğunu ve büyük bir </a:t>
            </a:r>
            <a:r>
              <a:rPr lang="tr-TR" dirty="0" smtClean="0"/>
              <a:t>kazanç sağlayabileceklerini </a:t>
            </a:r>
            <a:r>
              <a:rPr lang="tr-TR" dirty="0"/>
              <a:t>düşünerek ev kullanıcıları için bilgisayar üretme kararı aldılar. </a:t>
            </a:r>
          </a:p>
          <a:p>
            <a:endParaRPr lang="tr-TR" dirty="0"/>
          </a:p>
        </p:txBody>
      </p:sp>
    </p:spTree>
    <p:extLst>
      <p:ext uri="{BB962C8B-B14F-4D97-AF65-F5344CB8AC3E}">
        <p14:creationId xmlns:p14="http://schemas.microsoft.com/office/powerpoint/2010/main" val="2261983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Bilgisayar firmaları, IBM’in çok büyük bir firma oluşu ve dolayısıyla pazarda IBM ile rekabet edemeyecekleri düşüncesi ile kendi üretecekleri bilgisayarları PC uyumlu yapma kararı aldılar. </a:t>
            </a:r>
            <a:endParaRPr lang="tr-TR" dirty="0" smtClean="0"/>
          </a:p>
          <a:p>
            <a:pPr algn="just"/>
            <a:r>
              <a:rPr lang="tr-TR" dirty="0"/>
              <a:t>Dolayısıyla şu an kullandığımız bilgisayarlar IBM UYUMLU PC adını almıştır.</a:t>
            </a:r>
          </a:p>
          <a:p>
            <a:pPr algn="just"/>
            <a:r>
              <a:rPr lang="tr-TR" dirty="0"/>
              <a:t>İlk zamanlarda birkaç </a:t>
            </a:r>
            <a:r>
              <a:rPr lang="tr-TR" dirty="0" err="1"/>
              <a:t>MHz’lik</a:t>
            </a:r>
            <a:r>
              <a:rPr lang="tr-TR" dirty="0"/>
              <a:t> işlemci hızına sahip bilgisayarlar üretilirken zamanla GHz mertebesinde işlemci hızına sahip bilgisayarlar üretilmeye başlamıştır.</a:t>
            </a:r>
          </a:p>
          <a:p>
            <a:pPr algn="just"/>
            <a:r>
              <a:rPr lang="tr-TR" dirty="0"/>
              <a:t>2006 yılından itibaren işlemci hızındaki artış yavaşlarken, çok çekirdekli mimariye sahip ve daha verimli çalışan bilgisayarlar piyasaya sürüldü.</a:t>
            </a:r>
          </a:p>
          <a:p>
            <a:endParaRPr lang="tr-TR" dirty="0"/>
          </a:p>
        </p:txBody>
      </p:sp>
    </p:spTree>
    <p:extLst>
      <p:ext uri="{BB962C8B-B14F-4D97-AF65-F5344CB8AC3E}">
        <p14:creationId xmlns:p14="http://schemas.microsoft.com/office/powerpoint/2010/main" val="575674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Devam eden süreçte işlemcideki gelişmelerin yanı sıra işletim sistemlerinde de gelişmeler yaşanmış olup MS_DOS işletim sistemi zamanla yerini Windows işletim </a:t>
            </a:r>
            <a:r>
              <a:rPr lang="tr-TR" dirty="0" smtClean="0"/>
              <a:t>sistemine </a:t>
            </a:r>
            <a:r>
              <a:rPr lang="tr-TR" dirty="0"/>
              <a:t>bırakmıştır</a:t>
            </a:r>
            <a:r>
              <a:rPr lang="tr-TR" dirty="0" smtClean="0"/>
              <a:t>.</a:t>
            </a:r>
          </a:p>
          <a:p>
            <a:pPr algn="just"/>
            <a:r>
              <a:rPr lang="tr-TR" dirty="0" smtClean="0"/>
              <a:t>Windows </a:t>
            </a:r>
            <a:r>
              <a:rPr lang="tr-TR" dirty="0"/>
              <a:t>işletim sisteminin yanı sıra Mac ve Linux (Unix) işletim </a:t>
            </a:r>
            <a:r>
              <a:rPr lang="tr-TR" dirty="0" smtClean="0"/>
              <a:t>sistemleri </a:t>
            </a:r>
            <a:r>
              <a:rPr lang="tr-TR" dirty="0"/>
              <a:t>de sıklıkla kullanılmaktadır</a:t>
            </a:r>
            <a:r>
              <a:rPr lang="tr-TR" dirty="0" smtClean="0"/>
              <a:t>.</a:t>
            </a:r>
          </a:p>
          <a:p>
            <a:pPr algn="just"/>
            <a:r>
              <a:rPr lang="tr-TR" dirty="0"/>
              <a:t>Linux işletim sisteminin ücretsiz ve açık kaynak kod sisteminde olması, bilgisayar konusunda yeni programlar yazmak isteyen kişilerin Linux’u tercih etmesine yol açmıştır.</a:t>
            </a:r>
          </a:p>
          <a:p>
            <a:pPr algn="just"/>
            <a:r>
              <a:rPr lang="tr-TR" dirty="0"/>
              <a:t>Günümüzde bilgisayarlar sadece bir iş aracı olmaktan çıkmış ve hayatın bir parçası haline gelmiştir.</a:t>
            </a:r>
          </a:p>
          <a:p>
            <a:pPr algn="just"/>
            <a:endParaRPr lang="tr-TR" dirty="0"/>
          </a:p>
        </p:txBody>
      </p:sp>
    </p:spTree>
    <p:extLst>
      <p:ext uri="{BB962C8B-B14F-4D97-AF65-F5344CB8AC3E}">
        <p14:creationId xmlns:p14="http://schemas.microsoft.com/office/powerpoint/2010/main" val="315349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İş başvurularında bilgisayar bilmek de okuma-yazma </a:t>
            </a:r>
            <a:r>
              <a:rPr lang="tr-TR" dirty="0" smtClean="0"/>
              <a:t>bilmek </a:t>
            </a:r>
            <a:r>
              <a:rPr lang="tr-TR" dirty="0"/>
              <a:t>gibi olmazsa olmaz bir parametre haline gelmiştir</a:t>
            </a:r>
            <a:r>
              <a:rPr lang="tr-TR" dirty="0" smtClean="0"/>
              <a:t>.</a:t>
            </a:r>
          </a:p>
          <a:p>
            <a:pPr algn="just"/>
            <a:r>
              <a:rPr lang="tr-TR" dirty="0"/>
              <a:t>Bilgisayar günümüzde iş kullanımı dışında; alışveriş, eğlence ve haberleşme amaçlarıyla da kullanılmaktadır.</a:t>
            </a:r>
          </a:p>
          <a:p>
            <a:pPr algn="just"/>
            <a:r>
              <a:rPr lang="tr-TR" dirty="0"/>
              <a:t>Bilgisayar 1-Donanım ve 2-Yazılım olarak 2 başlık altında incelenebilir.</a:t>
            </a:r>
          </a:p>
        </p:txBody>
      </p:sp>
    </p:spTree>
    <p:extLst>
      <p:ext uri="{BB962C8B-B14F-4D97-AF65-F5344CB8AC3E}">
        <p14:creationId xmlns:p14="http://schemas.microsoft.com/office/powerpoint/2010/main" val="7877481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tlik">
  <a:themeElements>
    <a:clrScheme name="Netlik">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is Klasi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tlik">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153</TotalTime>
  <Words>2045</Words>
  <Application>Microsoft Office PowerPoint</Application>
  <PresentationFormat>Ekran Gösterisi (4:3)</PresentationFormat>
  <Paragraphs>170</Paragraphs>
  <Slides>42</Slides>
  <Notes>0</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Netlik</vt:lpstr>
      <vt:lpstr>DERS NOTLARI</vt:lpstr>
      <vt:lpstr>DERSİN AMACI </vt:lpstr>
      <vt:lpstr>DERSİN İŞLENİŞİ </vt:lpstr>
      <vt:lpstr>Bilgisayar</vt:lpstr>
      <vt:lpstr>PowerPoint Sunusu</vt:lpstr>
      <vt:lpstr>PowerPoint Sunusu</vt:lpstr>
      <vt:lpstr>PowerPoint Sunusu</vt:lpstr>
      <vt:lpstr>PowerPoint Sunusu</vt:lpstr>
      <vt:lpstr>PowerPoint Sunusu</vt:lpstr>
      <vt:lpstr>Donanım (Hardware) </vt:lpstr>
      <vt:lpstr>Donanımlar </vt:lpstr>
      <vt:lpstr>PowerPoint Sunusu</vt:lpstr>
      <vt:lpstr>PowerPoint Sunusu</vt:lpstr>
      <vt:lpstr>PowerPoint Sunusu</vt:lpstr>
      <vt:lpstr>PowerPoint Sunusu</vt:lpstr>
      <vt:lpstr>PowerPoint Sunusu</vt:lpstr>
      <vt:lpstr>PowerPoint Sunusu</vt:lpstr>
      <vt:lpstr>PowerPoint Sunusu</vt:lpstr>
      <vt:lpstr>PowerPoint Sunusu</vt:lpstr>
      <vt:lpstr>Yazılım (Software) </vt:lpstr>
      <vt:lpstr>PowerPoint Sunusu</vt:lpstr>
      <vt:lpstr>PowerPoint Sunusu</vt:lpstr>
      <vt:lpstr>Windows İşletim Sistemi </vt:lpstr>
      <vt:lpstr>Programları Çalıştırmak </vt:lpstr>
      <vt:lpstr>Pencereleri Yönetmek </vt:lpstr>
      <vt:lpstr>Kapatma </vt:lpstr>
      <vt:lpstr>Simge Durumu</vt:lpstr>
      <vt:lpstr>Ekranı Kaplama </vt:lpstr>
      <vt:lpstr>Boyutlandırma </vt:lpstr>
      <vt:lpstr>Pencereler Arası Geçiş </vt:lpstr>
      <vt:lpstr>Masaüstünü Özelleştirmek </vt:lpstr>
      <vt:lpstr>PowerPoint Sunusu</vt:lpstr>
      <vt:lpstr>Windows Programları </vt:lpstr>
      <vt:lpstr>PowerPoint Sunusu</vt:lpstr>
      <vt:lpstr>PowerPoint Sunusu</vt:lpstr>
      <vt:lpstr>PowerPoint Sunusu</vt:lpstr>
      <vt:lpstr>PowerPoint Sunusu</vt:lpstr>
      <vt:lpstr>PowerPoint Sunusu</vt:lpstr>
      <vt:lpstr>PowerPoint Sunusu</vt:lpstr>
      <vt:lpstr>PowerPoint Sunusu</vt:lpstr>
      <vt:lpstr>Office Programları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KULLANIMI VE UYGULAMALARI DERSİ DERS NOTLARI</dc:title>
  <dc:creator>Doğuş GÜLGÜN</dc:creator>
  <cp:lastModifiedBy>Doğuş GÜLGÜN</cp:lastModifiedBy>
  <cp:revision>67</cp:revision>
  <dcterms:created xsi:type="dcterms:W3CDTF">2022-02-14T06:27:28Z</dcterms:created>
  <dcterms:modified xsi:type="dcterms:W3CDTF">2023-10-16T06:28:48Z</dcterms:modified>
</cp:coreProperties>
</file>