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4"/>
  </p:notesMasterIdLst>
  <p:sldIdLst>
    <p:sldId id="257" r:id="rId2"/>
    <p:sldId id="303" r:id="rId3"/>
    <p:sldId id="306" r:id="rId4"/>
    <p:sldId id="307" r:id="rId5"/>
    <p:sldId id="304" r:id="rId6"/>
    <p:sldId id="305" r:id="rId7"/>
    <p:sldId id="308" r:id="rId8"/>
    <p:sldId id="309" r:id="rId9"/>
    <p:sldId id="310" r:id="rId10"/>
    <p:sldId id="311" r:id="rId11"/>
    <p:sldId id="312" r:id="rId12"/>
    <p:sldId id="313"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314" r:id="rId30"/>
    <p:sldId id="315" r:id="rId31"/>
    <p:sldId id="316" r:id="rId32"/>
    <p:sldId id="317" r:id="rId33"/>
    <p:sldId id="318" r:id="rId34"/>
    <p:sldId id="319" r:id="rId35"/>
    <p:sldId id="320" r:id="rId36"/>
    <p:sldId id="321" r:id="rId37"/>
    <p:sldId id="322" r:id="rId38"/>
    <p:sldId id="323" r:id="rId39"/>
    <p:sldId id="324" r:id="rId40"/>
    <p:sldId id="325" r:id="rId41"/>
    <p:sldId id="326" r:id="rId42"/>
    <p:sldId id="327"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4A0F19-A6DE-4B35-88A5-C9FA17EE071E}" type="datetimeFigureOut">
              <a:rPr lang="tr-TR" smtClean="0"/>
              <a:t>12.04.2017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C897F0-0551-400C-A5A9-F794B01FB492}" type="slidenum">
              <a:rPr lang="tr-TR" smtClean="0"/>
              <a:t>‹#›</a:t>
            </a:fld>
            <a:endParaRPr lang="tr-TR"/>
          </a:p>
        </p:txBody>
      </p:sp>
    </p:spTree>
    <p:extLst>
      <p:ext uri="{BB962C8B-B14F-4D97-AF65-F5344CB8AC3E}">
        <p14:creationId xmlns:p14="http://schemas.microsoft.com/office/powerpoint/2010/main" val="1082810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D298107F-938E-4DE0-935B-C4C7CE044BE2}" type="slidenum">
              <a:rPr lang="tr-TR" smtClean="0">
                <a:solidFill>
                  <a:prstClr val="black"/>
                </a:solidFill>
              </a:rPr>
              <a:pPr/>
              <a:t>13</a:t>
            </a:fld>
            <a:endParaRPr lang="tr-T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518E0BD-5D38-4DE1-ADC6-EE1F4B61BEE4}" type="datetimeFigureOut">
              <a:rPr lang="tr-TR" smtClean="0">
                <a:solidFill>
                  <a:prstClr val="black">
                    <a:tint val="75000"/>
                  </a:prstClr>
                </a:solidFill>
              </a:rPr>
              <a:pPr/>
              <a:t>12.04.2017</a:t>
            </a:fld>
            <a:endParaRPr lang="tr-TR">
              <a:solidFill>
                <a:prstClr val="black">
                  <a:tint val="75000"/>
                </a:prstClr>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801AC73-156D-4D6E-81BA-EDC695E1D07B}" type="slidenum">
              <a:rPr lang="tr-TR" smtClean="0">
                <a:solidFill>
                  <a:prstClr val="black">
                    <a:tint val="75000"/>
                  </a:prstClr>
                </a:solidFill>
              </a:rPr>
              <a:pPr/>
              <a:t>‹#›</a:t>
            </a:fld>
            <a:endParaRPr lang="tr-TR">
              <a:solidFill>
                <a:prstClr val="black">
                  <a:tint val="75000"/>
                </a:prstClr>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323528" y="476672"/>
            <a:ext cx="8352928" cy="1008112"/>
          </a:xfrm>
        </p:spPr>
        <p:txBody>
          <a:bodyPr/>
          <a:lstStyle/>
          <a:p>
            <a:r>
              <a:rPr lang="tr-TR" b="1" dirty="0" smtClean="0"/>
              <a:t>Sermaye Piyasası Hukuku</a:t>
            </a:r>
            <a:endParaRPr lang="tr-TR" b="1" dirty="0"/>
          </a:p>
        </p:txBody>
      </p:sp>
    </p:spTree>
    <p:extLst>
      <p:ext uri="{BB962C8B-B14F-4D97-AF65-F5344CB8AC3E}">
        <p14:creationId xmlns:p14="http://schemas.microsoft.com/office/powerpoint/2010/main" val="2909957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363272" cy="6264696"/>
          </a:xfrm>
        </p:spPr>
        <p:txBody>
          <a:bodyPr>
            <a:normAutofit/>
          </a:bodyPr>
          <a:lstStyle/>
          <a:p>
            <a:pPr marL="0" indent="0">
              <a:buNone/>
            </a:pPr>
            <a:endParaRPr lang="tr-TR" sz="3500" b="1" dirty="0" smtClean="0"/>
          </a:p>
          <a:p>
            <a:pPr marL="0" indent="0">
              <a:buNone/>
            </a:pPr>
            <a:endParaRPr lang="tr-TR" sz="3500" b="1" dirty="0"/>
          </a:p>
          <a:p>
            <a:pPr marL="0" indent="0">
              <a:buNone/>
            </a:pPr>
            <a:endParaRPr lang="tr-TR" sz="3500" b="1" dirty="0" smtClean="0"/>
          </a:p>
          <a:p>
            <a:pPr marL="0" indent="0">
              <a:buNone/>
            </a:pPr>
            <a:r>
              <a:rPr lang="tr-TR" b="1" dirty="0" smtClean="0"/>
              <a:t>5. Tebliğler</a:t>
            </a:r>
          </a:p>
          <a:p>
            <a:pPr marL="0" indent="0" algn="just">
              <a:buNone/>
            </a:pPr>
            <a:r>
              <a:rPr lang="tr-TR" dirty="0" smtClean="0"/>
              <a:t>Kurul, SPK’da yer alan maddelerin uygulama esaslarını belirlemek üzere tebliğler çıkarmaktadır. Bu tebliğler, kanunun yanında, </a:t>
            </a:r>
            <a:r>
              <a:rPr lang="tr-TR" b="1" dirty="0" smtClean="0"/>
              <a:t>sermaye piyasasındaki başlıca düzenleyici metinler olup</a:t>
            </a:r>
            <a:r>
              <a:rPr lang="tr-TR" dirty="0" smtClean="0"/>
              <a:t>, bu anlamda sermaye piyasası hukukunun kaynakları arasında önemli bir yere sahiptir. Tebliğle düzenleme, sermaye piyasasının teknik ve dinamik bir alan olması, değişikliklere ve yeni durumlara hızlı uyum zorunluluğunun bulunması bakımından etkili bir metottur. Tebliğler yetkili idare organı tarafından kolay bir şekilde çıkarılmakta ve ihtiyaçlara göre değiştirilebilmektedir. </a:t>
            </a:r>
            <a:endParaRPr lang="tr-TR" dirty="0"/>
          </a:p>
        </p:txBody>
      </p:sp>
      <p:sp>
        <p:nvSpPr>
          <p:cNvPr id="2" name="Başlık 1"/>
          <p:cNvSpPr>
            <a:spLocks noGrp="1"/>
          </p:cNvSpPr>
          <p:nvPr>
            <p:ph type="title"/>
          </p:nvPr>
        </p:nvSpPr>
        <p:spPr>
          <a:xfrm>
            <a:off x="457200" y="274638"/>
            <a:ext cx="8147248" cy="58018"/>
          </a:xfrm>
        </p:spPr>
        <p:txBody>
          <a:bodyPr>
            <a:normAutofit fontScale="90000"/>
          </a:bodyPr>
          <a:lstStyle/>
          <a:p>
            <a:endParaRPr lang="tr-TR"/>
          </a:p>
        </p:txBody>
      </p:sp>
    </p:spTree>
    <p:extLst>
      <p:ext uri="{BB962C8B-B14F-4D97-AF65-F5344CB8AC3E}">
        <p14:creationId xmlns:p14="http://schemas.microsoft.com/office/powerpoint/2010/main" val="1967000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6. Kurul İlke Kararları</a:t>
            </a:r>
          </a:p>
          <a:p>
            <a:pPr marL="0" indent="0" algn="just">
              <a:buNone/>
            </a:pPr>
            <a:r>
              <a:rPr lang="tr-TR" dirty="0" smtClean="0"/>
              <a:t>Kurul, tebliğler yanında, ilke kararları da alabilmektedir. İlke kararlarının özelliği, sadece tek bir işlem için alınmış karar niteliğinde olmayıp, benzer işlemler için geçerli, idarenin düzenleyici işlemleri niteliğinde olmalarıdır.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306231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628800"/>
            <a:ext cx="8229600" cy="4525963"/>
          </a:xfrm>
        </p:spPr>
        <p:txBody>
          <a:bodyPr/>
          <a:lstStyle/>
          <a:p>
            <a:pPr marL="0" indent="0">
              <a:buNone/>
            </a:pPr>
            <a:endParaRPr lang="tr-TR" b="1" dirty="0" smtClean="0"/>
          </a:p>
          <a:p>
            <a:pPr marL="0" indent="0">
              <a:buNone/>
            </a:pPr>
            <a:endParaRPr lang="tr-TR" b="1" dirty="0"/>
          </a:p>
          <a:p>
            <a:pPr marL="0" indent="0">
              <a:buNone/>
            </a:pPr>
            <a:r>
              <a:rPr lang="tr-TR" b="1" dirty="0" smtClean="0"/>
              <a:t>7. İçtihatlar (Mahkeme Kararları)</a:t>
            </a:r>
          </a:p>
          <a:p>
            <a:pPr marL="0" indent="0" algn="just">
              <a:buNone/>
            </a:pPr>
            <a:r>
              <a:rPr lang="tr-TR" dirty="0" smtClean="0"/>
              <a:t>Sermaye piyasası hukukunun da önemli kaynaklarından birisi içtihatlardır. İçtihatlar, kanun ve diğer düzenlemelerin </a:t>
            </a:r>
            <a:r>
              <a:rPr lang="tr-TR" u="sng" dirty="0" smtClean="0"/>
              <a:t>mahkemelerce nasıl yorumlandığını</a:t>
            </a:r>
            <a:r>
              <a:rPr lang="tr-TR" dirty="0" smtClean="0"/>
              <a:t> göstermesi bakımından önemlidir.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174095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İçerik Yer Tutucusu"/>
          <p:cNvSpPr>
            <a:spLocks noGrp="1"/>
          </p:cNvSpPr>
          <p:nvPr>
            <p:ph idx="1"/>
          </p:nvPr>
        </p:nvSpPr>
        <p:spPr/>
        <p:txBody>
          <a:bodyPr>
            <a:normAutofit/>
          </a:bodyPr>
          <a:lstStyle/>
          <a:p>
            <a:pPr marL="0" indent="0">
              <a:buNone/>
            </a:pPr>
            <a:r>
              <a:rPr lang="tr-TR" b="1" dirty="0" smtClean="0"/>
              <a:t>1. Kamuyu Aydınlatma/Şeffaflık</a:t>
            </a:r>
          </a:p>
          <a:p>
            <a:pPr marL="0" indent="0" algn="just">
              <a:buNone/>
            </a:pPr>
            <a:r>
              <a:rPr lang="tr-TR" dirty="0" smtClean="0"/>
              <a:t>Kamuyu aydınlatma ya da şeffaflık ilkesi, sermaye piyasası hukukunun en temel ilkelerinden biridir. </a:t>
            </a:r>
            <a:r>
              <a:rPr lang="tr-TR" b="1" i="1" dirty="0" smtClean="0"/>
              <a:t>Ancak şeffaf bir ortamda yatırımcı özgür iradesiyle yatırıma karar verebilir. </a:t>
            </a:r>
            <a:r>
              <a:rPr lang="tr-TR" dirty="0" smtClean="0"/>
              <a:t>Şeffaflık ilkesi, piyasaya katılanların yapmak istediği </a:t>
            </a:r>
            <a:r>
              <a:rPr lang="tr-TR" b="1" dirty="0" smtClean="0"/>
              <a:t>işlemlerle</a:t>
            </a:r>
            <a:r>
              <a:rPr lang="tr-TR" dirty="0" smtClean="0"/>
              <a:t> ve bu işlemleri gerçekleştireceği </a:t>
            </a:r>
            <a:r>
              <a:rPr lang="tr-TR" b="1" dirty="0" smtClean="0"/>
              <a:t>kimselerle</a:t>
            </a:r>
            <a:r>
              <a:rPr lang="tr-TR" dirty="0" smtClean="0"/>
              <a:t> ilgili bütün bilgilerin kendisine sağlanmasını gerektirir. </a:t>
            </a:r>
            <a:endParaRPr lang="tr-TR" dirty="0"/>
          </a:p>
        </p:txBody>
      </p:sp>
      <p:sp>
        <p:nvSpPr>
          <p:cNvPr id="9" name="8 Başlık"/>
          <p:cNvSpPr>
            <a:spLocks noGrp="1"/>
          </p:cNvSpPr>
          <p:nvPr>
            <p:ph type="title"/>
          </p:nvPr>
        </p:nvSpPr>
        <p:spPr/>
        <p:txBody>
          <a:bodyPr>
            <a:normAutofit fontScale="90000"/>
          </a:bodyPr>
          <a:lstStyle/>
          <a:p>
            <a:r>
              <a:rPr lang="tr-TR" b="1" dirty="0" smtClean="0"/>
              <a:t>Sermaye Piyasası Hukukunun İlkeleri</a:t>
            </a:r>
            <a:endParaRPr lang="tr-TR" b="1" dirty="0"/>
          </a:p>
        </p:txBody>
      </p:sp>
    </p:spTree>
    <p:extLst>
      <p:ext uri="{BB962C8B-B14F-4D97-AF65-F5344CB8AC3E}">
        <p14:creationId xmlns:p14="http://schemas.microsoft.com/office/powerpoint/2010/main" val="1734825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323528" y="476671"/>
            <a:ext cx="8248972" cy="5649491"/>
          </a:xfrm>
        </p:spPr>
        <p:txBody>
          <a:bodyPr>
            <a:normAutofit/>
          </a:bodyPr>
          <a:lstStyle/>
          <a:p>
            <a:pPr algn="just">
              <a:buNone/>
            </a:pPr>
            <a:r>
              <a:rPr lang="tr-TR" dirty="0" smtClean="0"/>
              <a:t>	</a:t>
            </a:r>
          </a:p>
          <a:p>
            <a:pPr algn="just">
              <a:buNone/>
            </a:pPr>
            <a:endParaRPr lang="tr-TR" u="sng" dirty="0"/>
          </a:p>
          <a:p>
            <a:pPr algn="just">
              <a:buNone/>
            </a:pPr>
            <a:endParaRPr lang="tr-TR" u="sng" dirty="0" smtClean="0"/>
          </a:p>
          <a:p>
            <a:pPr algn="just">
              <a:buNone/>
            </a:pPr>
            <a:r>
              <a:rPr lang="tr-TR" dirty="0"/>
              <a:t>	</a:t>
            </a:r>
            <a:r>
              <a:rPr lang="tr-TR" b="1" i="1" dirty="0" smtClean="0"/>
              <a:t>Kamuyu aydınlatma ilkesi ile şeffaflık ilkesi arasında bir ilişki olmasına karşın bu iki ilke aynı değildir.  </a:t>
            </a:r>
            <a:r>
              <a:rPr lang="tr-TR" dirty="0" smtClean="0"/>
              <a:t>Kamuyu aydınlatma, belirli bilgilerin belirli formatlarda kamuya sunulmasını, şeffaflık ise işlem yapanların ve işlemlerin görünebilir ve anlaşılabilir olmasını gerektirir. </a:t>
            </a:r>
          </a:p>
          <a:p>
            <a:pPr algn="just">
              <a:buNone/>
            </a:pPr>
            <a:r>
              <a:rPr lang="tr-TR" dirty="0"/>
              <a:t>	</a:t>
            </a:r>
            <a:r>
              <a:rPr lang="tr-TR" dirty="0" smtClean="0"/>
              <a:t>Şeffaflık ilkesinin amacı, yatırımcının yatırım yapacağı sermaye piyasası araçlarının iyi ve kötü yönlerini tanıyabilmesidir. Yatırımcı, önceden edineceği bu bilgilerle kendisi için en elverişli ve avantajlı yatırımı yapabilecektir. </a:t>
            </a:r>
            <a:endParaRPr lang="tr-TR" dirty="0"/>
          </a:p>
        </p:txBody>
      </p:sp>
    </p:spTree>
    <p:extLst>
      <p:ext uri="{BB962C8B-B14F-4D97-AF65-F5344CB8AC3E}">
        <p14:creationId xmlns:p14="http://schemas.microsoft.com/office/powerpoint/2010/main" val="2915231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323528" y="404665"/>
            <a:ext cx="8391847" cy="6453336"/>
          </a:xfrm>
        </p:spPr>
        <p:txBody>
          <a:bodyPr>
            <a:normAutofit/>
          </a:bodyPr>
          <a:lstStyle/>
          <a:p>
            <a:pPr algn="just">
              <a:buNone/>
            </a:pPr>
            <a:r>
              <a:rPr lang="tr-TR" dirty="0" smtClean="0"/>
              <a:t>	</a:t>
            </a:r>
          </a:p>
          <a:p>
            <a:pPr algn="just">
              <a:buNone/>
            </a:pPr>
            <a:endParaRPr lang="tr-TR" dirty="0"/>
          </a:p>
          <a:p>
            <a:pPr algn="just">
              <a:buNone/>
            </a:pPr>
            <a:r>
              <a:rPr lang="tr-TR" dirty="0"/>
              <a:t>	</a:t>
            </a:r>
            <a:endParaRPr lang="tr-TR" dirty="0" smtClean="0"/>
          </a:p>
          <a:p>
            <a:pPr algn="just">
              <a:buNone/>
            </a:pPr>
            <a:r>
              <a:rPr lang="tr-TR" dirty="0"/>
              <a:t>	</a:t>
            </a:r>
            <a:r>
              <a:rPr lang="tr-TR" dirty="0" smtClean="0"/>
              <a:t>Kamunun aydınlatılması bir defalık bilgi vermekten ibaret değildir. Bu bilgi verme ve aydınlatma </a:t>
            </a:r>
            <a:r>
              <a:rPr lang="tr-TR" b="1" u="sng" dirty="0" smtClean="0"/>
              <a:t>süreklilik</a:t>
            </a:r>
            <a:r>
              <a:rPr lang="tr-TR" b="1" dirty="0" smtClean="0"/>
              <a:t> </a:t>
            </a:r>
            <a:r>
              <a:rPr lang="tr-TR" dirty="0" smtClean="0"/>
              <a:t>arz eder. Kamuyu aydınlatma, değişik şekillerde halka açık şirketlere getirilmiş sürekli bir yükümlülüktür. </a:t>
            </a:r>
          </a:p>
          <a:p>
            <a:pPr algn="just">
              <a:buNone/>
            </a:pPr>
            <a:r>
              <a:rPr lang="tr-TR" dirty="0" smtClean="0"/>
              <a:t>	Kamunun aydınlatılması için “</a:t>
            </a:r>
            <a:r>
              <a:rPr lang="tr-TR" b="1" dirty="0" smtClean="0"/>
              <a:t>Kamuyu Aydınlatma Platformu”</a:t>
            </a:r>
            <a:r>
              <a:rPr lang="tr-TR" dirty="0" smtClean="0"/>
              <a:t> adı verilen özel bir platform oluşturulmuştur. Halka açık şirketlerin genel kurul toplantılarının </a:t>
            </a:r>
            <a:r>
              <a:rPr lang="tr-TR" dirty="0" err="1" smtClean="0"/>
              <a:t>KAP’ta</a:t>
            </a:r>
            <a:r>
              <a:rPr lang="tr-TR" dirty="0" smtClean="0"/>
              <a:t> ilan edilmesi gerekir. </a:t>
            </a:r>
            <a:r>
              <a:rPr lang="tr-TR" u="sng" dirty="0" smtClean="0"/>
              <a:t>Borsaya, kamuyu aydınlatma yükümlülüklerinin yerine getirilmesine ilişkin görevler verilmiştir.</a:t>
            </a:r>
            <a:r>
              <a:rPr lang="tr-TR" dirty="0" smtClean="0"/>
              <a:t> Bütün bu düzenlemeler kamuyu aydınlatma ilkesinin </a:t>
            </a:r>
            <a:r>
              <a:rPr lang="tr-TR" dirty="0" err="1" smtClean="0"/>
              <a:t>SPK’ya</a:t>
            </a:r>
            <a:r>
              <a:rPr lang="tr-TR" dirty="0" smtClean="0"/>
              <a:t> yansımış özel görünümleridir. </a:t>
            </a:r>
            <a:endParaRPr lang="tr-TR" dirty="0"/>
          </a:p>
        </p:txBody>
      </p:sp>
    </p:spTree>
    <p:extLst>
      <p:ext uri="{BB962C8B-B14F-4D97-AF65-F5344CB8AC3E}">
        <p14:creationId xmlns:p14="http://schemas.microsoft.com/office/powerpoint/2010/main" val="184024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4294967295"/>
          </p:nvPr>
        </p:nvSpPr>
        <p:spPr>
          <a:xfrm>
            <a:off x="0" y="476250"/>
            <a:ext cx="8640763" cy="5881688"/>
          </a:xfrm>
        </p:spPr>
        <p:txBody>
          <a:bodyPr>
            <a:normAutofit/>
          </a:bodyPr>
          <a:lstStyle/>
          <a:p>
            <a:pPr algn="just">
              <a:buNone/>
            </a:pPr>
            <a:r>
              <a:rPr lang="tr-TR" b="1" dirty="0" smtClean="0"/>
              <a:t>	</a:t>
            </a:r>
          </a:p>
          <a:p>
            <a:pPr algn="just">
              <a:buNone/>
            </a:pPr>
            <a:endParaRPr lang="tr-TR" b="1" dirty="0"/>
          </a:p>
          <a:p>
            <a:pPr algn="just">
              <a:buNone/>
            </a:pPr>
            <a:endParaRPr lang="tr-TR" b="1" dirty="0" smtClean="0"/>
          </a:p>
          <a:p>
            <a:pPr algn="just">
              <a:buNone/>
            </a:pPr>
            <a:r>
              <a:rPr lang="tr-TR" b="1" dirty="0"/>
              <a:t>	</a:t>
            </a:r>
            <a:r>
              <a:rPr lang="tr-TR" b="1" dirty="0" smtClean="0"/>
              <a:t>2. Piyasanın Denetim ve Düzenlemeye 	Tabi Olması</a:t>
            </a:r>
          </a:p>
          <a:p>
            <a:pPr algn="just">
              <a:buNone/>
            </a:pPr>
            <a:r>
              <a:rPr lang="tr-TR" b="1" dirty="0"/>
              <a:t>	</a:t>
            </a:r>
            <a:r>
              <a:rPr lang="tr-TR" dirty="0" smtClean="0"/>
              <a:t>Sermaye piyasası hukukunda öne çıkan diğer bir ilke, bağımsız bir idari otoriteye geniş denetleme ve düzenleme yetkisinin tanınmasıdır. </a:t>
            </a:r>
            <a:r>
              <a:rPr lang="tr-TR" i="1" u="sng" dirty="0" smtClean="0"/>
              <a:t>Bunun nedeni ise, yatırımcıyı korumak için şeffaflık ya da kamuyu aydınlatma ilkesinin önemli olmasına karşın yeterli olmamasıdır. </a:t>
            </a:r>
            <a:r>
              <a:rPr lang="tr-TR" dirty="0" smtClean="0"/>
              <a:t>Çünkü bir kere yatırımını yapan bir yatırımcı için artık şirketin kötü yönetimi ya da ekonomik olarak kötü duruma düşmesi hallerinde şeffaflık ya da kamuyu aydınlatma ilkesi işe yaramaz.</a:t>
            </a:r>
            <a:endParaRPr lang="tr-TR" dirty="0"/>
          </a:p>
        </p:txBody>
      </p:sp>
    </p:spTree>
    <p:extLst>
      <p:ext uri="{BB962C8B-B14F-4D97-AF65-F5344CB8AC3E}">
        <p14:creationId xmlns:p14="http://schemas.microsoft.com/office/powerpoint/2010/main" val="3672861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836613"/>
            <a:ext cx="8424863" cy="5664200"/>
          </a:xfrm>
        </p:spPr>
        <p:txBody>
          <a:bodyPr/>
          <a:lstStyle/>
          <a:p>
            <a:pPr algn="just">
              <a:buNone/>
            </a:pPr>
            <a:r>
              <a:rPr lang="tr-TR" dirty="0" smtClean="0"/>
              <a:t>	</a:t>
            </a:r>
          </a:p>
          <a:p>
            <a:pPr algn="just">
              <a:buNone/>
            </a:pPr>
            <a:r>
              <a:rPr lang="tr-TR" dirty="0"/>
              <a:t>	</a:t>
            </a:r>
            <a:endParaRPr lang="tr-TR" dirty="0" smtClean="0"/>
          </a:p>
          <a:p>
            <a:pPr algn="just">
              <a:buNone/>
            </a:pPr>
            <a:endParaRPr lang="tr-TR" dirty="0"/>
          </a:p>
          <a:p>
            <a:pPr algn="just">
              <a:buNone/>
            </a:pPr>
            <a:r>
              <a:rPr lang="tr-TR" dirty="0" smtClean="0"/>
              <a:t>	Şeffaflık ilkesinin yetersizliğini gören kanun koyucu,  çok geniş yetkiler tanıdığı Kurul’u sermaye piyasasını denetleme, düzenleme ve müdahale yetkileri ile donatarak bu eksikliği gidermeye çalışmıştır. Kurul, sermaye piyasasını bütün yönleriyle düzenleyebilmektedir. </a:t>
            </a:r>
            <a:r>
              <a:rPr lang="tr-TR" b="1" u="sng" dirty="0" smtClean="0"/>
              <a:t>Sermaye Piyasası Kurulu bu anlamda bağımsız idari otoritedir. </a:t>
            </a:r>
            <a:endParaRPr lang="tr-TR" b="1" u="sng" dirty="0"/>
          </a:p>
        </p:txBody>
      </p:sp>
    </p:spTree>
    <p:extLst>
      <p:ext uri="{BB962C8B-B14F-4D97-AF65-F5344CB8AC3E}">
        <p14:creationId xmlns:p14="http://schemas.microsoft.com/office/powerpoint/2010/main" val="2498124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323528" y="476671"/>
            <a:ext cx="8172772" cy="5952703"/>
          </a:xfrm>
        </p:spPr>
        <p:txBody>
          <a:bodyPr>
            <a:normAutofit/>
          </a:bodyPr>
          <a:lstStyle/>
          <a:p>
            <a:pPr algn="just">
              <a:buNone/>
            </a:pPr>
            <a:r>
              <a:rPr lang="tr-TR" dirty="0" smtClean="0"/>
              <a:t>	</a:t>
            </a:r>
          </a:p>
          <a:p>
            <a:pPr algn="just">
              <a:buNone/>
            </a:pPr>
            <a:endParaRPr lang="tr-TR" b="1" dirty="0"/>
          </a:p>
          <a:p>
            <a:pPr algn="just">
              <a:buNone/>
            </a:pPr>
            <a:endParaRPr lang="tr-TR" b="1" dirty="0" smtClean="0"/>
          </a:p>
          <a:p>
            <a:pPr algn="just">
              <a:buNone/>
            </a:pPr>
            <a:r>
              <a:rPr lang="tr-TR" b="1" dirty="0"/>
              <a:t>	</a:t>
            </a:r>
            <a:r>
              <a:rPr lang="tr-TR" b="1" dirty="0" smtClean="0"/>
              <a:t>3. Sermaye Piyasası Faaliyetlerinin İzne Tabi 	Olması</a:t>
            </a:r>
          </a:p>
          <a:p>
            <a:pPr algn="just">
              <a:buNone/>
            </a:pPr>
            <a:r>
              <a:rPr lang="tr-TR" dirty="0" smtClean="0"/>
              <a:t>	Sermaye piyasası faaliyetlerinde bulunmak için Kurul’un iznine ihtiyaç vardır. </a:t>
            </a:r>
            <a:r>
              <a:rPr lang="tr-TR" u="sng" dirty="0" smtClean="0"/>
              <a:t>Sermaye piyasası faaliyetleri, sermaye piyasası kurumlarının SPK kapsamındaki faaliyetleri, yatırım hizmetleri ile bunlara ek olarak yapılan yan hizmetlerdir. </a:t>
            </a:r>
            <a:r>
              <a:rPr lang="tr-TR" dirty="0" smtClean="0"/>
              <a:t>Bunlara yatırım faaliyet ve hizmetlerinin izne tabi olması, sermaye piyasası kurumlarının kuruluşlarının izne tabi olması, borsaların, merkezi saklama ve takas kuruluşlarının kurulmasının izne bağlı olması örnek olarak verilebilir. </a:t>
            </a:r>
            <a:endParaRPr lang="tr-TR" dirty="0"/>
          </a:p>
        </p:txBody>
      </p:sp>
    </p:spTree>
    <p:extLst>
      <p:ext uri="{BB962C8B-B14F-4D97-AF65-F5344CB8AC3E}">
        <p14:creationId xmlns:p14="http://schemas.microsoft.com/office/powerpoint/2010/main" val="3296497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251520" y="1268760"/>
            <a:ext cx="8424936" cy="5017740"/>
          </a:xfrm>
        </p:spPr>
        <p:txBody>
          <a:bodyPr/>
          <a:lstStyle/>
          <a:p>
            <a:pPr algn="just">
              <a:buNone/>
            </a:pPr>
            <a:r>
              <a:rPr lang="tr-TR" dirty="0"/>
              <a:t>	</a:t>
            </a:r>
            <a:endParaRPr lang="tr-TR" dirty="0" smtClean="0"/>
          </a:p>
          <a:p>
            <a:pPr algn="just">
              <a:buNone/>
            </a:pPr>
            <a:endParaRPr lang="tr-TR" dirty="0"/>
          </a:p>
          <a:p>
            <a:pPr algn="just">
              <a:buNone/>
            </a:pPr>
            <a:r>
              <a:rPr lang="tr-TR" dirty="0" smtClean="0"/>
              <a:t>	Sermaye piyasası faaliyetlerinin izne tabi kılınmasının nedeni, ehliyetsiz kişi ve kuruluşların piyasada faaliyet göstererek </a:t>
            </a:r>
            <a:r>
              <a:rPr lang="tr-TR" u="sng" dirty="0" smtClean="0"/>
              <a:t>yatırımcıları aldatmalarının önüne geçmek, </a:t>
            </a:r>
            <a:r>
              <a:rPr lang="tr-TR" dirty="0" smtClean="0"/>
              <a:t>yatırım faaliyet ve hizmetlerinin belirli bir kalite ve uzmanlık düzeyinde, mevzuata uygun olarak ve sorumluluk hükümleri altında yürütülmesini sağlamaktır. </a:t>
            </a:r>
            <a:endParaRPr lang="tr-TR" dirty="0"/>
          </a:p>
        </p:txBody>
      </p:sp>
    </p:spTree>
    <p:extLst>
      <p:ext uri="{BB962C8B-B14F-4D97-AF65-F5344CB8AC3E}">
        <p14:creationId xmlns:p14="http://schemas.microsoft.com/office/powerpoint/2010/main" val="2368583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323528" y="1700808"/>
            <a:ext cx="8507288" cy="4968552"/>
          </a:xfrm>
        </p:spPr>
        <p:txBody>
          <a:bodyPr>
            <a:normAutofit/>
          </a:bodyPr>
          <a:lstStyle/>
          <a:p>
            <a:pPr marL="0" indent="0" algn="just">
              <a:buNone/>
            </a:pPr>
            <a:endParaRPr lang="tr-TR" dirty="0" smtClean="0"/>
          </a:p>
          <a:p>
            <a:pPr marL="0" indent="0" algn="just">
              <a:buNone/>
            </a:pPr>
            <a:endParaRPr lang="tr-TR" dirty="0"/>
          </a:p>
          <a:p>
            <a:pPr marL="0" indent="0" algn="just">
              <a:buNone/>
            </a:pPr>
            <a:r>
              <a:rPr lang="tr-TR" dirty="0" smtClean="0"/>
              <a:t>Sermaye piyasası hukuku, sermaye piyasasını düzenlemeye yönelik </a:t>
            </a:r>
            <a:r>
              <a:rPr lang="tr-TR" u="sng" dirty="0" smtClean="0"/>
              <a:t>devlet otoritesi müeyyidesi ile desteklenmiş</a:t>
            </a:r>
            <a:r>
              <a:rPr lang="tr-TR" dirty="0" smtClean="0"/>
              <a:t> kurallar bütünü olarak tanımlanabilir. </a:t>
            </a:r>
          </a:p>
          <a:p>
            <a:pPr marL="0" indent="0" algn="just">
              <a:buNone/>
            </a:pPr>
            <a:r>
              <a:rPr lang="tr-TR" dirty="0" smtClean="0"/>
              <a:t>Sermaye piyasasının işleyişi sırasında tarafların karşılaştığı uyuşmazlıklar genellikle </a:t>
            </a:r>
            <a:r>
              <a:rPr lang="tr-TR" b="1" u="sng" dirty="0" smtClean="0"/>
              <a:t>özel hukuk karakterlidir.</a:t>
            </a:r>
            <a:r>
              <a:rPr lang="tr-TR" dirty="0" smtClean="0"/>
              <a:t> Fakat sermaye piyasası hukukunun ana kaynağını teşkil eden SPK ağırlıklı olarak </a:t>
            </a:r>
            <a:r>
              <a:rPr lang="tr-TR" b="1" u="sng" dirty="0" smtClean="0"/>
              <a:t>kamu hukuku karakterli</a:t>
            </a:r>
            <a:r>
              <a:rPr lang="tr-TR" dirty="0" smtClean="0"/>
              <a:t> hükümler içermektedir. Bu nedenle sermaye piyasası hukuku hem kamu hukuku hem özel hukuk kurallarını kapsayan </a:t>
            </a:r>
            <a:r>
              <a:rPr lang="tr-TR" b="1" u="sng" dirty="0" smtClean="0"/>
              <a:t>karma nitelikli bir hukuk dalıdır. </a:t>
            </a:r>
            <a:endParaRPr lang="tr-TR" b="1" u="sng" dirty="0"/>
          </a:p>
        </p:txBody>
      </p:sp>
      <p:sp>
        <p:nvSpPr>
          <p:cNvPr id="3" name="Başlık 2"/>
          <p:cNvSpPr>
            <a:spLocks noGrp="1"/>
          </p:cNvSpPr>
          <p:nvPr>
            <p:ph type="title"/>
          </p:nvPr>
        </p:nvSpPr>
        <p:spPr>
          <a:xfrm>
            <a:off x="539552" y="338328"/>
            <a:ext cx="8147248" cy="930432"/>
          </a:xfrm>
        </p:spPr>
        <p:txBody>
          <a:bodyPr>
            <a:normAutofit fontScale="90000"/>
          </a:bodyPr>
          <a:lstStyle/>
          <a:p>
            <a:r>
              <a:rPr lang="tr-TR" b="1" dirty="0" smtClean="0"/>
              <a:t/>
            </a:r>
            <a:br>
              <a:rPr lang="tr-TR" b="1" dirty="0" smtClean="0"/>
            </a:br>
            <a:r>
              <a:rPr lang="tr-TR" b="1" dirty="0" smtClean="0"/>
              <a:t>Sermaye Piyasası Hukukunun Tanım</a:t>
            </a:r>
            <a:br>
              <a:rPr lang="tr-TR" b="1" dirty="0" smtClean="0"/>
            </a:br>
            <a:endParaRPr lang="tr-TR" b="1" dirty="0"/>
          </a:p>
        </p:txBody>
      </p:sp>
    </p:spTree>
    <p:extLst>
      <p:ext uri="{BB962C8B-B14F-4D97-AF65-F5344CB8AC3E}">
        <p14:creationId xmlns:p14="http://schemas.microsoft.com/office/powerpoint/2010/main" val="4201868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179512" y="836712"/>
            <a:ext cx="8640960" cy="5760640"/>
          </a:xfrm>
        </p:spPr>
        <p:txBody>
          <a:bodyPr>
            <a:normAutofit/>
          </a:bodyPr>
          <a:lstStyle/>
          <a:p>
            <a:pPr>
              <a:buNone/>
            </a:pPr>
            <a:r>
              <a:rPr lang="tr-TR" dirty="0" smtClean="0"/>
              <a:t>	</a:t>
            </a:r>
          </a:p>
          <a:p>
            <a:pPr>
              <a:buNone/>
            </a:pPr>
            <a:endParaRPr lang="tr-TR" b="1" dirty="0"/>
          </a:p>
          <a:p>
            <a:pPr>
              <a:buNone/>
            </a:pPr>
            <a:r>
              <a:rPr lang="tr-TR" b="1" dirty="0" smtClean="0"/>
              <a:t>	4. Yatırımcının Tazmini </a:t>
            </a:r>
          </a:p>
          <a:p>
            <a:pPr algn="just">
              <a:buNone/>
            </a:pPr>
            <a:r>
              <a:rPr lang="tr-TR" dirty="0" smtClean="0"/>
              <a:t>	Sermaye piyasasının genel amaçlarından biri de </a:t>
            </a:r>
            <a:r>
              <a:rPr lang="tr-TR" u="sng" dirty="0" smtClean="0"/>
              <a:t>yatırımcının korunmasıdır</a:t>
            </a:r>
            <a:r>
              <a:rPr lang="tr-TR" dirty="0" smtClean="0"/>
              <a:t>. Bu nedenle sermaye piyasası mevzuatında birçok düzenleme bulunmaktadır. Ancak bütün önleyici tedbirlerin işe yaramadığı ve yatırımcının zarara uğradığı belli hallerde bu zararın bir ölçüde karşılanması için bir merkez ve ayrıca bir fon kurulmuştur. Bu merkezin adı </a:t>
            </a:r>
            <a:r>
              <a:rPr lang="tr-TR" u="sng" dirty="0" smtClean="0"/>
              <a:t>Yatırımcı Tazmin Merkezi’dir</a:t>
            </a:r>
            <a:r>
              <a:rPr lang="tr-TR" dirty="0" smtClean="0"/>
              <a:t>. Bu merkezin asıl amacı, yatırımcının belirli şartlar altındaki zararlarının karşılanarak, sermaye piyasasına olan güvenin korunmasıdır. </a:t>
            </a:r>
            <a:endParaRPr lang="tr-TR" dirty="0"/>
          </a:p>
        </p:txBody>
      </p:sp>
    </p:spTree>
    <p:extLst>
      <p:ext uri="{BB962C8B-B14F-4D97-AF65-F5344CB8AC3E}">
        <p14:creationId xmlns:p14="http://schemas.microsoft.com/office/powerpoint/2010/main" val="3547923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4294967295"/>
          </p:nvPr>
        </p:nvSpPr>
        <p:spPr>
          <a:xfrm>
            <a:off x="251520" y="548680"/>
            <a:ext cx="8429625" cy="5929313"/>
          </a:xfrm>
        </p:spPr>
        <p:txBody>
          <a:bodyPr>
            <a:normAutofit/>
          </a:bodyPr>
          <a:lstStyle/>
          <a:p>
            <a:pPr algn="just">
              <a:buNone/>
            </a:pPr>
            <a:r>
              <a:rPr lang="tr-TR" dirty="0" smtClean="0"/>
              <a:t>	</a:t>
            </a:r>
          </a:p>
          <a:p>
            <a:pPr algn="just">
              <a:buNone/>
            </a:pPr>
            <a:endParaRPr lang="tr-TR" dirty="0"/>
          </a:p>
          <a:p>
            <a:pPr algn="just">
              <a:buNone/>
            </a:pPr>
            <a:r>
              <a:rPr lang="tr-TR" dirty="0" smtClean="0"/>
              <a:t>	</a:t>
            </a:r>
          </a:p>
          <a:p>
            <a:pPr algn="just">
              <a:buNone/>
            </a:pPr>
            <a:r>
              <a:rPr lang="tr-TR" dirty="0"/>
              <a:t>	</a:t>
            </a:r>
            <a:r>
              <a:rPr lang="tr-TR" dirty="0" smtClean="0"/>
              <a:t>Yatırım kuruluşlarının sermaye piyasası faaliyetlerinden kaynaklanan nakit ödeme veya sermaye piyasası araçlarını teslim yükümlülüklerini yerine getirmediği ya da kısa sürede yerine getiremeyeceğini tespit etmesi halinde Kurul 3 ay içinde </a:t>
            </a:r>
            <a:r>
              <a:rPr lang="tr-TR" u="sng" dirty="0" smtClean="0"/>
              <a:t>yatırımcıları tazmin kararı</a:t>
            </a:r>
            <a:r>
              <a:rPr lang="tr-TR" dirty="0" smtClean="0"/>
              <a:t> alabilir. Sadece ödeme yetersizliği ya da sermaye piyasası araçlarını teslim yükümünde gecikilmesi, yatırımcıların tazmini için yeterli değildir. Merkez’den bir talepte bulunulabilmesi için aynı zamanda söz konusu yatırım kuruluşu hakkında </a:t>
            </a:r>
            <a:r>
              <a:rPr lang="tr-TR" u="sng" dirty="0" smtClean="0"/>
              <a:t>Kurul tarafından yatırımcıları tazmin kararı verilmelidir. </a:t>
            </a:r>
            <a:endParaRPr lang="tr-TR" u="sng" dirty="0"/>
          </a:p>
        </p:txBody>
      </p:sp>
    </p:spTree>
    <p:extLst>
      <p:ext uri="{BB962C8B-B14F-4D97-AF65-F5344CB8AC3E}">
        <p14:creationId xmlns:p14="http://schemas.microsoft.com/office/powerpoint/2010/main" val="3766874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251520" y="836712"/>
            <a:ext cx="8496944" cy="5592662"/>
          </a:xfrm>
        </p:spPr>
        <p:txBody>
          <a:bodyPr>
            <a:normAutofit/>
          </a:bodyPr>
          <a:lstStyle/>
          <a:p>
            <a:pPr algn="just">
              <a:buNone/>
            </a:pPr>
            <a:r>
              <a:rPr lang="tr-TR" dirty="0" smtClean="0"/>
              <a:t>	</a:t>
            </a:r>
          </a:p>
          <a:p>
            <a:pPr algn="just">
              <a:buNone/>
            </a:pPr>
            <a:endParaRPr lang="tr-TR" u="sng" dirty="0"/>
          </a:p>
          <a:p>
            <a:pPr algn="just">
              <a:buNone/>
            </a:pPr>
            <a:r>
              <a:rPr lang="tr-TR" dirty="0" smtClean="0"/>
              <a:t>	</a:t>
            </a:r>
            <a:r>
              <a:rPr lang="tr-TR" u="sng" dirty="0" smtClean="0"/>
              <a:t>Yatırım kuruluşlarının Yatırımcı Tazmin Merkezi’ne katılması zorunludur.</a:t>
            </a:r>
            <a:r>
              <a:rPr lang="tr-TR" dirty="0" smtClean="0"/>
              <a:t> Yatırım tazmininden her bir hak sahibi yatırımcı, azami yüz bin Türk Lirası tazminat alabilir. Bu sınır, hesap sayısı, türü ve para birimine bakılmaksızın, bir yatırımcının aynı kuruluştan olan taleplerinin tümünü kapsar. Yatırımcının zararı, yazılı talep üzerine 3 ayda ödenmek zorundadır. Zorunlu hallerde bu süre 3 ay daha uzatılabilir. Yatırımcının tazminat talebi, yatırım tazmin kararının ilanından </a:t>
            </a:r>
            <a:r>
              <a:rPr lang="tr-TR" u="sng" dirty="0" smtClean="0"/>
              <a:t>itibaren bir yıl içinde zamanaşımına uğrar. </a:t>
            </a:r>
            <a:endParaRPr lang="tr-TR" u="sng" dirty="0"/>
          </a:p>
        </p:txBody>
      </p:sp>
    </p:spTree>
    <p:extLst>
      <p:ext uri="{BB962C8B-B14F-4D97-AF65-F5344CB8AC3E}">
        <p14:creationId xmlns:p14="http://schemas.microsoft.com/office/powerpoint/2010/main" val="2026463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395536" y="1052736"/>
            <a:ext cx="8352928" cy="5376639"/>
          </a:xfrm>
        </p:spPr>
        <p:txBody>
          <a:bodyPr/>
          <a:lstStyle/>
          <a:p>
            <a:pPr>
              <a:buNone/>
            </a:pPr>
            <a:r>
              <a:rPr lang="tr-TR" dirty="0" smtClean="0"/>
              <a:t>	</a:t>
            </a:r>
          </a:p>
          <a:p>
            <a:pPr>
              <a:buNone/>
            </a:pPr>
            <a:endParaRPr lang="tr-TR" b="1" dirty="0"/>
          </a:p>
          <a:p>
            <a:pPr>
              <a:buNone/>
            </a:pPr>
            <a:r>
              <a:rPr lang="tr-TR" b="1" dirty="0" smtClean="0"/>
              <a:t>	5. Kurumsal Yönetim</a:t>
            </a:r>
          </a:p>
          <a:p>
            <a:pPr algn="just">
              <a:buNone/>
            </a:pPr>
            <a:r>
              <a:rPr lang="tr-TR" dirty="0" smtClean="0"/>
              <a:t>	Kurumsal yönetim, </a:t>
            </a:r>
            <a:r>
              <a:rPr lang="tr-TR" u="sng" dirty="0" smtClean="0"/>
              <a:t>sorumluluk, hesap verilebilirlik, şeffaflık ve adil olmak</a:t>
            </a:r>
            <a:r>
              <a:rPr lang="tr-TR" dirty="0" smtClean="0"/>
              <a:t> gibi etik kavramları öne çıkaran ve ilke haline getiren </a:t>
            </a:r>
            <a:r>
              <a:rPr lang="tr-TR" b="1" u="sng" dirty="0" smtClean="0"/>
              <a:t>yönetim biçimidir</a:t>
            </a:r>
            <a:r>
              <a:rPr lang="tr-TR" dirty="0" smtClean="0"/>
              <a:t>. Tüm çıkar gruplarına eşit muamele yapılması, bilgilerin hissedarlarla ve ortaklarla eşit olarak paylaşılması, yürütülen faaliyetlerin hesabının verilebilmesi ve toplum değerlerini yansıtan kurallara saygılı olunması kurumsal yönetimin temel prensipleridir. </a:t>
            </a:r>
            <a:endParaRPr lang="tr-TR" dirty="0"/>
          </a:p>
        </p:txBody>
      </p:sp>
    </p:spTree>
    <p:extLst>
      <p:ext uri="{BB962C8B-B14F-4D97-AF65-F5344CB8AC3E}">
        <p14:creationId xmlns:p14="http://schemas.microsoft.com/office/powerpoint/2010/main" val="26349134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251520" y="980728"/>
            <a:ext cx="8424936" cy="5448646"/>
          </a:xfrm>
        </p:spPr>
        <p:txBody>
          <a:bodyPr/>
          <a:lstStyle/>
          <a:p>
            <a:pPr algn="just">
              <a:buNone/>
            </a:pPr>
            <a:r>
              <a:rPr lang="tr-TR" dirty="0"/>
              <a:t>	</a:t>
            </a:r>
            <a:endParaRPr lang="tr-TR" dirty="0" smtClean="0"/>
          </a:p>
          <a:p>
            <a:pPr algn="just">
              <a:buNone/>
            </a:pPr>
            <a:endParaRPr lang="tr-TR" dirty="0"/>
          </a:p>
          <a:p>
            <a:pPr algn="just">
              <a:buNone/>
            </a:pPr>
            <a:r>
              <a:rPr lang="tr-TR" dirty="0" smtClean="0"/>
              <a:t>	Kurumsal yönetimin çıkış nedeni, şirketlerin yönetiminin karmaşıklaşması ile pay sahibi ile yönetim arasındaki yabancılaşmanın engellenmesidir. Kurumsal yönetim ilkeleri şirket katılımcıları arasındaki ilişkileri çeşitli kurallara bağlar. Kurumsal yönetim ilkelerinin büyük çoğunluğu yönetim kuruluna ilişkindir. Kurumsal yönetim anlamında kabul gören ilkeler </a:t>
            </a:r>
            <a:r>
              <a:rPr lang="tr-TR" b="1" dirty="0" smtClean="0"/>
              <a:t>ŞEFFAFLIK, HESAP VERİLEBİLİRLİK, SORUMLULUK VE ADİLLİKTİR. </a:t>
            </a:r>
            <a:endParaRPr lang="tr-TR" b="1" dirty="0"/>
          </a:p>
        </p:txBody>
      </p:sp>
    </p:spTree>
    <p:extLst>
      <p:ext uri="{BB962C8B-B14F-4D97-AF65-F5344CB8AC3E}">
        <p14:creationId xmlns:p14="http://schemas.microsoft.com/office/powerpoint/2010/main" val="32265108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251520" y="836712"/>
            <a:ext cx="8496944" cy="5592663"/>
          </a:xfrm>
        </p:spPr>
        <p:txBody>
          <a:bodyPr/>
          <a:lstStyle/>
          <a:p>
            <a:pPr algn="just">
              <a:buNone/>
            </a:pPr>
            <a:r>
              <a:rPr lang="tr-TR" dirty="0" smtClean="0"/>
              <a:t>	</a:t>
            </a:r>
          </a:p>
          <a:p>
            <a:pPr algn="just">
              <a:buNone/>
            </a:pPr>
            <a:r>
              <a:rPr lang="tr-TR" dirty="0"/>
              <a:t>	</a:t>
            </a:r>
            <a:endParaRPr lang="tr-TR" dirty="0" smtClean="0"/>
          </a:p>
          <a:p>
            <a:pPr algn="just">
              <a:buNone/>
            </a:pPr>
            <a:endParaRPr lang="tr-TR" b="1" dirty="0"/>
          </a:p>
          <a:p>
            <a:pPr algn="just">
              <a:buNone/>
            </a:pPr>
            <a:r>
              <a:rPr lang="tr-TR" b="1" dirty="0" smtClean="0"/>
              <a:t>	ADİLLİK,</a:t>
            </a:r>
            <a:r>
              <a:rPr lang="tr-TR" dirty="0" smtClean="0"/>
              <a:t> şirket yönetiminin bütün hak sahiplerine karşı eşit davranmasını ifade eder. İlke azınlık hissedarlar ve yabancı ortaklar da dahil olmak üzere bütün ortakların haklarının korunmasını gerektirir. Kurumsal yönetimin gereği, azlık-çokluk gözetilmeksizin hissedarlık haklarının korunması ve bu hakların kullanılabilmesi ve kolaylaştırılmasıdır. </a:t>
            </a:r>
            <a:endParaRPr lang="tr-TR" dirty="0"/>
          </a:p>
        </p:txBody>
      </p:sp>
    </p:spTree>
    <p:extLst>
      <p:ext uri="{BB962C8B-B14F-4D97-AF65-F5344CB8AC3E}">
        <p14:creationId xmlns:p14="http://schemas.microsoft.com/office/powerpoint/2010/main" val="27052528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251520" y="764704"/>
            <a:ext cx="8424936" cy="5736109"/>
          </a:xfrm>
        </p:spPr>
        <p:txBody>
          <a:bodyPr/>
          <a:lstStyle/>
          <a:p>
            <a:pPr>
              <a:buNone/>
            </a:pPr>
            <a:r>
              <a:rPr lang="tr-TR" dirty="0" smtClean="0"/>
              <a:t>	</a:t>
            </a:r>
          </a:p>
          <a:p>
            <a:pPr algn="just">
              <a:buNone/>
            </a:pPr>
            <a:r>
              <a:rPr lang="tr-TR" dirty="0"/>
              <a:t>	</a:t>
            </a:r>
            <a:endParaRPr lang="tr-TR" dirty="0" smtClean="0"/>
          </a:p>
          <a:p>
            <a:pPr algn="just">
              <a:buNone/>
            </a:pPr>
            <a:endParaRPr lang="tr-TR" b="1" dirty="0"/>
          </a:p>
          <a:p>
            <a:pPr algn="just">
              <a:buNone/>
            </a:pPr>
            <a:r>
              <a:rPr lang="tr-TR" b="1" dirty="0" smtClean="0"/>
              <a:t>	SORUMLULUK, </a:t>
            </a:r>
            <a:r>
              <a:rPr lang="tr-TR" dirty="0" smtClean="0"/>
              <a:t>şirket yönetiminin tüzel kişilik adına yaptığı tüm faaliyetlerin ilgili mevzuata, esas sözleşmeye, şirket içi düzenlemelere, toplumsal ve etik değerlere uygunluğunu ve bunun denetlenmesini ifade eder. Görevden kaynaklanan yükümlülüklere tam bağlılığı ve bunları gereği gibi yerine getirmeyi ifade eder. </a:t>
            </a:r>
            <a:endParaRPr lang="tr-TR" dirty="0"/>
          </a:p>
        </p:txBody>
      </p:sp>
    </p:spTree>
    <p:extLst>
      <p:ext uri="{BB962C8B-B14F-4D97-AF65-F5344CB8AC3E}">
        <p14:creationId xmlns:p14="http://schemas.microsoft.com/office/powerpoint/2010/main" val="3802032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179512" y="476672"/>
            <a:ext cx="8424936" cy="6024141"/>
          </a:xfrm>
        </p:spPr>
        <p:txBody>
          <a:bodyPr/>
          <a:lstStyle/>
          <a:p>
            <a:pPr algn="just">
              <a:buNone/>
            </a:pPr>
            <a:r>
              <a:rPr lang="tr-TR" dirty="0" smtClean="0"/>
              <a:t>	</a:t>
            </a:r>
          </a:p>
          <a:p>
            <a:pPr algn="just">
              <a:buNone/>
            </a:pPr>
            <a:r>
              <a:rPr lang="tr-TR" dirty="0"/>
              <a:t>	</a:t>
            </a:r>
            <a:endParaRPr lang="tr-TR" dirty="0" smtClean="0"/>
          </a:p>
          <a:p>
            <a:pPr algn="just">
              <a:buNone/>
            </a:pPr>
            <a:endParaRPr lang="tr-TR" b="1" dirty="0"/>
          </a:p>
          <a:p>
            <a:pPr algn="just">
              <a:buNone/>
            </a:pPr>
            <a:r>
              <a:rPr lang="tr-TR" b="1" dirty="0" smtClean="0"/>
              <a:t>	</a:t>
            </a:r>
          </a:p>
          <a:p>
            <a:pPr algn="just">
              <a:buNone/>
            </a:pPr>
            <a:r>
              <a:rPr lang="tr-TR" b="1" dirty="0"/>
              <a:t>	</a:t>
            </a:r>
            <a:r>
              <a:rPr lang="tr-TR" b="1" dirty="0" smtClean="0"/>
              <a:t>ŞEFFAFLIK,</a:t>
            </a:r>
            <a:r>
              <a:rPr lang="tr-TR" dirty="0" smtClean="0"/>
              <a:t> ticari sır niteliğindeki ve henüz kamuya açıklanmamış bilgiler hariç olmak üzere, şirket ile ilgili finansal ve finansal olmayan bilgilerin zamanında, doğru, eksiksiz, anlaşılabilir, yorumlanabilir, düşük maliyetle kolay erişilebilir bir şekilde kamuya duyurulmasıdır. </a:t>
            </a:r>
            <a:endParaRPr lang="tr-TR" dirty="0"/>
          </a:p>
        </p:txBody>
      </p:sp>
    </p:spTree>
    <p:extLst>
      <p:ext uri="{BB962C8B-B14F-4D97-AF65-F5344CB8AC3E}">
        <p14:creationId xmlns:p14="http://schemas.microsoft.com/office/powerpoint/2010/main" val="37663041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251520" y="548680"/>
            <a:ext cx="8424936" cy="5809258"/>
          </a:xfrm>
        </p:spPr>
        <p:txBody>
          <a:bodyPr/>
          <a:lstStyle/>
          <a:p>
            <a:pPr>
              <a:buNone/>
            </a:pPr>
            <a:endParaRPr lang="tr-TR" dirty="0" smtClean="0"/>
          </a:p>
          <a:p>
            <a:pPr algn="just">
              <a:buNone/>
            </a:pPr>
            <a:r>
              <a:rPr lang="tr-TR" dirty="0"/>
              <a:t>	</a:t>
            </a:r>
            <a:endParaRPr lang="tr-TR" dirty="0" smtClean="0"/>
          </a:p>
          <a:p>
            <a:pPr algn="just">
              <a:buNone/>
            </a:pPr>
            <a:endParaRPr lang="tr-TR" b="1" dirty="0"/>
          </a:p>
          <a:p>
            <a:pPr algn="just">
              <a:buNone/>
            </a:pPr>
            <a:r>
              <a:rPr lang="tr-TR" b="1" dirty="0" smtClean="0"/>
              <a:t>	HESAP VERİLEBİLİRLİK</a:t>
            </a:r>
            <a:r>
              <a:rPr lang="tr-TR" dirty="0" smtClean="0"/>
              <a:t>, yönetim kurulu üyelerinin esas itibariyle anonim şirket tüzel kişiliğine ve dolayısıyla pay sahiplerine karşı olan hesap verme zorunluluğunu ifade etmektedir. Hesap verilebilirlik, yönetimin şeffaflığına, doğruluğuna, kararların açıklanabilirliğine, kararların bir haklı sebebi, adil temeli olduğuna gönderme yapmaktadır. </a:t>
            </a:r>
          </a:p>
          <a:p>
            <a:pPr algn="just">
              <a:buNone/>
            </a:pPr>
            <a:endParaRPr lang="tr-TR" dirty="0" smtClean="0"/>
          </a:p>
        </p:txBody>
      </p:sp>
    </p:spTree>
    <p:extLst>
      <p:ext uri="{BB962C8B-B14F-4D97-AF65-F5344CB8AC3E}">
        <p14:creationId xmlns:p14="http://schemas.microsoft.com/office/powerpoint/2010/main" val="5966915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988840"/>
            <a:ext cx="8219256" cy="4137323"/>
          </a:xfrm>
        </p:spPr>
        <p:txBody>
          <a:bodyPr/>
          <a:lstStyle/>
          <a:p>
            <a:pPr marL="0" indent="0">
              <a:buNone/>
            </a:pPr>
            <a:endParaRPr lang="tr-TR" b="1" dirty="0" smtClean="0"/>
          </a:p>
          <a:p>
            <a:pPr marL="0" indent="0">
              <a:buNone/>
            </a:pPr>
            <a:r>
              <a:rPr lang="tr-TR" b="1" dirty="0" smtClean="0"/>
              <a:t>1. Sermaye Piyasası Araçları</a:t>
            </a:r>
          </a:p>
          <a:p>
            <a:pPr marL="0" indent="0" algn="just">
              <a:buNone/>
            </a:pPr>
            <a:r>
              <a:rPr lang="tr-TR" dirty="0" smtClean="0"/>
              <a:t>Sermaye piyasası araçları, menkul kıymetler ve diğer sermaye piyasası araçlarından oluşmaktadır. (SPK m. 3)</a:t>
            </a:r>
          </a:p>
        </p:txBody>
      </p:sp>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dirty="0" smtClean="0"/>
              <a:t>Sermaye Piyasası Hukukunda Önem Taşıyan Kavramlar</a:t>
            </a:r>
            <a:endParaRPr lang="tr-TR" b="1" dirty="0"/>
          </a:p>
        </p:txBody>
      </p:sp>
    </p:spTree>
    <p:extLst>
      <p:ext uri="{BB962C8B-B14F-4D97-AF65-F5344CB8AC3E}">
        <p14:creationId xmlns:p14="http://schemas.microsoft.com/office/powerpoint/2010/main" val="2819479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76672"/>
            <a:ext cx="8352928" cy="5760640"/>
          </a:xfrm>
        </p:spPr>
        <p:txBody>
          <a:bodyPr/>
          <a:lstStyle/>
          <a:p>
            <a:pPr marL="0" indent="0" algn="just">
              <a:buNone/>
            </a:pPr>
            <a:endParaRPr lang="tr-TR" dirty="0" smtClean="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Sermaye piyasasında yapılan tüm düzenlemelerin genel amacı, sermaye piyasasının </a:t>
            </a:r>
            <a:r>
              <a:rPr lang="tr-TR" b="1" u="sng" dirty="0" smtClean="0"/>
              <a:t>güvenilir, şeffaf, etkin, istikrarlı, adil ve rekabetçi bir ortamda</a:t>
            </a:r>
            <a:r>
              <a:rPr lang="tr-TR" b="1" dirty="0" smtClean="0"/>
              <a:t> </a:t>
            </a:r>
            <a:r>
              <a:rPr lang="tr-TR" dirty="0" smtClean="0"/>
              <a:t>işleyişini sağlamaktadır. Ayrıca, yatırımcıların aldatılmalarının önlenmesi, hak ve menfaatlerinin korunması da önem taşımaktadır. </a:t>
            </a:r>
            <a:r>
              <a:rPr lang="tr-TR" u="sng" dirty="0" smtClean="0"/>
              <a:t>Piyasanın gelişmesi ve büyümesi</a:t>
            </a:r>
            <a:r>
              <a:rPr lang="tr-TR" dirty="0" smtClean="0"/>
              <a:t> de yapılan hukuki düzenlemelerin ileriye dönük bir hedefi olarak açıklanabilir.</a:t>
            </a:r>
            <a:endParaRPr lang="tr-TR"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dirty="0"/>
          </a:p>
        </p:txBody>
      </p:sp>
    </p:spTree>
    <p:extLst>
      <p:ext uri="{BB962C8B-B14F-4D97-AF65-F5344CB8AC3E}">
        <p14:creationId xmlns:p14="http://schemas.microsoft.com/office/powerpoint/2010/main" val="25795633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a:t>2. Menkul Kıymet</a:t>
            </a:r>
          </a:p>
          <a:p>
            <a:pPr marL="0" indent="0" algn="just">
              <a:buNone/>
            </a:pPr>
            <a:r>
              <a:rPr lang="tr-TR" dirty="0"/>
              <a:t>Menkul kıymetler, para, çek, poliçe ve bono hariç olmak üzere, paylar, pay benzeri diğer </a:t>
            </a:r>
            <a:r>
              <a:rPr lang="tr-TR" dirty="0" smtClean="0"/>
              <a:t>kıymetler ile söz konusu paylara ilişkin depo sertifikalarını, borçlanma araçları veya menkul kıymetleştirilmiş varlık ve gelire dayalı borçlanma araçları ile söz konusu kıymetlere ilişkin depo sertifikalarını ifade etmektedir.</a:t>
            </a:r>
            <a:endParaRPr lang="tr-TR" dirty="0"/>
          </a:p>
          <a:p>
            <a:pPr algn="just"/>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4243724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3. Diğer Sermaye Piyasası Araçları</a:t>
            </a:r>
          </a:p>
          <a:p>
            <a:pPr marL="0" indent="0" algn="just">
              <a:buNone/>
            </a:pPr>
            <a:r>
              <a:rPr lang="tr-TR" dirty="0" smtClean="0"/>
              <a:t>SPK’ya göre menkul kıymetler dışında kalan ve bu kapsamda olup olmadıkları Kurulca belirlenen araçlardır. Yasal düzenlemede türev araçlar ve yatırım sözleşmelerinin, diğer sermaye piyasası araçları kapsamında olduğu vurgulanmıştır.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38369454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4. İhraç</a:t>
            </a:r>
          </a:p>
          <a:p>
            <a:pPr marL="0" indent="0" algn="just">
              <a:buNone/>
            </a:pPr>
            <a:r>
              <a:rPr lang="tr-TR" dirty="0" smtClean="0"/>
              <a:t>İhraç, sermaye piyasası araçlarının ihraççılar tarafından çıkarılıp, halka arz edilerek veya halka arz edilmeksizin satışıdır.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9986673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5. İhraççı</a:t>
            </a:r>
          </a:p>
          <a:p>
            <a:pPr marL="0" indent="0" algn="just">
              <a:buNone/>
            </a:pPr>
            <a:r>
              <a:rPr lang="tr-TR" dirty="0" smtClean="0"/>
              <a:t>İhraççı, sermaye piyasası araçlarını ihraç eden, ihraç etmek üzere Kurula başvuruda bulunan veya sermaye piyasası araçları halka arz edilen tüzel kişiler ve Kanuna tabi olan yatırım fonları olarak tanımlanmaktadır.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5764729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6. Halka Arz</a:t>
            </a:r>
          </a:p>
          <a:p>
            <a:pPr marL="0" indent="0" algn="just">
              <a:buNone/>
            </a:pPr>
            <a:r>
              <a:rPr lang="tr-TR" dirty="0" smtClean="0"/>
              <a:t>SPK m. 3’e göre halka arz, sermaye piyasası araçlarının satın alınması için her türlü yoldan yapılan genel bir çağrıyı ve bu çağrı devamında gerçekleştirilen satışı ifade etmektedir.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7833851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7. </a:t>
            </a:r>
            <a:r>
              <a:rPr lang="tr-TR" b="1" dirty="0" err="1" smtClean="0"/>
              <a:t>İzahname</a:t>
            </a:r>
            <a:endParaRPr lang="tr-TR" b="1" dirty="0" smtClean="0"/>
          </a:p>
          <a:p>
            <a:pPr marL="0" indent="0" algn="just">
              <a:buNone/>
            </a:pPr>
            <a:r>
              <a:rPr lang="tr-TR" dirty="0" smtClean="0"/>
              <a:t>Sermaye piyasası araçlarının halka arzında, mevzuat uyarınca açıklanması gereken bilgilerin yer aldığı belgeye </a:t>
            </a:r>
            <a:r>
              <a:rPr lang="tr-TR" dirty="0" err="1" smtClean="0"/>
              <a:t>izahname</a:t>
            </a:r>
            <a:r>
              <a:rPr lang="tr-TR" dirty="0" smtClean="0"/>
              <a:t> denir. Bu belgede özellikle ihraççı ve ihraç edilen sermaye piyasası aracına ilişkin bilgilere yer verilmek suretiyle, ilgililerin yatırım tercihlerinin bilinçli olarak şekillenmesi hedeflenmektedir.</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9743259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b="1" dirty="0" smtClean="0"/>
              <a:t>8. Halka Açık Anonim Şirket</a:t>
            </a:r>
          </a:p>
          <a:p>
            <a:pPr marL="0" indent="0" algn="just">
              <a:buNone/>
            </a:pPr>
            <a:r>
              <a:rPr lang="tr-TR" dirty="0" smtClean="0"/>
              <a:t>HAAŞ, SPK’da payları halka arz edilmiş olan veya halka arz edilmiş sayılan anonim şirketler olarak tanımlanmıştır. </a:t>
            </a:r>
            <a:r>
              <a:rPr lang="tr-TR" u="sng" dirty="0" smtClean="0"/>
              <a:t>Bir anonim şirketin HAAŞ olabilmesi için, halka arz edilmiş olan sermaye piyasası aracının mutlaka pay/hisse senedi olması gerekir.</a:t>
            </a:r>
            <a:r>
              <a:rPr lang="tr-TR" dirty="0" smtClean="0"/>
              <a:t> Anonim şirket pay dışındaki bir sermaye piyasası aracını halka arz etmişse, HAAŞ statüsünü kazanamaz.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2795663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91264" cy="5721499"/>
          </a:xfrm>
        </p:spPr>
        <p:txBody>
          <a:bodyPr/>
          <a:lstStyle/>
          <a:p>
            <a:pPr marL="0" indent="0" algn="just">
              <a:buNone/>
            </a:pPr>
            <a:endParaRPr lang="tr-TR" dirty="0" smtClean="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Anonim şirketlerin halka açık hale gelmesinin bir diğer yolu, payların halka arz edilmiş sayılmasıdır. Payları borsada işlem gören ya da pay sahibi sayısı 500’ü aşan anonim şirketlerin payları halka arz olunmuş sayılır ve HAAŞ statüsünü kazanırlar.</a:t>
            </a:r>
          </a:p>
          <a:p>
            <a:pPr marL="0" indent="0" algn="just">
              <a:buNone/>
            </a:pPr>
            <a:r>
              <a:rPr lang="tr-TR" u="sng" dirty="0" smtClean="0"/>
              <a:t>*Bankalarda ortak sayısı 500’ü aşsa bile, banka HAAŞ statüsünü kazanamaz. Bankalar ancak paylarını halka arz etmek yoluyla halka açık hale gelebilecekleri gibi, paylarının borsada işlem görmesi halinde de HAAŞ statüsünü kazanırlar. </a:t>
            </a:r>
            <a:endParaRPr lang="tr-TR" u="sng"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dirty="0"/>
          </a:p>
        </p:txBody>
      </p:sp>
    </p:spTree>
    <p:extLst>
      <p:ext uri="{BB962C8B-B14F-4D97-AF65-F5344CB8AC3E}">
        <p14:creationId xmlns:p14="http://schemas.microsoft.com/office/powerpoint/2010/main" val="9245240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19256" cy="5001419"/>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9. Kayıtlı Sermaye</a:t>
            </a:r>
          </a:p>
          <a:p>
            <a:pPr marL="0" indent="0" algn="just">
              <a:buNone/>
            </a:pPr>
            <a:r>
              <a:rPr lang="tr-TR" dirty="0" smtClean="0"/>
              <a:t>Kayıtlı sermaye, anonim şirketlerin esas sözleşmelerinde hüküm bulunmak kaydıyla, yönetim kurulu kararıyla Türk Ticaret Kanunu’nun sermayenin artırılmasına ilişkin hükümlerine bağlı olmaksızın pay çıkarabilecekleri azami miktarı gösteren, ticaret sicilinde tescil edilmiş sermayeleridir. </a:t>
            </a:r>
            <a:endParaRPr lang="tr-TR" dirty="0"/>
          </a:p>
        </p:txBody>
      </p:sp>
      <p:sp>
        <p:nvSpPr>
          <p:cNvPr id="2" name="Başlık 1"/>
          <p:cNvSpPr>
            <a:spLocks noGrp="1"/>
          </p:cNvSpPr>
          <p:nvPr>
            <p:ph type="title"/>
          </p:nvPr>
        </p:nvSpPr>
        <p:spPr>
          <a:xfrm>
            <a:off x="539552" y="338328"/>
            <a:ext cx="8147248" cy="642400"/>
          </a:xfrm>
        </p:spPr>
        <p:txBody>
          <a:bodyPr>
            <a:normAutofit fontScale="90000"/>
          </a:bodyPr>
          <a:lstStyle/>
          <a:p>
            <a:r>
              <a:rPr lang="tr-TR" dirty="0" smtClean="0"/>
              <a:t/>
            </a:r>
            <a:br>
              <a:rPr lang="tr-TR" dirty="0" smtClean="0"/>
            </a:br>
            <a:endParaRPr lang="tr-TR" dirty="0"/>
          </a:p>
        </p:txBody>
      </p:sp>
    </p:spTree>
    <p:extLst>
      <p:ext uri="{BB962C8B-B14F-4D97-AF65-F5344CB8AC3E}">
        <p14:creationId xmlns:p14="http://schemas.microsoft.com/office/powerpoint/2010/main" val="42297931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SPK’ya göre anonim şirketlerin kayıtlı sermaye sistemine geçebilmesi için bu konuda;</a:t>
            </a:r>
          </a:p>
          <a:p>
            <a:pPr marL="0" indent="0" algn="just">
              <a:buNone/>
            </a:pPr>
            <a:r>
              <a:rPr lang="tr-TR" dirty="0" smtClean="0"/>
              <a:t>• Esas sözleşmelerinde hüküm bulunmalıdır.</a:t>
            </a:r>
          </a:p>
          <a:p>
            <a:pPr marL="0" indent="0" algn="just">
              <a:buNone/>
            </a:pPr>
            <a:r>
              <a:rPr lang="tr-TR" dirty="0" smtClean="0"/>
              <a:t>• Sermaye Piyasası Kurulundan bu sisteme geçiş için izin alınmış olmalıdır.</a:t>
            </a:r>
          </a:p>
          <a:p>
            <a:pPr marL="0" indent="0" algn="just">
              <a:buNone/>
            </a:pPr>
            <a:r>
              <a:rPr lang="tr-TR" dirty="0" smtClean="0"/>
              <a:t>• Genel Kurul tarafından yönetim kurulunun artırabileceği sermaye tavanı belirlenmelidir. </a:t>
            </a:r>
          </a:p>
          <a:p>
            <a:pPr marL="0" indent="0" algn="just">
              <a:buNone/>
            </a:pP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293748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19256" cy="5001419"/>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smtClean="0"/>
          </a:p>
          <a:p>
            <a:pPr marL="0" indent="0" algn="just">
              <a:buNone/>
            </a:pPr>
            <a:r>
              <a:rPr lang="tr-TR" smtClean="0"/>
              <a:t>Sermaye </a:t>
            </a:r>
            <a:r>
              <a:rPr lang="tr-TR" dirty="0" smtClean="0"/>
              <a:t>piyasasının güvenli, verimli ve istikrarlı biçimde çalışması için sermaye piyasası hukukunda cezai, idari ve hukuki sorumluluğa yer verilmiştir. Cezai yaptırımları uygulama yetkisi </a:t>
            </a:r>
            <a:r>
              <a:rPr lang="tr-TR" b="1" u="sng" dirty="0" smtClean="0"/>
              <a:t>mahkemelere</a:t>
            </a:r>
            <a:r>
              <a:rPr lang="tr-TR" dirty="0" smtClean="0"/>
              <a:t> aittir. İdari yaptırımları uygulama konusunda yetki </a:t>
            </a:r>
            <a:r>
              <a:rPr lang="tr-TR" b="1" u="sng" dirty="0" smtClean="0"/>
              <a:t>Sermaye Piyasası Kuruluna</a:t>
            </a:r>
            <a:r>
              <a:rPr lang="tr-TR" dirty="0" smtClean="0"/>
              <a:t> aittir. </a:t>
            </a:r>
            <a:endParaRPr lang="tr-TR" dirty="0"/>
          </a:p>
        </p:txBody>
      </p:sp>
      <p:sp>
        <p:nvSpPr>
          <p:cNvPr id="2" name="Başlık 1"/>
          <p:cNvSpPr>
            <a:spLocks noGrp="1"/>
          </p:cNvSpPr>
          <p:nvPr>
            <p:ph type="title"/>
          </p:nvPr>
        </p:nvSpPr>
        <p:spPr>
          <a:xfrm>
            <a:off x="457200" y="274638"/>
            <a:ext cx="8147248" cy="634082"/>
          </a:xfrm>
        </p:spPr>
        <p:txBody>
          <a:bodyPr>
            <a:normAutofit fontScale="90000"/>
          </a:bodyPr>
          <a:lstStyle/>
          <a:p>
            <a:endParaRPr lang="tr-TR" dirty="0"/>
          </a:p>
        </p:txBody>
      </p:sp>
    </p:spTree>
    <p:extLst>
      <p:ext uri="{BB962C8B-B14F-4D97-AF65-F5344CB8AC3E}">
        <p14:creationId xmlns:p14="http://schemas.microsoft.com/office/powerpoint/2010/main" val="2665805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96752"/>
            <a:ext cx="8291264" cy="4929411"/>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Kayıtlı sermaye sisteminde genel kurul tarafından belirli bir sermaye tavanına kadar yönetim kuruluna 5 yıllığına sermaye artırımı yetkisi verilmektedir. 5’inci yıldan sonra yönetim kurulunun sermaye artırım yetkisi son bulur ve yeniden genel kurul tarafından yetkilendirilmesi gerekir. Yönetim kuruluna verilen yetki sermaye artırım yetkisi olup sermaye azaltma yetkisi bulunmaz.</a:t>
            </a:r>
            <a:endParaRPr lang="tr-TR" dirty="0"/>
          </a:p>
        </p:txBody>
      </p:sp>
      <p:sp>
        <p:nvSpPr>
          <p:cNvPr id="2" name="Başlık 1"/>
          <p:cNvSpPr>
            <a:spLocks noGrp="1"/>
          </p:cNvSpPr>
          <p:nvPr>
            <p:ph type="title"/>
          </p:nvPr>
        </p:nvSpPr>
        <p:spPr>
          <a:xfrm>
            <a:off x="395536" y="-387424"/>
            <a:ext cx="8229600" cy="1252728"/>
          </a:xfrm>
        </p:spPr>
        <p:txBody>
          <a:bodyPr/>
          <a:lstStyle/>
          <a:p>
            <a:endParaRPr lang="tr-TR" dirty="0"/>
          </a:p>
        </p:txBody>
      </p:sp>
    </p:spTree>
    <p:extLst>
      <p:ext uri="{BB962C8B-B14F-4D97-AF65-F5344CB8AC3E}">
        <p14:creationId xmlns:p14="http://schemas.microsoft.com/office/powerpoint/2010/main" val="14910567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8208912" cy="5544616"/>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Kayıtlı sermayeli anonim şirketlerde üç farklı sermaye türü bulunmaktadır. </a:t>
            </a:r>
            <a:r>
              <a:rPr lang="tr-TR" i="1" u="sng" dirty="0" smtClean="0"/>
              <a:t>Bunlar başlangıç sermayesi (taban sermaye), çıkarılmış sermaye ve kayıtlı sermaye (</a:t>
            </a:r>
            <a:r>
              <a:rPr lang="tr-TR" i="1" u="sng" dirty="0"/>
              <a:t>t</a:t>
            </a:r>
            <a:r>
              <a:rPr lang="tr-TR" i="1" u="sng" dirty="0" smtClean="0"/>
              <a:t>avan sermaye)</a:t>
            </a:r>
            <a:r>
              <a:rPr lang="tr-TR" i="1" u="sng" dirty="0" err="1" smtClean="0"/>
              <a:t>dir</a:t>
            </a:r>
            <a:r>
              <a:rPr lang="tr-TR" i="1" u="sng" dirty="0" smtClean="0"/>
              <a:t>. </a:t>
            </a:r>
          </a:p>
          <a:p>
            <a:pPr marL="0" indent="0" algn="just">
              <a:buNone/>
            </a:pPr>
            <a:r>
              <a:rPr lang="tr-TR" b="1" u="sng" dirty="0" smtClean="0"/>
              <a:t>Başlangıç sermayesi</a:t>
            </a:r>
            <a:r>
              <a:rPr lang="tr-TR" dirty="0" smtClean="0"/>
              <a:t>, kayıtlı sermayeli anonim şirketlerin kuruluşta sahip olmaları zorunlu olan asgari sermayeleridir. Bu asgari sermaye Kurul tarafından 100 bin TL olarak belirlenmiştir. Kayıtlı sermaye sistemini benimseyebilmek için bu sermayenin tamamı ödenmiş olmalıdır. </a:t>
            </a:r>
          </a:p>
        </p:txBody>
      </p:sp>
      <p:sp>
        <p:nvSpPr>
          <p:cNvPr id="2" name="Başlık 1"/>
          <p:cNvSpPr>
            <a:spLocks noGrp="1"/>
          </p:cNvSpPr>
          <p:nvPr>
            <p:ph type="title"/>
          </p:nvPr>
        </p:nvSpPr>
        <p:spPr>
          <a:xfrm>
            <a:off x="457200" y="274638"/>
            <a:ext cx="8219256" cy="58018"/>
          </a:xfrm>
        </p:spPr>
        <p:txBody>
          <a:bodyPr>
            <a:normAutofit fontScale="90000"/>
          </a:bodyPr>
          <a:lstStyle/>
          <a:p>
            <a:endParaRPr lang="tr-TR"/>
          </a:p>
        </p:txBody>
      </p:sp>
    </p:spTree>
    <p:extLst>
      <p:ext uri="{BB962C8B-B14F-4D97-AF65-F5344CB8AC3E}">
        <p14:creationId xmlns:p14="http://schemas.microsoft.com/office/powerpoint/2010/main" val="15203402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219256" cy="4857403"/>
          </a:xfrm>
        </p:spPr>
        <p:txBody>
          <a:bodyPr>
            <a:normAutofit/>
          </a:bodyPr>
          <a:lstStyle/>
          <a:p>
            <a:pPr marL="0" indent="0" algn="just">
              <a:buNone/>
            </a:pPr>
            <a:endParaRPr lang="tr-TR" b="1" u="sng" dirty="0" smtClean="0"/>
          </a:p>
          <a:p>
            <a:pPr marL="0" indent="0" algn="just">
              <a:buNone/>
            </a:pPr>
            <a:endParaRPr lang="tr-TR" b="1" u="sng" dirty="0"/>
          </a:p>
          <a:p>
            <a:pPr marL="0" indent="0" algn="just">
              <a:buNone/>
            </a:pPr>
            <a:endParaRPr lang="tr-TR" b="1" u="sng" dirty="0" smtClean="0"/>
          </a:p>
          <a:p>
            <a:pPr marL="0" indent="0" algn="just">
              <a:buNone/>
            </a:pPr>
            <a:r>
              <a:rPr lang="tr-TR" b="1" u="sng" dirty="0" smtClean="0"/>
              <a:t>Çıkarılmış </a:t>
            </a:r>
            <a:r>
              <a:rPr lang="tr-TR" b="1" u="sng" dirty="0"/>
              <a:t>sermaye</a:t>
            </a:r>
            <a:r>
              <a:rPr lang="tr-TR" dirty="0"/>
              <a:t>, kayıtlı sermayeli anonim şirketlerin satışı yapılmış paylarını temsil eden sermayeleridir. Bu sermaye yönetim kurulu kararıyla artırılan sermayeyi ifade etmektedir ve çıkarılmış sermaye de Ticaret </a:t>
            </a:r>
            <a:r>
              <a:rPr lang="tr-TR" dirty="0" err="1"/>
              <a:t>Sicili’ne</a:t>
            </a:r>
            <a:r>
              <a:rPr lang="tr-TR" dirty="0"/>
              <a:t> tescil ve ilan edilmek zorundadır. </a:t>
            </a:r>
          </a:p>
          <a:p>
            <a:pPr marL="0" indent="0" algn="just">
              <a:buNone/>
            </a:pPr>
            <a:r>
              <a:rPr lang="tr-TR" b="1" u="sng" dirty="0" smtClean="0"/>
              <a:t>Kayıtlı sermaye</a:t>
            </a:r>
            <a:r>
              <a:rPr lang="tr-TR" dirty="0" smtClean="0"/>
              <a:t>, yönetim kuruluna verilen yetki çerçevesinde sermaye artırımı yapılabilecek tavan miktarı gösteren sermayedir. </a:t>
            </a:r>
            <a:endParaRPr lang="tr-TR" dirty="0"/>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val="297942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24744"/>
            <a:ext cx="8208912" cy="5400600"/>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Sermaye piyasası hukukunun kapsamını, menkul kıymetler ve diğer sermaye piyasası araçlarının ihraç ve halka arzı, bunları ihraç eden şirket ve kurumlar ile özellikle halka açık anonim şirketeler, söz konusu finansal enstrümanların alınıp satıldığı piyasalar, piyasada gerçekleşen alım satım işlemlerine aracılık eden kuruluşlar, piyasanın işleyişinde görev ve fonksiyon üstlenen diğer kurumlar ve nihayet tüm piyasanın işleyişini denetlemek ve düzenlemekle yetkili kılınan kamu otoritesinin yetkilerine ilişkin hukuki düzenlemeler oluşturur. </a:t>
            </a:r>
            <a:endParaRPr lang="tr-TR" dirty="0"/>
          </a:p>
        </p:txBody>
      </p:sp>
      <p:sp>
        <p:nvSpPr>
          <p:cNvPr id="2" name="Başlık 1"/>
          <p:cNvSpPr>
            <a:spLocks noGrp="1"/>
          </p:cNvSpPr>
          <p:nvPr>
            <p:ph type="title"/>
          </p:nvPr>
        </p:nvSpPr>
        <p:spPr>
          <a:xfrm>
            <a:off x="554182" y="484908"/>
            <a:ext cx="8194282" cy="423811"/>
          </a:xfrm>
        </p:spPr>
        <p:txBody>
          <a:bodyPr>
            <a:noAutofit/>
          </a:bodyPr>
          <a:lstStyle/>
          <a:p>
            <a:r>
              <a:rPr lang="tr-TR" sz="3600" b="1" dirty="0" smtClean="0"/>
              <a:t>Sermaye Piyasası Hukukunun Kapsamı</a:t>
            </a:r>
            <a:endParaRPr lang="tr-TR" sz="3600" b="1" dirty="0"/>
          </a:p>
        </p:txBody>
      </p:sp>
    </p:spTree>
    <p:extLst>
      <p:ext uri="{BB962C8B-B14F-4D97-AF65-F5344CB8AC3E}">
        <p14:creationId xmlns:p14="http://schemas.microsoft.com/office/powerpoint/2010/main" val="2599373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24744"/>
            <a:ext cx="8291264" cy="4929411"/>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r>
              <a:rPr lang="tr-TR" b="1" dirty="0" smtClean="0"/>
              <a:t>1. Anayasa</a:t>
            </a:r>
          </a:p>
          <a:p>
            <a:pPr marL="0" indent="0" algn="just">
              <a:buNone/>
            </a:pPr>
            <a:r>
              <a:rPr lang="tr-TR" dirty="0" smtClean="0"/>
              <a:t>Sermaye piyasası hukukunun kaynakları arasında ilk olarak Türkiye Cumhuriyeti Anayasası yer almaktadır. Anayasa’nın 167. maddesinde, devletin, para, kredi, sermaye, mal ve hizmet piyasalarının sağlıklı ve düzenli işlemelerini sağlayıcı ve geliştirici tedbirleri alabileceği hükme bağlanmıştır.</a:t>
            </a:r>
            <a:endParaRPr lang="tr-TR" dirty="0"/>
          </a:p>
        </p:txBody>
      </p:sp>
      <p:sp>
        <p:nvSpPr>
          <p:cNvPr id="2" name="Başlık 1"/>
          <p:cNvSpPr>
            <a:spLocks noGrp="1"/>
          </p:cNvSpPr>
          <p:nvPr>
            <p:ph type="title"/>
          </p:nvPr>
        </p:nvSpPr>
        <p:spPr>
          <a:xfrm>
            <a:off x="467544" y="338328"/>
            <a:ext cx="8219256" cy="1074448"/>
          </a:xfrm>
        </p:spPr>
        <p:txBody>
          <a:bodyPr>
            <a:normAutofit fontScale="90000"/>
          </a:bodyPr>
          <a:lstStyle/>
          <a:p>
            <a:r>
              <a:rPr lang="tr-TR" sz="3600" b="1" dirty="0" smtClean="0"/>
              <a:t/>
            </a:r>
            <a:br>
              <a:rPr lang="tr-TR" sz="3600" b="1" dirty="0" smtClean="0"/>
            </a:br>
            <a:r>
              <a:rPr lang="tr-TR" sz="3600" b="1" dirty="0" smtClean="0"/>
              <a:t>Sermaye Piyasası Hukukunun Kaynakları</a:t>
            </a:r>
            <a:endParaRPr lang="tr-TR" sz="3600" b="1" dirty="0"/>
          </a:p>
        </p:txBody>
      </p:sp>
    </p:spTree>
    <p:extLst>
      <p:ext uri="{BB962C8B-B14F-4D97-AF65-F5344CB8AC3E}">
        <p14:creationId xmlns:p14="http://schemas.microsoft.com/office/powerpoint/2010/main" val="3266125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19256" cy="5073427"/>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2. Sermaye Piyasası Kanunu</a:t>
            </a:r>
          </a:p>
          <a:p>
            <a:pPr marL="0" indent="0" algn="just">
              <a:buNone/>
            </a:pPr>
            <a:r>
              <a:rPr lang="tr-TR" dirty="0" smtClean="0"/>
              <a:t>Sermaye piyasası hukukunun Anayasa’dan sonra en önemli ve doğrudan kaynağı 6362 sayılı SPK’dır. Sermaye piyasası ile ilgili en kapsamlı düzenlemeler bu kanunda yer alır. 6.12.2012 tarihinde kabul edilen SPK, 30.12.2012 tarihinde Resmi </a:t>
            </a:r>
            <a:r>
              <a:rPr lang="tr-TR" dirty="0" err="1" smtClean="0"/>
              <a:t>Gazete’de</a:t>
            </a:r>
            <a:r>
              <a:rPr lang="tr-TR" dirty="0" smtClean="0"/>
              <a:t> yayımlanarak aynı tarihte yürürlüğe girmiştir.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139232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91264" cy="5145435"/>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3. Türk Ticaret Kanunu</a:t>
            </a:r>
          </a:p>
          <a:p>
            <a:pPr marL="0" indent="0" algn="just">
              <a:buNone/>
            </a:pPr>
            <a:r>
              <a:rPr lang="tr-TR" dirty="0" err="1" smtClean="0"/>
              <a:t>TTK’da</a:t>
            </a:r>
            <a:r>
              <a:rPr lang="tr-TR" dirty="0" smtClean="0"/>
              <a:t> da sermaye piyasası ile ilgili düzenlemeler vardır. Elbette özel düzenlemeler olması sebebiyle SPK öncelikle uygulanır. Ancak TTK hükümleri, SPK’da hüküm bulunmayan hallerde uygulama alanı bulur. Esasen sermaye piyasasının temel düzenleme alanlarından birini oluşturan halka açık anonim şirketin kuruluşu, genel kurul toplantıları, iptal davaları, pay sahipliği hakları gibi temel yapısı ve işleyişi </a:t>
            </a:r>
            <a:r>
              <a:rPr lang="tr-TR" dirty="0" err="1" smtClean="0"/>
              <a:t>TTK’da</a:t>
            </a:r>
            <a:r>
              <a:rPr lang="tr-TR" dirty="0" smtClean="0"/>
              <a:t> düzenlenmiştir. </a:t>
            </a:r>
            <a:endParaRPr lang="tr-TR" dirty="0"/>
          </a:p>
        </p:txBody>
      </p:sp>
      <p:sp>
        <p:nvSpPr>
          <p:cNvPr id="2" name="Başlık 1"/>
          <p:cNvSpPr>
            <a:spLocks noGrp="1"/>
          </p:cNvSpPr>
          <p:nvPr>
            <p:ph type="title"/>
          </p:nvPr>
        </p:nvSpPr>
        <p:spPr>
          <a:xfrm>
            <a:off x="467544" y="-243408"/>
            <a:ext cx="8229600" cy="1143000"/>
          </a:xfrm>
        </p:spPr>
        <p:txBody>
          <a:bodyPr/>
          <a:lstStyle/>
          <a:p>
            <a:endParaRPr lang="tr-TR"/>
          </a:p>
        </p:txBody>
      </p:sp>
    </p:spTree>
    <p:extLst>
      <p:ext uri="{BB962C8B-B14F-4D97-AF65-F5344CB8AC3E}">
        <p14:creationId xmlns:p14="http://schemas.microsoft.com/office/powerpoint/2010/main" val="3325666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19256" cy="5433467"/>
          </a:xfrm>
        </p:spPr>
        <p:txBody>
          <a:bodyPr/>
          <a:lstStyle/>
          <a:p>
            <a:pPr marL="0" indent="0">
              <a:buNone/>
            </a:pPr>
            <a:endParaRPr lang="tr-TR"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4. Yönetmelikler</a:t>
            </a:r>
          </a:p>
          <a:p>
            <a:pPr marL="0" indent="0" algn="just">
              <a:buNone/>
            </a:pPr>
            <a:r>
              <a:rPr lang="tr-TR" dirty="0" smtClean="0"/>
              <a:t>Sermaye piyasası kaynakları arasında kanun metinlerinden sonra yönetmelikler de bulunur. Bu yönetmeliklere örnek olarak Borsalar ve Piyasa İşleticilerinin Kuruluş, Faaliyet, Çalışma ve Denetim Esasları Hakkında Yönetmelik, Borsa İstanbul Kotasyon Yönetmeliği ve Yatırımcı Tazmin Merkezi Yönetmeliği verilebilir. </a:t>
            </a:r>
            <a:endParaRPr lang="tr-TR" dirty="0"/>
          </a:p>
        </p:txBody>
      </p:sp>
      <p:sp>
        <p:nvSpPr>
          <p:cNvPr id="2" name="Başlık 1"/>
          <p:cNvSpPr>
            <a:spLocks noGrp="1"/>
          </p:cNvSpPr>
          <p:nvPr>
            <p:ph type="title"/>
          </p:nvPr>
        </p:nvSpPr>
        <p:spPr>
          <a:xfrm>
            <a:off x="457200" y="274638"/>
            <a:ext cx="8219256" cy="130026"/>
          </a:xfrm>
        </p:spPr>
        <p:txBody>
          <a:bodyPr>
            <a:normAutofit fontScale="90000"/>
          </a:bodyPr>
          <a:lstStyle/>
          <a:p>
            <a:endParaRPr lang="tr-TR"/>
          </a:p>
        </p:txBody>
      </p:sp>
    </p:spTree>
    <p:extLst>
      <p:ext uri="{BB962C8B-B14F-4D97-AF65-F5344CB8AC3E}">
        <p14:creationId xmlns:p14="http://schemas.microsoft.com/office/powerpoint/2010/main" val="2238966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511</TotalTime>
  <Words>1275</Words>
  <Application>Microsoft Office PowerPoint</Application>
  <PresentationFormat>Ekran Gösterisi (4:3)</PresentationFormat>
  <Paragraphs>172</Paragraphs>
  <Slides>42</Slides>
  <Notes>1</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Dalga Biçimi</vt:lpstr>
      <vt:lpstr>Sermaye Piyasası Hukuku</vt:lpstr>
      <vt:lpstr> Sermaye Piyasası Hukukunun Tanım </vt:lpstr>
      <vt:lpstr>PowerPoint Sunusu</vt:lpstr>
      <vt:lpstr>PowerPoint Sunusu</vt:lpstr>
      <vt:lpstr>Sermaye Piyasası Hukukunun Kapsamı</vt:lpstr>
      <vt:lpstr> Sermaye Piyasası Hukukunun Kaynakları</vt:lpstr>
      <vt:lpstr>PowerPoint Sunusu</vt:lpstr>
      <vt:lpstr>PowerPoint Sunusu</vt:lpstr>
      <vt:lpstr>PowerPoint Sunusu</vt:lpstr>
      <vt:lpstr>PowerPoint Sunusu</vt:lpstr>
      <vt:lpstr>PowerPoint Sunusu</vt:lpstr>
      <vt:lpstr>PowerPoint Sunusu</vt:lpstr>
      <vt:lpstr>Sermaye Piyasası Hukukunun İlkeleri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Sermaye Piyasası Hukukunda Önem Taşıyan Kavramlar</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Sermaye Piyasası Hukuku</dc:title>
  <dc:creator>selen YILMAZ</dc:creator>
  <cp:lastModifiedBy>selen YILMAZ</cp:lastModifiedBy>
  <cp:revision>34</cp:revision>
  <dcterms:created xsi:type="dcterms:W3CDTF">2017-02-09T07:57:05Z</dcterms:created>
  <dcterms:modified xsi:type="dcterms:W3CDTF">2017-04-12T08:27:48Z</dcterms:modified>
</cp:coreProperties>
</file>