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7" r:id="rId3"/>
    <p:sldId id="257" r:id="rId4"/>
    <p:sldId id="288" r:id="rId5"/>
    <p:sldId id="289" r:id="rId6"/>
    <p:sldId id="290" r:id="rId7"/>
    <p:sldId id="291" r:id="rId8"/>
    <p:sldId id="292" r:id="rId9"/>
    <p:sldId id="296" r:id="rId10"/>
    <p:sldId id="293" r:id="rId11"/>
    <p:sldId id="294" r:id="rId12"/>
    <p:sldId id="297" r:id="rId13"/>
    <p:sldId id="259" r:id="rId14"/>
    <p:sldId id="281" r:id="rId15"/>
    <p:sldId id="260" r:id="rId16"/>
    <p:sldId id="284" r:id="rId17"/>
    <p:sldId id="262" r:id="rId18"/>
    <p:sldId id="263" r:id="rId19"/>
    <p:sldId id="264" r:id="rId20"/>
    <p:sldId id="265" r:id="rId21"/>
    <p:sldId id="266" r:id="rId22"/>
    <p:sldId id="285" r:id="rId23"/>
    <p:sldId id="270" r:id="rId24"/>
    <p:sldId id="300" r:id="rId25"/>
    <p:sldId id="301" r:id="rId26"/>
    <p:sldId id="304" r:id="rId27"/>
    <p:sldId id="303" r:id="rId28"/>
    <p:sldId id="298" r:id="rId29"/>
    <p:sldId id="307" r:id="rId30"/>
    <p:sldId id="30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F26FD2-1C88-41BF-AA1B-D31D98C26EF6}" type="datetimeFigureOut">
              <a:rPr lang="en-US" smtClean="0"/>
              <a:t>10/10/2019</a:t>
            </a:fld>
            <a:endParaRPr lang="en-US"/>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0D3A1-2E30-4B2E-8944-45D3E8163997}" type="slidenum">
              <a:rPr lang="en-US" smtClean="0"/>
              <a:t>‹#›</a:t>
            </a:fld>
            <a:endParaRPr lang="en-US"/>
          </a:p>
        </p:txBody>
      </p:sp>
    </p:spTree>
    <p:extLst>
      <p:ext uri="{BB962C8B-B14F-4D97-AF65-F5344CB8AC3E}">
        <p14:creationId xmlns:p14="http://schemas.microsoft.com/office/powerpoint/2010/main" val="303139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4614" y="8685214"/>
            <a:ext cx="2971800" cy="457200"/>
          </a:xfrm>
          <a:prstGeom prst="rect">
            <a:avLst/>
          </a:prstGeom>
          <a:noFill/>
          <a:ln w="9525">
            <a:noFill/>
            <a:miter lim="800000"/>
            <a:headEnd/>
            <a:tailEnd/>
          </a:ln>
        </p:spPr>
        <p:txBody>
          <a:bodyPr anchor="b"/>
          <a:lstStyle/>
          <a:p>
            <a:pPr algn="r"/>
            <a:fld id="{A11E6B1B-6D6F-4167-BB04-D0C9262CADD5}" type="slidenum">
              <a:rPr lang="en-US" altLang="en-US" sz="1200">
                <a:solidFill>
                  <a:prstClr val="black"/>
                </a:solidFill>
              </a:rPr>
              <a:pPr algn="r"/>
              <a:t>26</a:t>
            </a:fld>
            <a:endParaRPr lang="en-US" altLang="en-US" sz="1200">
              <a:solidFill>
                <a:prstClr val="black"/>
              </a:solidFill>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828245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847138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745319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10"/>
          </p:nvPr>
        </p:nvSpPr>
        <p:spPr/>
        <p:txBody>
          <a:bodyPr/>
          <a:lstStyle/>
          <a:p>
            <a:fld id="{390F578E-97BD-400F-9C4B-28532F6B41B5}" type="datetimeFigureOut">
              <a:rPr lang="en-US" smtClean="0"/>
              <a:t>10/10/2019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45536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90F578E-97BD-400F-9C4B-28532F6B41B5}" type="datetimeFigureOut">
              <a:rPr lang="en-US" smtClean="0"/>
              <a:t>10/10/2019</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1772499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Veri Yer Tutucusu 4"/>
          <p:cNvSpPr>
            <a:spLocks noGrp="1"/>
          </p:cNvSpPr>
          <p:nvPr>
            <p:ph type="dt" sz="half" idx="10"/>
          </p:nvPr>
        </p:nvSpPr>
        <p:spPr/>
        <p:txBody>
          <a:bodyPr/>
          <a:lstStyle/>
          <a:p>
            <a:fld id="{390F578E-97BD-400F-9C4B-28532F6B41B5}" type="datetimeFigureOut">
              <a:rPr lang="en-US" smtClean="0"/>
              <a:t>10/10/2019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1355742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Veri Yer Tutucusu 6"/>
          <p:cNvSpPr>
            <a:spLocks noGrp="1"/>
          </p:cNvSpPr>
          <p:nvPr>
            <p:ph type="dt" sz="half" idx="10"/>
          </p:nvPr>
        </p:nvSpPr>
        <p:spPr/>
        <p:txBody>
          <a:bodyPr/>
          <a:lstStyle/>
          <a:p>
            <a:fld id="{390F578E-97BD-400F-9C4B-28532F6B41B5}" type="datetimeFigureOut">
              <a:rPr lang="en-US" smtClean="0"/>
              <a:t>10/10/2019</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94225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en-US"/>
          </a:p>
        </p:txBody>
      </p:sp>
      <p:sp>
        <p:nvSpPr>
          <p:cNvPr id="3" name="Veri Yer Tutucusu 2"/>
          <p:cNvSpPr>
            <a:spLocks noGrp="1"/>
          </p:cNvSpPr>
          <p:nvPr>
            <p:ph type="dt" sz="half" idx="10"/>
          </p:nvPr>
        </p:nvSpPr>
        <p:spPr/>
        <p:txBody>
          <a:bodyPr/>
          <a:lstStyle/>
          <a:p>
            <a:fld id="{390F578E-97BD-400F-9C4B-28532F6B41B5}" type="datetimeFigureOut">
              <a:rPr lang="en-US" smtClean="0"/>
              <a:t>10/10/2019</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3788289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90F578E-97BD-400F-9C4B-28532F6B41B5}" type="datetimeFigureOut">
              <a:rPr lang="en-US" smtClean="0"/>
              <a:t>10/10/2019</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43283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0F578E-97BD-400F-9C4B-28532F6B41B5}" type="datetimeFigureOut">
              <a:rPr lang="en-US" smtClean="0"/>
              <a:t>10/10/2019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3749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90F578E-97BD-400F-9C4B-28532F6B41B5}" type="datetimeFigureOut">
              <a:rPr lang="en-US" smtClean="0"/>
              <a:t>10/10/2019</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962D274C-FE63-4AA7-A574-EF78C3D81E79}" type="slidenum">
              <a:rPr lang="en-US" smtClean="0"/>
              <a:t>‹#›</a:t>
            </a:fld>
            <a:endParaRPr lang="en-US"/>
          </a:p>
        </p:txBody>
      </p:sp>
    </p:spTree>
    <p:extLst>
      <p:ext uri="{BB962C8B-B14F-4D97-AF65-F5344CB8AC3E}">
        <p14:creationId xmlns:p14="http://schemas.microsoft.com/office/powerpoint/2010/main" val="2621678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F578E-97BD-400F-9C4B-28532F6B41B5}" type="datetimeFigureOut">
              <a:rPr lang="en-US" smtClean="0"/>
              <a:t>10/10/2019</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2D274C-FE63-4AA7-A574-EF78C3D81E79}" type="slidenum">
              <a:rPr lang="en-US" smtClean="0"/>
              <a:t>‹#›</a:t>
            </a:fld>
            <a:endParaRPr lang="en-US"/>
          </a:p>
        </p:txBody>
      </p:sp>
    </p:spTree>
    <p:extLst>
      <p:ext uri="{BB962C8B-B14F-4D97-AF65-F5344CB8AC3E}">
        <p14:creationId xmlns:p14="http://schemas.microsoft.com/office/powerpoint/2010/main" val="49748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err="1" smtClean="0"/>
              <a:t>Chapter</a:t>
            </a:r>
            <a:r>
              <a:rPr lang="tr-TR" dirty="0" smtClean="0"/>
              <a:t> 3</a:t>
            </a:r>
            <a:r>
              <a:rPr lang="en-US" dirty="0" smtClean="0"/>
              <a:t/>
            </a:r>
            <a:br>
              <a:rPr lang="en-US" dirty="0" smtClean="0"/>
            </a:br>
            <a:r>
              <a:rPr lang="tr-TR" dirty="0" smtClean="0"/>
              <a:t> </a:t>
            </a:r>
            <a:r>
              <a:rPr lang="tr-TR" dirty="0" err="1" smtClean="0"/>
              <a:t>Customer</a:t>
            </a:r>
            <a:r>
              <a:rPr lang="tr-TR" dirty="0" smtClean="0"/>
              <a:t> </a:t>
            </a:r>
            <a:r>
              <a:rPr lang="tr-TR" dirty="0" err="1" smtClean="0"/>
              <a:t>Relationship</a:t>
            </a:r>
            <a:r>
              <a:rPr lang="tr-TR" dirty="0" smtClean="0"/>
              <a:t> Management</a:t>
            </a:r>
            <a:br>
              <a:rPr lang="tr-TR" dirty="0" smtClean="0"/>
            </a:br>
            <a:r>
              <a:rPr lang="tr-TR" dirty="0"/>
              <a:t> </a:t>
            </a:r>
            <a:r>
              <a:rPr lang="tr-TR" dirty="0" smtClean="0"/>
              <a:t>LOYALYT &amp;CRM</a:t>
            </a:r>
            <a:endParaRPr lang="en-US" dirty="0"/>
          </a:p>
        </p:txBody>
      </p:sp>
    </p:spTree>
    <p:extLst>
      <p:ext uri="{BB962C8B-B14F-4D97-AF65-F5344CB8AC3E}">
        <p14:creationId xmlns:p14="http://schemas.microsoft.com/office/powerpoint/2010/main" val="80410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9688" y="5831908"/>
            <a:ext cx="8534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GB" altLang="en-US" sz="1200" dirty="0" smtClean="0">
                <a:solidFill>
                  <a:srgbClr val="000000"/>
                </a:solidFill>
                <a:cs typeface="+mn-cs"/>
              </a:rPr>
              <a:t>Figure 1.3</a:t>
            </a:r>
            <a:r>
              <a:rPr lang="en-GB" altLang="en-US" dirty="0" smtClean="0">
                <a:solidFill>
                  <a:srgbClr val="000000"/>
                </a:solidFill>
                <a:cs typeface="+mn-cs"/>
              </a:rPr>
              <a:t>  </a:t>
            </a:r>
            <a:r>
              <a:rPr lang="en-US" altLang="en-US" dirty="0" smtClean="0">
                <a:solidFill>
                  <a:srgbClr val="000000"/>
                </a:solidFill>
                <a:cs typeface="+mn-cs"/>
              </a:rPr>
              <a:t>The relationship life-cycle</a:t>
            </a:r>
          </a:p>
          <a:p>
            <a:pPr>
              <a:spcBef>
                <a:spcPct val="50000"/>
              </a:spcBef>
            </a:pPr>
            <a:r>
              <a:rPr lang="en-GB" altLang="en-US" sz="800" i="1" dirty="0" smtClean="0">
                <a:solidFill>
                  <a:srgbClr val="000000"/>
                </a:solidFill>
                <a:cs typeface="+mn-cs"/>
              </a:rPr>
              <a:t>Source</a:t>
            </a:r>
            <a:r>
              <a:rPr lang="en-GB" altLang="en-US" sz="800" dirty="0" smtClean="0">
                <a:solidFill>
                  <a:srgbClr val="000000"/>
                </a:solidFill>
                <a:cs typeface="+mn-cs"/>
              </a:rPr>
              <a:t>: </a:t>
            </a:r>
            <a:r>
              <a:rPr lang="en-GB" altLang="en-US" sz="800" dirty="0" err="1" smtClean="0">
                <a:solidFill>
                  <a:srgbClr val="000000"/>
                </a:solidFill>
                <a:cs typeface="+mn-cs"/>
              </a:rPr>
              <a:t>Peelen</a:t>
            </a:r>
            <a:r>
              <a:rPr lang="en-GB" altLang="en-US" sz="800" dirty="0" smtClean="0">
                <a:solidFill>
                  <a:srgbClr val="000000"/>
                </a:solidFill>
                <a:cs typeface="+mn-cs"/>
              </a:rPr>
              <a:t> </a:t>
            </a:r>
            <a:r>
              <a:rPr lang="en-GB" altLang="en-US" sz="800" i="1" dirty="0" smtClean="0">
                <a:solidFill>
                  <a:srgbClr val="000000"/>
                </a:solidFill>
                <a:cs typeface="+mn-cs"/>
              </a:rPr>
              <a:t>et al</a:t>
            </a:r>
            <a:r>
              <a:rPr lang="en-GB" altLang="en-US" sz="800" dirty="0" smtClean="0">
                <a:solidFill>
                  <a:srgbClr val="000000"/>
                </a:solidFill>
                <a:cs typeface="+mn-cs"/>
              </a:rPr>
              <a:t>. (1996).</a:t>
            </a:r>
            <a:endParaRPr lang="en-GB" altLang="en-US" sz="800" dirty="0" smtClean="0">
              <a:solidFill>
                <a:srgbClr val="000000"/>
              </a:solidFill>
              <a:latin typeface="Times" pitchFamily="50" charset="0"/>
              <a:cs typeface="+mn-cs"/>
            </a:endParaRPr>
          </a:p>
        </p:txBody>
      </p:sp>
      <p:pic>
        <p:nvPicPr>
          <p:cNvPr id="4099" name="Picture 2" descr="M01NF0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9913" y="1368425"/>
            <a:ext cx="8004175" cy="412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7132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The phases in relationship life cycle</a:t>
            </a:r>
            <a:endParaRPr lang="en-US" dirty="0"/>
          </a:p>
        </p:txBody>
      </p:sp>
      <p:sp>
        <p:nvSpPr>
          <p:cNvPr id="3" name="Content Placeholder 2"/>
          <p:cNvSpPr>
            <a:spLocks noGrp="1"/>
          </p:cNvSpPr>
          <p:nvPr>
            <p:ph idx="1"/>
          </p:nvPr>
        </p:nvSpPr>
        <p:spPr>
          <a:xfrm>
            <a:off x="0" y="1124744"/>
            <a:ext cx="9036496" cy="5472608"/>
          </a:xfrm>
        </p:spPr>
        <p:txBody>
          <a:bodyPr>
            <a:noAutofit/>
          </a:bodyPr>
          <a:lstStyle/>
          <a:p>
            <a:endParaRPr lang="tr-TR" sz="2000" b="1" dirty="0" smtClean="0"/>
          </a:p>
          <a:p>
            <a:endParaRPr lang="tr-TR" sz="2000" b="1" dirty="0"/>
          </a:p>
          <a:p>
            <a:r>
              <a:rPr lang="tr-TR" sz="2000" b="1" dirty="0" err="1" smtClean="0"/>
              <a:t>Exploratory</a:t>
            </a:r>
            <a:r>
              <a:rPr lang="tr-TR" sz="2000" b="1" dirty="0" smtClean="0"/>
              <a:t>:  </a:t>
            </a:r>
            <a:r>
              <a:rPr lang="tr-TR" sz="2000" dirty="0" smtClean="0"/>
              <a:t>the customer sees the promises made during communication fullfilled for the first time. </a:t>
            </a:r>
            <a:r>
              <a:rPr lang="tr-TR" sz="2000" i="1" dirty="0" smtClean="0"/>
              <a:t>The first impression make an important impression on the customer’s relations. The level of satisfaction is still relatively low the customers have little or no experience  of the products or servicee supplier. The switching costs are still relativelly low.</a:t>
            </a:r>
          </a:p>
          <a:p>
            <a:endParaRPr lang="tr-TR" sz="2000" b="1" i="1" dirty="0" smtClean="0"/>
          </a:p>
          <a:p>
            <a:endParaRPr lang="tr-TR" sz="2000" b="1" i="1" dirty="0"/>
          </a:p>
          <a:p>
            <a:r>
              <a:rPr lang="tr-TR" sz="2000" b="1" i="1" dirty="0" err="1" smtClean="0"/>
              <a:t>The</a:t>
            </a:r>
            <a:r>
              <a:rPr lang="tr-TR" sz="2000" b="1" i="1" dirty="0" smtClean="0"/>
              <a:t> Growth: (3 months to 2 years): </a:t>
            </a:r>
            <a:r>
              <a:rPr lang="tr-TR" sz="2000" i="1" dirty="0" smtClean="0"/>
              <a:t>is charactarised by a sharp rise in the number of purchases. Customers would like to get to know the supplier’s products the satisfaction will be increased, the supplier is now examined more for its </a:t>
            </a:r>
            <a:r>
              <a:rPr lang="tr-TR" sz="2000" i="1" dirty="0" err="1" smtClean="0"/>
              <a:t>performance</a:t>
            </a:r>
            <a:r>
              <a:rPr lang="tr-TR" sz="2000" i="1" dirty="0" smtClean="0"/>
              <a:t>.</a:t>
            </a:r>
          </a:p>
        </p:txBody>
      </p:sp>
    </p:spTree>
    <p:extLst>
      <p:ext uri="{BB962C8B-B14F-4D97-AF65-F5344CB8AC3E}">
        <p14:creationId xmlns:p14="http://schemas.microsoft.com/office/powerpoint/2010/main" val="3121245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t>
            </a:r>
            <a:endParaRPr lang="en-US" dirty="0"/>
          </a:p>
        </p:txBody>
      </p:sp>
      <p:sp>
        <p:nvSpPr>
          <p:cNvPr id="3" name="İçerik Yer Tutucusu 2"/>
          <p:cNvSpPr>
            <a:spLocks noGrp="1"/>
          </p:cNvSpPr>
          <p:nvPr>
            <p:ph idx="1"/>
          </p:nvPr>
        </p:nvSpPr>
        <p:spPr/>
        <p:txBody>
          <a:bodyPr>
            <a:normAutofit/>
          </a:bodyPr>
          <a:lstStyle/>
          <a:p>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Saturation</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usually</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after</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more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than</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two</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years</a:t>
            </a:r>
            <a:r>
              <a:rPr lang="tr-TR" sz="2000" b="1"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highest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number</a:t>
            </a:r>
            <a:r>
              <a:rPr lang="tr-TR" sz="2000" dirty="0" smtClean="0">
                <a:latin typeface="Times New Roman" panose="02020603050405020304" pitchFamily="18" charset="0"/>
                <a:cs typeface="Times New Roman" panose="02020603050405020304" pitchFamily="18" charset="0"/>
              </a:rPr>
              <a:t> of </a:t>
            </a:r>
            <a:r>
              <a:rPr lang="tr-TR" sz="2000" dirty="0" err="1" smtClean="0">
                <a:latin typeface="Times New Roman" panose="02020603050405020304" pitchFamily="18" charset="0"/>
                <a:cs typeface="Times New Roman" panose="02020603050405020304" pitchFamily="18" charset="0"/>
              </a:rPr>
              <a:t>purchaes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from</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suppliers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and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and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highest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commitment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degree</a:t>
            </a:r>
            <a:r>
              <a:rPr lang="tr-TR" sz="2000" dirty="0" smtClean="0">
                <a:latin typeface="Times New Roman" panose="02020603050405020304" pitchFamily="18" charset="0"/>
                <a:cs typeface="Times New Roman" panose="02020603050405020304" pitchFamily="18" charset="0"/>
              </a:rPr>
              <a:t>, not </a:t>
            </a:r>
            <a:r>
              <a:rPr lang="tr-TR" sz="2000" dirty="0" err="1" smtClean="0">
                <a:latin typeface="Times New Roman" panose="02020603050405020304" pitchFamily="18" charset="0"/>
                <a:cs typeface="Times New Roman" panose="02020603050405020304" pitchFamily="18" charset="0"/>
              </a:rPr>
              <a:t>many</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changes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are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occuring</a:t>
            </a:r>
            <a:r>
              <a:rPr lang="tr-TR" sz="2000" dirty="0" smtClean="0">
                <a:latin typeface="Times New Roman" panose="02020603050405020304" pitchFamily="18" charset="0"/>
                <a:cs typeface="Times New Roman" panose="02020603050405020304" pitchFamily="18" charset="0"/>
              </a:rPr>
              <a:t> in </a:t>
            </a:r>
            <a:r>
              <a:rPr lang="tr-TR" sz="2000" dirty="0" err="1" smtClean="0">
                <a:latin typeface="Times New Roman" panose="02020603050405020304" pitchFamily="18" charset="0"/>
                <a:cs typeface="Times New Roman" panose="02020603050405020304" pitchFamily="18" charset="0"/>
              </a:rPr>
              <a:t>either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behavior</a:t>
            </a:r>
            <a:r>
              <a:rPr lang="tr-TR" sz="2000" dirty="0" smtClean="0">
                <a:latin typeface="Times New Roman" panose="02020603050405020304" pitchFamily="18" charset="0"/>
                <a:cs typeface="Times New Roman" panose="02020603050405020304" pitchFamily="18" charset="0"/>
              </a:rPr>
              <a:t> of </a:t>
            </a:r>
            <a:r>
              <a:rPr lang="tr-TR" sz="2000" dirty="0" err="1" smtClean="0">
                <a:latin typeface="Times New Roman" panose="02020603050405020304" pitchFamily="18" charset="0"/>
                <a:cs typeface="Times New Roman" panose="02020603050405020304" pitchFamily="18" charset="0"/>
              </a:rPr>
              <a:t>purchases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goodwill</a:t>
            </a:r>
            <a:r>
              <a:rPr lang="tr-TR" sz="2000" dirty="0" smtClean="0">
                <a:latin typeface="Times New Roman" panose="02020603050405020304" pitchFamily="18" charset="0"/>
                <a:cs typeface="Times New Roman" panose="02020603050405020304" pitchFamily="18" charset="0"/>
              </a:rPr>
              <a:t> has </a:t>
            </a:r>
            <a:r>
              <a:rPr lang="tr-TR" sz="2000" dirty="0" err="1" smtClean="0">
                <a:latin typeface="Times New Roman" panose="02020603050405020304" pitchFamily="18" charset="0"/>
                <a:cs typeface="Times New Roman" panose="02020603050405020304" pitchFamily="18" charset="0"/>
              </a:rPr>
              <a:t>been</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built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up</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with</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customer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Trust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grows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switching</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costs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increase</a:t>
            </a:r>
            <a:r>
              <a:rPr lang="tr-TR" sz="2000" dirty="0" smtClean="0">
                <a:latin typeface="Times New Roman" panose="02020603050405020304" pitchFamily="18" charset="0"/>
                <a:cs typeface="Times New Roman" panose="02020603050405020304" pitchFamily="18" charset="0"/>
              </a:rPr>
              <a:t>.</a:t>
            </a:r>
          </a:p>
          <a:p>
            <a:pPr marL="0" indent="0">
              <a:buNone/>
            </a:pPr>
            <a:endParaRPr lang="tr-TR" sz="2000" dirty="0" smtClean="0">
              <a:latin typeface="Times New Roman" panose="02020603050405020304" pitchFamily="18" charset="0"/>
              <a:cs typeface="Times New Roman" panose="02020603050405020304" pitchFamily="18" charset="0"/>
            </a:endParaRPr>
          </a:p>
          <a:p>
            <a:r>
              <a:rPr lang="tr-TR" sz="2000" b="1" dirty="0" err="1" smtClean="0">
                <a:latin typeface="Times New Roman" panose="02020603050405020304" pitchFamily="18" charset="0"/>
                <a:cs typeface="Times New Roman" panose="02020603050405020304" pitchFamily="18" charset="0"/>
              </a:rPr>
              <a:t>The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Decline</a:t>
            </a:r>
            <a:r>
              <a:rPr lang="tr-TR" sz="2000" b="1" dirty="0" smtClean="0">
                <a:latin typeface="Times New Roman" panose="02020603050405020304" pitchFamily="18" charset="0"/>
                <a:cs typeface="Times New Roman" panose="02020603050405020304" pitchFamily="18" charset="0"/>
              </a:rPr>
              <a:t> </a:t>
            </a:r>
            <a:r>
              <a:rPr lang="tr-TR" sz="2000" b="1" dirty="0" err="1" smtClean="0">
                <a:latin typeface="Times New Roman" panose="02020603050405020304" pitchFamily="18" charset="0"/>
                <a:cs typeface="Times New Roman" panose="02020603050405020304" pitchFamily="18" charset="0"/>
              </a:rPr>
              <a:t>phase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number</a:t>
            </a:r>
            <a:r>
              <a:rPr lang="tr-TR" sz="2000" dirty="0" smtClean="0">
                <a:latin typeface="Times New Roman" panose="02020603050405020304" pitchFamily="18" charset="0"/>
                <a:cs typeface="Times New Roman" panose="02020603050405020304" pitchFamily="18" charset="0"/>
              </a:rPr>
              <a:t> of </a:t>
            </a:r>
            <a:r>
              <a:rPr lang="tr-TR" sz="2000" dirty="0" err="1" smtClean="0">
                <a:latin typeface="Times New Roman" panose="02020603050405020304" pitchFamily="18" charset="0"/>
                <a:cs typeface="Times New Roman" panose="02020603050405020304" pitchFamily="18" charset="0"/>
              </a:rPr>
              <a:t>transactions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starts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to</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decrease</a:t>
            </a:r>
            <a:r>
              <a:rPr lang="tr-TR" sz="2000" dirty="0" smtClean="0">
                <a:latin typeface="Times New Roman" panose="02020603050405020304" pitchFamily="18" charset="0"/>
                <a:cs typeface="Times New Roman" panose="02020603050405020304" pitchFamily="18" charset="0"/>
              </a:rPr>
              <a:t>, at ant time in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phases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customers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may</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enter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into</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decline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phase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Type</a:t>
            </a:r>
            <a:r>
              <a:rPr lang="tr-TR" sz="2000" dirty="0" smtClean="0">
                <a:latin typeface="Times New Roman" panose="02020603050405020304" pitchFamily="18" charset="0"/>
                <a:cs typeface="Times New Roman" panose="02020603050405020304" pitchFamily="18" charset="0"/>
              </a:rPr>
              <a:t> of </a:t>
            </a:r>
            <a:r>
              <a:rPr lang="tr-TR" sz="2000" dirty="0" err="1" smtClean="0">
                <a:latin typeface="Times New Roman" panose="02020603050405020304" pitchFamily="18" charset="0"/>
                <a:cs typeface="Times New Roman" panose="02020603050405020304" pitchFamily="18" charset="0"/>
              </a:rPr>
              <a:t>customer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and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reduction</a:t>
            </a:r>
            <a:r>
              <a:rPr lang="tr-TR" sz="2000" dirty="0" smtClean="0">
                <a:latin typeface="Times New Roman" panose="02020603050405020304" pitchFamily="18" charset="0"/>
                <a:cs typeface="Times New Roman" panose="02020603050405020304" pitchFamily="18" charset="0"/>
              </a:rPr>
              <a:t> in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need</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for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products</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will</a:t>
            </a:r>
            <a:r>
              <a:rPr lang="tr-TR" sz="2000" dirty="0" smtClean="0">
                <a:latin typeface="Times New Roman" panose="02020603050405020304" pitchFamily="18" charset="0"/>
                <a:cs typeface="Times New Roman" panose="02020603050405020304" pitchFamily="18" charset="0"/>
              </a:rPr>
              <a:t> be </a:t>
            </a:r>
            <a:r>
              <a:rPr lang="tr-TR" sz="2000" dirty="0" err="1" smtClean="0">
                <a:latin typeface="Times New Roman" panose="02020603050405020304" pitchFamily="18" charset="0"/>
                <a:cs typeface="Times New Roman" panose="02020603050405020304" pitchFamily="18" charset="0"/>
              </a:rPr>
              <a:t>decreased</a:t>
            </a:r>
            <a:r>
              <a:rPr lang="tr-TR" sz="2000" dirty="0" smtClean="0">
                <a:latin typeface="Times New Roman" panose="02020603050405020304" pitchFamily="18" charset="0"/>
                <a:cs typeface="Times New Roman" panose="02020603050405020304" pitchFamily="18" charset="0"/>
              </a:rPr>
              <a:t>.  No </a:t>
            </a:r>
            <a:r>
              <a:rPr lang="tr-TR" sz="2000" dirty="0" err="1" smtClean="0">
                <a:latin typeface="Times New Roman" panose="02020603050405020304" pitchFamily="18" charset="0"/>
                <a:cs typeface="Times New Roman" panose="02020603050405020304" pitchFamily="18" charset="0"/>
              </a:rPr>
              <a:t>longer</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they</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neey</a:t>
            </a:r>
            <a:r>
              <a:rPr lang="tr-TR" sz="2000" dirty="0" smtClean="0">
                <a:latin typeface="Times New Roman" panose="02020603050405020304" pitchFamily="18" charset="0"/>
                <a:cs typeface="Times New Roman" panose="02020603050405020304" pitchFamily="18" charset="0"/>
              </a:rPr>
              <a:t> a </a:t>
            </a:r>
            <a:r>
              <a:rPr lang="tr-TR" sz="2000" dirty="0" err="1" smtClean="0">
                <a:latin typeface="Times New Roman" panose="02020603050405020304" pitchFamily="18" charset="0"/>
                <a:cs typeface="Times New Roman" panose="02020603050405020304" pitchFamily="18" charset="0"/>
              </a:rPr>
              <a:t>product</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such</a:t>
            </a:r>
            <a:r>
              <a:rPr lang="tr-TR" sz="2000" dirty="0" smtClean="0">
                <a:latin typeface="Times New Roman" panose="02020603050405020304" pitchFamily="18" charset="0"/>
                <a:cs typeface="Times New Roman" panose="02020603050405020304" pitchFamily="18" charset="0"/>
              </a:rPr>
              <a:t> </a:t>
            </a:r>
            <a:r>
              <a:rPr lang="tr-TR" sz="2000" dirty="0" err="1" smtClean="0">
                <a:latin typeface="Times New Roman" panose="02020603050405020304" pitchFamily="18" charset="0"/>
                <a:cs typeface="Times New Roman" panose="02020603050405020304" pitchFamily="18" charset="0"/>
              </a:rPr>
              <a:t>this</a:t>
            </a:r>
            <a:r>
              <a:rPr lang="tr-TR" sz="2000" dirty="0" smtClean="0">
                <a:latin typeface="Times New Roman" panose="02020603050405020304" pitchFamily="18"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078892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323090"/>
            <a:ext cx="4451445" cy="2534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95536" y="0"/>
            <a:ext cx="8229600" cy="1143000"/>
          </a:xfrm>
        </p:spPr>
        <p:txBody>
          <a:bodyPr/>
          <a:lstStyle/>
          <a:p>
            <a:r>
              <a:rPr lang="tr-TR" b="1" dirty="0" smtClean="0">
                <a:latin typeface="Times New Roman" panose="02020603050405020304" pitchFamily="18" charset="0"/>
                <a:cs typeface="Times New Roman" panose="02020603050405020304" pitchFamily="18" charset="0"/>
              </a:rPr>
              <a:t>Loyalty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980728"/>
            <a:ext cx="8507288" cy="5145435"/>
          </a:xfrm>
        </p:spPr>
        <p:txBody>
          <a:bodyPr>
            <a:normAutofit/>
          </a:bodyPr>
          <a:lstStyle/>
          <a:p>
            <a:pPr algn="just"/>
            <a:r>
              <a:rPr lang="tr-TR" sz="2800" dirty="0">
                <a:latin typeface="Times New Roman" panose="02020603050405020304" pitchFamily="18" charset="0"/>
                <a:cs typeface="Times New Roman" panose="02020603050405020304" pitchFamily="18" charset="0"/>
              </a:rPr>
              <a:t>I</a:t>
            </a:r>
            <a:r>
              <a:rPr lang="tr-TR" sz="2800" dirty="0" smtClean="0">
                <a:latin typeface="Times New Roman" panose="02020603050405020304" pitchFamily="18" charset="0"/>
                <a:cs typeface="Times New Roman" panose="02020603050405020304" pitchFamily="18" charset="0"/>
              </a:rPr>
              <a:t>s a deeply held commitment </a:t>
            </a:r>
            <a:r>
              <a:rPr lang="tr-TR" sz="2800" i="1" dirty="0" smtClean="0">
                <a:latin typeface="Times New Roman" panose="02020603050405020304" pitchFamily="18" charset="0"/>
                <a:cs typeface="Times New Roman" panose="02020603050405020304" pitchFamily="18" charset="0"/>
              </a:rPr>
              <a:t>to </a:t>
            </a:r>
            <a:r>
              <a:rPr lang="tr-TR" sz="2800"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rebuy or repatronise a preferred product-service consistently in the future</a:t>
            </a:r>
            <a:r>
              <a:rPr lang="tr-TR" sz="2800" u="sng"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thereby causing repetitive same brand, or same brand- set purchasing, despite situational influences and marketing efforts having the potential to </a:t>
            </a:r>
            <a:r>
              <a:rPr lang="tr-TR" sz="2800" dirty="0" err="1" smtClean="0">
                <a:latin typeface="Times New Roman" panose="02020603050405020304" pitchFamily="18" charset="0"/>
                <a:cs typeface="Times New Roman" panose="02020603050405020304" pitchFamily="18" charset="0"/>
              </a:rPr>
              <a:t>cause</a:t>
            </a: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switching</a:t>
            </a:r>
            <a:r>
              <a:rPr lang="tr-TR" sz="2800" dirty="0" smtClean="0">
                <a:latin typeface="Times New Roman" panose="02020603050405020304" pitchFamily="18" charset="0"/>
                <a:cs typeface="Times New Roman" panose="02020603050405020304" pitchFamily="18" charset="0"/>
              </a:rPr>
              <a:t> </a:t>
            </a:r>
            <a:r>
              <a:rPr lang="tr-TR" sz="2800" dirty="0" err="1" smtClean="0">
                <a:latin typeface="Times New Roman" panose="02020603050405020304" pitchFamily="18" charset="0"/>
                <a:cs typeface="Times New Roman" panose="02020603050405020304" pitchFamily="18" charset="0"/>
              </a:rPr>
              <a:t>behaviour</a:t>
            </a:r>
            <a:r>
              <a:rPr lang="tr-TR" sz="2800" dirty="0" smtClean="0">
                <a:latin typeface="Times New Roman" panose="02020603050405020304" pitchFamily="18" charset="0"/>
                <a:cs typeface="Times New Roman" panose="02020603050405020304" pitchFamily="18" charset="0"/>
              </a:rPr>
              <a:t>.</a:t>
            </a:r>
          </a:p>
          <a:p>
            <a:pPr algn="just"/>
            <a:endParaRPr lang="tr-TR" sz="2800" dirty="0">
              <a:latin typeface="Times New Roman" panose="02020603050405020304" pitchFamily="18" charset="0"/>
              <a:cs typeface="Times New Roman" panose="02020603050405020304" pitchFamily="18" charset="0"/>
            </a:endParaRPr>
          </a:p>
        </p:txBody>
      </p:sp>
      <p:sp>
        <p:nvSpPr>
          <p:cNvPr id="4" name="Dikdörtgen 3"/>
          <p:cNvSpPr/>
          <p:nvPr/>
        </p:nvSpPr>
        <p:spPr>
          <a:xfrm>
            <a:off x="0" y="4919008"/>
            <a:ext cx="5364088" cy="923330"/>
          </a:xfrm>
          <a:prstGeom prst="rect">
            <a:avLst/>
          </a:prstGeom>
        </p:spPr>
        <p:txBody>
          <a:bodyPr wrap="square">
            <a:spAutoFit/>
          </a:bodyPr>
          <a:lstStyle/>
          <a:p>
            <a:pPr lvl="0">
              <a:spcBef>
                <a:spcPct val="20000"/>
              </a:spcBef>
            </a:pPr>
            <a:r>
              <a:rPr lang="tr-TR" b="1" dirty="0" err="1">
                <a:solidFill>
                  <a:prstClr val="black"/>
                </a:solidFill>
              </a:rPr>
              <a:t>Switching</a:t>
            </a:r>
            <a:r>
              <a:rPr lang="tr-TR" b="1" dirty="0">
                <a:solidFill>
                  <a:prstClr val="black"/>
                </a:solidFill>
              </a:rPr>
              <a:t> </a:t>
            </a:r>
            <a:r>
              <a:rPr lang="tr-TR" b="1" dirty="0" err="1">
                <a:solidFill>
                  <a:prstClr val="black"/>
                </a:solidFill>
              </a:rPr>
              <a:t>behavior</a:t>
            </a:r>
            <a:r>
              <a:rPr lang="tr-TR" b="1" dirty="0">
                <a:solidFill>
                  <a:prstClr val="black"/>
                </a:solidFill>
              </a:rPr>
              <a:t>: </a:t>
            </a:r>
            <a:r>
              <a:rPr lang="tr-TR" dirty="0" err="1">
                <a:solidFill>
                  <a:prstClr val="black"/>
                </a:solidFill>
              </a:rPr>
              <a:t>where</a:t>
            </a:r>
            <a:r>
              <a:rPr lang="tr-TR" dirty="0">
                <a:solidFill>
                  <a:prstClr val="black"/>
                </a:solidFill>
              </a:rPr>
              <a:t> </a:t>
            </a:r>
            <a:r>
              <a:rPr lang="tr-TR" dirty="0" err="1">
                <a:solidFill>
                  <a:prstClr val="black"/>
                </a:solidFill>
              </a:rPr>
              <a:t>purchasing</a:t>
            </a:r>
            <a:r>
              <a:rPr lang="tr-TR" dirty="0">
                <a:solidFill>
                  <a:prstClr val="black"/>
                </a:solidFill>
              </a:rPr>
              <a:t> is </a:t>
            </a:r>
            <a:r>
              <a:rPr lang="tr-TR" dirty="0" err="1">
                <a:solidFill>
                  <a:prstClr val="black"/>
                </a:solidFill>
              </a:rPr>
              <a:t>seen</a:t>
            </a:r>
            <a:r>
              <a:rPr lang="tr-TR" dirty="0">
                <a:solidFill>
                  <a:prstClr val="black"/>
                </a:solidFill>
              </a:rPr>
              <a:t> as an </a:t>
            </a:r>
            <a:r>
              <a:rPr lang="tr-TR" dirty="0" err="1">
                <a:solidFill>
                  <a:prstClr val="black"/>
                </a:solidFill>
              </a:rPr>
              <a:t>either</a:t>
            </a:r>
            <a:r>
              <a:rPr lang="tr-TR" dirty="0">
                <a:solidFill>
                  <a:prstClr val="black"/>
                </a:solidFill>
              </a:rPr>
              <a:t>/</a:t>
            </a:r>
            <a:r>
              <a:rPr lang="tr-TR" dirty="0" err="1">
                <a:solidFill>
                  <a:prstClr val="black"/>
                </a:solidFill>
              </a:rPr>
              <a:t>or</a:t>
            </a:r>
            <a:r>
              <a:rPr lang="tr-TR" dirty="0">
                <a:solidFill>
                  <a:prstClr val="black"/>
                </a:solidFill>
              </a:rPr>
              <a:t> </a:t>
            </a:r>
            <a:r>
              <a:rPr lang="tr-TR" dirty="0" err="1">
                <a:solidFill>
                  <a:prstClr val="black"/>
                </a:solidFill>
              </a:rPr>
              <a:t>decision</a:t>
            </a:r>
            <a:r>
              <a:rPr lang="tr-TR" dirty="0">
                <a:solidFill>
                  <a:prstClr val="black"/>
                </a:solidFill>
              </a:rPr>
              <a:t>- </a:t>
            </a:r>
            <a:r>
              <a:rPr lang="tr-TR" dirty="0" err="1">
                <a:solidFill>
                  <a:prstClr val="black"/>
                </a:solidFill>
              </a:rPr>
              <a:t>either</a:t>
            </a:r>
            <a:r>
              <a:rPr lang="tr-TR" dirty="0">
                <a:solidFill>
                  <a:prstClr val="black"/>
                </a:solidFill>
              </a:rPr>
              <a:t> </a:t>
            </a:r>
            <a:r>
              <a:rPr lang="tr-TR" dirty="0" err="1">
                <a:solidFill>
                  <a:prstClr val="black"/>
                </a:solidFill>
              </a:rPr>
              <a:t>the</a:t>
            </a:r>
            <a:r>
              <a:rPr lang="tr-TR" dirty="0">
                <a:solidFill>
                  <a:prstClr val="black"/>
                </a:solidFill>
              </a:rPr>
              <a:t> </a:t>
            </a:r>
            <a:r>
              <a:rPr lang="tr-TR" dirty="0" err="1">
                <a:solidFill>
                  <a:prstClr val="black"/>
                </a:solidFill>
              </a:rPr>
              <a:t>customer</a:t>
            </a:r>
            <a:r>
              <a:rPr lang="tr-TR" dirty="0">
                <a:solidFill>
                  <a:prstClr val="black"/>
                </a:solidFill>
              </a:rPr>
              <a:t> </a:t>
            </a:r>
            <a:r>
              <a:rPr lang="tr-TR" dirty="0" err="1">
                <a:solidFill>
                  <a:prstClr val="black"/>
                </a:solidFill>
              </a:rPr>
              <a:t>stays</a:t>
            </a:r>
            <a:r>
              <a:rPr lang="tr-TR" dirty="0">
                <a:solidFill>
                  <a:prstClr val="black"/>
                </a:solidFill>
              </a:rPr>
              <a:t> </a:t>
            </a:r>
            <a:r>
              <a:rPr lang="tr-TR" dirty="0" err="1">
                <a:solidFill>
                  <a:prstClr val="black"/>
                </a:solidFill>
              </a:rPr>
              <a:t>with</a:t>
            </a:r>
            <a:r>
              <a:rPr lang="tr-TR" dirty="0">
                <a:solidFill>
                  <a:prstClr val="black"/>
                </a:solidFill>
              </a:rPr>
              <a:t> </a:t>
            </a:r>
            <a:r>
              <a:rPr lang="tr-TR" dirty="0" err="1">
                <a:solidFill>
                  <a:prstClr val="black"/>
                </a:solidFill>
              </a:rPr>
              <a:t>you</a:t>
            </a:r>
            <a:r>
              <a:rPr lang="tr-TR" dirty="0">
                <a:solidFill>
                  <a:prstClr val="black"/>
                </a:solidFill>
              </a:rPr>
              <a:t> (</a:t>
            </a:r>
            <a:r>
              <a:rPr lang="tr-TR" dirty="0" err="1">
                <a:solidFill>
                  <a:prstClr val="black"/>
                </a:solidFill>
              </a:rPr>
              <a:t>loyalty</a:t>
            </a:r>
            <a:r>
              <a:rPr lang="tr-TR" dirty="0">
                <a:solidFill>
                  <a:prstClr val="black"/>
                </a:solidFill>
              </a:rPr>
              <a:t>) </a:t>
            </a:r>
            <a:r>
              <a:rPr lang="tr-TR" dirty="0" err="1">
                <a:solidFill>
                  <a:prstClr val="black"/>
                </a:solidFill>
              </a:rPr>
              <a:t>or</a:t>
            </a:r>
            <a:r>
              <a:rPr lang="tr-TR" dirty="0">
                <a:solidFill>
                  <a:prstClr val="black"/>
                </a:solidFill>
              </a:rPr>
              <a:t> </a:t>
            </a:r>
            <a:r>
              <a:rPr lang="tr-TR" dirty="0" err="1">
                <a:solidFill>
                  <a:prstClr val="black"/>
                </a:solidFill>
              </a:rPr>
              <a:t>turns</a:t>
            </a:r>
            <a:r>
              <a:rPr lang="tr-TR" dirty="0">
                <a:solidFill>
                  <a:prstClr val="black"/>
                </a:solidFill>
              </a:rPr>
              <a:t> </a:t>
            </a:r>
            <a:r>
              <a:rPr lang="tr-TR" dirty="0" err="1">
                <a:solidFill>
                  <a:prstClr val="black"/>
                </a:solidFill>
              </a:rPr>
              <a:t>against</a:t>
            </a:r>
            <a:r>
              <a:rPr lang="tr-TR" dirty="0">
                <a:solidFill>
                  <a:prstClr val="black"/>
                </a:solidFill>
              </a:rPr>
              <a:t> </a:t>
            </a:r>
            <a:r>
              <a:rPr lang="tr-TR" dirty="0" err="1">
                <a:solidFill>
                  <a:prstClr val="black"/>
                </a:solidFill>
              </a:rPr>
              <a:t>you</a:t>
            </a:r>
            <a:r>
              <a:rPr lang="tr-TR" dirty="0">
                <a:solidFill>
                  <a:prstClr val="black"/>
                </a:solidFill>
              </a:rPr>
              <a:t>.</a:t>
            </a:r>
          </a:p>
        </p:txBody>
      </p:sp>
    </p:spTree>
    <p:extLst>
      <p:ext uri="{BB962C8B-B14F-4D97-AF65-F5344CB8AC3E}">
        <p14:creationId xmlns:p14="http://schemas.microsoft.com/office/powerpoint/2010/main" val="213548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dirty="0"/>
          </a:p>
        </p:txBody>
      </p:sp>
      <p:sp>
        <p:nvSpPr>
          <p:cNvPr id="3" name="İçerik Yer Tutucusu 2"/>
          <p:cNvSpPr>
            <a:spLocks noGrp="1"/>
          </p:cNvSpPr>
          <p:nvPr>
            <p:ph idx="1"/>
          </p:nvPr>
        </p:nvSpPr>
        <p:spPr/>
        <p:txBody>
          <a:bodyPr/>
          <a:lstStyle/>
          <a:p>
            <a:endParaRPr lang="en-US"/>
          </a:p>
        </p:txBody>
      </p:sp>
      <p:pic>
        <p:nvPicPr>
          <p:cNvPr id="2050" name="Picture 2" descr="Image result for never switch the 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0"/>
            <a:ext cx="9683552" cy="7262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14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yramid of relationship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806" y="381000"/>
            <a:ext cx="78486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44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6"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32656"/>
            <a:ext cx="7279521" cy="6265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982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4525963"/>
          </a:xfrm>
        </p:spPr>
        <p:txBody>
          <a:bodyPr>
            <a:normAutofit/>
          </a:bodyPr>
          <a:lstStyle/>
          <a:p>
            <a:pPr algn="just"/>
            <a:endParaRPr lang="tr-TR" sz="2400" dirty="0" smtClean="0">
              <a:latin typeface="Times New Roman" panose="02020603050405020304" pitchFamily="18" charset="0"/>
              <a:cs typeface="Times New Roman" panose="02020603050405020304" pitchFamily="18" charset="0"/>
            </a:endParaRPr>
          </a:p>
          <a:p>
            <a:pPr marL="0" indent="0">
              <a:buNone/>
            </a:pPr>
            <a:r>
              <a:rPr lang="tr-TR" sz="2400" b="1" u="sng" dirty="0">
                <a:latin typeface="Times New Roman" panose="02020603050405020304" pitchFamily="18" charset="0"/>
                <a:cs typeface="Times New Roman" panose="02020603050405020304" pitchFamily="18" charset="0"/>
              </a:rPr>
              <a:t>Antecedents to </a:t>
            </a:r>
            <a:r>
              <a:rPr lang="tr-TR" sz="2400" b="1" u="sng" dirty="0" smtClean="0">
                <a:latin typeface="Times New Roman" panose="02020603050405020304" pitchFamily="18" charset="0"/>
                <a:cs typeface="Times New Roman" panose="02020603050405020304" pitchFamily="18" charset="0"/>
              </a:rPr>
              <a:t>loyalty</a:t>
            </a:r>
          </a:p>
          <a:p>
            <a:endParaRPr lang="tr-TR" sz="2400" b="1"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There are two distinct viewpoints as to the antecedents to loyalty. </a:t>
            </a: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dirty="0" smtClean="0">
                <a:latin typeface="Times New Roman" panose="02020603050405020304" pitchFamily="18" charset="0"/>
                <a:cs typeface="Times New Roman" panose="02020603050405020304" pitchFamily="18" charset="0"/>
              </a:rPr>
              <a:t>In Figure 3.2. </a:t>
            </a:r>
            <a:r>
              <a:rPr lang="tr-TR" sz="2400" dirty="0">
                <a:latin typeface="Times New Roman" panose="02020603050405020304" pitchFamily="18" charset="0"/>
                <a:cs typeface="Times New Roman" panose="02020603050405020304" pitchFamily="18" charset="0"/>
              </a:rPr>
              <a:t>loyalty </a:t>
            </a:r>
            <a:r>
              <a:rPr lang="tr-TR" sz="2400" dirty="0" smtClean="0">
                <a:latin typeface="Times New Roman" panose="02020603050405020304" pitchFamily="18" charset="0"/>
                <a:cs typeface="Times New Roman" panose="02020603050405020304" pitchFamily="18" charset="0"/>
              </a:rPr>
              <a:t>is </a:t>
            </a:r>
            <a:r>
              <a:rPr lang="en-US" sz="2400" dirty="0" smtClean="0">
                <a:latin typeface="Times New Roman" panose="02020603050405020304" pitchFamily="18" charset="0"/>
                <a:cs typeface="Times New Roman" panose="02020603050405020304" pitchFamily="18" charset="0"/>
              </a:rPr>
              <a:t>seen </a:t>
            </a:r>
            <a:r>
              <a:rPr lang="en-US" sz="2400" dirty="0">
                <a:latin typeface="Times New Roman" panose="02020603050405020304" pitchFamily="18" charset="0"/>
                <a:cs typeface="Times New Roman" panose="02020603050405020304" pitchFamily="18" charset="0"/>
              </a:rPr>
              <a:t>as more often built on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hard’ dimensions, such as value for money, convenience</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a:t>
            </a:r>
            <a:r>
              <a:rPr lang="tr-TR"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reliability, safety and functionality, and that these are the prime drivers for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product</a:t>
            </a:r>
            <a:r>
              <a:rPr lang="tr-TR"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or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service choice</a:t>
            </a:r>
            <a:r>
              <a:rPr lang="en-US" sz="2400" dirty="0">
                <a:latin typeface="Times New Roman" panose="02020603050405020304" pitchFamily="18" charset="0"/>
                <a:cs typeface="Times New Roman" panose="02020603050405020304" pitchFamily="18" charset="0"/>
              </a:rPr>
              <a:t> (Christopher, 1996, p. 60).</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2973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3.2</a:t>
            </a:r>
            <a:r>
              <a:rPr lang="en-GB" altLang="tr-TR" dirty="0"/>
              <a:t>  </a:t>
            </a:r>
            <a:r>
              <a:rPr lang="en-IN" altLang="tr-TR" dirty="0">
                <a:latin typeface="Times New Roman" panose="02020603050405020304" pitchFamily="18" charset="0"/>
                <a:cs typeface="Times New Roman" panose="02020603050405020304" pitchFamily="18" charset="0"/>
              </a:rPr>
              <a:t>Customer loyalty: an integrated model</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en-IN" altLang="tr-TR" sz="800" dirty="0">
                <a:latin typeface="Times New Roman" panose="02020603050405020304" pitchFamily="18" charset="0"/>
                <a:cs typeface="Times New Roman" panose="02020603050405020304" pitchFamily="18" charset="0"/>
              </a:rPr>
              <a:t>Adapted from Fredericks and Salter, 1998, p. 64.</a:t>
            </a:r>
            <a:endParaRPr lang="en-GB" altLang="tr-TR" sz="800" dirty="0">
              <a:latin typeface="Times New Roman" panose="02020603050405020304" pitchFamily="18" charset="0"/>
              <a:cs typeface="Times New Roman" panose="02020603050405020304" pitchFamily="18" charset="0"/>
            </a:endParaRPr>
          </a:p>
        </p:txBody>
      </p:sp>
      <p:pic>
        <p:nvPicPr>
          <p:cNvPr id="5123" name="Picture 3" descr="M03NF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813" y="1293813"/>
            <a:ext cx="8334375" cy="359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23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An alternative </a:t>
            </a:r>
            <a:r>
              <a:rPr lang="tr-TR" sz="2400" dirty="0" err="1" smtClean="0">
                <a:latin typeface="Times New Roman" panose="02020603050405020304" pitchFamily="18" charset="0"/>
                <a:cs typeface="Times New Roman" panose="02020603050405020304" pitchFamily="18" charset="0"/>
              </a:rPr>
              <a:t>view</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by </a:t>
            </a:r>
            <a:r>
              <a:rPr lang="en-US" sz="2400" dirty="0">
                <a:latin typeface="Times New Roman" panose="02020603050405020304" pitchFamily="18" charset="0"/>
                <a:cs typeface="Times New Roman" panose="02020603050405020304" pitchFamily="18" charset="0"/>
              </a:rPr>
              <a:t>Dick and </a:t>
            </a:r>
            <a:r>
              <a:rPr lang="en-US" sz="2400" dirty="0" err="1">
                <a:latin typeface="Times New Roman" panose="02020603050405020304" pitchFamily="18" charset="0"/>
                <a:cs typeface="Times New Roman" panose="02020603050405020304" pitchFamily="18" charset="0"/>
              </a:rPr>
              <a:t>Basu</a:t>
            </a:r>
            <a:r>
              <a:rPr lang="en-US" sz="2400" dirty="0">
                <a:latin typeface="Times New Roman" panose="02020603050405020304" pitchFamily="18" charset="0"/>
                <a:cs typeface="Times New Roman" panose="02020603050405020304" pitchFamily="18" charset="0"/>
              </a:rPr>
              <a:t> (1994, p. 99). </a:t>
            </a:r>
            <a:endParaRPr lang="tr-TR"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softer’, more intangible factors such as emotion and satisfaction </a:t>
            </a:r>
            <a:r>
              <a:rPr lang="en-US" sz="2400" dirty="0">
                <a:latin typeface="Times New Roman" panose="02020603050405020304" pitchFamily="18" charset="0"/>
                <a:cs typeface="Times New Roman" panose="02020603050405020304" pitchFamily="18" charset="0"/>
              </a:rPr>
              <a:t>are seen </a:t>
            </a:r>
            <a:r>
              <a:rPr lang="en-US" sz="2400" dirty="0" smtClean="0">
                <a:latin typeface="Times New Roman" panose="02020603050405020304" pitchFamily="18" charset="0"/>
                <a:cs typeface="Times New Roman" panose="02020603050405020304" pitchFamily="18" charset="0"/>
              </a:rPr>
              <a:t>to</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affect </a:t>
            </a:r>
            <a:r>
              <a:rPr lang="en-US" sz="2400" dirty="0">
                <a:latin typeface="Times New Roman" panose="02020603050405020304" pitchFamily="18" charset="0"/>
                <a:cs typeface="Times New Roman" panose="02020603050405020304" pitchFamily="18" charset="0"/>
              </a:rPr>
              <a:t>attitude in a decisive way. </a:t>
            </a:r>
            <a:endParaRPr lang="tr-TR" sz="2400" dirty="0" smtClean="0">
              <a:latin typeface="Times New Roman" panose="02020603050405020304" pitchFamily="18" charset="0"/>
              <a:cs typeface="Times New Roman" panose="02020603050405020304" pitchFamily="18" charset="0"/>
            </a:endParaRPr>
          </a:p>
          <a:p>
            <a:pPr algn="just"/>
            <a:endParaRPr lang="tr-TR" sz="2400" dirty="0" smtClean="0">
              <a:latin typeface="Times New Roman" panose="02020603050405020304" pitchFamily="18" charset="0"/>
              <a:cs typeface="Times New Roman" panose="02020603050405020304" pitchFamily="18" charset="0"/>
            </a:endParaRPr>
          </a:p>
          <a:p>
            <a:pPr algn="just"/>
            <a:r>
              <a:rPr lang="tr-TR" sz="2400" b="1" i="1" dirty="0">
                <a:solidFill>
                  <a:schemeClr val="accent2">
                    <a:lumMod val="50000"/>
                  </a:schemeClr>
                </a:solidFill>
                <a:latin typeface="Times New Roman" panose="02020603050405020304" pitchFamily="18" charset="0"/>
                <a:cs typeface="Times New Roman" panose="02020603050405020304" pitchFamily="18" charset="0"/>
              </a:rPr>
              <a:t>C</a:t>
            </a:r>
            <a:r>
              <a:rPr lang="en-US" sz="2400" b="1" i="1" dirty="0" err="1" smtClean="0">
                <a:solidFill>
                  <a:schemeClr val="accent2">
                    <a:lumMod val="50000"/>
                  </a:schemeClr>
                </a:solidFill>
                <a:latin typeface="Times New Roman" panose="02020603050405020304" pitchFamily="18" charset="0"/>
                <a:cs typeface="Times New Roman" panose="02020603050405020304" pitchFamily="18" charset="0"/>
              </a:rPr>
              <a:t>ustomer</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loyalty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is</a:t>
            </a:r>
            <a:r>
              <a:rPr lang="tr-TR"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viewed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principally as a result of the bond between an individual’s relative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attitude</a:t>
            </a:r>
            <a:r>
              <a:rPr lang="tr-TR" sz="24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and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repeat patronage, again mediated by social norms and situational influences </a:t>
            </a:r>
            <a:r>
              <a:rPr lang="en-US" sz="2400" b="1" i="1" dirty="0" smtClean="0">
                <a:solidFill>
                  <a:schemeClr val="accent2">
                    <a:lumMod val="50000"/>
                  </a:schemeClr>
                </a:solidFill>
                <a:latin typeface="Times New Roman" panose="02020603050405020304" pitchFamily="18" charset="0"/>
                <a:cs typeface="Times New Roman" panose="02020603050405020304" pitchFamily="18" charset="0"/>
              </a:rPr>
              <a:t>or</a:t>
            </a:r>
            <a:r>
              <a:rPr lang="tr-TR" sz="2400" b="1" i="1" dirty="0" smtClean="0">
                <a:solidFill>
                  <a:schemeClr val="accent2">
                    <a:lumMod val="50000"/>
                  </a:schemeClr>
                </a:solidFill>
                <a:latin typeface="Times New Roman" panose="02020603050405020304" pitchFamily="18" charset="0"/>
                <a:cs typeface="Times New Roman" panose="02020603050405020304" pitchFamily="18" charset="0"/>
              </a:rPr>
              <a:t> experiences </a:t>
            </a:r>
            <a:r>
              <a:rPr lang="tr-TR" sz="2400" dirty="0">
                <a:latin typeface="Times New Roman" panose="02020603050405020304" pitchFamily="18" charset="0"/>
                <a:cs typeface="Times New Roman" panose="02020603050405020304" pitchFamily="18" charset="0"/>
              </a:rPr>
              <a:t>(Figure 3.3).</a:t>
            </a:r>
          </a:p>
        </p:txBody>
      </p:sp>
    </p:spTree>
    <p:extLst>
      <p:ext uri="{BB962C8B-B14F-4D97-AF65-F5344CB8AC3E}">
        <p14:creationId xmlns:p14="http://schemas.microsoft.com/office/powerpoint/2010/main" val="191830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2"/>
          <a:srcRect/>
          <a:stretch>
            <a:fillRect/>
          </a:stretch>
        </p:blipFill>
        <p:spPr bwMode="auto">
          <a:xfrm>
            <a:off x="914400" y="1147763"/>
            <a:ext cx="7620000" cy="5721350"/>
          </a:xfrm>
          <a:prstGeom prst="rect">
            <a:avLst/>
          </a:prstGeom>
          <a:noFill/>
          <a:ln w="9525">
            <a:noFill/>
            <a:miter lim="800000"/>
            <a:headEnd/>
            <a:tailEnd/>
          </a:ln>
        </p:spPr>
      </p:pic>
    </p:spTree>
    <p:extLst>
      <p:ext uri="{BB962C8B-B14F-4D97-AF65-F5344CB8AC3E}">
        <p14:creationId xmlns:p14="http://schemas.microsoft.com/office/powerpoint/2010/main" val="2358314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66700" y="5859463"/>
            <a:ext cx="8534400" cy="550862"/>
          </a:xfrm>
          <a:prstGeom prst="rect">
            <a:avLst/>
          </a:prstGeom>
          <a:noFill/>
          <a:ln>
            <a:noFill/>
          </a:ln>
          <a:effectLst/>
          <a:extLst>
            <a:ext uri="{909E8E84-426E-40DD-AFC4-6F175D3DCCD1}">
              <a14:hiddenFill xmlns:a14="http://schemas.microsoft.com/office/drawing/2010/main">
                <a:solidFill>
                  <a:srgbClr val="B5E1E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tr-TR" sz="1200" dirty="0"/>
              <a:t>Figure 3.3</a:t>
            </a:r>
            <a:r>
              <a:rPr lang="en-GB" altLang="tr-TR" dirty="0"/>
              <a:t>  </a:t>
            </a:r>
            <a:r>
              <a:rPr lang="en-IN" altLang="tr-TR" dirty="0">
                <a:latin typeface="Times New Roman" panose="02020603050405020304" pitchFamily="18" charset="0"/>
                <a:cs typeface="Times New Roman" panose="02020603050405020304" pitchFamily="18" charset="0"/>
              </a:rPr>
              <a:t>Framework for customer loyalty</a:t>
            </a:r>
            <a:endParaRPr lang="en-GB" altLang="tr-TR" dirty="0">
              <a:latin typeface="Times New Roman" panose="02020603050405020304" pitchFamily="18" charset="0"/>
              <a:cs typeface="Times New Roman" panose="02020603050405020304" pitchFamily="18" charset="0"/>
            </a:endParaRPr>
          </a:p>
          <a:p>
            <a:pPr eaLnBrk="0" hangingPunct="0">
              <a:spcBef>
                <a:spcPct val="50000"/>
              </a:spcBef>
            </a:pPr>
            <a:r>
              <a:rPr lang="en-GB" altLang="tr-TR" sz="800" i="1" dirty="0">
                <a:latin typeface="Times New Roman" panose="02020603050405020304" pitchFamily="18" charset="0"/>
                <a:cs typeface="Times New Roman" panose="02020603050405020304" pitchFamily="18" charset="0"/>
              </a:rPr>
              <a:t>Source:</a:t>
            </a:r>
            <a:r>
              <a:rPr lang="en-GB" altLang="tr-TR" sz="800" dirty="0">
                <a:latin typeface="Times New Roman" panose="02020603050405020304" pitchFamily="18" charset="0"/>
                <a:cs typeface="Times New Roman" panose="02020603050405020304" pitchFamily="18" charset="0"/>
              </a:rPr>
              <a:t> </a:t>
            </a:r>
            <a:r>
              <a:rPr lang="en-IN" altLang="tr-TR" sz="800" dirty="0">
                <a:latin typeface="Times New Roman" panose="02020603050405020304" pitchFamily="18" charset="0"/>
                <a:cs typeface="Times New Roman" panose="02020603050405020304" pitchFamily="18" charset="0"/>
              </a:rPr>
              <a:t>Adapted from Dick and </a:t>
            </a:r>
            <a:r>
              <a:rPr lang="en-IN" altLang="tr-TR" sz="800" dirty="0" err="1">
                <a:latin typeface="Times New Roman" panose="02020603050405020304" pitchFamily="18" charset="0"/>
                <a:cs typeface="Times New Roman" panose="02020603050405020304" pitchFamily="18" charset="0"/>
              </a:rPr>
              <a:t>Basu</a:t>
            </a:r>
            <a:r>
              <a:rPr lang="en-IN" altLang="tr-TR" sz="800" dirty="0">
                <a:latin typeface="Times New Roman" panose="02020603050405020304" pitchFamily="18" charset="0"/>
                <a:cs typeface="Times New Roman" panose="02020603050405020304" pitchFamily="18" charset="0"/>
              </a:rPr>
              <a:t>, 1994, p. 100.</a:t>
            </a:r>
            <a:endParaRPr lang="en-GB" altLang="tr-TR" sz="800" dirty="0">
              <a:latin typeface="Times New Roman" panose="02020603050405020304" pitchFamily="18" charset="0"/>
              <a:cs typeface="Times New Roman" panose="02020603050405020304" pitchFamily="18" charset="0"/>
            </a:endParaRPr>
          </a:p>
        </p:txBody>
      </p:sp>
      <p:pic>
        <p:nvPicPr>
          <p:cNvPr id="6147" name="Picture 3" descr="M03NF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368300"/>
            <a:ext cx="7918450" cy="522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3404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700808"/>
            <a:ext cx="8507288" cy="4497363"/>
          </a:xfrm>
        </p:spPr>
        <p:txBody>
          <a:bodyPr>
            <a:normAutofit/>
          </a:bodyPr>
          <a:lstStyle/>
          <a:p>
            <a:pPr algn="just"/>
            <a:r>
              <a:rPr lang="tr-TR" sz="2400" dirty="0">
                <a:latin typeface="Times New Roman" panose="02020603050405020304" pitchFamily="18" charset="0"/>
                <a:cs typeface="Times New Roman" panose="02020603050405020304" pitchFamily="18" charset="0"/>
              </a:rPr>
              <a:t>B</a:t>
            </a:r>
            <a:r>
              <a:rPr lang="en-US" sz="2400" dirty="0" err="1" smtClean="0">
                <a:latin typeface="Times New Roman" panose="02020603050405020304" pitchFamily="18" charset="0"/>
                <a:cs typeface="Times New Roman" panose="02020603050405020304" pitchFamily="18" charset="0"/>
              </a:rPr>
              <a:t>oth</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models </a:t>
            </a:r>
            <a:r>
              <a:rPr lang="en-US" sz="2400" dirty="0" smtClean="0">
                <a:latin typeface="Times New Roman" panose="02020603050405020304" pitchFamily="18" charset="0"/>
                <a:cs typeface="Times New Roman" panose="02020603050405020304" pitchFamily="18" charset="0"/>
              </a:rPr>
              <a:t>suggest that </a:t>
            </a:r>
            <a:r>
              <a:rPr lang="en-US" sz="2400" u="sng" dirty="0">
                <a:latin typeface="Times New Roman" panose="02020603050405020304" pitchFamily="18" charset="0"/>
                <a:cs typeface="Times New Roman" panose="02020603050405020304" pitchFamily="18" charset="0"/>
              </a:rPr>
              <a:t>customer satisfaction sustains loyalty</a:t>
            </a:r>
            <a:r>
              <a:rPr lang="en-US" sz="2400" dirty="0" smtClean="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algn="just"/>
            <a:endParaRPr lang="en-US" sz="2400" dirty="0">
              <a:latin typeface="Times New Roman" panose="02020603050405020304" pitchFamily="18" charset="0"/>
              <a:cs typeface="Times New Roman" panose="02020603050405020304" pitchFamily="18" charset="0"/>
            </a:endParaRPr>
          </a:p>
          <a:p>
            <a:pPr algn="just"/>
            <a:r>
              <a:rPr lang="en-US" sz="2400" dirty="0">
                <a:latin typeface="Times New Roman" panose="02020603050405020304" pitchFamily="18" charset="0"/>
                <a:cs typeface="Times New Roman" panose="02020603050405020304" pitchFamily="18" charset="0"/>
              </a:rPr>
              <a:t>The presumption is that loyalty is built upon satisfaction derived from a </a:t>
            </a:r>
            <a:r>
              <a:rPr lang="en-US" sz="2400" dirty="0" smtClean="0">
                <a:latin typeface="Times New Roman" panose="02020603050405020304" pitchFamily="18" charset="0"/>
                <a:cs typeface="Times New Roman" panose="02020603050405020304" pitchFamily="18" charset="0"/>
              </a:rPr>
              <a:t>positive</a:t>
            </a:r>
            <a:r>
              <a:rPr lang="tr-T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differentiation </a:t>
            </a:r>
            <a:r>
              <a:rPr lang="en-US" sz="2400" dirty="0">
                <a:latin typeface="Times New Roman" panose="02020603050405020304" pitchFamily="18" charset="0"/>
                <a:cs typeface="Times New Roman" panose="02020603050405020304" pitchFamily="18" charset="0"/>
              </a:rPr>
              <a:t>achieved by </a:t>
            </a:r>
            <a:r>
              <a:rPr lang="en-US" sz="2400" b="1" i="1" dirty="0">
                <a:latin typeface="Times New Roman" panose="02020603050405020304" pitchFamily="18" charset="0"/>
                <a:cs typeface="Times New Roman" panose="02020603050405020304" pitchFamily="18" charset="0"/>
              </a:rPr>
              <a:t>providing superior customer service </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4561" y="3789040"/>
            <a:ext cx="5561856" cy="291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0799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5122" name="Picture 2" descr="Image result for providing customer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08" y="548679"/>
            <a:ext cx="10783844" cy="606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773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İt is important...</a:t>
            </a:r>
            <a:endParaRPr lang="en-US" dirty="0"/>
          </a:p>
        </p:txBody>
      </p:sp>
      <p:sp>
        <p:nvSpPr>
          <p:cNvPr id="3" name="Content Placeholder 2"/>
          <p:cNvSpPr>
            <a:spLocks noGrp="1"/>
          </p:cNvSpPr>
          <p:nvPr>
            <p:ph idx="1"/>
          </p:nvPr>
        </p:nvSpPr>
        <p:spPr/>
        <p:txBody>
          <a:bodyPr/>
          <a:lstStyle/>
          <a:p>
            <a:pPr marL="0" indent="0" algn="r">
              <a:buNone/>
            </a:pPr>
            <a:r>
              <a:rPr lang="tr-TR" dirty="0"/>
              <a:t> </a:t>
            </a:r>
            <a:endParaRPr lang="tr-TR" dirty="0" smtClean="0"/>
          </a:p>
        </p:txBody>
      </p:sp>
      <p:pic>
        <p:nvPicPr>
          <p:cNvPr id="4098" name="Picture 2" descr="Image result for providing customer ser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81831"/>
            <a:ext cx="6215658" cy="428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92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Some</a:t>
            </a:r>
            <a:r>
              <a:rPr lang="tr-TR" b="1" dirty="0" smtClean="0"/>
              <a:t> </a:t>
            </a:r>
            <a:r>
              <a:rPr lang="tr-TR" b="1" dirty="0" err="1" smtClean="0"/>
              <a:t>rules</a:t>
            </a:r>
            <a:r>
              <a:rPr lang="tr-TR" b="1" dirty="0" smtClean="0"/>
              <a:t>:</a:t>
            </a:r>
            <a:endParaRPr lang="en-US" b="1" dirty="0"/>
          </a:p>
        </p:txBody>
      </p:sp>
      <p:sp>
        <p:nvSpPr>
          <p:cNvPr id="3" name="İçerik Yer Tutucusu 2"/>
          <p:cNvSpPr>
            <a:spLocks noGrp="1"/>
          </p:cNvSpPr>
          <p:nvPr>
            <p:ph idx="1"/>
          </p:nvPr>
        </p:nvSpPr>
        <p:spPr/>
        <p:txBody>
          <a:bodyPr>
            <a:normAutofit/>
          </a:bodyPr>
          <a:lstStyle/>
          <a:p>
            <a:r>
              <a:rPr lang="tr-TR" sz="2400" dirty="0" err="1">
                <a:latin typeface="Andalus" panose="02020603050405020304" pitchFamily="18" charset="-78"/>
                <a:cs typeface="Andalus" panose="02020603050405020304" pitchFamily="18" charset="-78"/>
              </a:rPr>
              <a:t>Get</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the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right</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people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to</a:t>
            </a:r>
            <a:r>
              <a:rPr lang="tr-TR" sz="2400" dirty="0">
                <a:latin typeface="Andalus" panose="02020603050405020304" pitchFamily="18" charset="-78"/>
                <a:cs typeface="Andalus" panose="02020603050405020304" pitchFamily="18" charset="-78"/>
              </a:rPr>
              <a:t> spread </a:t>
            </a:r>
            <a:r>
              <a:rPr lang="tr-TR" sz="2400" dirty="0" err="1">
                <a:latin typeface="Andalus" panose="02020603050405020304" pitchFamily="18" charset="-78"/>
                <a:cs typeface="Andalus" panose="02020603050405020304" pitchFamily="18" charset="-78"/>
              </a:rPr>
              <a:t>the</a:t>
            </a:r>
            <a:r>
              <a:rPr lang="tr-TR" sz="2400" dirty="0">
                <a:latin typeface="Andalus" panose="02020603050405020304" pitchFamily="18" charset="-78"/>
                <a:cs typeface="Andalus" panose="02020603050405020304" pitchFamily="18" charset="-78"/>
              </a:rPr>
              <a:t> </a:t>
            </a:r>
            <a:r>
              <a:rPr lang="tr-TR" sz="2400" dirty="0" err="1">
                <a:latin typeface="Andalus" panose="02020603050405020304" pitchFamily="18" charset="-78"/>
                <a:cs typeface="Andalus" panose="02020603050405020304" pitchFamily="18" charset="-78"/>
              </a:rPr>
              <a:t>message</a:t>
            </a:r>
            <a:r>
              <a:rPr lang="tr-TR" sz="2400" dirty="0"/>
              <a:t>…</a:t>
            </a:r>
            <a:endParaRPr lang="tr-TR" sz="2400" dirty="0" smtClean="0"/>
          </a:p>
          <a:p>
            <a:r>
              <a:rPr lang="tr-TR" sz="2400" dirty="0" smtClean="0"/>
              <a:t>A </a:t>
            </a:r>
            <a:r>
              <a:rPr lang="tr-TR" sz="2400" dirty="0" err="1" smtClean="0"/>
              <a:t>successful</a:t>
            </a:r>
            <a:r>
              <a:rPr lang="tr-TR" sz="2400" dirty="0" smtClean="0"/>
              <a:t> </a:t>
            </a:r>
            <a:r>
              <a:rPr lang="tr-TR" sz="2400" dirty="0" err="1" smtClean="0"/>
              <a:t>word</a:t>
            </a:r>
            <a:r>
              <a:rPr lang="tr-TR" sz="2400" dirty="0" smtClean="0"/>
              <a:t> of </a:t>
            </a:r>
            <a:r>
              <a:rPr lang="tr-TR" sz="2400" dirty="0" err="1" smtClean="0"/>
              <a:t>mouth</a:t>
            </a:r>
            <a:r>
              <a:rPr lang="tr-TR" sz="2400" dirty="0" smtClean="0"/>
              <a:t> </a:t>
            </a:r>
            <a:r>
              <a:rPr lang="tr-TR" sz="2400" dirty="0" err="1" smtClean="0"/>
              <a:t>campaign</a:t>
            </a:r>
            <a:r>
              <a:rPr lang="tr-TR" sz="2400" dirty="0" smtClean="0"/>
              <a:t> </a:t>
            </a:r>
            <a:r>
              <a:rPr lang="tr-TR" sz="2400" dirty="0" err="1" smtClean="0"/>
              <a:t>depens</a:t>
            </a:r>
            <a:r>
              <a:rPr lang="tr-TR" sz="2400" dirty="0" smtClean="0"/>
              <a:t> not </a:t>
            </a:r>
            <a:r>
              <a:rPr lang="tr-TR" sz="2400" dirty="0" err="1" smtClean="0"/>
              <a:t>just</a:t>
            </a:r>
            <a:r>
              <a:rPr lang="tr-TR" sz="2400" dirty="0" smtClean="0"/>
              <a:t> on </a:t>
            </a:r>
            <a:r>
              <a:rPr lang="tr-TR" sz="2400" u="sng" dirty="0" smtClean="0">
                <a:solidFill>
                  <a:srgbClr val="FF0000"/>
                </a:solidFill>
              </a:rPr>
              <a:t>how </a:t>
            </a:r>
            <a:r>
              <a:rPr lang="tr-TR" sz="2400" u="sng" dirty="0" err="1" smtClean="0">
                <a:solidFill>
                  <a:srgbClr val="FF0000"/>
                </a:solidFill>
              </a:rPr>
              <a:t>many</a:t>
            </a:r>
            <a:r>
              <a:rPr lang="tr-TR" sz="2400" u="sng" dirty="0" smtClean="0">
                <a:solidFill>
                  <a:srgbClr val="FF0000"/>
                </a:solidFill>
              </a:rPr>
              <a:t> </a:t>
            </a:r>
            <a:r>
              <a:rPr lang="tr-TR" sz="2400" u="sng" dirty="0" err="1" smtClean="0">
                <a:solidFill>
                  <a:srgbClr val="FF0000"/>
                </a:solidFill>
              </a:rPr>
              <a:t>people</a:t>
            </a:r>
            <a:r>
              <a:rPr lang="tr-TR" sz="2400" u="sng" dirty="0" smtClean="0">
                <a:solidFill>
                  <a:srgbClr val="FF0000"/>
                </a:solidFill>
              </a:rPr>
              <a:t> </a:t>
            </a:r>
            <a:r>
              <a:rPr lang="tr-TR" sz="2400" u="sng" dirty="0" err="1" smtClean="0">
                <a:solidFill>
                  <a:srgbClr val="FF0000"/>
                </a:solidFill>
              </a:rPr>
              <a:t>get</a:t>
            </a:r>
            <a:r>
              <a:rPr lang="tr-TR" sz="2400" u="sng" dirty="0" smtClean="0">
                <a:solidFill>
                  <a:srgbClr val="FF0000"/>
                </a:solidFill>
              </a:rPr>
              <a:t> </a:t>
            </a:r>
            <a:r>
              <a:rPr lang="tr-TR" sz="2400" dirty="0" err="1" smtClean="0"/>
              <a:t>the</a:t>
            </a:r>
            <a:r>
              <a:rPr lang="tr-TR" sz="2400" dirty="0" smtClean="0"/>
              <a:t> </a:t>
            </a:r>
            <a:r>
              <a:rPr lang="tr-TR" sz="2400" dirty="0" err="1" smtClean="0"/>
              <a:t>message</a:t>
            </a:r>
            <a:r>
              <a:rPr lang="tr-TR" sz="2400" dirty="0" smtClean="0"/>
              <a:t>, but on </a:t>
            </a:r>
            <a:r>
              <a:rPr lang="tr-TR" sz="2400" b="1" u="sng" dirty="0" err="1" smtClean="0">
                <a:effectLst>
                  <a:outerShdw blurRad="38100" dist="38100" dir="2700000" algn="tl">
                    <a:srgbClr val="000000">
                      <a:alpha val="43137"/>
                    </a:srgbClr>
                  </a:outerShdw>
                </a:effectLst>
              </a:rPr>
              <a:t>who</a:t>
            </a:r>
            <a:r>
              <a:rPr lang="tr-TR" sz="2400" b="1" u="sng" dirty="0" smtClean="0">
                <a:effectLst>
                  <a:outerShdw blurRad="38100" dist="38100" dir="2700000" algn="tl">
                    <a:srgbClr val="000000">
                      <a:alpha val="43137"/>
                    </a:srgbClr>
                  </a:outerShdw>
                </a:effectLst>
              </a:rPr>
              <a:t> is </a:t>
            </a:r>
            <a:r>
              <a:rPr lang="tr-TR" sz="2400" b="1" u="sng" dirty="0" err="1" smtClean="0">
                <a:effectLst>
                  <a:outerShdw blurRad="38100" dist="38100" dir="2700000" algn="tl">
                    <a:srgbClr val="000000">
                      <a:alpha val="43137"/>
                    </a:srgbClr>
                  </a:outerShdw>
                </a:effectLst>
              </a:rPr>
              <a:t>spreading</a:t>
            </a:r>
            <a:r>
              <a:rPr lang="tr-TR" sz="2400" b="1" u="sng" dirty="0" smtClean="0">
                <a:effectLst>
                  <a:outerShdw blurRad="38100" dist="38100" dir="2700000" algn="tl">
                    <a:srgbClr val="000000">
                      <a:alpha val="43137"/>
                    </a:srgbClr>
                  </a:outerShdw>
                </a:effectLst>
              </a:rPr>
              <a:t> </a:t>
            </a:r>
            <a:r>
              <a:rPr lang="tr-TR" sz="2400" b="1" u="sng" dirty="0" err="1" smtClean="0">
                <a:effectLst>
                  <a:outerShdw blurRad="38100" dist="38100" dir="2700000" algn="tl">
                    <a:srgbClr val="000000">
                      <a:alpha val="43137"/>
                    </a:srgbClr>
                  </a:outerShdw>
                </a:effectLst>
              </a:rPr>
              <a:t>and</a:t>
            </a:r>
            <a:r>
              <a:rPr lang="tr-TR" sz="2400" b="1" u="sng" dirty="0" smtClean="0">
                <a:effectLst>
                  <a:outerShdw blurRad="38100" dist="38100" dir="2700000" algn="tl">
                    <a:srgbClr val="000000">
                      <a:alpha val="43137"/>
                    </a:srgbClr>
                  </a:outerShdw>
                </a:effectLst>
              </a:rPr>
              <a:t> </a:t>
            </a:r>
            <a:r>
              <a:rPr lang="tr-TR" sz="2400" b="1" u="sng" dirty="0" err="1" smtClean="0">
                <a:effectLst>
                  <a:outerShdw blurRad="38100" dist="38100" dir="2700000" algn="tl">
                    <a:srgbClr val="000000">
                      <a:alpha val="43137"/>
                    </a:srgbClr>
                  </a:outerShdw>
                </a:effectLst>
              </a:rPr>
              <a:t>receiving</a:t>
            </a:r>
            <a:r>
              <a:rPr lang="tr-TR" sz="2400" b="1" u="sng" dirty="0" smtClean="0">
                <a:effectLst>
                  <a:outerShdw blurRad="38100" dist="38100" dir="2700000" algn="tl">
                    <a:srgbClr val="000000">
                      <a:alpha val="43137"/>
                    </a:srgbClr>
                  </a:outerShdw>
                </a:effectLst>
              </a:rPr>
              <a:t> </a:t>
            </a:r>
            <a:r>
              <a:rPr lang="tr-TR" sz="2400" dirty="0" smtClean="0"/>
              <a:t>it.</a:t>
            </a:r>
          </a:p>
          <a:p>
            <a:r>
              <a:rPr lang="tr-TR" sz="2400" dirty="0" err="1" smtClean="0"/>
              <a:t>The</a:t>
            </a:r>
            <a:r>
              <a:rPr lang="tr-TR" sz="2400" dirty="0" smtClean="0"/>
              <a:t> </a:t>
            </a:r>
            <a:r>
              <a:rPr lang="tr-TR" sz="2400" dirty="0" err="1" smtClean="0"/>
              <a:t>richest</a:t>
            </a:r>
            <a:r>
              <a:rPr lang="tr-TR" sz="2400" dirty="0" smtClean="0"/>
              <a:t> </a:t>
            </a:r>
            <a:r>
              <a:rPr lang="tr-TR" sz="2400" dirty="0" err="1" smtClean="0"/>
              <a:t>interactions</a:t>
            </a:r>
            <a:r>
              <a:rPr lang="tr-TR" sz="2400" dirty="0" smtClean="0"/>
              <a:t> </a:t>
            </a:r>
            <a:r>
              <a:rPr lang="tr-TR" sz="2400" dirty="0" err="1" smtClean="0"/>
              <a:t>between</a:t>
            </a:r>
            <a:r>
              <a:rPr lang="tr-TR" sz="2400" dirty="0" smtClean="0"/>
              <a:t> </a:t>
            </a:r>
            <a:r>
              <a:rPr lang="tr-TR" sz="2400" dirty="0" err="1" smtClean="0"/>
              <a:t>customer</a:t>
            </a:r>
            <a:r>
              <a:rPr lang="tr-TR" sz="2400" dirty="0" smtClean="0"/>
              <a:t> </a:t>
            </a:r>
            <a:r>
              <a:rPr lang="tr-TR" sz="2400" dirty="0" err="1" smtClean="0"/>
              <a:t>and</a:t>
            </a:r>
            <a:r>
              <a:rPr lang="tr-TR" sz="2400" dirty="0" smtClean="0"/>
              <a:t> </a:t>
            </a:r>
            <a:r>
              <a:rPr lang="tr-TR" sz="2400" dirty="0" err="1" smtClean="0"/>
              <a:t>product</a:t>
            </a:r>
            <a:r>
              <a:rPr lang="tr-TR" sz="2400" dirty="0" smtClean="0"/>
              <a:t> </a:t>
            </a:r>
            <a:r>
              <a:rPr lang="tr-TR" sz="2400" dirty="0" err="1" smtClean="0"/>
              <a:t>often</a:t>
            </a:r>
            <a:r>
              <a:rPr lang="tr-TR" sz="2400" dirty="0" smtClean="0"/>
              <a:t> </a:t>
            </a:r>
            <a:r>
              <a:rPr lang="tr-TR" sz="2400" dirty="0" err="1" smtClean="0"/>
              <a:t>take</a:t>
            </a:r>
            <a:r>
              <a:rPr lang="tr-TR" sz="2400" dirty="0" smtClean="0"/>
              <a:t> </a:t>
            </a:r>
            <a:r>
              <a:rPr lang="tr-TR" sz="2400" b="1" u="sng" dirty="0" err="1" smtClean="0"/>
              <a:t>place</a:t>
            </a:r>
            <a:r>
              <a:rPr lang="tr-TR" sz="2400" b="1" u="sng" dirty="0" smtClean="0"/>
              <a:t> </a:t>
            </a:r>
            <a:r>
              <a:rPr lang="tr-TR" sz="2400" b="1" u="sng" dirty="0" err="1" smtClean="0"/>
              <a:t>during</a:t>
            </a:r>
            <a:r>
              <a:rPr lang="tr-TR" sz="2400" b="1" u="sng" dirty="0" smtClean="0"/>
              <a:t> </a:t>
            </a:r>
            <a:r>
              <a:rPr lang="tr-TR" sz="2400" b="1" u="sng" dirty="0" err="1" smtClean="0"/>
              <a:t>the</a:t>
            </a:r>
            <a:r>
              <a:rPr lang="tr-TR" sz="2400" b="1" u="sng" dirty="0" smtClean="0"/>
              <a:t> </a:t>
            </a:r>
            <a:r>
              <a:rPr lang="tr-TR" sz="2400" b="1" u="sng" dirty="0" err="1" smtClean="0"/>
              <a:t>purchase</a:t>
            </a:r>
            <a:r>
              <a:rPr lang="tr-TR" sz="2400" b="1" u="sng" dirty="0" smtClean="0"/>
              <a:t> </a:t>
            </a:r>
            <a:r>
              <a:rPr lang="tr-TR" sz="2400" b="1" u="sng" dirty="0" err="1" smtClean="0"/>
              <a:t>process</a:t>
            </a:r>
            <a:r>
              <a:rPr lang="tr-TR" sz="2400" b="1" u="sng" dirty="0" smtClean="0"/>
              <a:t>.</a:t>
            </a:r>
          </a:p>
          <a:p>
            <a:r>
              <a:rPr lang="tr-TR" sz="2400" dirty="0" err="1" smtClean="0"/>
              <a:t>Effective</a:t>
            </a:r>
            <a:r>
              <a:rPr lang="tr-TR" sz="2400" dirty="0" smtClean="0"/>
              <a:t> </a:t>
            </a:r>
            <a:r>
              <a:rPr lang="tr-TR" sz="2400" dirty="0" err="1" smtClean="0"/>
              <a:t>communication</a:t>
            </a:r>
            <a:r>
              <a:rPr lang="tr-TR" sz="2400" dirty="0" smtClean="0"/>
              <a:t> is </a:t>
            </a:r>
            <a:r>
              <a:rPr lang="tr-TR" sz="2400" dirty="0" err="1" smtClean="0"/>
              <a:t>important</a:t>
            </a:r>
            <a:r>
              <a:rPr lang="tr-TR" sz="2400" dirty="0" smtClean="0"/>
              <a:t>…</a:t>
            </a:r>
          </a:p>
          <a:p>
            <a:r>
              <a:rPr lang="tr-TR" dirty="0" smtClean="0"/>
              <a:t>Today’s customers appear to have lower expectations for a one and done transactions!</a:t>
            </a:r>
          </a:p>
          <a:p>
            <a:endParaRPr lang="en-US" dirty="0"/>
          </a:p>
        </p:txBody>
      </p:sp>
    </p:spTree>
    <p:extLst>
      <p:ext uri="{BB962C8B-B14F-4D97-AF65-F5344CB8AC3E}">
        <p14:creationId xmlns:p14="http://schemas.microsoft.com/office/powerpoint/2010/main" val="2314801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r>
              <a:rPr lang="en-US" altLang="zh-TW" smtClean="0"/>
              <a:t>A Communication process </a:t>
            </a:r>
          </a:p>
        </p:txBody>
      </p:sp>
      <p:pic>
        <p:nvPicPr>
          <p:cNvPr id="28674" name="Picture 3"/>
          <p:cNvPicPr>
            <a:picLocks noGrp="1" noChangeAspect="1" noChangeArrowheads="1"/>
          </p:cNvPicPr>
          <p:nvPr>
            <p:ph idx="1"/>
          </p:nvPr>
        </p:nvPicPr>
        <p:blipFill>
          <a:blip r:embed="rId2"/>
          <a:srcRect/>
          <a:stretch>
            <a:fillRect/>
          </a:stretch>
        </p:blipFill>
        <p:spPr>
          <a:xfrm>
            <a:off x="457200" y="1701800"/>
            <a:ext cx="8229600" cy="4248150"/>
          </a:xfrm>
        </p:spPr>
      </p:pic>
    </p:spTree>
    <p:extLst>
      <p:ext uri="{BB962C8B-B14F-4D97-AF65-F5344CB8AC3E}">
        <p14:creationId xmlns:p14="http://schemas.microsoft.com/office/powerpoint/2010/main" val="11526388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58" descr="Untitled-6"/>
          <p:cNvPicPr>
            <a:picLocks noChangeAspect="1" noChangeArrowheads="1"/>
          </p:cNvPicPr>
          <p:nvPr/>
        </p:nvPicPr>
        <p:blipFill>
          <a:blip r:embed="rId3"/>
          <a:srcRect/>
          <a:stretch>
            <a:fillRect/>
          </a:stretch>
        </p:blipFill>
        <p:spPr bwMode="auto">
          <a:xfrm>
            <a:off x="0" y="0"/>
            <a:ext cx="9182100" cy="6886575"/>
          </a:xfrm>
          <a:prstGeom prst="rect">
            <a:avLst/>
          </a:prstGeom>
          <a:noFill/>
          <a:ln w="9525">
            <a:noFill/>
            <a:miter lim="800000"/>
            <a:headEnd/>
            <a:tailEnd/>
          </a:ln>
        </p:spPr>
      </p:pic>
      <p:pic>
        <p:nvPicPr>
          <p:cNvPr id="77826" name="Picture 59" descr="card5"/>
          <p:cNvPicPr>
            <a:picLocks noChangeAspect="1" noChangeArrowheads="1"/>
          </p:cNvPicPr>
          <p:nvPr/>
        </p:nvPicPr>
        <p:blipFill>
          <a:blip r:embed="rId4"/>
          <a:srcRect/>
          <a:stretch>
            <a:fillRect/>
          </a:stretch>
        </p:blipFill>
        <p:spPr bwMode="auto">
          <a:xfrm>
            <a:off x="0" y="0"/>
            <a:ext cx="9182100" cy="6886575"/>
          </a:xfrm>
          <a:prstGeom prst="rect">
            <a:avLst/>
          </a:prstGeom>
          <a:noFill/>
          <a:ln w="9525">
            <a:noFill/>
            <a:miter lim="800000"/>
            <a:headEnd/>
            <a:tailEnd/>
          </a:ln>
        </p:spPr>
      </p:pic>
      <p:pic>
        <p:nvPicPr>
          <p:cNvPr id="77827" name="Picture 60" descr="card4"/>
          <p:cNvPicPr>
            <a:picLocks noChangeAspect="1" noChangeArrowheads="1"/>
          </p:cNvPicPr>
          <p:nvPr/>
        </p:nvPicPr>
        <p:blipFill>
          <a:blip r:embed="rId5"/>
          <a:srcRect/>
          <a:stretch>
            <a:fillRect/>
          </a:stretch>
        </p:blipFill>
        <p:spPr bwMode="auto">
          <a:xfrm>
            <a:off x="0" y="0"/>
            <a:ext cx="9182100" cy="6886575"/>
          </a:xfrm>
          <a:prstGeom prst="rect">
            <a:avLst/>
          </a:prstGeom>
          <a:noFill/>
          <a:ln w="9525">
            <a:noFill/>
            <a:miter lim="800000"/>
            <a:headEnd/>
            <a:tailEnd/>
          </a:ln>
        </p:spPr>
      </p:pic>
      <p:pic>
        <p:nvPicPr>
          <p:cNvPr id="77828" name="Picture 61" descr="card2"/>
          <p:cNvPicPr>
            <a:picLocks noChangeAspect="1" noChangeArrowheads="1"/>
          </p:cNvPicPr>
          <p:nvPr/>
        </p:nvPicPr>
        <p:blipFill>
          <a:blip r:embed="rId6"/>
          <a:srcRect l="79668"/>
          <a:stretch>
            <a:fillRect/>
          </a:stretch>
        </p:blipFill>
        <p:spPr bwMode="auto">
          <a:xfrm>
            <a:off x="0" y="0"/>
            <a:ext cx="1866900" cy="6886575"/>
          </a:xfrm>
          <a:prstGeom prst="rect">
            <a:avLst/>
          </a:prstGeom>
          <a:noFill/>
          <a:ln w="9525">
            <a:noFill/>
            <a:miter lim="800000"/>
            <a:headEnd/>
            <a:tailEnd/>
          </a:ln>
        </p:spPr>
      </p:pic>
      <p:pic>
        <p:nvPicPr>
          <p:cNvPr id="77829" name="Picture 62" descr="card1"/>
          <p:cNvPicPr>
            <a:picLocks noChangeAspect="1" noChangeArrowheads="1"/>
          </p:cNvPicPr>
          <p:nvPr/>
        </p:nvPicPr>
        <p:blipFill>
          <a:blip r:embed="rId7"/>
          <a:srcRect l="80498"/>
          <a:stretch>
            <a:fillRect/>
          </a:stretch>
        </p:blipFill>
        <p:spPr bwMode="auto">
          <a:xfrm>
            <a:off x="0" y="0"/>
            <a:ext cx="1790700" cy="6886575"/>
          </a:xfrm>
          <a:prstGeom prst="rect">
            <a:avLst/>
          </a:prstGeom>
          <a:noFill/>
          <a:ln w="9525">
            <a:noFill/>
            <a:miter lim="800000"/>
            <a:headEnd/>
            <a:tailEnd/>
          </a:ln>
        </p:spPr>
      </p:pic>
      <p:sp>
        <p:nvSpPr>
          <p:cNvPr id="77830" name="Rectangle 37"/>
          <p:cNvSpPr>
            <a:spLocks noChangeArrowheads="1"/>
          </p:cNvSpPr>
          <p:nvPr/>
        </p:nvSpPr>
        <p:spPr bwMode="auto">
          <a:xfrm>
            <a:off x="2590800" y="5791200"/>
            <a:ext cx="4195763" cy="519113"/>
          </a:xfrm>
          <a:prstGeom prst="rect">
            <a:avLst/>
          </a:prstGeom>
          <a:noFill/>
          <a:ln w="9525">
            <a:noFill/>
            <a:miter lim="800000"/>
            <a:headEnd/>
            <a:tailEnd/>
          </a:ln>
        </p:spPr>
        <p:txBody>
          <a:bodyPr wrap="none">
            <a:spAutoFit/>
          </a:bodyPr>
          <a:lstStyle/>
          <a:p>
            <a:pPr>
              <a:spcBef>
                <a:spcPct val="50000"/>
              </a:spcBef>
            </a:pPr>
            <a:r>
              <a:rPr lang="en-US" altLang="en-US" sz="2800" b="1">
                <a:solidFill>
                  <a:prstClr val="black"/>
                </a:solidFill>
              </a:rPr>
              <a:t>PowerPoint</a:t>
            </a:r>
            <a:r>
              <a:rPr lang="en-US" altLang="en-US" sz="2800">
                <a:solidFill>
                  <a:prstClr val="black"/>
                </a:solidFill>
              </a:rPr>
              <a:t> picture page</a:t>
            </a:r>
          </a:p>
        </p:txBody>
      </p:sp>
      <p:sp>
        <p:nvSpPr>
          <p:cNvPr id="77831" name="Text Box 72"/>
          <p:cNvSpPr txBox="1">
            <a:spLocks noChangeArrowheads="1"/>
          </p:cNvSpPr>
          <p:nvPr/>
        </p:nvSpPr>
        <p:spPr bwMode="auto">
          <a:xfrm>
            <a:off x="6934200" y="166688"/>
            <a:ext cx="1066800" cy="1006475"/>
          </a:xfrm>
          <a:prstGeom prst="rect">
            <a:avLst/>
          </a:prstGeom>
          <a:noFill/>
          <a:ln w="9525">
            <a:noFill/>
            <a:miter lim="800000"/>
            <a:headEnd/>
            <a:tailEnd/>
          </a:ln>
        </p:spPr>
        <p:txBody>
          <a:bodyPr>
            <a:spAutoFit/>
          </a:bodyPr>
          <a:lstStyle/>
          <a:p>
            <a:pPr>
              <a:spcBef>
                <a:spcPct val="50000"/>
              </a:spcBef>
            </a:pPr>
            <a:r>
              <a:rPr lang="en-US" altLang="en-US" sz="6000">
                <a:solidFill>
                  <a:srgbClr val="F2FDF7"/>
                </a:solidFill>
              </a:rPr>
              <a:t>03</a:t>
            </a:r>
            <a:endParaRPr lang="en-US" altLang="en-US">
              <a:solidFill>
                <a:prstClr val="black"/>
              </a:solidFill>
            </a:endParaRPr>
          </a:p>
        </p:txBody>
      </p:sp>
      <p:pic>
        <p:nvPicPr>
          <p:cNvPr id="77832" name="Picture 5" descr="mario_vellandi_word_of_mouth"/>
          <p:cNvPicPr>
            <a:picLocks noChangeAspect="1" noChangeArrowheads="1"/>
          </p:cNvPicPr>
          <p:nvPr/>
        </p:nvPicPr>
        <p:blipFill>
          <a:blip r:embed="rId8"/>
          <a:srcRect/>
          <a:stretch>
            <a:fillRect/>
          </a:stretch>
        </p:blipFill>
        <p:spPr bwMode="auto">
          <a:xfrm>
            <a:off x="1511300" y="1268413"/>
            <a:ext cx="6489700" cy="5041900"/>
          </a:xfrm>
          <a:prstGeom prst="rect">
            <a:avLst/>
          </a:prstGeom>
          <a:noFill/>
          <a:ln w="9525">
            <a:noFill/>
            <a:miter lim="800000"/>
            <a:headEnd/>
            <a:tailEnd/>
          </a:ln>
        </p:spPr>
      </p:pic>
    </p:spTree>
    <p:extLst>
      <p:ext uri="{BB962C8B-B14F-4D97-AF65-F5344CB8AC3E}">
        <p14:creationId xmlns:p14="http://schemas.microsoft.com/office/powerpoint/2010/main" val="1983669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412776"/>
            <a:ext cx="7704856"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200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The</a:t>
            </a:r>
            <a:r>
              <a:rPr lang="tr-TR" dirty="0" smtClean="0"/>
              <a:t> </a:t>
            </a:r>
            <a:r>
              <a:rPr lang="tr-TR" dirty="0" err="1" smtClean="0"/>
              <a:t>next</a:t>
            </a:r>
            <a:r>
              <a:rPr lang="tr-TR" dirty="0" smtClean="0"/>
              <a:t> </a:t>
            </a:r>
            <a:r>
              <a:rPr lang="tr-TR" dirty="0" err="1" smtClean="0"/>
              <a:t>chapters</a:t>
            </a:r>
            <a:r>
              <a:rPr lang="tr-TR" dirty="0" smtClean="0"/>
              <a:t>…</a:t>
            </a:r>
            <a:endParaRPr lang="en-US" dirty="0"/>
          </a:p>
        </p:txBody>
      </p:sp>
      <p:sp>
        <p:nvSpPr>
          <p:cNvPr id="3" name="İçerik Yer Tutucusu 2"/>
          <p:cNvSpPr>
            <a:spLocks noGrp="1"/>
          </p:cNvSpPr>
          <p:nvPr>
            <p:ph idx="1"/>
          </p:nvPr>
        </p:nvSpPr>
        <p:spPr/>
        <p:txBody>
          <a:bodyPr/>
          <a:lstStyle/>
          <a:p>
            <a:r>
              <a:rPr lang="tr-TR" dirty="0" smtClean="0"/>
              <a:t>Market </a:t>
            </a:r>
            <a:r>
              <a:rPr lang="tr-TR" dirty="0" err="1" smtClean="0"/>
              <a:t>oriented</a:t>
            </a:r>
            <a:r>
              <a:rPr lang="tr-TR" dirty="0" smtClean="0"/>
              <a:t> </a:t>
            </a:r>
            <a:r>
              <a:rPr lang="tr-TR" dirty="0" err="1" smtClean="0"/>
              <a:t>strategies</a:t>
            </a:r>
            <a:r>
              <a:rPr lang="tr-TR" dirty="0" smtClean="0"/>
              <a:t> (</a:t>
            </a:r>
            <a:r>
              <a:rPr lang="tr-TR" dirty="0" err="1" smtClean="0"/>
              <a:t>Treacy</a:t>
            </a:r>
            <a:r>
              <a:rPr lang="tr-TR" dirty="0" smtClean="0"/>
              <a:t> &amp; </a:t>
            </a:r>
            <a:r>
              <a:rPr lang="tr-TR" dirty="0" err="1" smtClean="0"/>
              <a:t>Wiersame</a:t>
            </a:r>
            <a:r>
              <a:rPr lang="tr-TR" dirty="0" smtClean="0"/>
              <a:t>, 1996)</a:t>
            </a:r>
          </a:p>
          <a:p>
            <a:r>
              <a:rPr lang="tr-TR" dirty="0" err="1" smtClean="0"/>
              <a:t>Leacky</a:t>
            </a:r>
            <a:r>
              <a:rPr lang="tr-TR" dirty="0" smtClean="0"/>
              <a:t> </a:t>
            </a:r>
            <a:r>
              <a:rPr lang="tr-TR" dirty="0" err="1" smtClean="0"/>
              <a:t>Bucket</a:t>
            </a:r>
            <a:r>
              <a:rPr lang="tr-TR" dirty="0" smtClean="0"/>
              <a:t> </a:t>
            </a:r>
            <a:r>
              <a:rPr lang="tr-TR" dirty="0" err="1"/>
              <a:t>T</a:t>
            </a:r>
            <a:r>
              <a:rPr lang="tr-TR" dirty="0" err="1" smtClean="0"/>
              <a:t>heory</a:t>
            </a:r>
            <a:r>
              <a:rPr lang="tr-TR" dirty="0" smtClean="0"/>
              <a:t>/ </a:t>
            </a:r>
            <a:r>
              <a:rPr lang="tr-TR" dirty="0" err="1"/>
              <a:t>C</a:t>
            </a:r>
            <a:r>
              <a:rPr lang="tr-TR" dirty="0" err="1" smtClean="0"/>
              <a:t>ustomer</a:t>
            </a:r>
            <a:r>
              <a:rPr lang="tr-TR" dirty="0" smtClean="0"/>
              <a:t> </a:t>
            </a:r>
            <a:r>
              <a:rPr lang="tr-TR" dirty="0" err="1" smtClean="0"/>
              <a:t>Lifetime</a:t>
            </a:r>
            <a:r>
              <a:rPr lang="tr-TR" dirty="0" smtClean="0"/>
              <a:t> Value,</a:t>
            </a:r>
          </a:p>
          <a:p>
            <a:r>
              <a:rPr lang="tr-TR" dirty="0" smtClean="0"/>
              <a:t>ET AL.</a:t>
            </a:r>
            <a:endParaRPr lang="en-US" dirty="0"/>
          </a:p>
        </p:txBody>
      </p:sp>
    </p:spTree>
    <p:extLst>
      <p:ext uri="{BB962C8B-B14F-4D97-AF65-F5344CB8AC3E}">
        <p14:creationId xmlns:p14="http://schemas.microsoft.com/office/powerpoint/2010/main" val="2467434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tr-TR" dirty="0"/>
              <a:t>Treacy AND Wiersema (1996)</a:t>
            </a:r>
            <a:br>
              <a:rPr lang="tr-TR" dirty="0"/>
            </a:b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521" y="5589240"/>
            <a:ext cx="2472676" cy="1272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82545"/>
            <a:ext cx="7560840" cy="4629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142027" y="1710686"/>
            <a:ext cx="1440160" cy="830997"/>
          </a:xfrm>
          <a:prstGeom prst="rect">
            <a:avLst/>
          </a:prstGeom>
          <a:noFill/>
        </p:spPr>
        <p:txBody>
          <a:bodyPr wrap="square" rtlCol="0">
            <a:spAutoFit/>
          </a:bodyPr>
          <a:lstStyle/>
          <a:p>
            <a:r>
              <a:rPr lang="tr-TR" sz="1200" dirty="0" smtClean="0"/>
              <a:t>Company  want to amaze its customers!, push the limits</a:t>
            </a:r>
            <a:endParaRPr lang="en-US" sz="1200" dirty="0"/>
          </a:p>
        </p:txBody>
      </p:sp>
    </p:spTree>
    <p:extLst>
      <p:ext uri="{BB962C8B-B14F-4D97-AF65-F5344CB8AC3E}">
        <p14:creationId xmlns:p14="http://schemas.microsoft.com/office/powerpoint/2010/main" val="537614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Empathy</a:t>
            </a:r>
            <a:r>
              <a:rPr lang="tr-TR" dirty="0" smtClean="0"/>
              <a:t> is </a:t>
            </a:r>
            <a:r>
              <a:rPr lang="tr-TR" dirty="0" err="1" smtClean="0"/>
              <a:t>important</a:t>
            </a:r>
            <a:r>
              <a:rPr lang="tr-TR" dirty="0" smtClean="0"/>
              <a: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484784"/>
            <a:ext cx="5838395" cy="437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688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6146" name="Picture 2" descr="Image result for Leaky Bucket the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536" y="138112"/>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43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pPr eaLnBrk="1" hangingPunct="1"/>
            <a:r>
              <a:rPr lang="tr-TR" b="1" dirty="0" smtClean="0">
                <a:latin typeface="Times New Roman" panose="02020603050405020304" pitchFamily="18" charset="0"/>
                <a:cs typeface="Times New Roman" panose="02020603050405020304" pitchFamily="18" charset="0"/>
              </a:rPr>
              <a:t>CRM</a:t>
            </a:r>
          </a:p>
        </p:txBody>
      </p:sp>
      <p:sp>
        <p:nvSpPr>
          <p:cNvPr id="89090" name="Content Placeholder 2"/>
          <p:cNvSpPr>
            <a:spLocks noGrp="1"/>
          </p:cNvSpPr>
          <p:nvPr>
            <p:ph idx="1"/>
          </p:nvPr>
        </p:nvSpPr>
        <p:spPr/>
        <p:txBody>
          <a:bodyPr/>
          <a:lstStyle/>
          <a:p>
            <a:pPr algn="just" eaLnBrk="1" hangingPunct="1"/>
            <a:r>
              <a:rPr lang="en-US" sz="2400" dirty="0" smtClean="0">
                <a:latin typeface="Times New Roman" panose="02020603050405020304" pitchFamily="18" charset="0"/>
                <a:cs typeface="Times New Roman" panose="02020603050405020304" pitchFamily="18" charset="0"/>
              </a:rPr>
              <a:t>Customer relationship management (CRM) </a:t>
            </a:r>
            <a:r>
              <a:rPr lang="en-US" sz="2400" b="1" i="1" dirty="0" smtClean="0">
                <a:latin typeface="Times New Roman" panose="02020603050405020304" pitchFamily="18" charset="0"/>
                <a:cs typeface="Times New Roman" panose="02020603050405020304" pitchFamily="18" charset="0"/>
              </a:rPr>
              <a:t>is a combination of people, processes and</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technology that seeks to understand a company’s customers.</a:t>
            </a:r>
            <a:endParaRPr lang="tr-TR" sz="2400" b="1" i="1" dirty="0" smtClean="0">
              <a:latin typeface="Times New Roman" panose="02020603050405020304" pitchFamily="18" charset="0"/>
              <a:cs typeface="Times New Roman" panose="02020603050405020304" pitchFamily="18" charset="0"/>
            </a:endParaRPr>
          </a:p>
          <a:p>
            <a:pPr algn="just" eaLnBrk="1" hangingPunct="1"/>
            <a:r>
              <a:rPr lang="en-US" sz="2400" dirty="0" smtClean="0">
                <a:latin typeface="Times New Roman" panose="02020603050405020304" pitchFamily="18" charset="0"/>
                <a:cs typeface="Times New Roman" panose="02020603050405020304" pitchFamily="18" charset="0"/>
              </a:rPr>
              <a:t> It is </a:t>
            </a:r>
            <a:r>
              <a:rPr lang="en-US" sz="2400" b="1" i="1" dirty="0" smtClean="0">
                <a:latin typeface="Times New Roman" panose="02020603050405020304" pitchFamily="18" charset="0"/>
                <a:cs typeface="Times New Roman" panose="02020603050405020304" pitchFamily="18" charset="0"/>
              </a:rPr>
              <a:t>an integrated approach to</a:t>
            </a:r>
            <a:r>
              <a:rPr lang="tr-TR" sz="2400" b="1" i="1" dirty="0" smtClean="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managing relationships </a:t>
            </a:r>
            <a:r>
              <a:rPr lang="en-US" sz="2400" dirty="0" smtClean="0">
                <a:latin typeface="Times New Roman" panose="02020603050405020304" pitchFamily="18" charset="0"/>
                <a:cs typeface="Times New Roman" panose="02020603050405020304" pitchFamily="18" charset="0"/>
              </a:rPr>
              <a:t>by focusing on customer retention and relationship development</a:t>
            </a:r>
            <a:r>
              <a:rPr lang="tr-TR" sz="2400" dirty="0" smtClean="0">
                <a:latin typeface="Times New Roman" panose="02020603050405020304" pitchFamily="18" charset="0"/>
                <a:cs typeface="Times New Roman" panose="02020603050405020304" pitchFamily="18" charset="0"/>
              </a:rPr>
              <a:t>.</a:t>
            </a:r>
          </a:p>
          <a:p>
            <a:pPr algn="just" eaLnBrk="1" hangingPunct="1"/>
            <a:endParaRPr lang="tr-TR" sz="2400" dirty="0" smtClean="0">
              <a:latin typeface="Times New Roman" panose="02020603050405020304" pitchFamily="18" charset="0"/>
              <a:cs typeface="Times New Roman" panose="02020603050405020304" pitchFamily="18" charset="0"/>
            </a:endParaRPr>
          </a:p>
          <a:p>
            <a:pPr algn="just" eaLnBrk="1" hangingPunct="1"/>
            <a:r>
              <a:rPr lang="tr-TR" sz="2400" dirty="0">
                <a:latin typeface="Times New Roman" panose="02020603050405020304" pitchFamily="18" charset="0"/>
                <a:cs typeface="Times New Roman" panose="02020603050405020304" pitchFamily="18" charset="0"/>
              </a:rPr>
              <a:t>A</a:t>
            </a:r>
            <a:r>
              <a:rPr lang="tr-TR" sz="2400" dirty="0" smtClean="0">
                <a:latin typeface="Times New Roman" panose="02020603050405020304" pitchFamily="18" charset="0"/>
                <a:cs typeface="Times New Roman" panose="02020603050405020304" pitchFamily="18" charset="0"/>
              </a:rPr>
              <a:t> process that addresses all aspects of </a:t>
            </a:r>
            <a:r>
              <a:rPr lang="tr-TR" sz="2400" i="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identfying customers, creating customer knowledge, building customer  relationships and, shaping their perceptions of the organisation  and its products</a:t>
            </a:r>
            <a:r>
              <a:rPr lang="tr-TR" sz="24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(Payne &amp; Frow,2005).</a:t>
            </a:r>
          </a:p>
          <a:p>
            <a:pPr algn="ctr" eaLnBrk="1" hangingPunct="1"/>
            <a:endParaRPr lang="tr-T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0154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rand customer ile ilgili gÃ¶rsel sonucu"/>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492896"/>
            <a:ext cx="7560840" cy="4371319"/>
          </a:xfrm>
          <a:prstGeom prst="rect">
            <a:avLst/>
          </a:prstGeom>
          <a:noFill/>
          <a:extLst>
            <a:ext uri="{909E8E84-426E-40DD-AFC4-6F175D3DCCD1}">
              <a14:hiddenFill xmlns:a14="http://schemas.microsoft.com/office/drawing/2010/main">
                <a:solidFill>
                  <a:srgbClr val="FFFFFF"/>
                </a:solidFill>
              </a14:hiddenFill>
            </a:ext>
          </a:extLst>
        </p:spPr>
      </p:pic>
      <p:sp>
        <p:nvSpPr>
          <p:cNvPr id="90113" name="Content Placeholder 2"/>
          <p:cNvSpPr>
            <a:spLocks noGrp="1"/>
          </p:cNvSpPr>
          <p:nvPr>
            <p:ph idx="1"/>
          </p:nvPr>
        </p:nvSpPr>
        <p:spPr>
          <a:xfrm>
            <a:off x="395536" y="764704"/>
            <a:ext cx="8229600" cy="5904656"/>
          </a:xfrm>
        </p:spPr>
        <p:txBody>
          <a:bodyPr/>
          <a:lstStyle/>
          <a:p>
            <a:pPr algn="just" eaLnBrk="1" hangingPunct="1"/>
            <a:r>
              <a:rPr lang="tr-TR" sz="2400" dirty="0" smtClean="0">
                <a:latin typeface="Times New Roman" panose="02020603050405020304" pitchFamily="18" charset="0"/>
                <a:cs typeface="Times New Roman" panose="02020603050405020304" pitchFamily="18" charset="0"/>
              </a:rPr>
              <a:t>the </a:t>
            </a:r>
            <a:r>
              <a:rPr lang="tr-TR" sz="2400" dirty="0">
                <a:latin typeface="Times New Roman" panose="02020603050405020304" pitchFamily="18" charset="0"/>
                <a:cs typeface="Times New Roman" panose="02020603050405020304" pitchFamily="18" charset="0"/>
              </a:rPr>
              <a:t>walls between customer and company are torn </a:t>
            </a:r>
            <a:r>
              <a:rPr lang="tr-TR" sz="2400" dirty="0" smtClean="0">
                <a:latin typeface="Times New Roman" panose="02020603050405020304" pitchFamily="18" charset="0"/>
                <a:cs typeface="Times New Roman" panose="02020603050405020304" pitchFamily="18" charset="0"/>
              </a:rPr>
              <a:t>down</a:t>
            </a:r>
            <a:r>
              <a:rPr lang="tr-TR" sz="2400" dirty="0">
                <a:latin typeface="Times New Roman" panose="02020603050405020304" pitchFamily="18" charset="0"/>
                <a:cs typeface="Times New Roman" panose="02020603050405020304" pitchFamily="18" charset="0"/>
              </a:rPr>
              <a:t>.</a:t>
            </a:r>
            <a:endParaRPr lang="tr-TR" sz="2400" dirty="0" smtClean="0">
              <a:latin typeface="Times New Roman" panose="02020603050405020304" pitchFamily="18" charset="0"/>
              <a:cs typeface="Times New Roman" panose="02020603050405020304" pitchFamily="18" charset="0"/>
            </a:endParaRPr>
          </a:p>
          <a:p>
            <a:pPr algn="just" eaLnBrk="1" hangingPunct="1"/>
            <a:endParaRPr lang="tr-TR" sz="2400" dirty="0">
              <a:latin typeface="Times New Roman" panose="02020603050405020304" pitchFamily="18" charset="0"/>
              <a:cs typeface="Times New Roman" panose="02020603050405020304" pitchFamily="18" charset="0"/>
            </a:endParaRPr>
          </a:p>
          <a:p>
            <a:pPr algn="just" eaLnBrk="1" hangingPunct="1"/>
            <a:r>
              <a:rPr lang="tr-TR" sz="2400" dirty="0" smtClean="0">
                <a:latin typeface="Times New Roman" panose="02020603050405020304" pitchFamily="18" charset="0"/>
                <a:cs typeface="Times New Roman" panose="02020603050405020304" pitchFamily="18" charset="0"/>
              </a:rPr>
              <a:t>Regis </a:t>
            </a:r>
            <a:r>
              <a:rPr lang="tr-TR" sz="2400" dirty="0">
                <a:latin typeface="Times New Roman" panose="02020603050405020304" pitchFamily="18" charset="0"/>
                <a:cs typeface="Times New Roman" panose="02020603050405020304" pitchFamily="18" charset="0"/>
              </a:rPr>
              <a:t>M</a:t>
            </a:r>
            <a:r>
              <a:rPr lang="tr-TR" sz="2400" dirty="0" smtClean="0">
                <a:latin typeface="Times New Roman" panose="02020603050405020304" pitchFamily="18" charset="0"/>
                <a:cs typeface="Times New Roman" panose="02020603050405020304" pitchFamily="18" charset="0"/>
              </a:rPr>
              <a:t>cKenna, adopted the concept of «</a:t>
            </a:r>
            <a:r>
              <a:rPr lang="tr-T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real-time marketing</a:t>
            </a:r>
            <a:r>
              <a:rPr lang="tr-TR" sz="2400" dirty="0" smtClean="0">
                <a:latin typeface="Times New Roman" panose="02020603050405020304" pitchFamily="18" charset="0"/>
                <a:cs typeface="Times New Roman" panose="02020603050405020304" pitchFamily="18" charset="0"/>
              </a:rPr>
              <a:t>»  CRM targets the buildings of infrastructure which may be used  to </a:t>
            </a:r>
            <a:r>
              <a:rPr lang="tr-TR" sz="2400" b="1" u="sng" dirty="0" smtClean="0">
                <a:latin typeface="Times New Roman" panose="02020603050405020304" pitchFamily="18" charset="0"/>
                <a:cs typeface="Times New Roman" panose="02020603050405020304" pitchFamily="18" charset="0"/>
              </a:rPr>
              <a:t>develop long term customer-supplier relationships.</a:t>
            </a:r>
          </a:p>
          <a:p>
            <a:pPr eaLnBrk="1" hangingPunct="1"/>
            <a:endParaRPr lang="tr-TR" dirty="0" smtClean="0"/>
          </a:p>
        </p:txBody>
      </p:sp>
    </p:spTree>
    <p:extLst>
      <p:ext uri="{BB962C8B-B14F-4D97-AF65-F5344CB8AC3E}">
        <p14:creationId xmlns:p14="http://schemas.microsoft.com/office/powerpoint/2010/main" val="949712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2512" y="-132352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91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2647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50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744" y="-1899592"/>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2119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 CRM</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4179"/>
            <a:ext cx="8856984" cy="556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87390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755</Words>
  <Application>Microsoft Office PowerPoint</Application>
  <PresentationFormat>On-screen Show (4:3)</PresentationFormat>
  <Paragraphs>62</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Ofis Teması</vt:lpstr>
      <vt:lpstr>Chapter 3  Customer Relationship Management  LOYALYT &amp;CRM</vt:lpstr>
      <vt:lpstr>PowerPoint Presentation</vt:lpstr>
      <vt:lpstr>Empathy is important!</vt:lpstr>
      <vt:lpstr>CRM</vt:lpstr>
      <vt:lpstr>PowerPoint Presentation</vt:lpstr>
      <vt:lpstr>PowerPoint Presentation</vt:lpstr>
      <vt:lpstr>PowerPoint Presentation</vt:lpstr>
      <vt:lpstr>PowerPoint Presentation</vt:lpstr>
      <vt:lpstr> CRM</vt:lpstr>
      <vt:lpstr>PowerPoint Presentation</vt:lpstr>
      <vt:lpstr>The phases in relationship life cycle</vt:lpstr>
      <vt:lpstr>…</vt:lpstr>
      <vt:lpstr>Loyalty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İt is important...</vt:lpstr>
      <vt:lpstr>Some rules:</vt:lpstr>
      <vt:lpstr>A Communication process </vt:lpstr>
      <vt:lpstr>PowerPoint Presentation</vt:lpstr>
      <vt:lpstr>PowerPoint Presentation</vt:lpstr>
      <vt:lpstr>The next chapters…</vt:lpstr>
      <vt:lpstr>Treacy AND Wiersema (1996) </vt:lpstr>
      <vt:lpstr>PowerPoint Presentation</vt:lpstr>
    </vt:vector>
  </TitlesOfParts>
  <Company>Progressive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Customer Relationship Management</dc:title>
  <dc:creator>CASPER</dc:creator>
  <cp:lastModifiedBy>Aysegul KURTULGAN</cp:lastModifiedBy>
  <cp:revision>5</cp:revision>
  <dcterms:created xsi:type="dcterms:W3CDTF">2019-10-01T04:20:15Z</dcterms:created>
  <dcterms:modified xsi:type="dcterms:W3CDTF">2019-10-10T08:03:34Z</dcterms:modified>
</cp:coreProperties>
</file>