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0" r:id="rId2"/>
    <p:sldId id="282" r:id="rId3"/>
    <p:sldId id="272" r:id="rId4"/>
    <p:sldId id="271" r:id="rId5"/>
    <p:sldId id="273" r:id="rId6"/>
    <p:sldId id="274" r:id="rId7"/>
    <p:sldId id="275" r:id="rId8"/>
    <p:sldId id="276" r:id="rId9"/>
    <p:sldId id="263" r:id="rId10"/>
    <p:sldId id="258" r:id="rId11"/>
    <p:sldId id="259" r:id="rId12"/>
    <p:sldId id="280" r:id="rId13"/>
    <p:sldId id="260" r:id="rId14"/>
    <p:sldId id="261" r:id="rId15"/>
    <p:sldId id="277" r:id="rId16"/>
    <p:sldId id="278" r:id="rId17"/>
    <p:sldId id="279" r:id="rId18"/>
    <p:sldId id="264" r:id="rId19"/>
    <p:sldId id="281" r:id="rId20"/>
    <p:sldId id="267" r:id="rId21"/>
    <p:sldId id="283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26D83-EAB9-430E-B5E5-A6D67A7E2165}" type="doc">
      <dgm:prSet loTypeId="urn:microsoft.com/office/officeart/2005/8/layout/vList5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EFED4C5E-A281-4105-BF80-AC432B86FEBF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Mental budget:</a:t>
          </a:r>
          <a:endParaRPr lang="tr-T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D77D5-EEBA-4BB9-9AD0-2EC28A7D91EF}" type="parTrans" cxnId="{24C55791-41FD-44F8-8E0E-0C6FF1B3CC63}">
      <dgm:prSet/>
      <dgm:spPr/>
      <dgm:t>
        <a:bodyPr/>
        <a:lstStyle/>
        <a:p>
          <a:endParaRPr lang="tr-TR"/>
        </a:p>
      </dgm:t>
    </dgm:pt>
    <dgm:pt modelId="{4F1E88A0-7BF3-4984-93D6-D02873744CCF}" type="sibTrans" cxnId="{24C55791-41FD-44F8-8E0E-0C6FF1B3CC63}">
      <dgm:prSet/>
      <dgm:spPr/>
      <dgm:t>
        <a:bodyPr/>
        <a:lstStyle/>
        <a:p>
          <a:endParaRPr lang="tr-TR"/>
        </a:p>
      </dgm:t>
    </dgm:pt>
    <dgm:pt modelId="{6764ED38-4FE4-408F-843F-6739D673D8C1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exists only in your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hea</a:t>
          </a:r>
          <a:r>
            <a:rPr lang="tr-T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</a:p>
      </dgm:t>
    </dgm:pt>
    <dgm:pt modelId="{0587F729-C378-4753-BCD7-F3687016486A}" type="parTrans" cxnId="{20B1BF10-17F4-4B85-835F-C82B01166A03}">
      <dgm:prSet/>
      <dgm:spPr/>
      <dgm:t>
        <a:bodyPr/>
        <a:lstStyle/>
        <a:p>
          <a:endParaRPr lang="tr-TR"/>
        </a:p>
      </dgm:t>
    </dgm:pt>
    <dgm:pt modelId="{BCEE8D20-1CC1-4EDB-9EF2-A1C4E6D0D599}" type="sibTrans" cxnId="{20B1BF10-17F4-4B85-835F-C82B01166A03}">
      <dgm:prSet/>
      <dgm:spPr/>
      <dgm:t>
        <a:bodyPr/>
        <a:lstStyle/>
        <a:p>
          <a:endParaRPr lang="tr-TR"/>
        </a:p>
      </dgm:t>
    </dgm:pt>
    <dgm:pt modelId="{5E2EB424-2789-460B-883C-3558AFDEDEFA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Physical budget:</a:t>
          </a:r>
          <a:endParaRPr lang="tr-T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E58236-9D52-440D-819A-7755D2AED744}" type="parTrans" cxnId="{382ABF3A-0022-446C-AAC0-6261A044F751}">
      <dgm:prSet/>
      <dgm:spPr/>
      <dgm:t>
        <a:bodyPr/>
        <a:lstStyle/>
        <a:p>
          <a:endParaRPr lang="tr-TR"/>
        </a:p>
      </dgm:t>
    </dgm:pt>
    <dgm:pt modelId="{B2FEB557-8BC7-4510-A444-38647574A2F6}" type="sibTrans" cxnId="{382ABF3A-0022-446C-AAC0-6261A044F751}">
      <dgm:prSet/>
      <dgm:spPr/>
      <dgm:t>
        <a:bodyPr/>
        <a:lstStyle/>
        <a:p>
          <a:endParaRPr lang="tr-TR"/>
        </a:p>
      </dgm:t>
    </dgm:pt>
    <dgm:pt modelId="{D5947769-5AE1-40E3-96C7-27E5855ACC68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use envelopes for your expenses such as food, rent, etc.</a:t>
          </a:r>
          <a:endParaRPr lang="tr-T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C6E364-CBB5-4F50-928E-9485F19918C7}" type="parTrans" cxnId="{B164435B-56B6-4C64-B082-F90E9B6BC0C3}">
      <dgm:prSet/>
      <dgm:spPr/>
      <dgm:t>
        <a:bodyPr/>
        <a:lstStyle/>
        <a:p>
          <a:endParaRPr lang="tr-TR"/>
        </a:p>
      </dgm:t>
    </dgm:pt>
    <dgm:pt modelId="{05D2DED2-7A6E-4C80-8B4E-242852C641D6}" type="sibTrans" cxnId="{B164435B-56B6-4C64-B082-F90E9B6BC0C3}">
      <dgm:prSet/>
      <dgm:spPr/>
      <dgm:t>
        <a:bodyPr/>
        <a:lstStyle/>
        <a:p>
          <a:endParaRPr lang="tr-TR"/>
        </a:p>
      </dgm:t>
    </dgm:pt>
    <dgm:pt modelId="{4F08D146-B454-41A1-8E19-B310B426AAF0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Written budget:</a:t>
          </a:r>
          <a:endParaRPr lang="tr-T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DD7FA3-76AB-4A25-B877-F5363F175041}" type="parTrans" cxnId="{4A26B3BC-B7BE-4E23-B3C0-643E0DD0889C}">
      <dgm:prSet/>
      <dgm:spPr/>
      <dgm:t>
        <a:bodyPr/>
        <a:lstStyle/>
        <a:p>
          <a:endParaRPr lang="tr-TR"/>
        </a:p>
      </dgm:t>
    </dgm:pt>
    <dgm:pt modelId="{283C2B66-16BB-4871-BE3A-0DDCA8409F1D}" type="sibTrans" cxnId="{4A26B3BC-B7BE-4E23-B3C0-643E0DD0889C}">
      <dgm:prSet/>
      <dgm:spPr/>
      <dgm:t>
        <a:bodyPr/>
        <a:lstStyle/>
        <a:p>
          <a:endParaRPr lang="tr-TR"/>
        </a:p>
      </dgm:t>
    </dgm:pt>
    <dgm:pt modelId="{85B8A80E-F80F-43BC-985C-1B4F0F147A59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detailed plan for spending in a spreadsheet or notebook</a:t>
          </a:r>
          <a:endParaRPr lang="tr-T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C0E23-205A-4305-A08F-0216B5F1EA2B}" type="parTrans" cxnId="{8E1C1749-4F97-4BBD-A5B7-5D9328ABF776}">
      <dgm:prSet/>
      <dgm:spPr/>
      <dgm:t>
        <a:bodyPr/>
        <a:lstStyle/>
        <a:p>
          <a:endParaRPr lang="tr-TR"/>
        </a:p>
      </dgm:t>
    </dgm:pt>
    <dgm:pt modelId="{74B15A32-719C-4D50-BA3D-2BC794163AB9}" type="sibTrans" cxnId="{8E1C1749-4F97-4BBD-A5B7-5D9328ABF776}">
      <dgm:prSet/>
      <dgm:spPr/>
      <dgm:t>
        <a:bodyPr/>
        <a:lstStyle/>
        <a:p>
          <a:endParaRPr lang="tr-TR"/>
        </a:p>
      </dgm:t>
    </dgm:pt>
    <dgm:pt modelId="{1340CB01-7736-4C1C-A807-B28DBFC55F16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Computerized budgeting system:</a:t>
          </a:r>
        </a:p>
      </dgm:t>
    </dgm:pt>
    <dgm:pt modelId="{6D6F22C3-3D45-413A-A118-0F7DC442A0F8}" type="parTrans" cxnId="{462D34E9-2121-48AB-81D4-E21AAF201221}">
      <dgm:prSet/>
      <dgm:spPr/>
      <dgm:t>
        <a:bodyPr/>
        <a:lstStyle/>
        <a:p>
          <a:endParaRPr lang="tr-TR"/>
        </a:p>
      </dgm:t>
    </dgm:pt>
    <dgm:pt modelId="{27C6C064-BA86-4294-BBF6-EAE3F53FADC5}" type="sibTrans" cxnId="{462D34E9-2121-48AB-81D4-E21AAF201221}">
      <dgm:prSet/>
      <dgm:spPr/>
      <dgm:t>
        <a:bodyPr/>
        <a:lstStyle/>
        <a:p>
          <a:endParaRPr lang="tr-TR"/>
        </a:p>
      </dgm:t>
    </dgm:pt>
    <dgm:pt modelId="{8764FCC1-217E-4A03-9E80-48BA8D06F7B7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use Excel or software such as </a:t>
          </a:r>
          <a:r>
            <a:rPr lang="en-US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Quicken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DADFE398-579E-489D-A1E2-17C03DBD1961}" type="parTrans" cxnId="{68AC8552-4FC5-4919-854D-A18895965293}">
      <dgm:prSet/>
      <dgm:spPr/>
      <dgm:t>
        <a:bodyPr/>
        <a:lstStyle/>
        <a:p>
          <a:endParaRPr lang="tr-TR"/>
        </a:p>
      </dgm:t>
    </dgm:pt>
    <dgm:pt modelId="{05989403-2FF0-45DC-8AE0-E0EF449AE4F5}" type="sibTrans" cxnId="{68AC8552-4FC5-4919-854D-A18895965293}">
      <dgm:prSet/>
      <dgm:spPr/>
      <dgm:t>
        <a:bodyPr/>
        <a:lstStyle/>
        <a:p>
          <a:endParaRPr lang="tr-TR"/>
        </a:p>
      </dgm:t>
    </dgm:pt>
    <dgm:pt modelId="{B82868A5-D013-4B09-81EE-0E39B4790886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Online budget:</a:t>
          </a:r>
        </a:p>
      </dgm:t>
    </dgm:pt>
    <dgm:pt modelId="{4298124F-7C4D-45D9-A50F-A1BD9F2D5C97}" type="parTrans" cxnId="{16043036-DD7C-4D78-AB15-9171E6A06880}">
      <dgm:prSet/>
      <dgm:spPr/>
      <dgm:t>
        <a:bodyPr/>
        <a:lstStyle/>
        <a:p>
          <a:endParaRPr lang="tr-TR"/>
        </a:p>
      </dgm:t>
    </dgm:pt>
    <dgm:pt modelId="{60BA8C79-ED09-414B-9C85-D40E72093933}" type="sibTrans" cxnId="{16043036-DD7C-4D78-AB15-9171E6A06880}">
      <dgm:prSet/>
      <dgm:spPr/>
      <dgm:t>
        <a:bodyPr/>
        <a:lstStyle/>
        <a:p>
          <a:endParaRPr lang="tr-TR"/>
        </a:p>
      </dgm:t>
    </dgm:pt>
    <dgm:pt modelId="{18E5F1CC-A8D1-4DAF-9C2E-61CADE752099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Budgeting app:</a:t>
          </a:r>
        </a:p>
      </dgm:t>
    </dgm:pt>
    <dgm:pt modelId="{02A7365D-081E-4051-9355-BFF51924C76E}" type="parTrans" cxnId="{9AD2B7F3-E39B-4331-8514-7A9CD1D6AFBF}">
      <dgm:prSet/>
      <dgm:spPr/>
      <dgm:t>
        <a:bodyPr/>
        <a:lstStyle/>
        <a:p>
          <a:endParaRPr lang="tr-TR"/>
        </a:p>
      </dgm:t>
    </dgm:pt>
    <dgm:pt modelId="{2BFE7176-854D-4AA8-8785-324E9D35F17C}" type="sibTrans" cxnId="{9AD2B7F3-E39B-4331-8514-7A9CD1D6AFBF}">
      <dgm:prSet/>
      <dgm:spPr/>
      <dgm:t>
        <a:bodyPr/>
        <a:lstStyle/>
        <a:p>
          <a:endParaRPr lang="tr-TR"/>
        </a:p>
      </dgm:t>
    </dgm:pt>
    <dgm:pt modelId="{4DD02C36-29DD-4615-BC9D-2E42DD516B74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use bank or financial institution website</a:t>
          </a:r>
        </a:p>
      </dgm:t>
    </dgm:pt>
    <dgm:pt modelId="{F40374A0-2D12-4198-8364-216089202E9F}" type="parTrans" cxnId="{F058A43F-4B95-46D4-90AD-C2AE3C9926F9}">
      <dgm:prSet/>
      <dgm:spPr/>
      <dgm:t>
        <a:bodyPr/>
        <a:lstStyle/>
        <a:p>
          <a:endParaRPr lang="tr-TR"/>
        </a:p>
      </dgm:t>
    </dgm:pt>
    <dgm:pt modelId="{037B94DB-B94D-4A09-A3D6-2401171CF1F1}" type="sibTrans" cxnId="{F058A43F-4B95-46D4-90AD-C2AE3C9926F9}">
      <dgm:prSet/>
      <dgm:spPr/>
      <dgm:t>
        <a:bodyPr/>
        <a:lstStyle/>
        <a:p>
          <a:endParaRPr lang="tr-TR"/>
        </a:p>
      </dgm:t>
    </dgm:pt>
    <dgm:pt modelId="{5B13DA6E-716A-4D1E-9FD5-A20D5FC1ED68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use cell phone or tablet</a:t>
          </a:r>
        </a:p>
      </dgm:t>
    </dgm:pt>
    <dgm:pt modelId="{9C4D1285-D7F3-48FE-BD68-0F721EC79CA5}" type="parTrans" cxnId="{B1E37DE6-BB11-42B9-908C-22F1A8057627}">
      <dgm:prSet/>
      <dgm:spPr/>
      <dgm:t>
        <a:bodyPr/>
        <a:lstStyle/>
        <a:p>
          <a:endParaRPr lang="tr-TR"/>
        </a:p>
      </dgm:t>
    </dgm:pt>
    <dgm:pt modelId="{A1E05C39-BA71-457D-B78D-BACF152A0730}" type="sibTrans" cxnId="{B1E37DE6-BB11-42B9-908C-22F1A8057627}">
      <dgm:prSet/>
      <dgm:spPr/>
      <dgm:t>
        <a:bodyPr/>
        <a:lstStyle/>
        <a:p>
          <a:endParaRPr lang="tr-TR"/>
        </a:p>
      </dgm:t>
    </dgm:pt>
    <dgm:pt modelId="{4706391A-6C71-4FEF-A6E8-B123B733FED1}" type="pres">
      <dgm:prSet presAssocID="{BA026D83-EAB9-430E-B5E5-A6D67A7E2165}" presName="Name0" presStyleCnt="0">
        <dgm:presLayoutVars>
          <dgm:dir/>
          <dgm:animLvl val="lvl"/>
          <dgm:resizeHandles val="exact"/>
        </dgm:presLayoutVars>
      </dgm:prSet>
      <dgm:spPr/>
    </dgm:pt>
    <dgm:pt modelId="{E78D0078-EE2E-4F47-84B4-F5E138647CFB}" type="pres">
      <dgm:prSet presAssocID="{EFED4C5E-A281-4105-BF80-AC432B86FEBF}" presName="linNode" presStyleCnt="0"/>
      <dgm:spPr/>
    </dgm:pt>
    <dgm:pt modelId="{00582B6B-548B-44C1-AC16-FE48A6D8E565}" type="pres">
      <dgm:prSet presAssocID="{EFED4C5E-A281-4105-BF80-AC432B86FEBF}" presName="parentText" presStyleLbl="node1" presStyleIdx="0" presStyleCnt="6" custLinFactNeighborX="-10943" custLinFactNeighborY="-5754">
        <dgm:presLayoutVars>
          <dgm:chMax val="1"/>
          <dgm:bulletEnabled val="1"/>
        </dgm:presLayoutVars>
      </dgm:prSet>
      <dgm:spPr/>
    </dgm:pt>
    <dgm:pt modelId="{FB47A182-6F4C-4264-8DE0-228B112D2E59}" type="pres">
      <dgm:prSet presAssocID="{EFED4C5E-A281-4105-BF80-AC432B86FEBF}" presName="descendantText" presStyleLbl="alignAccFollowNode1" presStyleIdx="0" presStyleCnt="6">
        <dgm:presLayoutVars>
          <dgm:bulletEnabled val="1"/>
        </dgm:presLayoutVars>
      </dgm:prSet>
      <dgm:spPr/>
    </dgm:pt>
    <dgm:pt modelId="{9AD2549F-654F-47AB-9B10-9CED31EF3D92}" type="pres">
      <dgm:prSet presAssocID="{4F1E88A0-7BF3-4984-93D6-D02873744CCF}" presName="sp" presStyleCnt="0"/>
      <dgm:spPr/>
    </dgm:pt>
    <dgm:pt modelId="{B0BE47B1-C795-49FC-9C67-CEB9AC5B9B89}" type="pres">
      <dgm:prSet presAssocID="{5E2EB424-2789-460B-883C-3558AFDEDEFA}" presName="linNode" presStyleCnt="0"/>
      <dgm:spPr/>
    </dgm:pt>
    <dgm:pt modelId="{1F1F8B56-D3BF-4FFD-869B-B2E993E2485A}" type="pres">
      <dgm:prSet presAssocID="{5E2EB424-2789-460B-883C-3558AFDEDEFA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043A57A6-F48D-417D-B118-027C7B099A16}" type="pres">
      <dgm:prSet presAssocID="{5E2EB424-2789-460B-883C-3558AFDEDEFA}" presName="descendantText" presStyleLbl="alignAccFollowNode1" presStyleIdx="1" presStyleCnt="6">
        <dgm:presLayoutVars>
          <dgm:bulletEnabled val="1"/>
        </dgm:presLayoutVars>
      </dgm:prSet>
      <dgm:spPr/>
    </dgm:pt>
    <dgm:pt modelId="{51B2CBE0-E661-4E3E-9FB3-C225FB1D89BD}" type="pres">
      <dgm:prSet presAssocID="{B2FEB557-8BC7-4510-A444-38647574A2F6}" presName="sp" presStyleCnt="0"/>
      <dgm:spPr/>
    </dgm:pt>
    <dgm:pt modelId="{9C7B249C-523E-41E8-AD13-6A04317B9364}" type="pres">
      <dgm:prSet presAssocID="{4F08D146-B454-41A1-8E19-B310B426AAF0}" presName="linNode" presStyleCnt="0"/>
      <dgm:spPr/>
    </dgm:pt>
    <dgm:pt modelId="{10DAE409-D261-4CF6-97F3-AC018B9E614D}" type="pres">
      <dgm:prSet presAssocID="{4F08D146-B454-41A1-8E19-B310B426AAF0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0CADA36C-C9B3-4C5C-B218-B47F0C864456}" type="pres">
      <dgm:prSet presAssocID="{4F08D146-B454-41A1-8E19-B310B426AAF0}" presName="descendantText" presStyleLbl="alignAccFollowNode1" presStyleIdx="2" presStyleCnt="6">
        <dgm:presLayoutVars>
          <dgm:bulletEnabled val="1"/>
        </dgm:presLayoutVars>
      </dgm:prSet>
      <dgm:spPr/>
    </dgm:pt>
    <dgm:pt modelId="{D59E7BBB-A1A5-473C-B4ED-A61D9183BC56}" type="pres">
      <dgm:prSet presAssocID="{283C2B66-16BB-4871-BE3A-0DDCA8409F1D}" presName="sp" presStyleCnt="0"/>
      <dgm:spPr/>
    </dgm:pt>
    <dgm:pt modelId="{5ABC812E-0F1E-4476-BA6C-441885528B77}" type="pres">
      <dgm:prSet presAssocID="{1340CB01-7736-4C1C-A807-B28DBFC55F16}" presName="linNode" presStyleCnt="0"/>
      <dgm:spPr/>
    </dgm:pt>
    <dgm:pt modelId="{807C281D-8561-42BE-B227-A723ACCED02A}" type="pres">
      <dgm:prSet presAssocID="{1340CB01-7736-4C1C-A807-B28DBFC55F16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411F88CB-274D-40B8-A976-74468F28AE18}" type="pres">
      <dgm:prSet presAssocID="{1340CB01-7736-4C1C-A807-B28DBFC55F16}" presName="descendantText" presStyleLbl="alignAccFollowNode1" presStyleIdx="3" presStyleCnt="6">
        <dgm:presLayoutVars>
          <dgm:bulletEnabled val="1"/>
        </dgm:presLayoutVars>
      </dgm:prSet>
      <dgm:spPr/>
    </dgm:pt>
    <dgm:pt modelId="{6CFED0F1-F90E-411D-B6E2-0DC43C487EAB}" type="pres">
      <dgm:prSet presAssocID="{27C6C064-BA86-4294-BBF6-EAE3F53FADC5}" presName="sp" presStyleCnt="0"/>
      <dgm:spPr/>
    </dgm:pt>
    <dgm:pt modelId="{5D138157-7EB4-4E56-83F0-0873A9F5D9F9}" type="pres">
      <dgm:prSet presAssocID="{B82868A5-D013-4B09-81EE-0E39B4790886}" presName="linNode" presStyleCnt="0"/>
      <dgm:spPr/>
    </dgm:pt>
    <dgm:pt modelId="{ADFE737B-6C22-43BE-B1CA-CFD5355B9CF7}" type="pres">
      <dgm:prSet presAssocID="{B82868A5-D013-4B09-81EE-0E39B4790886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360DBA4A-2C69-41AC-8042-7D2121726E95}" type="pres">
      <dgm:prSet presAssocID="{B82868A5-D013-4B09-81EE-0E39B4790886}" presName="descendantText" presStyleLbl="alignAccFollowNode1" presStyleIdx="4" presStyleCnt="6">
        <dgm:presLayoutVars>
          <dgm:bulletEnabled val="1"/>
        </dgm:presLayoutVars>
      </dgm:prSet>
      <dgm:spPr/>
    </dgm:pt>
    <dgm:pt modelId="{187AB2BE-234E-411A-A1A6-ED122BAF5FEF}" type="pres">
      <dgm:prSet presAssocID="{60BA8C79-ED09-414B-9C85-D40E72093933}" presName="sp" presStyleCnt="0"/>
      <dgm:spPr/>
    </dgm:pt>
    <dgm:pt modelId="{E9C3ECAB-8E14-4A05-ADD2-3765F12C6307}" type="pres">
      <dgm:prSet presAssocID="{18E5F1CC-A8D1-4DAF-9C2E-61CADE752099}" presName="linNode" presStyleCnt="0"/>
      <dgm:spPr/>
    </dgm:pt>
    <dgm:pt modelId="{1A27AA73-E632-4B39-B570-C3FD643F4A5A}" type="pres">
      <dgm:prSet presAssocID="{18E5F1CC-A8D1-4DAF-9C2E-61CADE752099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0E66BB62-7BA8-469B-BA44-55170230C92F}" type="pres">
      <dgm:prSet presAssocID="{18E5F1CC-A8D1-4DAF-9C2E-61CADE752099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20B1BF10-17F4-4B85-835F-C82B01166A03}" srcId="{EFED4C5E-A281-4105-BF80-AC432B86FEBF}" destId="{6764ED38-4FE4-408F-843F-6739D673D8C1}" srcOrd="0" destOrd="0" parTransId="{0587F729-C378-4753-BCD7-F3687016486A}" sibTransId="{BCEE8D20-1CC1-4EDB-9EF2-A1C4E6D0D599}"/>
    <dgm:cxn modelId="{0284A116-98F0-418C-B6A5-8022912F6DE6}" type="presOf" srcId="{B82868A5-D013-4B09-81EE-0E39B4790886}" destId="{ADFE737B-6C22-43BE-B1CA-CFD5355B9CF7}" srcOrd="0" destOrd="0" presId="urn:microsoft.com/office/officeart/2005/8/layout/vList5"/>
    <dgm:cxn modelId="{448D991B-1599-4B4D-A009-E5EEEDBDF483}" type="presOf" srcId="{D5947769-5AE1-40E3-96C7-27E5855ACC68}" destId="{043A57A6-F48D-417D-B118-027C7B099A16}" srcOrd="0" destOrd="0" presId="urn:microsoft.com/office/officeart/2005/8/layout/vList5"/>
    <dgm:cxn modelId="{DA51F82D-55D2-4DDD-A444-87A6F9212D63}" type="presOf" srcId="{4F08D146-B454-41A1-8E19-B310B426AAF0}" destId="{10DAE409-D261-4CF6-97F3-AC018B9E614D}" srcOrd="0" destOrd="0" presId="urn:microsoft.com/office/officeart/2005/8/layout/vList5"/>
    <dgm:cxn modelId="{16043036-DD7C-4D78-AB15-9171E6A06880}" srcId="{BA026D83-EAB9-430E-B5E5-A6D67A7E2165}" destId="{B82868A5-D013-4B09-81EE-0E39B4790886}" srcOrd="4" destOrd="0" parTransId="{4298124F-7C4D-45D9-A50F-A1BD9F2D5C97}" sibTransId="{60BA8C79-ED09-414B-9C85-D40E72093933}"/>
    <dgm:cxn modelId="{9FCA0A39-A0A8-4D02-B531-1364A232F55E}" type="presOf" srcId="{8764FCC1-217E-4A03-9E80-48BA8D06F7B7}" destId="{411F88CB-274D-40B8-A976-74468F28AE18}" srcOrd="0" destOrd="0" presId="urn:microsoft.com/office/officeart/2005/8/layout/vList5"/>
    <dgm:cxn modelId="{382ABF3A-0022-446C-AAC0-6261A044F751}" srcId="{BA026D83-EAB9-430E-B5E5-A6D67A7E2165}" destId="{5E2EB424-2789-460B-883C-3558AFDEDEFA}" srcOrd="1" destOrd="0" parTransId="{F7E58236-9D52-440D-819A-7755D2AED744}" sibTransId="{B2FEB557-8BC7-4510-A444-38647574A2F6}"/>
    <dgm:cxn modelId="{F058A43F-4B95-46D4-90AD-C2AE3C9926F9}" srcId="{B82868A5-D013-4B09-81EE-0E39B4790886}" destId="{4DD02C36-29DD-4615-BC9D-2E42DD516B74}" srcOrd="0" destOrd="0" parTransId="{F40374A0-2D12-4198-8364-216089202E9F}" sibTransId="{037B94DB-B94D-4A09-A3D6-2401171CF1F1}"/>
    <dgm:cxn modelId="{8E1C1749-4F97-4BBD-A5B7-5D9328ABF776}" srcId="{4F08D146-B454-41A1-8E19-B310B426AAF0}" destId="{85B8A80E-F80F-43BC-985C-1B4F0F147A59}" srcOrd="0" destOrd="0" parTransId="{335C0E23-205A-4305-A08F-0216B5F1EA2B}" sibTransId="{74B15A32-719C-4D50-BA3D-2BC794163AB9}"/>
    <dgm:cxn modelId="{05684252-CC0E-41F3-9911-DAD73FB62F39}" type="presOf" srcId="{5B13DA6E-716A-4D1E-9FD5-A20D5FC1ED68}" destId="{0E66BB62-7BA8-469B-BA44-55170230C92F}" srcOrd="0" destOrd="0" presId="urn:microsoft.com/office/officeart/2005/8/layout/vList5"/>
    <dgm:cxn modelId="{68AC8552-4FC5-4919-854D-A18895965293}" srcId="{1340CB01-7736-4C1C-A807-B28DBFC55F16}" destId="{8764FCC1-217E-4A03-9E80-48BA8D06F7B7}" srcOrd="0" destOrd="0" parTransId="{DADFE398-579E-489D-A1E2-17C03DBD1961}" sibTransId="{05989403-2FF0-45DC-8AE0-E0EF449AE4F5}"/>
    <dgm:cxn modelId="{B1F22153-4E7D-40FC-A900-B5A1E2AED613}" type="presOf" srcId="{6764ED38-4FE4-408F-843F-6739D673D8C1}" destId="{FB47A182-6F4C-4264-8DE0-228B112D2E59}" srcOrd="0" destOrd="0" presId="urn:microsoft.com/office/officeart/2005/8/layout/vList5"/>
    <dgm:cxn modelId="{B164435B-56B6-4C64-B082-F90E9B6BC0C3}" srcId="{5E2EB424-2789-460B-883C-3558AFDEDEFA}" destId="{D5947769-5AE1-40E3-96C7-27E5855ACC68}" srcOrd="0" destOrd="0" parTransId="{13C6E364-CBB5-4F50-928E-9485F19918C7}" sibTransId="{05D2DED2-7A6E-4C80-8B4E-242852C641D6}"/>
    <dgm:cxn modelId="{043AEE64-7196-494C-98D2-B53BD3DB1B52}" type="presOf" srcId="{5E2EB424-2789-460B-883C-3558AFDEDEFA}" destId="{1F1F8B56-D3BF-4FFD-869B-B2E993E2485A}" srcOrd="0" destOrd="0" presId="urn:microsoft.com/office/officeart/2005/8/layout/vList5"/>
    <dgm:cxn modelId="{66101566-80B5-48AB-BF50-2A5CDE9D44FB}" type="presOf" srcId="{4DD02C36-29DD-4615-BC9D-2E42DD516B74}" destId="{360DBA4A-2C69-41AC-8042-7D2121726E95}" srcOrd="0" destOrd="0" presId="urn:microsoft.com/office/officeart/2005/8/layout/vList5"/>
    <dgm:cxn modelId="{60168C8F-2251-4377-9A07-3C70F46F2CF0}" type="presOf" srcId="{18E5F1CC-A8D1-4DAF-9C2E-61CADE752099}" destId="{1A27AA73-E632-4B39-B570-C3FD643F4A5A}" srcOrd="0" destOrd="0" presId="urn:microsoft.com/office/officeart/2005/8/layout/vList5"/>
    <dgm:cxn modelId="{24C55791-41FD-44F8-8E0E-0C6FF1B3CC63}" srcId="{BA026D83-EAB9-430E-B5E5-A6D67A7E2165}" destId="{EFED4C5E-A281-4105-BF80-AC432B86FEBF}" srcOrd="0" destOrd="0" parTransId="{DA3D77D5-EEBA-4BB9-9AD0-2EC28A7D91EF}" sibTransId="{4F1E88A0-7BF3-4984-93D6-D02873744CCF}"/>
    <dgm:cxn modelId="{48159498-B487-4F4D-98AB-D639C5BFFDA3}" type="presOf" srcId="{EFED4C5E-A281-4105-BF80-AC432B86FEBF}" destId="{00582B6B-548B-44C1-AC16-FE48A6D8E565}" srcOrd="0" destOrd="0" presId="urn:microsoft.com/office/officeart/2005/8/layout/vList5"/>
    <dgm:cxn modelId="{4A26B3BC-B7BE-4E23-B3C0-643E0DD0889C}" srcId="{BA026D83-EAB9-430E-B5E5-A6D67A7E2165}" destId="{4F08D146-B454-41A1-8E19-B310B426AAF0}" srcOrd="2" destOrd="0" parTransId="{07DD7FA3-76AB-4A25-B877-F5363F175041}" sibTransId="{283C2B66-16BB-4871-BE3A-0DDCA8409F1D}"/>
    <dgm:cxn modelId="{EEE521E2-A86E-4C59-859F-CFA47DED6F56}" type="presOf" srcId="{85B8A80E-F80F-43BC-985C-1B4F0F147A59}" destId="{0CADA36C-C9B3-4C5C-B218-B47F0C864456}" srcOrd="0" destOrd="0" presId="urn:microsoft.com/office/officeart/2005/8/layout/vList5"/>
    <dgm:cxn modelId="{B1E37DE6-BB11-42B9-908C-22F1A8057627}" srcId="{18E5F1CC-A8D1-4DAF-9C2E-61CADE752099}" destId="{5B13DA6E-716A-4D1E-9FD5-A20D5FC1ED68}" srcOrd="0" destOrd="0" parTransId="{9C4D1285-D7F3-48FE-BD68-0F721EC79CA5}" sibTransId="{A1E05C39-BA71-457D-B78D-BACF152A0730}"/>
    <dgm:cxn modelId="{DB2C18E9-5700-4BB0-9A1E-B0E022034251}" type="presOf" srcId="{1340CB01-7736-4C1C-A807-B28DBFC55F16}" destId="{807C281D-8561-42BE-B227-A723ACCED02A}" srcOrd="0" destOrd="0" presId="urn:microsoft.com/office/officeart/2005/8/layout/vList5"/>
    <dgm:cxn modelId="{462D34E9-2121-48AB-81D4-E21AAF201221}" srcId="{BA026D83-EAB9-430E-B5E5-A6D67A7E2165}" destId="{1340CB01-7736-4C1C-A807-B28DBFC55F16}" srcOrd="3" destOrd="0" parTransId="{6D6F22C3-3D45-413A-A118-0F7DC442A0F8}" sibTransId="{27C6C064-BA86-4294-BBF6-EAE3F53FADC5}"/>
    <dgm:cxn modelId="{9AD2B7F3-E39B-4331-8514-7A9CD1D6AFBF}" srcId="{BA026D83-EAB9-430E-B5E5-A6D67A7E2165}" destId="{18E5F1CC-A8D1-4DAF-9C2E-61CADE752099}" srcOrd="5" destOrd="0" parTransId="{02A7365D-081E-4051-9355-BFF51924C76E}" sibTransId="{2BFE7176-854D-4AA8-8785-324E9D35F17C}"/>
    <dgm:cxn modelId="{8C899DFD-8B09-4727-A755-99A9E100126A}" type="presOf" srcId="{BA026D83-EAB9-430E-B5E5-A6D67A7E2165}" destId="{4706391A-6C71-4FEF-A6E8-B123B733FED1}" srcOrd="0" destOrd="0" presId="urn:microsoft.com/office/officeart/2005/8/layout/vList5"/>
    <dgm:cxn modelId="{9E00FB57-B8F8-4F8B-AB6B-FD7034FEE08F}" type="presParOf" srcId="{4706391A-6C71-4FEF-A6E8-B123B733FED1}" destId="{E78D0078-EE2E-4F47-84B4-F5E138647CFB}" srcOrd="0" destOrd="0" presId="urn:microsoft.com/office/officeart/2005/8/layout/vList5"/>
    <dgm:cxn modelId="{134BFADA-D33F-4A0D-B08B-D5F74E51C07C}" type="presParOf" srcId="{E78D0078-EE2E-4F47-84B4-F5E138647CFB}" destId="{00582B6B-548B-44C1-AC16-FE48A6D8E565}" srcOrd="0" destOrd="0" presId="urn:microsoft.com/office/officeart/2005/8/layout/vList5"/>
    <dgm:cxn modelId="{9B24531A-C52B-46CB-BA05-6D5B8D8B2B79}" type="presParOf" srcId="{E78D0078-EE2E-4F47-84B4-F5E138647CFB}" destId="{FB47A182-6F4C-4264-8DE0-228B112D2E59}" srcOrd="1" destOrd="0" presId="urn:microsoft.com/office/officeart/2005/8/layout/vList5"/>
    <dgm:cxn modelId="{B4ED509E-94BD-4A25-86F1-415BB44AC347}" type="presParOf" srcId="{4706391A-6C71-4FEF-A6E8-B123B733FED1}" destId="{9AD2549F-654F-47AB-9B10-9CED31EF3D92}" srcOrd="1" destOrd="0" presId="urn:microsoft.com/office/officeart/2005/8/layout/vList5"/>
    <dgm:cxn modelId="{57C6D979-1FE1-42CC-B587-99784791A5FA}" type="presParOf" srcId="{4706391A-6C71-4FEF-A6E8-B123B733FED1}" destId="{B0BE47B1-C795-49FC-9C67-CEB9AC5B9B89}" srcOrd="2" destOrd="0" presId="urn:microsoft.com/office/officeart/2005/8/layout/vList5"/>
    <dgm:cxn modelId="{14E8556E-C79A-4980-AE4D-95366F637E90}" type="presParOf" srcId="{B0BE47B1-C795-49FC-9C67-CEB9AC5B9B89}" destId="{1F1F8B56-D3BF-4FFD-869B-B2E993E2485A}" srcOrd="0" destOrd="0" presId="urn:microsoft.com/office/officeart/2005/8/layout/vList5"/>
    <dgm:cxn modelId="{9E89ECCB-AEA1-444B-A3A8-F1A644FBD84F}" type="presParOf" srcId="{B0BE47B1-C795-49FC-9C67-CEB9AC5B9B89}" destId="{043A57A6-F48D-417D-B118-027C7B099A16}" srcOrd="1" destOrd="0" presId="urn:microsoft.com/office/officeart/2005/8/layout/vList5"/>
    <dgm:cxn modelId="{0D1C8743-3DA5-4BA0-BD15-089603A6D2BF}" type="presParOf" srcId="{4706391A-6C71-4FEF-A6E8-B123B733FED1}" destId="{51B2CBE0-E661-4E3E-9FB3-C225FB1D89BD}" srcOrd="3" destOrd="0" presId="urn:microsoft.com/office/officeart/2005/8/layout/vList5"/>
    <dgm:cxn modelId="{4C26D43D-D8D6-499D-88CA-B1591AED4ED3}" type="presParOf" srcId="{4706391A-6C71-4FEF-A6E8-B123B733FED1}" destId="{9C7B249C-523E-41E8-AD13-6A04317B9364}" srcOrd="4" destOrd="0" presId="urn:microsoft.com/office/officeart/2005/8/layout/vList5"/>
    <dgm:cxn modelId="{7FCAC2A6-6580-40BC-8C88-68EAADB60E68}" type="presParOf" srcId="{9C7B249C-523E-41E8-AD13-6A04317B9364}" destId="{10DAE409-D261-4CF6-97F3-AC018B9E614D}" srcOrd="0" destOrd="0" presId="urn:microsoft.com/office/officeart/2005/8/layout/vList5"/>
    <dgm:cxn modelId="{0CE9E0BC-B149-4178-8E35-567E95978828}" type="presParOf" srcId="{9C7B249C-523E-41E8-AD13-6A04317B9364}" destId="{0CADA36C-C9B3-4C5C-B218-B47F0C864456}" srcOrd="1" destOrd="0" presId="urn:microsoft.com/office/officeart/2005/8/layout/vList5"/>
    <dgm:cxn modelId="{4088855D-8EBD-4A77-BEF6-A051FDF2C5AB}" type="presParOf" srcId="{4706391A-6C71-4FEF-A6E8-B123B733FED1}" destId="{D59E7BBB-A1A5-473C-B4ED-A61D9183BC56}" srcOrd="5" destOrd="0" presId="urn:microsoft.com/office/officeart/2005/8/layout/vList5"/>
    <dgm:cxn modelId="{A313609D-6FCB-4458-8516-AA268411E24C}" type="presParOf" srcId="{4706391A-6C71-4FEF-A6E8-B123B733FED1}" destId="{5ABC812E-0F1E-4476-BA6C-441885528B77}" srcOrd="6" destOrd="0" presId="urn:microsoft.com/office/officeart/2005/8/layout/vList5"/>
    <dgm:cxn modelId="{896DB8D5-46D9-4785-9B5C-B96D90B77E6D}" type="presParOf" srcId="{5ABC812E-0F1E-4476-BA6C-441885528B77}" destId="{807C281D-8561-42BE-B227-A723ACCED02A}" srcOrd="0" destOrd="0" presId="urn:microsoft.com/office/officeart/2005/8/layout/vList5"/>
    <dgm:cxn modelId="{A5129EF8-5971-4DCA-B2BB-3D84C167E74A}" type="presParOf" srcId="{5ABC812E-0F1E-4476-BA6C-441885528B77}" destId="{411F88CB-274D-40B8-A976-74468F28AE18}" srcOrd="1" destOrd="0" presId="urn:microsoft.com/office/officeart/2005/8/layout/vList5"/>
    <dgm:cxn modelId="{9EB051AC-7468-4329-BD1F-C03027171DF5}" type="presParOf" srcId="{4706391A-6C71-4FEF-A6E8-B123B733FED1}" destId="{6CFED0F1-F90E-411D-B6E2-0DC43C487EAB}" srcOrd="7" destOrd="0" presId="urn:microsoft.com/office/officeart/2005/8/layout/vList5"/>
    <dgm:cxn modelId="{8EF4FA08-98A7-444F-8105-05132D1ABDF6}" type="presParOf" srcId="{4706391A-6C71-4FEF-A6E8-B123B733FED1}" destId="{5D138157-7EB4-4E56-83F0-0873A9F5D9F9}" srcOrd="8" destOrd="0" presId="urn:microsoft.com/office/officeart/2005/8/layout/vList5"/>
    <dgm:cxn modelId="{A5AC54F4-0CFC-4ECB-9437-1E201CCD01E1}" type="presParOf" srcId="{5D138157-7EB4-4E56-83F0-0873A9F5D9F9}" destId="{ADFE737B-6C22-43BE-B1CA-CFD5355B9CF7}" srcOrd="0" destOrd="0" presId="urn:microsoft.com/office/officeart/2005/8/layout/vList5"/>
    <dgm:cxn modelId="{CCB8F931-697A-4B9C-8D1D-FB722F1399BE}" type="presParOf" srcId="{5D138157-7EB4-4E56-83F0-0873A9F5D9F9}" destId="{360DBA4A-2C69-41AC-8042-7D2121726E95}" srcOrd="1" destOrd="0" presId="urn:microsoft.com/office/officeart/2005/8/layout/vList5"/>
    <dgm:cxn modelId="{2D7AB045-086A-4737-A029-7A5AED526401}" type="presParOf" srcId="{4706391A-6C71-4FEF-A6E8-B123B733FED1}" destId="{187AB2BE-234E-411A-A1A6-ED122BAF5FEF}" srcOrd="9" destOrd="0" presId="urn:microsoft.com/office/officeart/2005/8/layout/vList5"/>
    <dgm:cxn modelId="{0506015B-6DC3-4B00-A4C7-1231D9E653DC}" type="presParOf" srcId="{4706391A-6C71-4FEF-A6E8-B123B733FED1}" destId="{E9C3ECAB-8E14-4A05-ADD2-3765F12C6307}" srcOrd="10" destOrd="0" presId="urn:microsoft.com/office/officeart/2005/8/layout/vList5"/>
    <dgm:cxn modelId="{2B528FEA-4E1C-487A-8B2D-7F3B892127CA}" type="presParOf" srcId="{E9C3ECAB-8E14-4A05-ADD2-3765F12C6307}" destId="{1A27AA73-E632-4B39-B570-C3FD643F4A5A}" srcOrd="0" destOrd="0" presId="urn:microsoft.com/office/officeart/2005/8/layout/vList5"/>
    <dgm:cxn modelId="{81A4D221-58F7-4054-A1FE-CC2760BA530F}" type="presParOf" srcId="{E9C3ECAB-8E14-4A05-ADD2-3765F12C6307}" destId="{0E66BB62-7BA8-469B-BA44-55170230C92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7A182-6F4C-4264-8DE0-228B112D2E59}">
      <dsp:nvSpPr>
        <dsp:cNvPr id="0" name=""/>
        <dsp:cNvSpPr/>
      </dsp:nvSpPr>
      <dsp:spPr>
        <a:xfrm rot="5400000">
          <a:off x="5057034" y="-2160359"/>
          <a:ext cx="559958" cy="502307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exists only in your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hea</a:t>
          </a:r>
          <a:r>
            <a:rPr lang="tr-T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</a:p>
      </dsp:txBody>
      <dsp:txXfrm rot="-5400000">
        <a:off x="2825478" y="98532"/>
        <a:ext cx="4995737" cy="505288"/>
      </dsp:txXfrm>
    </dsp:sp>
    <dsp:sp modelId="{00582B6B-548B-44C1-AC16-FE48A6D8E565}">
      <dsp:nvSpPr>
        <dsp:cNvPr id="0" name=""/>
        <dsp:cNvSpPr/>
      </dsp:nvSpPr>
      <dsp:spPr>
        <a:xfrm>
          <a:off x="0" y="0"/>
          <a:ext cx="2825478" cy="6999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Mental budget:</a:t>
          </a:r>
          <a:endParaRPr lang="tr-T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69" y="34169"/>
        <a:ext cx="2757140" cy="631610"/>
      </dsp:txXfrm>
    </dsp:sp>
    <dsp:sp modelId="{043A57A6-F48D-417D-B118-027C7B099A16}">
      <dsp:nvSpPr>
        <dsp:cNvPr id="0" name=""/>
        <dsp:cNvSpPr/>
      </dsp:nvSpPr>
      <dsp:spPr>
        <a:xfrm rot="5400000">
          <a:off x="5057034" y="-1425413"/>
          <a:ext cx="559958" cy="502307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 envelopes for your expenses such as food, rent, etc.</a:t>
          </a:r>
          <a:endParaRPr lang="tr-T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25478" y="833478"/>
        <a:ext cx="4995737" cy="505288"/>
      </dsp:txXfrm>
    </dsp:sp>
    <dsp:sp modelId="{1F1F8B56-D3BF-4FFD-869B-B2E993E2485A}">
      <dsp:nvSpPr>
        <dsp:cNvPr id="0" name=""/>
        <dsp:cNvSpPr/>
      </dsp:nvSpPr>
      <dsp:spPr>
        <a:xfrm>
          <a:off x="0" y="736148"/>
          <a:ext cx="2825478" cy="6999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Physical budget:</a:t>
          </a:r>
          <a:endParaRPr lang="tr-T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69" y="770317"/>
        <a:ext cx="2757140" cy="631610"/>
      </dsp:txXfrm>
    </dsp:sp>
    <dsp:sp modelId="{0CADA36C-C9B3-4C5C-B218-B47F0C864456}">
      <dsp:nvSpPr>
        <dsp:cNvPr id="0" name=""/>
        <dsp:cNvSpPr/>
      </dsp:nvSpPr>
      <dsp:spPr>
        <a:xfrm rot="5400000">
          <a:off x="5057034" y="-690467"/>
          <a:ext cx="559958" cy="502307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detailed plan for spending in a spreadsheet or notebook</a:t>
          </a:r>
          <a:endParaRPr lang="tr-T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25478" y="1568424"/>
        <a:ext cx="4995737" cy="505288"/>
      </dsp:txXfrm>
    </dsp:sp>
    <dsp:sp modelId="{10DAE409-D261-4CF6-97F3-AC018B9E614D}">
      <dsp:nvSpPr>
        <dsp:cNvPr id="0" name=""/>
        <dsp:cNvSpPr/>
      </dsp:nvSpPr>
      <dsp:spPr>
        <a:xfrm>
          <a:off x="0" y="1471094"/>
          <a:ext cx="2825478" cy="6999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Written budget:</a:t>
          </a:r>
          <a:endParaRPr lang="tr-T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69" y="1505263"/>
        <a:ext cx="2757140" cy="631610"/>
      </dsp:txXfrm>
    </dsp:sp>
    <dsp:sp modelId="{411F88CB-274D-40B8-A976-74468F28AE18}">
      <dsp:nvSpPr>
        <dsp:cNvPr id="0" name=""/>
        <dsp:cNvSpPr/>
      </dsp:nvSpPr>
      <dsp:spPr>
        <a:xfrm rot="5400000">
          <a:off x="5057034" y="44479"/>
          <a:ext cx="559958" cy="502307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 Excel or software such as </a:t>
          </a:r>
          <a:r>
            <a:rPr lang="en-US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Quicken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2825478" y="2303371"/>
        <a:ext cx="4995737" cy="505288"/>
      </dsp:txXfrm>
    </dsp:sp>
    <dsp:sp modelId="{807C281D-8561-42BE-B227-A723ACCED02A}">
      <dsp:nvSpPr>
        <dsp:cNvPr id="0" name=""/>
        <dsp:cNvSpPr/>
      </dsp:nvSpPr>
      <dsp:spPr>
        <a:xfrm>
          <a:off x="0" y="2206040"/>
          <a:ext cx="2825478" cy="6999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Computerized budgeting system:</a:t>
          </a:r>
        </a:p>
      </dsp:txBody>
      <dsp:txXfrm>
        <a:off x="34169" y="2240209"/>
        <a:ext cx="2757140" cy="631610"/>
      </dsp:txXfrm>
    </dsp:sp>
    <dsp:sp modelId="{360DBA4A-2C69-41AC-8042-7D2121726E95}">
      <dsp:nvSpPr>
        <dsp:cNvPr id="0" name=""/>
        <dsp:cNvSpPr/>
      </dsp:nvSpPr>
      <dsp:spPr>
        <a:xfrm rot="5400000">
          <a:off x="5057034" y="779425"/>
          <a:ext cx="559958" cy="502307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 bank or financial institution website</a:t>
          </a:r>
        </a:p>
      </dsp:txBody>
      <dsp:txXfrm rot="-5400000">
        <a:off x="2825478" y="3038317"/>
        <a:ext cx="4995737" cy="505288"/>
      </dsp:txXfrm>
    </dsp:sp>
    <dsp:sp modelId="{ADFE737B-6C22-43BE-B1CA-CFD5355B9CF7}">
      <dsp:nvSpPr>
        <dsp:cNvPr id="0" name=""/>
        <dsp:cNvSpPr/>
      </dsp:nvSpPr>
      <dsp:spPr>
        <a:xfrm>
          <a:off x="0" y="2940986"/>
          <a:ext cx="2825478" cy="6999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Online budget:</a:t>
          </a:r>
        </a:p>
      </dsp:txBody>
      <dsp:txXfrm>
        <a:off x="34169" y="2975155"/>
        <a:ext cx="2757140" cy="631610"/>
      </dsp:txXfrm>
    </dsp:sp>
    <dsp:sp modelId="{0E66BB62-7BA8-469B-BA44-55170230C92F}">
      <dsp:nvSpPr>
        <dsp:cNvPr id="0" name=""/>
        <dsp:cNvSpPr/>
      </dsp:nvSpPr>
      <dsp:spPr>
        <a:xfrm rot="5400000">
          <a:off x="5057034" y="1514371"/>
          <a:ext cx="559958" cy="502307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 cell phone or tablet</a:t>
          </a:r>
        </a:p>
      </dsp:txBody>
      <dsp:txXfrm rot="-5400000">
        <a:off x="2825478" y="3773263"/>
        <a:ext cx="4995737" cy="505288"/>
      </dsp:txXfrm>
    </dsp:sp>
    <dsp:sp modelId="{1A27AA73-E632-4B39-B570-C3FD643F4A5A}">
      <dsp:nvSpPr>
        <dsp:cNvPr id="0" name=""/>
        <dsp:cNvSpPr/>
      </dsp:nvSpPr>
      <dsp:spPr>
        <a:xfrm>
          <a:off x="0" y="3675933"/>
          <a:ext cx="2825478" cy="6999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Budgeting app:</a:t>
          </a:r>
        </a:p>
      </dsp:txBody>
      <dsp:txXfrm>
        <a:off x="34169" y="3710102"/>
        <a:ext cx="2757140" cy="631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6E7D9-3269-4066-BBEE-4386A8F430D6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E93FA-23A8-4A21-B2FB-18D57896833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89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836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836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40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102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76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ddler.com/embed/23371889/?f=1&amp;player=arpeggio&amp;secret=37455950&amp;make_responsive=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424936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Title</a:t>
            </a:r>
          </a:p>
          <a:p>
            <a:pPr marL="0" indent="0" algn="ctr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Literacy</a:t>
            </a:r>
          </a:p>
          <a:p>
            <a:pPr marL="0" indent="0" algn="ctr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Coordinator</a:t>
            </a:r>
          </a:p>
          <a:p>
            <a:pPr marL="0" indent="0" algn="ctr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Assist.Prof.Dr. Gökhan Sökmen</a:t>
            </a:r>
          </a:p>
          <a:p>
            <a:pPr marL="0" indent="0" algn="ctr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finanslab10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29576"/>
            <a:ext cx="2175452" cy="193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7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57921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and Implementing a Budget</a:t>
            </a:r>
            <a:endParaRPr lang="tr-T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9-02-19 at 4.58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4608512" cy="50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3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Budgeting Process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073427"/>
          </a:xfrm>
        </p:spPr>
        <p:txBody>
          <a:bodyPr>
            <a:normAutofit/>
          </a:bodyPr>
          <a:lstStyle/>
          <a:p>
            <a:pPr marL="454025" indent="-333375"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Set Financial Goals</a:t>
            </a:r>
          </a:p>
          <a:p>
            <a:pPr marL="454025" indent="-333375">
              <a:lnSpc>
                <a:spcPct val="110000"/>
              </a:lnSpc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Estimate Income</a:t>
            </a:r>
          </a:p>
          <a:p>
            <a:pPr marL="454025" indent="-333375">
              <a:lnSpc>
                <a:spcPct val="110000"/>
              </a:lnSpc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Budget An Emergency Fund and Savings</a:t>
            </a:r>
          </a:p>
          <a:p>
            <a:pPr marL="454025" indent="-333375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4: Budget Fixed Expenses</a:t>
            </a:r>
          </a:p>
          <a:p>
            <a:pPr marL="454025" indent="-333375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5: Budget Variable Expenses</a:t>
            </a:r>
          </a:p>
          <a:p>
            <a:pPr marL="454025" indent="-333375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6: Record Spending Amounts</a:t>
            </a:r>
          </a:p>
          <a:p>
            <a:pPr marL="454025" indent="-333375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7: Review Spending and Saving Patterns</a:t>
            </a:r>
          </a:p>
          <a:p>
            <a:pPr marL="454025" indent="-333375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Your Financial Progress</a:t>
            </a:r>
          </a:p>
          <a:p>
            <a:pPr marL="454025" indent="-333375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 Your Goals and Budget Allocations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91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Budgeting Process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07342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endParaRPr lang="tr-TR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400" indent="-342900">
              <a:spcAft>
                <a:spcPts val="600"/>
              </a:spcAft>
              <a:buFont typeface="Arial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4025" indent="-333375"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89227"/>
              </p:ext>
            </p:extLst>
          </p:nvPr>
        </p:nvGraphicFramePr>
        <p:xfrm>
          <a:off x="395536" y="1412776"/>
          <a:ext cx="8352928" cy="5066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3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9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8082">
                <a:tc>
                  <a:txBody>
                    <a:bodyPr/>
                    <a:lstStyle/>
                    <a:p>
                      <a:r>
                        <a:rPr lang="tr-TR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alculate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your income.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all income sources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Wages/salaries 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Gifts or allowance 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Interest 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Scholarships, grants, and student aid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Determining Your Expenses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which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fixed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which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expenses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9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Expense 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3550" lvl="1" indent="-285750">
                        <a:lnSpc>
                          <a:spcPct val="12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 what you owe.</a:t>
                      </a:r>
                    </a:p>
                    <a:p>
                      <a:pPr marL="635000" lvl="1" indent="-457200">
                        <a:lnSpc>
                          <a:spcPct val="12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 your ongoing needs.</a:t>
                      </a:r>
                    </a:p>
                    <a:p>
                      <a:pPr marL="635000" lvl="1" indent="-457200">
                        <a:lnSpc>
                          <a:spcPct val="12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 other expenditures.</a:t>
                      </a:r>
                    </a:p>
                    <a:p>
                      <a:pPr marL="635000" lvl="1" indent="-457200">
                        <a:lnSpc>
                          <a:spcPct val="12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how much money you need to cover expenses.</a:t>
                      </a:r>
                    </a:p>
                    <a:p>
                      <a:pPr marL="635000" lvl="1" indent="-457200">
                        <a:lnSpc>
                          <a:spcPct val="12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 the unexpected.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43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Successful Budgeting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785395"/>
          </a:xfrm>
        </p:spPr>
        <p:txBody>
          <a:bodyPr>
            <a:normAutofit/>
          </a:bodyPr>
          <a:lstStyle/>
          <a:p>
            <a:pPr marL="346075" indent="-346075"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budget will work only if you follow it.</a:t>
            </a:r>
          </a:p>
          <a:p>
            <a:pPr marL="346075" indent="-346075"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Experts advise that a successful budget should be:</a:t>
            </a:r>
          </a:p>
          <a:p>
            <a:pPr marL="990600" lvl="1" indent="-533400"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planned</a:t>
            </a:r>
          </a:p>
          <a:p>
            <a:pPr marL="990600" lvl="1" indent="-533400"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Realistic</a:t>
            </a:r>
          </a:p>
          <a:p>
            <a:pPr marL="990600" lvl="1" indent="-533400"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</a:t>
            </a:r>
          </a:p>
          <a:p>
            <a:pPr marL="990600" lvl="1" indent="-533400"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Clearly communicated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91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Budgeting Systems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461365"/>
              </p:ext>
            </p:extLst>
          </p:nvPr>
        </p:nvGraphicFramePr>
        <p:xfrm>
          <a:off x="683568" y="1484784"/>
          <a:ext cx="7848550" cy="437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915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 Budget Building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085584" cy="47853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  <a:tabLst>
                <a:tab pos="236538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Budget: Itemized summary of estimated income and expected expenditures during a given period 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tabLst>
                <a:tab pos="236538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Observe spending habits via a spending journal.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tabLst>
                <a:tab pos="236538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 your income and when you receive it.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tabLst>
                <a:tab pos="236538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 all your fixed expenses and when they are due. Be careful with fixed expenses.</a:t>
            </a:r>
          </a:p>
          <a:p>
            <a:pPr marL="346075" indent="-346075" algn="just">
              <a:lnSpc>
                <a:spcPct val="150000"/>
              </a:lnSpc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51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157592" cy="485740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tabLst>
                <a:tab pos="236538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your variable monthly expenses. Variable expenses can be controlled and changed.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tabLst>
                <a:tab pos="236538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1 month, project spending and earnings for the next 12 months.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tabLst>
                <a:tab pos="236538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 when extraordinary expenses and income will change to maintain a positive cash flow. This is where the Emergency Fund comes into play.</a:t>
            </a:r>
          </a:p>
          <a:p>
            <a:pPr marL="346075" indent="-346075" algn="just">
              <a:lnSpc>
                <a:spcPct val="150000"/>
              </a:lnSpc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 Budget Building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71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157592" cy="5001419"/>
          </a:xfrm>
        </p:spPr>
        <p:txBody>
          <a:bodyPr>
            <a:normAutofit/>
          </a:bodyPr>
          <a:lstStyle/>
          <a:p>
            <a:pPr marL="346075" indent="-346075" algn="just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Personal Cash Budget showing monthly inflows and outflows.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Example: Annual Personal Cash Budget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WalterBoyle\Documents\Walter\Publisher Stuff\Walker 2ed - MHHE\Walker 2ed Hi Res Art Files\waL61728_ch02\waL61728_0208.jpg"/>
          <p:cNvPicPr>
            <a:picLocks noChangeAspect="1" noChangeArrowheads="1"/>
          </p:cNvPicPr>
          <p:nvPr/>
        </p:nvPicPr>
        <p:blipFill rotWithShape="1">
          <a:blip r:embed="rId4" cstate="print"/>
          <a:srcRect t="2417"/>
          <a:stretch/>
        </p:blipFill>
        <p:spPr bwMode="auto">
          <a:xfrm>
            <a:off x="322118" y="1953490"/>
            <a:ext cx="8458200" cy="4387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472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785395"/>
          </a:xfrm>
        </p:spPr>
        <p:txBody>
          <a:bodyPr>
            <a:normAutofit/>
          </a:bodyPr>
          <a:lstStyle/>
          <a:p>
            <a:pPr marL="346075" indent="-346075">
              <a:spcAft>
                <a:spcPts val="600"/>
              </a:spcAft>
            </a:pPr>
            <a:r>
              <a:rPr lang="tr-TR" sz="2800" dirty="0">
                <a:hlinkClick r:id="rId3"/>
              </a:rPr>
              <a:t>https://www.viddler.com/embed/23371889/?f=1&amp;player=arpeggio&amp;secret=37455950&amp;make_responsive=0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958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157592" cy="5001419"/>
          </a:xfrm>
        </p:spPr>
        <p:txBody>
          <a:bodyPr>
            <a:normAutofit/>
          </a:bodyPr>
          <a:lstStyle/>
          <a:p>
            <a:pPr marL="346075" indent="-346075" algn="just">
              <a:spcAft>
                <a:spcPts val="6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/>
              <a:t>Create</a:t>
            </a:r>
            <a:r>
              <a:rPr lang="tr-TR" sz="2800" b="1" dirty="0"/>
              <a:t> a Budget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48056" y="1484286"/>
            <a:ext cx="8558784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money do you get each month?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$2,000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expenses do you have each month?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Expenses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Rent				$   600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Cell Phone			$     40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Car insurance ($300/quarter)	$   100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Expenses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Food (estimate)			$   500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Utility bills (estimate)		$     50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				$     50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Expenses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$1,540</a:t>
            </a:r>
          </a:p>
        </p:txBody>
      </p:sp>
      <p:sp>
        <p:nvSpPr>
          <p:cNvPr id="9" name="Left Arrow 5"/>
          <p:cNvSpPr/>
          <p:nvPr/>
        </p:nvSpPr>
        <p:spPr>
          <a:xfrm>
            <a:off x="6257040" y="1990847"/>
            <a:ext cx="2286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Income</a:t>
            </a:r>
          </a:p>
        </p:txBody>
      </p:sp>
      <p:sp>
        <p:nvSpPr>
          <p:cNvPr id="10" name="Left Arrow 7"/>
          <p:cNvSpPr/>
          <p:nvPr/>
        </p:nvSpPr>
        <p:spPr>
          <a:xfrm>
            <a:off x="6248400" y="3124200"/>
            <a:ext cx="2286000" cy="533400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Fixed Expenses</a:t>
            </a:r>
          </a:p>
        </p:txBody>
      </p:sp>
      <p:sp>
        <p:nvSpPr>
          <p:cNvPr id="11" name="Left Arrow 6"/>
          <p:cNvSpPr/>
          <p:nvPr/>
        </p:nvSpPr>
        <p:spPr>
          <a:xfrm>
            <a:off x="6257040" y="4581128"/>
            <a:ext cx="2286000" cy="533400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Variable Expenses</a:t>
            </a:r>
          </a:p>
        </p:txBody>
      </p:sp>
    </p:spTree>
    <p:extLst>
      <p:ext uri="{BB962C8B-B14F-4D97-AF65-F5344CB8AC3E}">
        <p14:creationId xmlns:p14="http://schemas.microsoft.com/office/powerpoint/2010/main" val="368958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</a:rPr>
              <a:t>Learning Objectives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00174"/>
            <a:ext cx="8013576" cy="4842013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nalyze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process for making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financial decisions.</a:t>
            </a:r>
            <a:endParaRPr lang="tr-T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ypes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udgeting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ystems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implement a budget.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 algn="just">
              <a:lnSpc>
                <a:spcPct val="150000"/>
              </a:lnSpc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602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/>
              <a:t>Create</a:t>
            </a:r>
            <a:r>
              <a:rPr lang="tr-TR" sz="2800" b="1" dirty="0"/>
              <a:t> a Budget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785395"/>
          </a:xfrm>
        </p:spPr>
        <p:txBody>
          <a:bodyPr>
            <a:normAutofit/>
          </a:bodyPr>
          <a:lstStyle/>
          <a:p>
            <a:pPr marL="346075" indent="-346075">
              <a:spcAft>
                <a:spcPts val="600"/>
              </a:spcAft>
            </a:pP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practice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653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85584" cy="478539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50000"/>
              </a:lnSpc>
              <a:spcAft>
                <a:spcPts val="600"/>
              </a:spcAft>
              <a:buClrTx/>
              <a:buFont typeface="+mj-lt"/>
              <a:buAutoNum type="arabicParenR"/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ClrTx/>
              <a:buFont typeface="+mj-lt"/>
              <a:buAutoNum type="arabicParenR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ClrTx/>
              <a:buFont typeface="+mj-lt"/>
              <a:buAutoNum type="arabicParenR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ClrTx/>
              <a:buFont typeface="+mj-lt"/>
              <a:buAutoNum type="arabicParenR"/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purposes of a budget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ClrTx/>
              <a:buFont typeface="+mj-lt"/>
              <a:buAutoNum type="arabicParenR"/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40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Personal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Financial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Planning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00174"/>
            <a:ext cx="8229600" cy="484201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financial planning is the process of managing your money to achieve personal economic satisfaction.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household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carefully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33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The Financial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001419"/>
          </a:xfrm>
        </p:spPr>
        <p:txBody>
          <a:bodyPr>
            <a:noAutofit/>
          </a:bodyPr>
          <a:lstStyle/>
          <a:p>
            <a:pPr algn="just"/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 algn="just">
              <a:buFont typeface="Wingdings" pitchFamily="2" charset="2"/>
              <a:buChar char="v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effectiveness in obtaining, using and protecting your financial resources throughout your life.</a:t>
            </a:r>
          </a:p>
          <a:p>
            <a:pPr lvl="2" algn="just">
              <a:buFont typeface="Wingdings" pitchFamily="2" charset="2"/>
              <a:buChar char="v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avoiding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excessive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debt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itchFamily="2" charset="2"/>
              <a:buChar char="v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resulting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planed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effectively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communicated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 algn="just">
              <a:buFont typeface="Wingdings" pitchFamily="2" charset="2"/>
              <a:buChar char="v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Enhanced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freedom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worries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33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The Financial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001419"/>
          </a:xfrm>
        </p:spPr>
        <p:txBody>
          <a:bodyPr>
            <a:noAutofit/>
          </a:bodyPr>
          <a:lstStyle/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hunderds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involve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11530" t="22461" r="11603" b="38476"/>
          <a:stretch>
            <a:fillRect/>
          </a:stretch>
        </p:blipFill>
        <p:spPr bwMode="auto">
          <a:xfrm>
            <a:off x="500034" y="3143248"/>
            <a:ext cx="81439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633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30534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The</a:t>
            </a:r>
            <a:r>
              <a:rPr lang="tr-TR" sz="2800" b="1" dirty="0">
                <a:solidFill>
                  <a:schemeClr val="tx1"/>
                </a:solidFill>
              </a:rPr>
              <a:t> Financial Planning </a:t>
            </a:r>
            <a:r>
              <a:rPr lang="tr-TR" sz="2800" b="1" dirty="0" err="1">
                <a:solidFill>
                  <a:schemeClr val="tx1"/>
                </a:solidFill>
              </a:rPr>
              <a:t>Process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433467"/>
          </a:xfrm>
        </p:spPr>
        <p:txBody>
          <a:bodyPr>
            <a:noAutofit/>
          </a:bodyPr>
          <a:lstStyle/>
          <a:p>
            <a:pPr algn="just"/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logical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-step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adapted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32943" t="13672" r="33016" b="29687"/>
          <a:stretch>
            <a:fillRect/>
          </a:stretch>
        </p:blipFill>
        <p:spPr bwMode="auto">
          <a:xfrm>
            <a:off x="1619672" y="1916832"/>
            <a:ext cx="5238344" cy="455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633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The Financial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28736"/>
            <a:ext cx="8229600" cy="4913451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Step1: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regarding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affect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instance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car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capooling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renting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car,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ownership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33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The Financial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28736"/>
            <a:ext cx="8229600" cy="4913451"/>
          </a:xfrm>
        </p:spPr>
        <p:txBody>
          <a:bodyPr>
            <a:noAutofit/>
          </a:bodyPr>
          <a:lstStyle/>
          <a:p>
            <a:pPr algn="just"/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5: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plan: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step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involves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6: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plan: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regularly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33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BUDGETING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929411"/>
          </a:xfrm>
        </p:spPr>
        <p:txBody>
          <a:bodyPr>
            <a:normAutofit/>
          </a:bodyPr>
          <a:lstStyle/>
          <a:p>
            <a:pPr marL="0">
              <a:lnSpc>
                <a:spcPct val="90000"/>
              </a:lnSpc>
              <a:spcBef>
                <a:spcPts val="0"/>
              </a:spcBef>
              <a:buSzPct val="90000"/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and implement a budget. </a:t>
            </a:r>
          </a:p>
          <a:p>
            <a:pPr marL="609600" indent="-609600">
              <a:buNone/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>
              <a:spcAft>
                <a:spcPts val="60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spending plan</a:t>
            </a:r>
          </a:p>
          <a:p>
            <a:pPr marL="347472" indent="-347472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purposes of a budget are to help you:</a:t>
            </a:r>
          </a:p>
          <a:p>
            <a:pPr marL="801688" lvl="1" indent="-344488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within your income</a:t>
            </a:r>
          </a:p>
          <a:p>
            <a:pPr marL="801688" lvl="1" indent="-344488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Spend your money wisely</a:t>
            </a:r>
          </a:p>
          <a:p>
            <a:pPr marL="801688" lvl="1" indent="-344488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 your financial goals</a:t>
            </a:r>
          </a:p>
          <a:p>
            <a:pPr marL="801688" lvl="1" indent="-344488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for financial emergencies</a:t>
            </a:r>
          </a:p>
          <a:p>
            <a:pPr marL="801688" lvl="1" indent="-344488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wise financial management habits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896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</TotalTime>
  <Words>1093</Words>
  <Application>Microsoft Macintosh PowerPoint</Application>
  <PresentationFormat>On-screen Show (4:3)</PresentationFormat>
  <Paragraphs>158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Constantia</vt:lpstr>
      <vt:lpstr>Times New Roman</vt:lpstr>
      <vt:lpstr>Wingdings</vt:lpstr>
      <vt:lpstr>Wingdings 2</vt:lpstr>
      <vt:lpstr>Flow</vt:lpstr>
      <vt:lpstr>PowerPoint Presentation</vt:lpstr>
      <vt:lpstr>Learning Objectives</vt:lpstr>
      <vt:lpstr>Personal Financial Planning</vt:lpstr>
      <vt:lpstr>The Financial Planning Process</vt:lpstr>
      <vt:lpstr>The Financial Planning Process</vt:lpstr>
      <vt:lpstr>The Financial Planning Process</vt:lpstr>
      <vt:lpstr>The Financial Planning Process</vt:lpstr>
      <vt:lpstr>The Financial Planning Process</vt:lpstr>
      <vt:lpstr>BUDGETING</vt:lpstr>
      <vt:lpstr>Creating and Implementing a Budget</vt:lpstr>
      <vt:lpstr>The Budgeting Process</vt:lpstr>
      <vt:lpstr>The Budgeting Process</vt:lpstr>
      <vt:lpstr>Characteristics of Successful Budgeting</vt:lpstr>
      <vt:lpstr>Types of Budgeting Systems</vt:lpstr>
      <vt:lpstr>Realistic Budget Building</vt:lpstr>
      <vt:lpstr>Realistic Budget Building</vt:lpstr>
      <vt:lpstr>Example: Annual Personal Cash Budget</vt:lpstr>
      <vt:lpstr>PowerPoint Presentation</vt:lpstr>
      <vt:lpstr>Create a Budget</vt:lpstr>
      <vt:lpstr>Create a Budget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CASH FLOW</dc:title>
  <dc:creator>finanslab10</dc:creator>
  <cp:lastModifiedBy>Şefika Nilay Onatça</cp:lastModifiedBy>
  <cp:revision>28</cp:revision>
  <dcterms:created xsi:type="dcterms:W3CDTF">2019-09-12T07:12:57Z</dcterms:created>
  <dcterms:modified xsi:type="dcterms:W3CDTF">2021-10-06T10:37:54Z</dcterms:modified>
</cp:coreProperties>
</file>