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312" r:id="rId3"/>
    <p:sldId id="288" r:id="rId4"/>
    <p:sldId id="289" r:id="rId5"/>
    <p:sldId id="287" r:id="rId6"/>
    <p:sldId id="290" r:id="rId7"/>
    <p:sldId id="291" r:id="rId8"/>
    <p:sldId id="292" r:id="rId9"/>
    <p:sldId id="293" r:id="rId10"/>
    <p:sldId id="313" r:id="rId11"/>
    <p:sldId id="294" r:id="rId12"/>
    <p:sldId id="295" r:id="rId13"/>
    <p:sldId id="296" r:id="rId14"/>
    <p:sldId id="297" r:id="rId15"/>
    <p:sldId id="298" r:id="rId16"/>
    <p:sldId id="300" r:id="rId17"/>
    <p:sldId id="299" r:id="rId18"/>
    <p:sldId id="301" r:id="rId19"/>
    <p:sldId id="302" r:id="rId20"/>
    <p:sldId id="303" r:id="rId21"/>
    <p:sldId id="304" r:id="rId22"/>
    <p:sldId id="305" r:id="rId23"/>
    <p:sldId id="279" r:id="rId24"/>
    <p:sldId id="280" r:id="rId25"/>
    <p:sldId id="281" r:id="rId26"/>
    <p:sldId id="282" r:id="rId27"/>
    <p:sldId id="283" r:id="rId28"/>
    <p:sldId id="284" r:id="rId29"/>
    <p:sldId id="285" r:id="rId30"/>
    <p:sldId id="286" r:id="rId31"/>
    <p:sldId id="308" r:id="rId32"/>
    <p:sldId id="309" r:id="rId33"/>
    <p:sldId id="310" r:id="rId34"/>
    <p:sldId id="311" r:id="rId35"/>
    <p:sldId id="306" r:id="rId36"/>
    <p:sldId id="307" r:id="rId37"/>
    <p:sldId id="257" r:id="rId38"/>
    <p:sldId id="259" r:id="rId39"/>
    <p:sldId id="260" r:id="rId40"/>
    <p:sldId id="261" r:id="rId41"/>
    <p:sldId id="262" r:id="rId42"/>
    <p:sldId id="266" r:id="rId43"/>
    <p:sldId id="267" r:id="rId44"/>
    <p:sldId id="268" r:id="rId45"/>
    <p:sldId id="264" r:id="rId46"/>
    <p:sldId id="263" r:id="rId47"/>
    <p:sldId id="270" r:id="rId48"/>
    <p:sldId id="271" r:id="rId49"/>
    <p:sldId id="272" r:id="rId50"/>
    <p:sldId id="265" r:id="rId51"/>
    <p:sldId id="273" r:id="rId52"/>
    <p:sldId id="274" r:id="rId53"/>
    <p:sldId id="278" r:id="rId54"/>
    <p:sldId id="275" r:id="rId55"/>
    <p:sldId id="276" r:id="rId56"/>
    <p:sldId id="277" r:id="rId5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6.62116" units="1/cm"/>
          <inkml:channelProperty channel="Y" name="resolution" value="46.82927" units="1/cm"/>
          <inkml:channelProperty channel="T" name="resolution" value="1" units="1/dev"/>
        </inkml:channelProperties>
      </inkml:inkSource>
      <inkml:timestamp xml:id="ts0" timeString="2023-10-16T11:48:25.794"/>
    </inkml:context>
    <inkml:brush xml:id="br0">
      <inkml:brushProperty name="width" value="0.05292" units="cm"/>
      <inkml:brushProperty name="height" value="0.05292" units="cm"/>
      <inkml:brushProperty name="color" value="#FF0000"/>
    </inkml:brush>
  </inkml:definitions>
  <inkml:trace contextRef="#ctx0" brushRef="#br0">6053 8781 0,'74'0'63,"50"0"-48,-25 0-15,1 0 16,-1 0-16,0 0 16,0 0-16,0 0 15,25 0-15,-49 0 16,-50 0-16,24 0 16,26 0-16,-26 0 15,26 0-15,-1 0 16,25 0-16,-24 0 15,24 0-15,25 0 16,0 0-16,-25 0 16,0 0-16,-24 0 15,-25 0-15,-1 0 16,-24 0 0,-4043 0-16,8135 0 0,-4067 0 15,-25 0-15,-1 0 16,26 0-16,24 0 15,-49-25-15,25 25 16,-1-50-16,26 50 16,-1 0-16,1 0 15,24 0 1,-50 0-16,26 0 16,-1 0-16,26 0 15,-1 0-15,-74 0 16,-1 0-16,1 0 15,0 0 79,0-24-78,0 24-1</inkml:trace>
  <inkml:trace contextRef="#ctx0" brushRef="#br0" timeOffset="30294.6783">7987 13866 0,'0'25'47,"75"-25"-31,-26 0-16,26 24 16,49-24-16,50 0 15,-50 0-15,49 0 16,26 0-16,-75 0 15,0 0-15,0 0 16,-25 0-16,-25 0 16,26 0-16,-1 0 15,0 0-15,25 0 16,-25 0-16,0 0 16,-24 0-16,24 0 15,-24 0 1,24 0-16,0 0 15,0 0-15,-49 0 16,99 0-16,-100 0 16,26 0-16,24 0 15,-25 0-15,25-24 16,-49 24-16,49 0 16,1-50-16,-26 50 15,50-50-15,-50 50 16,1 0-16,-26-24 15,-24 24-15,25 0 16,-1 0-16,1 0 16,49 0-16,0 0 15,1 0-15,73 0 16,-73 0-16,-1 0 16,0 0-16,0 0 15,-24 0-15,-1 0 16,50 0-16,-50 0 15,26 0-15,-26 0 16,25 0-16,-49 0 16,0 0-16,49 0 15,-25 0 1,1 0-16,24 0 0,25 0 16,0 0-1,-25 0-15,50 0 16,-50 0-16,0 0 15,-24 0-15,-26 0 16,1 0-16,0 0 16,-1 0-16,-24 0 15,25 0-15,49 0 16,0 0-16,99 0 16,1 0-16,-1 0 15,-24 0-15,0 0 16,-75 0-16,0 0 15,-25 0-15,26 0 16,-51 0-16,51 0 16,-26 0-16,50 0 15,-25 0 1,25 0-16,-25 0 0,-24 0 16,24 0-16,0 0 15,0 0-15,-24 0 16,24 0-1,-24 0-15,24 0 0,-25 0 16,50 0-16,-25 0 16,1 0-16,-1 0 15,0 0 1,50 0-16,-124 0 16,24 0-16,-24 0 15,25 0 1,-50-25-16,49 25 15,-24 0-15,74-25 16,-49 25-16,49-25 16,-24 0-16,-1 1 15,-49 24-15,24-25 16,-24 0-16,0 25 62,-25-50-62,0 26 16,0-26-16,0 0 16,0-24-16,-25-25 15,0 49 1,-24-49-16,24 49 16,-74-24-16,99 49 15,-25-25-15,0 26 16,0-1-16,1 0 15,-26 0 1,25 0 0,-74-24-16,25 49 15,-75-50-15,49 50 16,-24 0-16,25 0 16,-74 0-16,-26 0 15,100 0-15,-75 0 16,75 0-16,0 0 15,0 0-15,-50 0 16,50 0-16,-25 0 16,-25 0-16,-25 0 15,25 0-15,-49 0 16,-1 0-16,-49 0 16,25 0-16,0 0 15,49 0-15,-24 0 16,74 0-16,-25 0 15,25 0-15,-74 0 16,24 0-16,-25 0 16,26 0-16,-50 0 15,24 0 1,25 0-16,50 0 16,-49 0-16,49 0 15,-25 0-15,25 0 16,-124 0-16,25 0 15,24 0-15,1 0 16,-25 0-16,49 0 16,-74 0-16,49 50 15,1-25-15,24-25 16,1 24-16,74 1 16,-75 0-16,50-25 15,0 25-15,74-25 16,-24 25-16,-50-25 15,0 24-15,0 26 16,49-50-16,1 0 16,-25 25-16,-1-25 15,26 0 1,-25 25-16,-25-25 0,0 0 16,0 0-16,49 0 15,-24 0-15,-25 49 16,50-49-16,24 0 15,-24 0-15,-1 25 16,1-25-16,49 25 16,0-25-16,0 0 15,-24 25 32,-1 24-31,1-24-16,24 0 15,0-25 1,25 25-16,-25-25 16,25 25-16,-25-25 15,1 24 79,24 26-78,0-25-16,0 0 15,0-1 1,0 1-16,24 0 16,26 25-16,-25-1 15,0-49-15,-1 25 16,1 0-1,0 0 1,25-1 0,-26-24-1,1 0-15,0 0 47,0 25-47,0 0 31,-1 0-15,1 24 15,0-49-15,-25 25 0,25-25-16</inkml:trace>
  <inkml:trace contextRef="#ctx0" brushRef="#br0" timeOffset="32776.6231">2282 14784 0,'50'24'62,"49"-24"-62,149 0 16,-49 0-16,24 0 16,75 0-16,-50 0 15,0 25-15,-25-25 16,50 0-16,-25 0 16,0 0-16,-99 0 15,99 0-15,-75 0 16,-24 0-16,25 0 15,-50 0-15,49 0 16,-24 0-16,-74 0 16,-26 0-16,1 0 15,24 0-15,-24 0 16,24 0-16,1 0 16,-50 0-1,49 0-15,-24 0 0,-1 0 16,1-25-16,-25 25 15,-1-49 1,-24 24 15,0-25-31,0-24 16,-24 0-16,-26 49 16,-24-74-16,49 49 15,-50 0-15,1-49 16,24 49-16,1-24 15,-75 0-15,0-1 16,-25 1-16,25-1 16,-25 1-16,0 49 15,-24-49-15,24 49 16,-50 25-16,26-25 16,24 25-16,-25 0 15,-24 0-15,24 0 16,1 0-16,-26 0 15,-74 0-15,25 0 16,50 0-16,24 0 16,0 25-16,50-25 15,25 25 1,-74 24-16,98-49 16,-98 50-16,-1-25 15,50 0-15,-25-25 16,25 24-16,-25 51 15,0-26-15,100-24 16,-1 25-16,25-50 16,-24 49-1,49 1 1,0 0 0,0-1-16,0 50 15,0-74-15,25 0 16,49 50-16,-24-75 15,-26 24-15,26 26 16,49-50-16,-49 50 16,-1-26-16,26 26 15,-26-25-15,51 49 16,-1-49-16,25 49 16,-74-74-1,-26 0-15,26 0 31,-25 0-15,49 0-16,1 0 16,-1 0-1,0 0-15,1 0 16,-1 0-16,-49 0 16,0 0-1</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6.62116" units="1/cm"/>
          <inkml:channelProperty channel="Y" name="resolution" value="46.82927" units="1/cm"/>
          <inkml:channelProperty channel="T" name="resolution" value="1" units="1/dev"/>
        </inkml:channelProperties>
      </inkml:inkSource>
      <inkml:timestamp xml:id="ts0" timeString="2023-10-16T11:52:17.600"/>
    </inkml:context>
    <inkml:brush xml:id="br0">
      <inkml:brushProperty name="width" value="0.05292" units="cm"/>
      <inkml:brushProperty name="height" value="0.05292" units="cm"/>
      <inkml:brushProperty name="color" value="#FF0000"/>
    </inkml:brush>
  </inkml:definitions>
  <inkml:trace contextRef="#ctx0" brushRef="#br0">4366 6747 0,'50'0'141,"-1"0"-141,1 0 15,-25 0-15,74 0 16,-25 0-16,1 0 15,-26 0-15,50 0 16,-24 0-16,24 0 16,0 0-16,1 0 15,48 0 1,-73 0-16,-26 0 0,1 0 16,0 0-1,-1 0-15,-24 0 16,25 0-16,24 0 0,0 0 15,26 0 1,-26 0-16,-24 0 16,-1 0-16,1 0 15,0 0-15,-1 0 16,26 0-16,24 0 16,50 0-16,-1 0 15,-24 0-15,75 0 16,-25 0-16,24 0 15,-99 0-15,0 0 16,50 0-16,25 0 16,-25 0-16,24 0 15,-49 0-15,75 0 16,-50 0-16,49 0 16,-99 0-16,0 0 15,1 0-15,49 0 16,-25 0-16,24 0 15,-24 0-15,0 0 16,-74 0-16,24 0 16,1 0-16,-1 0 15,1 0-15,24 0 16,25 0-16,74 0 16,26 0-1,24 0-15,0 0 16,-75 0-16,-49 0 15,0 0-15,-24 0 16,-1 0-16,-25 0 16,1 0-16,-51 0 15,51 0-15,-26 0 16,26 0-16,-25 0 16,24 0-16,-24 0 15,-26 0-15,1 0 16,0 0-1,0 0-15,0 0 16,24 0 0,50 0-16,1 0 15,48 0-15,-24 0 16,75 0-16,-25 0 16,-50 0-16,49 0 15,-74 0-15,50 0 16,-50 0-16,25 0 15,-24 0-15,49 0 16,-1 0-16,26 0 16,-25 0-1,49 0-15,-74-25 16,25 0-16,-50 25 16,1 0-16,-26 0 15,-24 0-15,-26 0 16,51 0 15,-50 0-15,-1 25-16</inkml:trace>
  <inkml:trace contextRef="#ctx0" brushRef="#br0" timeOffset="31864.0405">2282 14908 0,'25'0'31,"25"0"-31,24 0 16,-24 0-16,49-25 15,50 0-15,0 25 16,24 0-16,26-50 16,49 50-1,-124-24-15,25 24 0,24 0 16,-49 0-1,0 0-15,0 0 16,-24 0-16,24 0 16,24 0-16,51 0 15,-75 0-15,0 0 16,74 0-16,-49 0 16,50 0-16,-26 0 15,-49 0-15,50 0 16,24 0-16,-49 0 15,0 0-15,-25 0 16,-25 0-16,-24 0 16,-51 0-16,26 0 15,-25 0-15,24 0 16,-24 0 0,0 0-1,-25-25 188,25 25-187,0 0 0,0 0-1</inkml:trace>
  <inkml:trace contextRef="#ctx0" brushRef="#br0" timeOffset="32952.1317">8434 14858 0,'25'0'47,"24"0"-31,51 0-16,24 0 15,-50 0-15,50 0 16,-25 50-16,100-26 15,49 1-15,25-25 16,-50 25-16,50-25 16,-50 0-1,0 0-15,-24 0 16,-51 0-16,-48 0 16,-76 0-16,26 0 15</inkml:trace>
  <inkml:trace contextRef="#ctx0" brushRef="#br0" timeOffset="54080.1908">16371 14734 0,'75'0'125,"49"-25"-109,-75 25-16,51-25 16,-51 25-16,26 0 15,-26-24-15,1 24 16,24 0-16,1 0 15,24 0-15,25 0 16,0 0-16,0 0 16,50 0-16,-1 0 15,26 0-15,-26 0 16,-49 0-16,-24 0 16,73-25-16,-49 25 15,25-25-15,-50 0 16,25 25-16,-49-49 15,24 49-15,0-25 16,-24 25-16,-1-25 16,-24 25-16,24-50 15,-24 26-15,24 24 16,1-25-16,24-25 16,-74 50-1,49-25-15,-49 25 0,24-25 16,1 1-16,-25 24 15,24-50 1,26 0 0,-50 26-1,49-1-15,-49 0 16,24-25-16,-49 1 16,25-26-1,-25 51-15,0-51 16,0 50-16,0-24 15,0-1-15,0 1 16,-25-1-16,-24 0 16,-26-74-16,1 100 15,0-76-15,-50 51 16,-50-26-16,75 26 16,-75-1-16,-49 25 15,24-24-15,1 24 16,-75 0-1,75 25-15,-1-25 0,1-24 16,24 49-16,1 0 16,49 0-16,24 0 15,1 0-15,0 0 16,24 0-16,-24 24 16,0 26-1,-25-25-15,0 0 16,0-25-16,25 0 15,74 49-15,-50-24 16,1-25-16,24 74 16,1-74-16,24 25 15,25 25-15,-25-50 16,-24 74-16,24 1 16,0-26-16,-25-24 15,50 25-15,-24-50 16,-1 25-16,25-1 15,0 1-15,0 0 16,0 49-16,0 1 16,0 49-16,0-50 15,0-24 1,0-1-16,0 26 16,0-1-1,0-49 1,0 0-1,0 0 1,0-1 15,25-24-15,-25 25 0,24 0-16,1 0 15,0-25 1,0 25-1,0 0 32</inkml:trace>
  <inkml:trace contextRef="#ctx0" brushRef="#br0" timeOffset="57794.0602">5631 16321 0,'25'0'62,"74"0"-46,50 0-16,49 0 15,-49 0-15,99 0 16,50 0-16,24-24 16,-24 24-16,-25 0 15,-25-50-15,-50 25 16,-24 0-16,-50 1 16,0-1-16,-50 25 15,26-25 1,-51 25-16,1 0 0,-25 0 15,-1-25 1,1 25 0,-25-25-16,25 25 15,25-49-15,-1-1 16,1 1-16,-50-1 16,49-24-16,-24 49 15,-25-25-15,25 25 16,-25-49-16,0 0 15,0 49-15,0-50 16,0 1-16,-50-50 16,-49 49-16,50 1 15,-26 24-15,26 1 16,-1 24-16,0-25 16,-148-74-16,99 124 15,-100-124-15,26 100 16,24-1-1,0 0-15,25 25 16,-74-50-16,24 50 0,-25 0 16,75 0-16,-74 0 15,0 0-15,-75 0 16,49 0-16,26 0 16,24 0-1,75 0-15,-50 0 16,50 50-16,-25 0 15,50-26-15,-1-24 16,26 50-16,-26-25 16,75 0-16,-74 49 15,49-74-15,0 74 16,-24 1-16,49-26 16,0 1-16,-25-25 15,25 0-15,-4093 24 16,8186 1-1,-4093-25 1,0 24 15,25-24-15,-1 0-16,26 25 16,0-1-16,49 26 15,-49-75-15,24 74 16,-24-49-16,49 0 15,-74-25-15,24 49 16,1-49-16,-1 0 16</inkml:trace>
  <inkml:trace contextRef="#ctx0" brushRef="#br0" timeOffset="59273.149">21804 15180 0,'24'50'62,"51"49"-62,-1 1 16,-24-51-16,0-24 16,-26 49-16,1-74 15,25 0 63</inkml:trace>
  <inkml:trace contextRef="#ctx0" brushRef="#br0" timeOffset="59736.3231">22349 15230 0,'-24'0'47,"-51"74"-47,-49-24 16,25 99-16,0-25 16,24-25-16,-24-24 15,49-1-15,-49-24 16,74-1-16,-24 1 15,24-50-15,0 25 16</inkml:trace>
</inkml:ink>
</file>

<file path=ppt/ink/ink3.xml><?xml version="1.0" encoding="utf-8"?>
<inkml:ink xmlns:inkml="http://www.w3.org/2003/InkML">
  <inkml:definitions>
    <inkml:context xml:id="ctx0">
      <inkml:inkSource xml:id="inkSrc0">
        <inkml:traceFormat>
          <inkml:channel name="X" type="integer" min="-1366" max="1920" units="cm"/>
          <inkml:channel name="Y" type="integer" min="-107" max="1080" units="cm"/>
          <inkml:channel name="T" type="integer" max="2.14748E9" units="dev"/>
        </inkml:traceFormat>
        <inkml:channelProperties>
          <inkml:channelProperty channel="X" name="resolution" value="62.35294" units="1/cm"/>
          <inkml:channelProperty channel="Y" name="resolution" value="40.10135" units="1/cm"/>
          <inkml:channelProperty channel="T" name="resolution" value="1" units="1/dev"/>
        </inkml:channelProperties>
      </inkml:inkSource>
      <inkml:timestamp xml:id="ts0" timeString="2023-03-06T13:06:54.198"/>
    </inkml:context>
    <inkml:brush xml:id="br0">
      <inkml:brushProperty name="width" value="0.05292" units="cm"/>
      <inkml:brushProperty name="height" value="0.05292" units="cm"/>
      <inkml:brushProperty name="color" value="#FF0000"/>
    </inkml:brush>
  </inkml:definitions>
  <inkml:trace contextRef="#ctx0" brushRef="#br0">10372 8220 0</inkml:trace>
  <inkml:trace contextRef="#ctx0" brushRef="#br0" timeOffset="635.372">10372 8220 0</inkml:trace>
  <inkml:trace contextRef="#ctx0" brushRef="#br0" timeOffset="2064.2738">10372 8220 0,'35'0'156,"-17"0"-156,-1 0 15,1 0-15,17 0 16,-17 0 0,35 17-16,0-17 15,-36 0 1,1 0 0,17 0-1,-17 18 1,-1-18-16,1 0 15,0 0 1,-1 0 0,1 0 15,0 18-15,-1-18-1,1 0-15,0 0 16,-1 17-16,1-17 15,17 0-15,36 0 16,-18 0-16,-18 0 16,0 18-16,-17-18 15,17 0 1,-17 0 0,17 0-1,-17 0 1,17 0-16,-17 0 15,34 0-15,-16 0 16,-1 0-16,0 0 16,1 0-16,16 0 15,37 0 1,-54 0 0,18 0-16,-35 0 15,17 0 1,-18 0-16,1 0 15,0 0-15,-1 0 16,1 0-16,0 0 16,-1 0-16,1 0 15,0 0 1,-1 0-16,18 0 16,-17 0-1,0 0-15,-1 0 16,1 0-16,35 0 15,-35 0 1,17 0 0,-18 0-1,19 0-15,-19 0 16,19 0-16,-19 0 16,1 0-16,0 0 15,-1 0-15</inkml:trace>
  <inkml:trace contextRef="#ctx0" brushRef="#br0" timeOffset="3592.8864">15946 8237 0,'0'-17'16,"35"17"15,0 0-31,0 0 16,18 0-16,-17 0 15,34 0-15,1 0 16,-1 0 0,-17 17-16,35-17 15,-17 0-15,-1 0 0,19 0 16,-19 0-16,18 0 16,-35 0-1,0 0-15,-35 0 16,17 0-16,-17 0 0,-1 0 15,1 0 1,0 36-16,17-36 16,0 0-1,1 17-15,16-17 16,-16 0-16,17 0 16,0 18-16,-18-18 15,18 35-15,17-35 16,-17 0-1,71 0 1,-71 0-16,-36 0 16,36 0-16,-35 0 15,17 0-15,-17 0 16,35 0-16,-18 0 16,-17 0-1,-1 0 48,1 0-63,17 0 15,-17 0 1,-1 0 109,1 0-94</inkml:trace>
  <inkml:trace contextRef="#ctx0" brushRef="#br0" timeOffset="13640.5635">12188 10125 0,'71'-18'62,"-18"18"-46,0 0-16,17 0 15,-34 0-15,17 0 16,0 0-16,-1 0 16,-16 0-16,52 0 15,-35 0-15,53 0 16,-18 0-16,18 0 16,-18 0-16,-18 0 15,36 0 1,-70 0-1,34 0-15,-17 0 16,0 0-16,0 0 0,-36 0 31,36 0-31,-35 18 32,0-18-17,-1 0 1,1 0-16,17 0 15,71 0-15,0 0 16,17 0-16,-17 17 16,0-17-16,-18 36 15,-52-36-15,16 17 16,1-17-16,-35 0 16,17 18-16,71-18 15,-53 0 1,-18 0-1,1 0-15,16 0 0,-16 0 16,-1 0-16,18 0 16,-18 0-16,1 0 15,16 0 1,-34 0-16,35 0 0,0 0 16,-35 0-16,34 0 15,1 0 1,-35 0-16,17 0 15,1 0-15,-4058 0 16,8149 0-16,-4109 0 16,35 0-1,0 0-15,-35 0 16,17 0-16,0-18 16,-17 18-16,-1 0 15,1 0 1,0 0-1,-1 0-15,1 0 16,17 0-16,-17 0 16,-1 18-16,1-18 15,0 0-15</inkml:trace>
  <inkml:trace contextRef="#ctx0" brushRef="#br0" timeOffset="75089.0393">12330 13159 0,'17'0'78,"71"0"-78,36 0 15,-36 0-15,53 0 16,-17 0-16,52 0 16,-70 0-16,35 0 15,-18 0 1,1 0-16,-54 0 0,-34 0 15,17 0-15,-36 0 16,1 0-16,0 0 16,35 0-1,-18 0 1,18 0-16,17 0 0,-34 0 16,-19 0-1</inkml:trace>
  <inkml:trace contextRef="#ctx0" brushRef="#br0" timeOffset="109151.9367">13194 15540 0,'18'-18'94,"52"18"-79,36 0-15,-18 0 16,53 0-16,18 0 15,-18 0-15,-17 0 16,-1 0-16,18 53 16,-17-53-16,-19 18 15,-34-1-15,52-17 16,-17 36 0,-18-19-16,18 1 0,18-18 15,-54 0-15,19 0 16,-72 0-16,54 0 15,-1 35-15,1-35 16,-18 18-16,17-18 16,-34 0-16,-1 18 15,35-18-15,-17 0 16,-17 0-16,34 0 16,-17 0-16,18 0 15,-1-18 1,1 0-16,-18 18 15,-36 0-15,19 0 0,-19 0 16,19 0 0,-1 0-16,18 0 15,0 0-15,-36 0 16,36 0-16,-35 0 16,17 0-16,0 0 15,-17 0-15,0 0 16,-1 0-1,1 0-15,0 0 16,-1-17-16,1 17 16,17-18-16,0 18 15,-17 0-15,17-18 16,-17 18-16,35-17 16,-35 17-1,17 0-15,0 0 16,-17 0-1,-1 0-15,19 0 63,-19-18-47,1 18-16,0 0 15,-1 0 1</inkml:trace>
</inkml:ink>
</file>

<file path=ppt/ink/ink4.xml><?xml version="1.0" encoding="utf-8"?>
<inkml:ink xmlns:inkml="http://www.w3.org/2003/InkML">
  <inkml:definitions>
    <inkml:context xml:id="ctx0">
      <inkml:inkSource xml:id="inkSrc0">
        <inkml:traceFormat>
          <inkml:channel name="X" type="integer" min="-1366" max="1920" units="cm"/>
          <inkml:channel name="Y" type="integer" min="-107" max="1080" units="cm"/>
          <inkml:channel name="T" type="integer" max="2.14748E9" units="dev"/>
        </inkml:traceFormat>
        <inkml:channelProperties>
          <inkml:channelProperty channel="X" name="resolution" value="62.35294" units="1/cm"/>
          <inkml:channelProperty channel="Y" name="resolution" value="40.10135" units="1/cm"/>
          <inkml:channelProperty channel="T" name="resolution" value="1" units="1/dev"/>
        </inkml:channelProperties>
      </inkml:inkSource>
      <inkml:timestamp xml:id="ts0" timeString="2023-03-06T13:10:16.949"/>
    </inkml:context>
    <inkml:brush xml:id="br0">
      <inkml:brushProperty name="width" value="0.05292" units="cm"/>
      <inkml:brushProperty name="height" value="0.05292" units="cm"/>
      <inkml:brushProperty name="color" value="#FF0000"/>
    </inkml:brush>
  </inkml:definitions>
  <inkml:trace contextRef="#ctx0" brushRef="#br0">16669 7250 0,'35'0'62,"18"0"-46,-18 0-1,36 0-15,52 0 0,1 0 16,-18 0-16,35 0 16,0 0-16,0 0 15,35 0-15,1 0 16,-1 0 0,-17 0-16,-71 0 15,18 0-15,-36 0 16,-34 0-16,-1 0 15,0 0-15,0 0 16,-17 0-16,0 0 16,-1 0-16,1 0 15,0 0 1,-1 0-16,19 0 16,-19 0-1,1 0 1,17 0 15,-17 0-31,-1 0 0,1 0 16,0 0-16,-1 0 15</inkml:trace>
  <inkml:trace contextRef="#ctx0" brushRef="#br0" timeOffset="37720.1633">10707 11783 0,'17'0'47,"54"0"-47,-36 0 16,36 0-16,-1 0 15,1 0-15,-1 0 16,54 0-16,370 0 31,-318 0-31,1 0 16,-19 0-16,-34 0 15,35 0-15,-54 0 16,37 0-16,-90 0 16,1 0-16,0 0 15,0-36-15,-17 19 16,-19-1-16,-4074 1 15,8149-1-15,-4092 0 16,0-17-16,0 0 16,36-18-16,-36-18 15,0 54-15,0-36 16,0-18-16,0 18 16,0 36-16,0-19 15,-18 1-15,-35 0 16,18-1-16,0 36 15,-18-52-15,0 52 16,0-18 0,-53-17-16,71 35 15,-53 0-15,-18 0 16,17 0-16,-52 0 16,18 0-16,-36 0 15,53 35-15,-70 18 16,52-36-16,-34 1 15,52-18-15,-18 35 16,54-17-16,35 0 16,-18-18-16,-36 53 15,37-36-15,-1 36 16,-53 0 0,0 18-1,-4039-18-15,8184-1 16,-4056-34-16,-36 17 15,53-17-15,-18 0 16,18-1 0,-18 1-1,18 0 1,0-1-16,0 1 16,0-1-1,0 1 1,18-18-1,0 0 1,17 0-16,-17 0 16</inkml:trace>
  <inkml:trace contextRef="#ctx0" brushRef="#br0" timeOffset="38584.3366">10795 12541 0,'18'0'31,"52"-17"-15,1 17-16,35 0 15,52-18-15,-34-35 16,35 35-16,17 1 16,18-1-16,-18-17 15,1 35-15,-36 0 16,-18 0-16,-52 0 16,-36 0-16,-17 0 15</inkml:trace>
  <inkml:trace contextRef="#ctx0" brushRef="#br0" timeOffset="61343.8182">13476 16034 0,'18'0'125,"-1"0"-109,1 0-1,17 0-15,18 0 16,0 0-16,-18 0 16,1 0-16,17 0 15,-36 0-15,19 0 16,-1 0-16,35 0 16,19 0-16,-1 0 15,0 0-15,18 0 16,0-53-16,-36 53 15,-17-18-15,0 18 16,-18-35-16,1 35 16,16 0-16,-16 0 15,-1-18 1,-17 18 0,-1 0-1,1-17 1,0-19-1,-18 19-15,17-19 16,-17 19 0,0-18-16,35-18 15,-17 17-15,-18 1 16,0-18-16,0 18 16,0-18-16,0 18 0,0-18 15,0 17 1,0 1-1,0 18-15,0-36 16,0 35-16,-18 0 16,1-17-16,-1 17 15,-35 1-15,0-18 16,18 35-16,-35-18 16,34 18-16,1-18 15,-18 18-15,18-17 16,-18 17-16,0 0 15,0-18-15,0 18 16,-35 0-16,0 0 16,-36 0-16,1 0 15,-18 0-15,0 0 16,-1 0-16,19 18 16,52-1-1,-17 1-15,71 0 16,-19-1-16,19-17 15,-19 35-15,36-17 16,-35 0-16,35 17 16,0-17-16,-35 17 15,35-17-15,-18 34 16,18-16 0,0-1-16,0 18 0,0-35 15,0 17-15,-17 35 16,-19-52-16,36 17 15,0-17-15,0 35 16,0-35-16,-17 17 16,17 0-16,0 0 15,0 54 1,0-37-16,53 72 16,-18-89-1,0 0-15,18-17 16,-35-18-1,17 18-15,-17-18 16,-1 0 0,1 17-16,17-17 0,-17 0 15,17 0 1,-17 0-16</inkml:trace>
  <inkml:trace contextRef="#ctx0" brushRef="#br0" timeOffset="71744.4083">19491 16051 0,'88'0'63,"53"0"-63,0 0 15,-17 0-15,17 0 16,0 0-16,-53 0 15,53 0-15,-17 0 16,-1 18 0,-34-18-16,16 0 15,-34 0-15,-1 0 16,1 0-16,-18 0 16,0 0-16,-18 0 15</inkml:trace>
  <inkml:trace contextRef="#ctx0" brushRef="#br0" timeOffset="73738.3992">3175 17039 0,'18'-17'0,"-1"-1"15,1 18 1,35-18 0,17 18-16,54 0 15,-18 0 1,35 0-16,-18 0 15,18 0-15,18 0 16,18 0-16,-36 0 16,0 0-16,-18 0 0,18 0 15,-35 0 1,18 0-16,-1 0 16,-17 0-16,17 0 0,-52 0 15,35 0 1,-53 0-16,0 0 15,-18 0-15,0 0 0,-17 0 16,17 0 0,0 0-1,-17 0-15,0 0 16,-18-35 171,0-53-187,0-36 16,0 18-16,0-35 16,0 0-16,-18 18 15,-17-36-15,-1 71 16,1 0 0,-18-18-16,53 71 15,-17 17-15,-1-35 16,0 18-16,1 17 15,-1-17-15,0 17 16,-17 0 0,-18 18-16,-35 0 15,-71 0-15,-35 0 16,-17 0-16,-54 18 16,53 17-16,-52 18 15,34-35-15,19 17 16,-1 1-16,53-19 15,89-17-15,17 18 16,53-1 15,0 1-15,0 35 0,0-18-16,-18 36 15,1-1 1,17 54-16,0-1 15,0-52-15,0 17 16,0 36-16,0-89 16,0 35-16,0-34 15,0-1-15,17 18 16,1-53-16,-18 35 16,18-17-1,-1-1 79</inkml:trace>
</inkml:ink>
</file>

<file path=ppt/ink/ink5.xml><?xml version="1.0" encoding="utf-8"?>
<inkml:ink xmlns:inkml="http://www.w3.org/2003/InkML">
  <inkml:definitions>
    <inkml:context xml:id="ctx0">
      <inkml:inkSource xml:id="inkSrc0">
        <inkml:traceFormat>
          <inkml:channel name="X" type="integer" min="-1366" max="1920" units="cm"/>
          <inkml:channel name="Y" type="integer" min="-107" max="1080" units="cm"/>
          <inkml:channel name="T" type="integer" max="2.14748E9" units="dev"/>
        </inkml:traceFormat>
        <inkml:channelProperties>
          <inkml:channelProperty channel="X" name="resolution" value="62.35294" units="1/cm"/>
          <inkml:channelProperty channel="Y" name="resolution" value="40.10135" units="1/cm"/>
          <inkml:channelProperty channel="T" name="resolution" value="1" units="1/dev"/>
        </inkml:channelProperties>
      </inkml:inkSource>
      <inkml:timestamp xml:id="ts0" timeString="2023-03-06T13:12:04.573"/>
    </inkml:context>
    <inkml:brush xml:id="br0">
      <inkml:brushProperty name="width" value="0.05292" units="cm"/>
      <inkml:brushProperty name="height" value="0.05292" units="cm"/>
      <inkml:brushProperty name="color" value="#FF0000"/>
    </inkml:brush>
  </inkml:definitions>
  <inkml:trace contextRef="#ctx0" brushRef="#br0">17939 5009 0,'17'-17'32,"1"17"-17,17 0 1,1 0 0,17 0-16,-18 0 0,18 0 15,17 0-15,18 0 16,-4074 0-1,8237-18-15,-4057 18 16,-35 0-16,17 0 16,1 0-16,-36 0 15,17 18-15,1-1 16,-35 19-16,-1 17 16,-17-53-16,-18 17 15,0-17-15,53 0 16,-17 0-16,-36 0 15,141 0 1,-158 0 0,0 0-16,-1 0 0,1-17 15,-18 17-15,-1 0 16,-34 0-16,0-18 16,17 0-16,18-17 15,-18 17-15,1 1 16,-1-36-16,-18 35 15,-17 1-15,36-54 16,-19 53-16,1-35 16,0 18-1,-1 0-15,19-18 0,-36 35 16,0 1-16,0-19 16,35 1-16,-35 18 15,0-1 1,0-17 15,-35 17-31,-1 0 16,-34-17-1,-36-35-15,0 34 16,-1499-158 78,1481 194-94,-17 0 15,36 0-15,-37 35 16,19 1-16,70-19 16,-53 54-16,-670 52 109,706-123-109,-1 18 31,36 17-15,17-17-16,0 0 15,-17 17 1,0 0 0,35-17-16,-35-1 15,35 19 17,0-19-17,0 19-15,0-19 16,0 1-16,17 17 15,1-17-15,-18-1 16,17 19-16,1-19 31,-18 1-15,18-18 0,17 0 15,0 18-16,124 35 79</inkml:trace>
  <inkml:trace contextRef="#ctx0" brushRef="#br0" timeOffset="68208.5384">15064 9631 0,'0'-35'16,"0"-1"-1,-18 19-15,-17-36 16,-18 53-16,-35-53 15,-124 0 17,141 35-32,-17 1 0,18 17 15,-1-18 1,-35 18-16,0 0 16,-17 0-16,-36 0 0,36 0 15,-54 18 1,54 35-16,-1 17 15,1-17-15,35 0 16,-459 370 62,547-405-78,0 17 16,0 0-16,0-17 15,0 0-15,0 17 16,0-17-16,0 35 16,0-18-1,88 35-15,53 1 0,53-18 16,-17 17 0,17-17-16,-53 0 0,35-17 15,18 16 1,18 19-16,17-71 0,0 0 15,54 0 1,69 0-16,-69-53 0,-1-35 16,-88 53-1,-18-36-15,-52 0 16,-54 54-16,1-36 16,-53 35-16,34-35 15,-34-17-15,17 17 16,-17 0-16,0 0 15,-18 0-15,0 0 16,35 18-16,-35-18 16,0 0-16,0 0 15,0 18-15,0-18 16,-35-18-16,-18 54 16,17-36-16,19 35 15,-71 1 1,52 17-16,-17-18 0,18 18 15,-18-18-15,-35 18 16,0 0-16,0 0 16,52 0-16,1 0 15,17 0-15</inkml:trace>
  <inkml:trace contextRef="#ctx0" brushRef="#br0" timeOffset="70122.0925">1834 13899 0,'36'0'46,"87"-35"-46,-35 18 16,53-1-16,54 0 16,-1 1-16,0-36 15,-36 53-15,1 0 16,17 0-16,-34 0 16,-1 0-16,-53 0 15,18 0 1,35 17-16,-53-17 15,53 0-15,-17 0 16,-36 0-16,35 0 16,-17 0-16,-35 0 0,-54 0 15,19 0-15,-19 0 16,19 0 15</inkml:trace>
  <inkml:trace contextRef="#ctx0" brushRef="#br0" timeOffset="80151.8731">8237 16069 0,'71'-35'46,"35"35"-30,35 0-16,71 0 16,-1 0-1,19 0-15,-19 0 0,-52 0 16,-18 0 0,0 0-16,-17 0 15,34 0-15,-52 0 16,35 0-16,-70 0 15,-18 0-15,-36 0 16,1 0 15</inkml:trace>
  <inkml:trace contextRef="#ctx0" brushRef="#br0" timeOffset="82215.8011">21819 13758 0,'36'0'47,"52"0"-47,0 0 16,53 0-16,-35 0 15,-18 0-15,18 0 16,-53 0-16,-36 0 62,19 0-46,17 0-16,0 0 16,-18 0-16,18-17 15</inkml:trace>
  <inkml:trace contextRef="#ctx0" brushRef="#br0" timeOffset="83424.7551">2328 14482 0,'0'0'0,"18"0"16,35 0-16,0 0 16,-4040 0-16,8221 0 15,-4075 0-15,52 0 16,-17 0-16,18 0 16,0 0-1,17 0-15,0 0 0,36 0 16,-36 0-16,0 0 15,1 0-15,-19 0 16,1 0-16,0 0 16,17 0-16,18 0 15,-71 0 1,71 0-16,-53 0 0,0 0 16,0 0-16,-35 0 15,-35 0-15,-36 0 16,-18 0-16,-17 0 15,-18 0 1,-17 0-16,0 0 16</inkml:trace>
</inkml:ink>
</file>

<file path=ppt/ink/ink6.xml><?xml version="1.0" encoding="utf-8"?>
<inkml:ink xmlns:inkml="http://www.w3.org/2003/InkML">
  <inkml:definitions>
    <inkml:context xml:id="ctx0">
      <inkml:inkSource xml:id="inkSrc0">
        <inkml:traceFormat>
          <inkml:channel name="X" type="integer" min="-1366" max="1920" units="cm"/>
          <inkml:channel name="Y" type="integer" min="-107" max="1080" units="cm"/>
          <inkml:channel name="T" type="integer" max="2.14748E9" units="dev"/>
        </inkml:traceFormat>
        <inkml:channelProperties>
          <inkml:channelProperty channel="X" name="resolution" value="62.35294" units="1/cm"/>
          <inkml:channelProperty channel="Y" name="resolution" value="40.10135" units="1/cm"/>
          <inkml:channelProperty channel="T" name="resolution" value="1" units="1/dev"/>
        </inkml:channelProperties>
      </inkml:inkSource>
      <inkml:timestamp xml:id="ts0" timeString="2023-03-06T13:15:05.001"/>
    </inkml:context>
    <inkml:brush xml:id="br0">
      <inkml:brushProperty name="width" value="0.05292" units="cm"/>
      <inkml:brushProperty name="height" value="0.05292" units="cm"/>
      <inkml:brushProperty name="color" value="#FF0000"/>
    </inkml:brush>
  </inkml:definitions>
  <inkml:trace contextRef="#ctx0" brushRef="#br0">15434 6174 0,'18'17'62,"-1"-17"-62,36 0 16,18 0-16,52 0 15,-52 0-15,35 0 16,-18 0-16,0 0 16,53 0-1,36 0-15,-36 0 0,0 0 16,-53 0-16,53 0 15,-70 0 1,17 0-16,-18 0 16,-34 0-16,17 0 15,-1 0-15,-16 0 16,-1 0-16,18 0 16,0 0-16,0-17 15,0-1 1,-18-17-16,-17 17 0,17 0 15,-17 18-15,-18-17 16,17-1-16,-17 0 16,0-17-1,0 18 1,0-19 0,0 1-1,-35 0 1,-36 17-16,18-17 15,-35-18 1,18 0-16,-1 35 16,-52-35-16,34 18 15,-34 18-15,-18-36 16,0 35-16,88 18 16,-53-18-16,-35 18 15,0 0-15,-53 0 16,35 0-16,-35 0 15,35 36-15,36-1 16,-54 18-16,124-36 16,1 1-16,34-18 15,-35 0-15,35 35 32,18 18-17,-17 18 1,17-18-16,0 17 15,0-34-15,0 16 16,0-16-16,0-1 16,0 0-1,0-17 1,17 35-16,1-35 16,35-1-16,0 1 15,35-1-15,-17 1 16,-1-18-1,-17 0-15,-18 0 16,1 0-16,-19 0 16</inkml:trace>
</inkml:ink>
</file>

<file path=ppt/ink/ink7.xml><?xml version="1.0" encoding="utf-8"?>
<inkml:ink xmlns:inkml="http://www.w3.org/2003/InkML">
  <inkml:definitions>
    <inkml:context xml:id="ctx0">
      <inkml:inkSource xml:id="inkSrc0">
        <inkml:traceFormat>
          <inkml:channel name="X" type="integer" min="-1366" max="1920" units="cm"/>
          <inkml:channel name="Y" type="integer" min="-107" max="1080" units="cm"/>
          <inkml:channel name="T" type="integer" max="2.14748E9" units="dev"/>
        </inkml:traceFormat>
        <inkml:channelProperties>
          <inkml:channelProperty channel="X" name="resolution" value="62.35294" units="1/cm"/>
          <inkml:channelProperty channel="Y" name="resolution" value="40.10135" units="1/cm"/>
          <inkml:channelProperty channel="T" name="resolution" value="1" units="1/dev"/>
        </inkml:channelProperties>
      </inkml:inkSource>
      <inkml:timestamp xml:id="ts0" timeString="2023-03-06T13:16:26.734"/>
    </inkml:context>
    <inkml:brush xml:id="br0">
      <inkml:brushProperty name="width" value="0.05292" units="cm"/>
      <inkml:brushProperty name="height" value="0.05292" units="cm"/>
      <inkml:brushProperty name="color" value="#FF0000"/>
    </inkml:brush>
  </inkml:definitions>
  <inkml:trace contextRef="#ctx0" brushRef="#br0">1535 4657 0,'-18'17'31,"36"1"0,87 0-31,1-1 16,35 18 0,18-17-16,88 0 15,-35 17-15,17 18 16,36-35-16,-36-1 16,35 54-16,-17-71 15,0 0-15,-17 0 16,70 0-16,35 0 15,53 0-15,-53 0 16,-53 0-16,-70 0 16,-36 0-16,-105 0 15,-1 17-15,-34-17 16,-19 0-16</inkml:trace>
  <inkml:trace contextRef="#ctx0" brushRef="#br0" timeOffset="1334.7559">11430 12718 0,'-35'0'63,"-89"17"-48,-35-17-15,-17 18 16,-36-18-16,1 0 15,-1 0 1,53 0-16,18 0 16,71 0-16,52 0 15,71-35 79,35-36-78,0 36-16,18-18 15,-53 18-15,35-18 16,-70 35-16,35-35 16,-35 53-1,-18-18-15,-124 71 110,-35 0-110,53 0 15,54-35-15,-54 52 16,70-70-16,-17 36 15,36-36-15,17 17 63,0 1-47,17 17-16,1-35 15,17 18 1,1 17-16,-1-17 15,-17-18 1,-1 0-16</inkml:trace>
  <inkml:trace contextRef="#ctx0" brushRef="#br0" timeOffset="1896.014">10107 12136 0,'-35'211'0,"-18"36"16,-18-35-1,36-18-15,-71 18 0,36-18 16,34-18 0,1-106-16,17 19 15,18-54-15,0-17 16</inkml:trace>
  <inkml:trace contextRef="#ctx0" brushRef="#br0" timeOffset="12423.2901">9366 12753 0,'-17'0'47,"-54"0"-47,-70 0 16,-53 0-16,53 0 15,0 0-15,52 0 16,-34 0-16,70 0 15,0 0 1,18 0-16,17 0 16,-17 0-16,17 0 0</inkml:trace>
  <inkml:trace contextRef="#ctx0" brushRef="#br0" timeOffset="12844.7108">7532 12753 0,'-18'0'15,"1"0"1,-19 0-16,-34 0 0,52 0 16,-35 0-16,-17 0 15,-19 0-15,19 0 16,-18 0 0,-53 0-16,35 0 15,35 0-15,18 0 16,36 0-1,-1 0-15</inkml:trace>
  <inkml:trace contextRef="#ctx0" brushRef="#br0" timeOffset="13287.9647">5680 12806 0,'-18'0'15,"-17"0"-15,17 0 16,-35 0-16,18 0 15,0 0-15,17 0 16,-17 0-16</inkml:trace>
  <inkml:trace contextRef="#ctx0" brushRef="#br0" timeOffset="13632.5131">5380 12806 0,'-53'17'0,"-53"1"16,-35 0 0,-18-18-16,-35 0 15,18 0-15,-18 0 16,0 0-16,35 0 16,36 0-16,52 0 15,53 0-15,1 0 16</inkml:trace>
  <inkml:trace contextRef="#ctx0" brushRef="#br0" timeOffset="14704.0494">4128 12559 0,'-36'35'109,"-34"18"-93,-19 18-16,-16-18 15,52-1-15,-53 19 16,53-53-16,0-1 15,18 1-15,17 0 16,-17-18 0,17 17 31,1 1-47,17-1 62,0 36-46,35-53-16,18 36 15,-18-19-15,-17 1 16,-1-18-16,19 0 31,-19 0 0,-17 18 1,36-18-17,-1 0-15,0 0 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2DE4F200-F608-4FE1-BBDC-F34C42E047C5}" type="datetimeFigureOut">
              <a:rPr lang="tr-TR" smtClean="0"/>
              <a:t>16.10.2023</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6C2D125E-30AA-46E2-97D0-06FB9BBD0671}"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DE4F200-F608-4FE1-BBDC-F34C42E047C5}" type="datetimeFigureOut">
              <a:rPr lang="tr-TR" smtClean="0"/>
              <a:t>16.10.2023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DE4F200-F608-4FE1-BBDC-F34C42E047C5}" type="datetimeFigureOut">
              <a:rPr lang="tr-TR" smtClean="0"/>
              <a:t>16.10.2023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DE4F200-F608-4FE1-BBDC-F34C42E047C5}" type="datetimeFigureOut">
              <a:rPr lang="tr-TR" smtClean="0"/>
              <a:t>16.10.2023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2DE4F200-F608-4FE1-BBDC-F34C42E047C5}" type="datetimeFigureOut">
              <a:rPr lang="tr-TR" smtClean="0"/>
              <a:t>16.10.2023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2D125E-30AA-46E2-97D0-06FB9BBD0671}"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2DE4F200-F608-4FE1-BBDC-F34C42E047C5}" type="datetimeFigureOut">
              <a:rPr lang="tr-TR" smtClean="0"/>
              <a:t>16.10.2023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2DE4F200-F608-4FE1-BBDC-F34C42E047C5}" type="datetimeFigureOut">
              <a:rPr lang="tr-TR" smtClean="0"/>
              <a:t>16.10.2023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2DE4F200-F608-4FE1-BBDC-F34C42E047C5}" type="datetimeFigureOut">
              <a:rPr lang="tr-TR" smtClean="0"/>
              <a:t>16.10.2023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4F200-F608-4FE1-BBDC-F34C42E047C5}" type="datetimeFigureOut">
              <a:rPr lang="tr-TR" smtClean="0"/>
              <a:t>16.10.2023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2DE4F200-F608-4FE1-BBDC-F34C42E047C5}" type="datetimeFigureOut">
              <a:rPr lang="tr-TR" smtClean="0"/>
              <a:t>16.10.2023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2DE4F200-F608-4FE1-BBDC-F34C42E047C5}" type="datetimeFigureOut">
              <a:rPr lang="tr-TR" smtClean="0"/>
              <a:t>16.10.2023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6C2D125E-30AA-46E2-97D0-06FB9BBD0671}"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DE4F200-F608-4FE1-BBDC-F34C42E047C5}" type="datetimeFigureOut">
              <a:rPr lang="tr-TR" smtClean="0"/>
              <a:t>16.10.2023</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2D125E-30AA-46E2-97D0-06FB9BBD0671}"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hyperlink" Target="https://science.howstuffworks.com/engineering/structural/skyscraper.htm"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customXml" Target="../ink/ink5.xml"/><Relationship Id="rId4" Type="http://schemas.openxmlformats.org/officeDocument/2006/relationships/hyperlink" Target="https://science.howstuffworks.com/physical-science-channel.htm"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science.howstuffworks.com/iron.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hyperlink" Target="https://science.howstuffworks.com/engineering/structural/10-roman-engineering-tricks.htm" TargetMode="External"/><Relationship Id="rId7" Type="http://schemas.openxmlformats.org/officeDocument/2006/relationships/image" Target="../media/image17.em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hyperlink" Target="http://www.newscientist.com/article/dn17378-invisibility-cloak-could-hide-buildings-from-quakes.html" TargetMode="External"/><Relationship Id="rId4" Type="http://schemas.openxmlformats.org/officeDocument/2006/relationships/hyperlink" Target="https://science.howstuffworks.com/plastic.ht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livescience.com/22317-smart-materials-earthquake-safe-bridges-nsf-bts.html" TargetMode="External"/><Relationship Id="rId2" Type="http://schemas.openxmlformats.org/officeDocument/2006/relationships/hyperlink" Target="https://science.howstuffworks.com/engineering/structural/10-heaviest-objects-mankind-moved.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home.howstuffworks.com/home-improvement/construction/materials/5-long-lasting-building-materials.htm" TargetMode="External"/><Relationship Id="rId2" Type="http://schemas.openxmlformats.org/officeDocument/2006/relationships/hyperlink" Target="http://www.nature.com/ncomms/2013/130723/ncomms3187/full/ncomms3187.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lifestyle.howstuffworks.com/crafts/recycled/10-ways-to-reuse-cardboard.htm"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www.newscientist.com/article/dn24058-quakeproof-cathedral-made-of-cardboard-unveiled.html?cmpid=RSS|NSNS|2012-GLOBAL|online-news" TargetMode="External"/><Relationship Id="rId4" Type="http://schemas.openxmlformats.org/officeDocument/2006/relationships/hyperlink" Target="https://science.howstuffworks.com/engineering/architecture/10-most-famous-architects.ht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New Technologies </a:t>
            </a:r>
            <a:r>
              <a:rPr lang="tr-TR" dirty="0" err="1" smtClean="0"/>
              <a:t>for</a:t>
            </a:r>
            <a:r>
              <a:rPr lang="tr-TR" dirty="0" smtClean="0"/>
              <a:t> Business</a:t>
            </a:r>
            <a:endParaRPr lang="tr-TR" dirty="0"/>
          </a:p>
        </p:txBody>
      </p:sp>
      <p:sp>
        <p:nvSpPr>
          <p:cNvPr id="3" name="Alt Başlık 2"/>
          <p:cNvSpPr>
            <a:spLocks noGrp="1"/>
          </p:cNvSpPr>
          <p:nvPr>
            <p:ph type="subTitle" idx="1"/>
          </p:nvPr>
        </p:nvSpPr>
        <p:spPr/>
        <p:txBody>
          <a:bodyPr/>
          <a:lstStyle/>
          <a:p>
            <a:r>
              <a:rPr lang="tr-TR" dirty="0" smtClean="0"/>
              <a:t>Fatih Koç	</a:t>
            </a:r>
            <a:endParaRPr lang="tr-TR" dirty="0"/>
          </a:p>
        </p:txBody>
      </p:sp>
    </p:spTree>
    <p:extLst>
      <p:ext uri="{BB962C8B-B14F-4D97-AF65-F5344CB8AC3E}">
        <p14:creationId xmlns:p14="http://schemas.microsoft.com/office/powerpoint/2010/main" val="549503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Concepts</a:t>
            </a:r>
            <a:endParaRPr lang="en-US" dirty="0"/>
          </a:p>
        </p:txBody>
      </p:sp>
      <p:sp>
        <p:nvSpPr>
          <p:cNvPr id="3" name="Content Placeholder 2"/>
          <p:cNvSpPr>
            <a:spLocks noGrp="1"/>
          </p:cNvSpPr>
          <p:nvPr>
            <p:ph idx="1"/>
          </p:nvPr>
        </p:nvSpPr>
        <p:spPr/>
        <p:txBody>
          <a:bodyPr/>
          <a:lstStyle/>
          <a:p>
            <a:r>
              <a:rPr lang="en-US" dirty="0" smtClean="0"/>
              <a:t>Return on Investment</a:t>
            </a:r>
          </a:p>
          <a:p>
            <a:endParaRPr lang="en-US" dirty="0"/>
          </a:p>
          <a:p>
            <a:r>
              <a:rPr lang="en-US" dirty="0" err="1" smtClean="0"/>
              <a:t>Antinatalism</a:t>
            </a:r>
            <a:r>
              <a:rPr lang="en-US" dirty="0" smtClean="0"/>
              <a:t> (philosophy)</a:t>
            </a:r>
          </a:p>
          <a:p>
            <a:pPr lvl="1"/>
            <a:r>
              <a:rPr lang="en-US" dirty="0" smtClean="0"/>
              <a:t>ROI of child making &lt; zero</a:t>
            </a:r>
          </a:p>
          <a:p>
            <a:endParaRPr lang="en-US" dirty="0" smtClean="0"/>
          </a:p>
          <a:p>
            <a:r>
              <a:rPr lang="en-US" dirty="0" smtClean="0"/>
              <a:t>New Tech to be alive:</a:t>
            </a:r>
          </a:p>
          <a:p>
            <a:pPr lvl="1"/>
            <a:r>
              <a:rPr lang="en-US" dirty="0" smtClean="0"/>
              <a:t>Useful for human life</a:t>
            </a:r>
          </a:p>
          <a:p>
            <a:pPr lvl="1"/>
            <a:r>
              <a:rPr lang="en-US" dirty="0" smtClean="0"/>
              <a:t>ROI &gt; zero; and high</a:t>
            </a:r>
            <a:endParaRPr lang="en-US" dirty="0"/>
          </a:p>
          <a:p>
            <a:endParaRPr lang="en-US" dirty="0"/>
          </a:p>
        </p:txBody>
      </p:sp>
    </p:spTree>
    <p:extLst>
      <p:ext uri="{BB962C8B-B14F-4D97-AF65-F5344CB8AC3E}">
        <p14:creationId xmlns:p14="http://schemas.microsoft.com/office/powerpoint/2010/main" val="1398727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But </a:t>
            </a:r>
            <a:r>
              <a:rPr lang="en-US" dirty="0" smtClean="0"/>
              <a:t>there are some technologies about earthquakes. Maybe it can’t create them but can help us to survive!</a:t>
            </a:r>
          </a:p>
          <a:p>
            <a:endParaRPr lang="en-US" dirty="0"/>
          </a:p>
          <a:p>
            <a:r>
              <a:rPr lang="en-US" dirty="0" smtClean="0"/>
              <a:t>What are they</a:t>
            </a:r>
            <a:r>
              <a:rPr lang="en-US" dirty="0" smtClean="0"/>
              <a:t>?</a:t>
            </a:r>
          </a:p>
          <a:p>
            <a:endParaRPr lang="en-US" dirty="0"/>
          </a:p>
          <a:p>
            <a:endParaRPr lang="en-US" dirty="0" smtClean="0"/>
          </a:p>
          <a:p>
            <a:endParaRPr lang="en-US" dirty="0"/>
          </a:p>
        </p:txBody>
      </p:sp>
    </p:spTree>
    <p:extLst>
      <p:ext uri="{BB962C8B-B14F-4D97-AF65-F5344CB8AC3E}">
        <p14:creationId xmlns:p14="http://schemas.microsoft.com/office/powerpoint/2010/main" val="2966576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07704" y="476672"/>
            <a:ext cx="4938064" cy="6101013"/>
          </a:xfrm>
          <a:prstGeom prst="rect">
            <a:avLst/>
          </a:prstGeom>
        </p:spPr>
      </p:pic>
    </p:spTree>
    <p:extLst>
      <p:ext uri="{BB962C8B-B14F-4D97-AF65-F5344CB8AC3E}">
        <p14:creationId xmlns:p14="http://schemas.microsoft.com/office/powerpoint/2010/main" val="2003558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Levitating Foundation</a:t>
            </a:r>
            <a:endParaRPr lang="en-US" dirty="0"/>
          </a:p>
        </p:txBody>
      </p:sp>
      <p:pic>
        <p:nvPicPr>
          <p:cNvPr id="4" name="Content Placeholder 3"/>
          <p:cNvPicPr>
            <a:picLocks noGrp="1" noChangeAspect="1"/>
          </p:cNvPicPr>
          <p:nvPr>
            <p:ph idx="1"/>
          </p:nvPr>
        </p:nvPicPr>
        <p:blipFill>
          <a:blip r:embed="rId2"/>
          <a:stretch>
            <a:fillRect/>
          </a:stretch>
        </p:blipFill>
        <p:spPr>
          <a:xfrm>
            <a:off x="1386937" y="1935163"/>
            <a:ext cx="6370125" cy="4389437"/>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3733920" y="2959200"/>
              <a:ext cx="2806920" cy="2711880"/>
            </p14:xfrm>
          </p:contentPart>
        </mc:Choice>
        <mc:Fallback xmlns="">
          <p:pic>
            <p:nvPicPr>
              <p:cNvPr id="3" name="Ink 2"/>
              <p:cNvPicPr/>
              <p:nvPr/>
            </p:nvPicPr>
            <p:blipFill>
              <a:blip r:embed="rId4"/>
              <a:stretch>
                <a:fillRect/>
              </a:stretch>
            </p:blipFill>
            <p:spPr>
              <a:xfrm>
                <a:off x="3724560" y="2949840"/>
                <a:ext cx="2825640" cy="2730600"/>
              </a:xfrm>
              <a:prstGeom prst="rect">
                <a:avLst/>
              </a:prstGeom>
            </p:spPr>
          </p:pic>
        </mc:Fallback>
      </mc:AlternateContent>
    </p:spTree>
    <p:extLst>
      <p:ext uri="{BB962C8B-B14F-4D97-AF65-F5344CB8AC3E}">
        <p14:creationId xmlns:p14="http://schemas.microsoft.com/office/powerpoint/2010/main" val="2450498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Shock Absorbers</a:t>
            </a:r>
            <a:endParaRPr lang="en-US" dirty="0"/>
          </a:p>
        </p:txBody>
      </p:sp>
      <p:pic>
        <p:nvPicPr>
          <p:cNvPr id="4" name="Content Placeholder 3"/>
          <p:cNvPicPr>
            <a:picLocks noGrp="1" noChangeAspect="1"/>
          </p:cNvPicPr>
          <p:nvPr>
            <p:ph idx="1"/>
          </p:nvPr>
        </p:nvPicPr>
        <p:blipFill>
          <a:blip r:embed="rId2"/>
          <a:stretch>
            <a:fillRect/>
          </a:stretch>
        </p:blipFill>
        <p:spPr>
          <a:xfrm>
            <a:off x="925456" y="1935163"/>
            <a:ext cx="7293087" cy="4389437"/>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143000" y="2610000"/>
              <a:ext cx="6521760" cy="3524400"/>
            </p14:xfrm>
          </p:contentPart>
        </mc:Choice>
        <mc:Fallback xmlns="">
          <p:pic>
            <p:nvPicPr>
              <p:cNvPr id="3" name="Ink 2"/>
              <p:cNvPicPr/>
              <p:nvPr/>
            </p:nvPicPr>
            <p:blipFill>
              <a:blip r:embed="rId4"/>
              <a:stretch>
                <a:fillRect/>
              </a:stretch>
            </p:blipFill>
            <p:spPr>
              <a:xfrm>
                <a:off x="1133640" y="2600640"/>
                <a:ext cx="6540480" cy="3543120"/>
              </a:xfrm>
              <a:prstGeom prst="rect">
                <a:avLst/>
              </a:prstGeom>
            </p:spPr>
          </p:pic>
        </mc:Fallback>
      </mc:AlternateContent>
    </p:spTree>
    <p:extLst>
      <p:ext uri="{BB962C8B-B14F-4D97-AF65-F5344CB8AC3E}">
        <p14:creationId xmlns:p14="http://schemas.microsoft.com/office/powerpoint/2010/main" val="3633176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28" y="15688"/>
            <a:ext cx="8229600" cy="1143000"/>
          </a:xfrm>
        </p:spPr>
        <p:txBody>
          <a:bodyPr/>
          <a:lstStyle/>
          <a:p>
            <a:r>
              <a:rPr lang="en-US" dirty="0" smtClean="0"/>
              <a:t>Pendulum Power</a:t>
            </a:r>
            <a:endParaRPr lang="en-US" dirty="0"/>
          </a:p>
        </p:txBody>
      </p:sp>
      <p:pic>
        <p:nvPicPr>
          <p:cNvPr id="4" name="Content Placeholder 3"/>
          <p:cNvPicPr>
            <a:picLocks noGrp="1" noChangeAspect="1"/>
          </p:cNvPicPr>
          <p:nvPr>
            <p:ph idx="1"/>
          </p:nvPr>
        </p:nvPicPr>
        <p:blipFill>
          <a:blip r:embed="rId2"/>
          <a:stretch>
            <a:fillRect/>
          </a:stretch>
        </p:blipFill>
        <p:spPr>
          <a:xfrm>
            <a:off x="313792" y="1340768"/>
            <a:ext cx="3619872" cy="2341425"/>
          </a:xfrm>
          <a:prstGeom prst="rect">
            <a:avLst/>
          </a:prstGeom>
        </p:spPr>
      </p:pic>
      <p:sp>
        <p:nvSpPr>
          <p:cNvPr id="5" name="Rectangle 4"/>
          <p:cNvSpPr/>
          <p:nvPr/>
        </p:nvSpPr>
        <p:spPr>
          <a:xfrm>
            <a:off x="4067944" y="1196752"/>
            <a:ext cx="4572000" cy="2862322"/>
          </a:xfrm>
          <a:prstGeom prst="rect">
            <a:avLst/>
          </a:prstGeom>
        </p:spPr>
        <p:txBody>
          <a:bodyPr>
            <a:spAutoFit/>
          </a:bodyPr>
          <a:lstStyle/>
          <a:p>
            <a:r>
              <a:rPr lang="en-US" dirty="0">
                <a:solidFill>
                  <a:srgbClr val="000000"/>
                </a:solidFill>
                <a:latin typeface="Roboto" panose="02000000000000000000" pitchFamily="2" charset="0"/>
              </a:rPr>
              <a:t>Damping can take many forms. Another solution, especially for </a:t>
            </a:r>
            <a:r>
              <a:rPr lang="en-US" dirty="0">
                <a:latin typeface="Roboto" panose="02000000000000000000" pitchFamily="2" charset="0"/>
                <a:hlinkClick r:id="rId3"/>
              </a:rPr>
              <a:t>skyscrapers</a:t>
            </a:r>
            <a:r>
              <a:rPr lang="en-US" dirty="0">
                <a:solidFill>
                  <a:srgbClr val="000000"/>
                </a:solidFill>
                <a:latin typeface="Roboto" panose="02000000000000000000" pitchFamily="2" charset="0"/>
              </a:rPr>
              <a:t>, involves suspending an enormous mass near the top of the structure. Steel cables support the mass, while viscous fluid dampers lie between the mass and the building it's trying to protect. When seismic activity causes the building to sway, the </a:t>
            </a:r>
            <a:r>
              <a:rPr lang="en-US" dirty="0">
                <a:latin typeface="Roboto" panose="02000000000000000000" pitchFamily="2" charset="0"/>
                <a:hlinkClick r:id="rId4"/>
              </a:rPr>
              <a:t>pendulum</a:t>
            </a:r>
            <a:r>
              <a:rPr lang="en-US" dirty="0">
                <a:solidFill>
                  <a:srgbClr val="000000"/>
                </a:solidFill>
                <a:latin typeface="Roboto" panose="02000000000000000000" pitchFamily="2" charset="0"/>
              </a:rPr>
              <a:t> moves in the opposite direction, dissipating the energy.</a:t>
            </a:r>
            <a:endParaRPr lang="en-US" dirty="0"/>
          </a:p>
        </p:txBody>
      </p:sp>
      <p:sp>
        <p:nvSpPr>
          <p:cNvPr id="6" name="Rectangle 5"/>
          <p:cNvSpPr/>
          <p:nvPr/>
        </p:nvSpPr>
        <p:spPr>
          <a:xfrm>
            <a:off x="496144" y="4653136"/>
            <a:ext cx="8028384" cy="1754326"/>
          </a:xfrm>
          <a:prstGeom prst="rect">
            <a:avLst/>
          </a:prstGeom>
        </p:spPr>
        <p:txBody>
          <a:bodyPr wrap="square">
            <a:spAutoFit/>
          </a:bodyPr>
          <a:lstStyle/>
          <a:p>
            <a:r>
              <a:rPr lang="en-US" dirty="0">
                <a:solidFill>
                  <a:srgbClr val="000000"/>
                </a:solidFill>
                <a:latin typeface="Roboto" panose="02000000000000000000" pitchFamily="2" charset="0"/>
              </a:rPr>
              <a:t>Taipei 101, which refers to the number of floors in the 1,667-foot-high (508-meter-high) skyscraper, uses a tuned mass damper to minimize the vibrational effects associated with earthquakes and strong winds. At the heart of the system is a 730-ton (660-metric-ton), gold-colored ball suspended by eight steel cables. It's the largest and heaviest tuned mass damper in the world.</a:t>
            </a:r>
            <a:endParaRPr lang="en-US" dirty="0"/>
          </a:p>
        </p:txBody>
      </p:sp>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552600" y="1473120"/>
              <a:ext cx="8750880" cy="4312080"/>
            </p14:xfrm>
          </p:contentPart>
        </mc:Choice>
        <mc:Fallback xmlns="">
          <p:pic>
            <p:nvPicPr>
              <p:cNvPr id="3" name="Ink 2"/>
              <p:cNvPicPr/>
              <p:nvPr/>
            </p:nvPicPr>
            <p:blipFill>
              <a:blip r:embed="rId6"/>
              <a:stretch>
                <a:fillRect/>
              </a:stretch>
            </p:blipFill>
            <p:spPr>
              <a:xfrm>
                <a:off x="-561960" y="1463760"/>
                <a:ext cx="8769600" cy="4330800"/>
              </a:xfrm>
              <a:prstGeom prst="rect">
                <a:avLst/>
              </a:prstGeom>
            </p:spPr>
          </p:pic>
        </mc:Fallback>
      </mc:AlternateContent>
    </p:spTree>
    <p:extLst>
      <p:ext uri="{BB962C8B-B14F-4D97-AF65-F5344CB8AC3E}">
        <p14:creationId xmlns:p14="http://schemas.microsoft.com/office/powerpoint/2010/main" val="683878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Replacable</a:t>
            </a:r>
            <a:r>
              <a:rPr lang="en-US" dirty="0" smtClean="0"/>
              <a:t> Fuses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Researchers from Stanford University and the University of Illinois have been experimenting with a similar concept in the quest to build an earthquake-resistant building. They call their idea a </a:t>
            </a:r>
            <a:r>
              <a:rPr lang="en-US" b="1" dirty="0"/>
              <a:t>controlled rocking system</a:t>
            </a:r>
            <a:r>
              <a:rPr lang="en-US" dirty="0"/>
              <a:t> because the steel frames that make up the structure are elastic and allowed to rock on top of the foundation. But that by itself wouldn't be an ideal solution.</a:t>
            </a:r>
          </a:p>
          <a:p>
            <a:r>
              <a:rPr lang="en-US" dirty="0"/>
              <a:t>In addition to the </a:t>
            </a:r>
            <a:r>
              <a:rPr lang="en-US" dirty="0">
                <a:hlinkClick r:id="rId2"/>
              </a:rPr>
              <a:t>steel</a:t>
            </a:r>
            <a:r>
              <a:rPr lang="en-US" dirty="0"/>
              <a:t> frames, the researchers introduced vertical cables that anchor the top of each frame to the foundation and limit the rocking motion. Not only that, the cables have a self-centering ability, which means they can pull the entire structure upright when the shaking stops. The final components are the replaceable steel fuses placed between two frames or at the bases of columns. The metal teeth of the fuses absorb seismic energy as the building rocks. If they "blow" during an earthquake, they can be replaced relatively quickly and cost-effectively to restore the building to its original, ribbon-cutting form.</a:t>
            </a:r>
          </a:p>
          <a:p>
            <a:endParaRPr lang="en-US" dirty="0"/>
          </a:p>
        </p:txBody>
      </p:sp>
    </p:spTree>
    <p:extLst>
      <p:ext uri="{BB962C8B-B14F-4D97-AF65-F5344CB8AC3E}">
        <p14:creationId xmlns:p14="http://schemas.microsoft.com/office/powerpoint/2010/main" val="951988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r>
              <a:rPr lang="en-US" dirty="0" smtClean="0"/>
              <a:t>Rocking Core-Wall</a:t>
            </a:r>
            <a:endParaRPr lang="en-US" dirty="0"/>
          </a:p>
        </p:txBody>
      </p:sp>
      <p:pic>
        <p:nvPicPr>
          <p:cNvPr id="4" name="Content Placeholder 3"/>
          <p:cNvPicPr>
            <a:picLocks noGrp="1" noChangeAspect="1"/>
          </p:cNvPicPr>
          <p:nvPr>
            <p:ph idx="1"/>
          </p:nvPr>
        </p:nvPicPr>
        <p:blipFill>
          <a:blip r:embed="rId2"/>
          <a:stretch>
            <a:fillRect/>
          </a:stretch>
        </p:blipFill>
        <p:spPr>
          <a:xfrm>
            <a:off x="389974" y="1556792"/>
            <a:ext cx="8568952" cy="4904586"/>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5403960" y="1981080"/>
              <a:ext cx="959040" cy="286200"/>
            </p14:xfrm>
          </p:contentPart>
        </mc:Choice>
        <mc:Fallback xmlns="">
          <p:pic>
            <p:nvPicPr>
              <p:cNvPr id="3" name="Ink 2"/>
              <p:cNvPicPr/>
              <p:nvPr/>
            </p:nvPicPr>
            <p:blipFill>
              <a:blip r:embed="rId4"/>
              <a:stretch>
                <a:fillRect/>
              </a:stretch>
            </p:blipFill>
            <p:spPr>
              <a:xfrm>
                <a:off x="5394600" y="1971720"/>
                <a:ext cx="977760" cy="304920"/>
              </a:xfrm>
              <a:prstGeom prst="rect">
                <a:avLst/>
              </a:prstGeom>
            </p:spPr>
          </p:pic>
        </mc:Fallback>
      </mc:AlternateContent>
    </p:spTree>
    <p:extLst>
      <p:ext uri="{BB962C8B-B14F-4D97-AF65-F5344CB8AC3E}">
        <p14:creationId xmlns:p14="http://schemas.microsoft.com/office/powerpoint/2010/main" val="2688715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Seismic Invisibility Cloak</a:t>
            </a:r>
            <a:endParaRPr lang="en-US" dirty="0"/>
          </a:p>
        </p:txBody>
      </p:sp>
      <p:pic>
        <p:nvPicPr>
          <p:cNvPr id="4" name="Content Placeholder 3"/>
          <p:cNvPicPr>
            <a:picLocks noGrp="1" noChangeAspect="1"/>
          </p:cNvPicPr>
          <p:nvPr>
            <p:ph idx="1"/>
          </p:nvPr>
        </p:nvPicPr>
        <p:blipFill>
          <a:blip r:embed="rId2"/>
          <a:stretch>
            <a:fillRect/>
          </a:stretch>
        </p:blipFill>
        <p:spPr>
          <a:xfrm>
            <a:off x="433046" y="1918502"/>
            <a:ext cx="4067654" cy="4389437"/>
          </a:xfrm>
          <a:prstGeom prst="rect">
            <a:avLst/>
          </a:prstGeom>
        </p:spPr>
      </p:pic>
      <p:sp>
        <p:nvSpPr>
          <p:cNvPr id="5" name="Rectangle 4"/>
          <p:cNvSpPr/>
          <p:nvPr/>
        </p:nvSpPr>
        <p:spPr>
          <a:xfrm>
            <a:off x="4679214" y="1916832"/>
            <a:ext cx="3781218" cy="4801314"/>
          </a:xfrm>
          <a:prstGeom prst="rect">
            <a:avLst/>
          </a:prstGeom>
        </p:spPr>
        <p:txBody>
          <a:bodyPr wrap="square">
            <a:spAutoFit/>
          </a:bodyPr>
          <a:lstStyle/>
          <a:p>
            <a:r>
              <a:rPr lang="en-US" dirty="0">
                <a:latin typeface="Roboto" panose="02000000000000000000" pitchFamily="2" charset="0"/>
                <a:hlinkClick r:id="rId3"/>
              </a:rPr>
              <a:t>Engineers</a:t>
            </a:r>
            <a:r>
              <a:rPr lang="en-US" dirty="0">
                <a:solidFill>
                  <a:srgbClr val="000000"/>
                </a:solidFill>
                <a:latin typeface="Roboto" panose="02000000000000000000" pitchFamily="2" charset="0"/>
              </a:rPr>
              <a:t> believe they can fashion the "cloak" out of 100 concentric </a:t>
            </a:r>
            <a:r>
              <a:rPr lang="en-US" dirty="0">
                <a:latin typeface="Roboto" panose="02000000000000000000" pitchFamily="2" charset="0"/>
                <a:hlinkClick r:id="rId4"/>
              </a:rPr>
              <a:t>plastic</a:t>
            </a:r>
            <a:r>
              <a:rPr lang="en-US" dirty="0">
                <a:solidFill>
                  <a:srgbClr val="000000"/>
                </a:solidFill>
                <a:latin typeface="Roboto" panose="02000000000000000000" pitchFamily="2" charset="0"/>
              </a:rPr>
              <a:t> rings buried beneath the foundation of a building [source: </a:t>
            </a:r>
            <a:r>
              <a:rPr lang="en-US" dirty="0" err="1">
                <a:latin typeface="Roboto" panose="02000000000000000000" pitchFamily="2" charset="0"/>
                <a:hlinkClick r:id="rId5"/>
              </a:rPr>
              <a:t>Barras</a:t>
            </a:r>
            <a:r>
              <a:rPr lang="en-US" dirty="0">
                <a:solidFill>
                  <a:srgbClr val="000000"/>
                </a:solidFill>
                <a:latin typeface="Roboto" panose="02000000000000000000" pitchFamily="2" charset="0"/>
              </a:rPr>
              <a:t>]. As seismic waves approach, they enter the rings at one end and become contained within the system. Harnessed within the "cloak," the waves can't impart their energy to the structure above. They simply pass around the building's foundation and emerge on the other side, where they exit the rings and resume their long-distance journey. A French team tested the concept in 2013.</a:t>
            </a:r>
            <a:endParaRPr lang="en-US" dirty="0"/>
          </a:p>
        </p:txBody>
      </p:sp>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546120" y="1676520"/>
              <a:ext cx="3569040" cy="3289680"/>
            </p14:xfrm>
          </p:contentPart>
        </mc:Choice>
        <mc:Fallback xmlns="">
          <p:pic>
            <p:nvPicPr>
              <p:cNvPr id="3" name="Ink 2"/>
              <p:cNvPicPr/>
              <p:nvPr/>
            </p:nvPicPr>
            <p:blipFill>
              <a:blip r:embed="rId7"/>
              <a:stretch>
                <a:fillRect/>
              </a:stretch>
            </p:blipFill>
            <p:spPr>
              <a:xfrm>
                <a:off x="536760" y="1667160"/>
                <a:ext cx="3587760" cy="3308400"/>
              </a:xfrm>
              <a:prstGeom prst="rect">
                <a:avLst/>
              </a:prstGeom>
            </p:spPr>
          </p:pic>
        </mc:Fallback>
      </mc:AlternateContent>
    </p:spTree>
    <p:extLst>
      <p:ext uri="{BB962C8B-B14F-4D97-AF65-F5344CB8AC3E}">
        <p14:creationId xmlns:p14="http://schemas.microsoft.com/office/powerpoint/2010/main" val="1769868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Memory Alloy</a:t>
            </a:r>
            <a:endParaRPr lang="en-US" dirty="0"/>
          </a:p>
        </p:txBody>
      </p:sp>
      <p:sp>
        <p:nvSpPr>
          <p:cNvPr id="3" name="Content Placeholder 2"/>
          <p:cNvSpPr>
            <a:spLocks noGrp="1"/>
          </p:cNvSpPr>
          <p:nvPr>
            <p:ph idx="1"/>
          </p:nvPr>
        </p:nvSpPr>
        <p:spPr/>
        <p:txBody>
          <a:bodyPr>
            <a:normAutofit fontScale="92500" lnSpcReduction="10000"/>
          </a:bodyPr>
          <a:lstStyle/>
          <a:p>
            <a:r>
              <a:rPr lang="en-US" dirty="0"/>
              <a:t>Enter the </a:t>
            </a:r>
            <a:r>
              <a:rPr lang="en-US" b="1" dirty="0"/>
              <a:t>shape memory alloy</a:t>
            </a:r>
            <a:r>
              <a:rPr lang="en-US" dirty="0"/>
              <a:t>, which can endure </a:t>
            </a:r>
            <a:r>
              <a:rPr lang="en-US" dirty="0">
                <a:hlinkClick r:id="rId2"/>
              </a:rPr>
              <a:t>heavy strains</a:t>
            </a:r>
            <a:r>
              <a:rPr lang="en-US" dirty="0"/>
              <a:t> and still return to its original shape. Many engineers are experimenting with these so-called smart materials as replacements for traditional steel-and-concrete construction. One promising alloy is nickel </a:t>
            </a:r>
            <a:r>
              <a:rPr lang="en-US" dirty="0">
                <a:solidFill>
                  <a:srgbClr val="FF0000"/>
                </a:solidFill>
              </a:rPr>
              <a:t>titanium, or </a:t>
            </a:r>
            <a:r>
              <a:rPr lang="en-US" dirty="0" err="1">
                <a:solidFill>
                  <a:srgbClr val="FF0000"/>
                </a:solidFill>
              </a:rPr>
              <a:t>nitinol</a:t>
            </a:r>
            <a:r>
              <a:rPr lang="en-US" dirty="0"/>
              <a:t>, which offers 10 to 30 percent more elasticity than steel [source: </a:t>
            </a:r>
            <a:r>
              <a:rPr lang="en-US" dirty="0" err="1">
                <a:hlinkClick r:id="rId3"/>
              </a:rPr>
              <a:t>Raffiee</a:t>
            </a:r>
            <a:r>
              <a:rPr lang="en-US" dirty="0"/>
              <a:t>]. In one 2012 study, researchers at the University of Nevada, Reno, compared the seismic performance of bridge columns made of steel and concrete with columns made of </a:t>
            </a:r>
            <a:r>
              <a:rPr lang="en-US" dirty="0" err="1"/>
              <a:t>nitinol</a:t>
            </a:r>
            <a:r>
              <a:rPr lang="en-US" dirty="0"/>
              <a:t> and concrete. The shape memory alloy outperformed the traditional materials on all levels and experienced far less damage [source: </a:t>
            </a:r>
            <a:r>
              <a:rPr lang="en-US" dirty="0" err="1">
                <a:hlinkClick r:id="rId3"/>
              </a:rPr>
              <a:t>Raffiee</a:t>
            </a:r>
            <a:r>
              <a:rPr lang="en-US" dirty="0"/>
              <a:t>].</a:t>
            </a:r>
          </a:p>
        </p:txBody>
      </p:sp>
      <p:sp>
        <p:nvSpPr>
          <p:cNvPr id="4" name="TextBox 3"/>
          <p:cNvSpPr txBox="1"/>
          <p:nvPr/>
        </p:nvSpPr>
        <p:spPr>
          <a:xfrm>
            <a:off x="755576" y="660830"/>
            <a:ext cx="5544616" cy="369332"/>
          </a:xfrm>
          <a:prstGeom prst="rect">
            <a:avLst/>
          </a:prstGeom>
          <a:noFill/>
        </p:spPr>
        <p:txBody>
          <a:bodyPr wrap="square" rtlCol="0">
            <a:spAutoFit/>
          </a:bodyPr>
          <a:lstStyle/>
          <a:p>
            <a:r>
              <a:rPr lang="en-US" dirty="0" smtClean="0">
                <a:solidFill>
                  <a:srgbClr val="FF0000"/>
                </a:solidFill>
              </a:rPr>
              <a:t>Generic Name Brands: YTONG, </a:t>
            </a:r>
            <a:r>
              <a:rPr lang="en-US" dirty="0" err="1" smtClean="0">
                <a:solidFill>
                  <a:srgbClr val="FF0000"/>
                </a:solidFill>
              </a:rPr>
              <a:t>Selpak</a:t>
            </a:r>
            <a:r>
              <a:rPr lang="en-US" dirty="0" smtClean="0">
                <a:solidFill>
                  <a:srgbClr val="FF0000"/>
                </a:solidFill>
              </a:rPr>
              <a:t>, </a:t>
            </a:r>
            <a:r>
              <a:rPr lang="en-US" dirty="0" err="1" smtClean="0">
                <a:solidFill>
                  <a:srgbClr val="FF0000"/>
                </a:solidFill>
              </a:rPr>
              <a:t>Frijidare</a:t>
            </a: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257460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Technologies, why and how?</a:t>
            </a:r>
            <a:endParaRPr lang="en-US" dirty="0"/>
          </a:p>
        </p:txBody>
      </p:sp>
      <p:sp>
        <p:nvSpPr>
          <p:cNvPr id="3" name="Content Placeholder 2"/>
          <p:cNvSpPr>
            <a:spLocks noGrp="1"/>
          </p:cNvSpPr>
          <p:nvPr>
            <p:ph idx="1"/>
          </p:nvPr>
        </p:nvSpPr>
        <p:spPr/>
        <p:txBody>
          <a:bodyPr>
            <a:normAutofit lnSpcReduction="10000"/>
          </a:bodyPr>
          <a:lstStyle/>
          <a:p>
            <a:r>
              <a:rPr lang="en-US" dirty="0" smtClean="0"/>
              <a:t>M – M – M cycle</a:t>
            </a:r>
          </a:p>
          <a:p>
            <a:endParaRPr lang="en-US" dirty="0"/>
          </a:p>
          <a:p>
            <a:r>
              <a:rPr lang="en-US" dirty="0" smtClean="0"/>
              <a:t>M – P – M cycle</a:t>
            </a:r>
          </a:p>
          <a:p>
            <a:endParaRPr lang="en-US" dirty="0"/>
          </a:p>
          <a:p>
            <a:r>
              <a:rPr lang="en-US" dirty="0" smtClean="0"/>
              <a:t>P – P – P cycle</a:t>
            </a:r>
          </a:p>
          <a:p>
            <a:endParaRPr lang="en-US" dirty="0"/>
          </a:p>
          <a:p>
            <a:r>
              <a:rPr lang="en-US" dirty="0" smtClean="0"/>
              <a:t>M: money ; P : product</a:t>
            </a:r>
          </a:p>
          <a:p>
            <a:endParaRPr lang="en-US" dirty="0"/>
          </a:p>
          <a:p>
            <a:r>
              <a:rPr lang="en-US" dirty="0" smtClean="0"/>
              <a:t>*Creative Destruction</a:t>
            </a:r>
          </a:p>
          <a:p>
            <a:r>
              <a:rPr lang="en-US" dirty="0" smtClean="0">
                <a:solidFill>
                  <a:srgbClr val="FF0000"/>
                </a:solidFill>
              </a:rPr>
              <a:t>* Blue Pale DOT (Carl Sagan : Cosmos)</a:t>
            </a:r>
            <a:endParaRPr lang="en-US" dirty="0">
              <a:solidFill>
                <a:srgbClr val="FF0000"/>
              </a:solidFill>
            </a:endParaRPr>
          </a:p>
        </p:txBody>
      </p:sp>
    </p:spTree>
    <p:extLst>
      <p:ext uri="{BB962C8B-B14F-4D97-AF65-F5344CB8AC3E}">
        <p14:creationId xmlns:p14="http://schemas.microsoft.com/office/powerpoint/2010/main" val="1570115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2160"/>
            <a:ext cx="8229600" cy="1143000"/>
          </a:xfrm>
        </p:spPr>
        <p:txBody>
          <a:bodyPr/>
          <a:lstStyle/>
          <a:p>
            <a:r>
              <a:rPr lang="en-US" dirty="0" smtClean="0"/>
              <a:t>Carbon Fiber Wrap</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42925" y="1052736"/>
            <a:ext cx="8143875" cy="5372100"/>
          </a:xfrm>
          <a:prstGeom prst="rect">
            <a:avLst/>
          </a:prstGeom>
        </p:spPr>
      </p:pic>
    </p:spTree>
    <p:extLst>
      <p:ext uri="{BB962C8B-B14F-4D97-AF65-F5344CB8AC3E}">
        <p14:creationId xmlns:p14="http://schemas.microsoft.com/office/powerpoint/2010/main" val="901039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 materials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Mussel</a:t>
            </a:r>
          </a:p>
          <a:p>
            <a:pPr marL="0" indent="0">
              <a:buNone/>
            </a:pPr>
            <a:endParaRPr lang="en-US" dirty="0" smtClean="0"/>
          </a:p>
          <a:p>
            <a:pPr lvl="1"/>
            <a:r>
              <a:rPr lang="en-US" dirty="0"/>
              <a:t>To stay attached to their precarious perches, mussels secrete sticky fibers known as </a:t>
            </a:r>
            <a:r>
              <a:rPr lang="en-US" b="1" dirty="0" err="1"/>
              <a:t>byssal</a:t>
            </a:r>
            <a:r>
              <a:rPr lang="en-US" b="1" dirty="0"/>
              <a:t> threads</a:t>
            </a:r>
            <a:r>
              <a:rPr lang="en-US" dirty="0"/>
              <a:t>. Some of these threads are stiff and rigid, while others are flexible and elastic. When a wave crashes on a mussel, it stays put because the flexible strands absorb the shock and dissipate the energy. Researchers have even calculated the exact ratio of stiff-to-flexible fibers -- 80:20 -- that gives the mussel its stickiness [source: </a:t>
            </a:r>
            <a:r>
              <a:rPr lang="en-US" dirty="0">
                <a:hlinkClick r:id="rId2"/>
              </a:rPr>
              <a:t>Qin</a:t>
            </a:r>
            <a:r>
              <a:rPr lang="en-US" dirty="0"/>
              <a:t>]. Now it's a matter of developing </a:t>
            </a:r>
            <a:r>
              <a:rPr lang="en-US" dirty="0">
                <a:hlinkClick r:id="rId3"/>
              </a:rPr>
              <a:t>construction materials</a:t>
            </a:r>
            <a:r>
              <a:rPr lang="en-US" dirty="0"/>
              <a:t> that mimic the mussel and its uncanny ability to stay put.</a:t>
            </a:r>
          </a:p>
          <a:p>
            <a:endParaRPr lang="en-US" dirty="0" smtClean="0"/>
          </a:p>
          <a:p>
            <a:r>
              <a:rPr lang="en-US" dirty="0" smtClean="0"/>
              <a:t>Spider</a:t>
            </a:r>
          </a:p>
          <a:p>
            <a:endParaRPr lang="en-US" dirty="0" smtClean="0"/>
          </a:p>
          <a:p>
            <a:pPr lvl="1"/>
            <a:r>
              <a:rPr lang="en-US" dirty="0" smtClean="0"/>
              <a:t>Another </a:t>
            </a:r>
            <a:r>
              <a:rPr lang="en-US" dirty="0"/>
              <a:t>interesting thread comes from the south end of spiders. We all know that, pound for pound, spider silk is stronger than steel (just ask Peter Parker), but MIT scientists believe that it's the dynamic response of the natural material under heavy strain that makes it so unique. When researchers tugged and pulled on individual strands of spider silk, they found the threads were initially stiff, then stretchy, then stiff again. It's this complex, nonlinear response that makes spider webs so resilient and spider thread such a tantalizing material to mimic in the next generation of earthquake-resistant construction.</a:t>
            </a:r>
          </a:p>
          <a:p>
            <a:endParaRPr lang="en-US" dirty="0"/>
          </a:p>
        </p:txBody>
      </p:sp>
    </p:spTree>
    <p:extLst>
      <p:ext uri="{BB962C8B-B14F-4D97-AF65-F5344CB8AC3E}">
        <p14:creationId xmlns:p14="http://schemas.microsoft.com/office/powerpoint/2010/main" val="970790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581" y="188640"/>
            <a:ext cx="8229600" cy="1143000"/>
          </a:xfrm>
        </p:spPr>
        <p:txBody>
          <a:bodyPr/>
          <a:lstStyle/>
          <a:p>
            <a:r>
              <a:rPr lang="en-US" dirty="0" smtClean="0"/>
              <a:t>Cardboard Tubes</a:t>
            </a:r>
            <a:endParaRPr lang="en-US" dirty="0"/>
          </a:p>
        </p:txBody>
      </p:sp>
      <p:pic>
        <p:nvPicPr>
          <p:cNvPr id="5" name="Content Placeholder 4"/>
          <p:cNvPicPr>
            <a:picLocks noGrp="1" noChangeAspect="1"/>
          </p:cNvPicPr>
          <p:nvPr>
            <p:ph idx="1"/>
          </p:nvPr>
        </p:nvPicPr>
        <p:blipFill>
          <a:blip r:embed="rId2"/>
          <a:stretch>
            <a:fillRect/>
          </a:stretch>
        </p:blipFill>
        <p:spPr>
          <a:xfrm>
            <a:off x="323528" y="1847088"/>
            <a:ext cx="2819400" cy="3876675"/>
          </a:xfrm>
          <a:prstGeom prst="rect">
            <a:avLst/>
          </a:prstGeom>
        </p:spPr>
      </p:pic>
      <p:sp>
        <p:nvSpPr>
          <p:cNvPr id="4" name="Rectangle 3"/>
          <p:cNvSpPr/>
          <p:nvPr/>
        </p:nvSpPr>
        <p:spPr>
          <a:xfrm>
            <a:off x="3351267" y="1674452"/>
            <a:ext cx="5821560" cy="4247317"/>
          </a:xfrm>
          <a:prstGeom prst="rect">
            <a:avLst/>
          </a:prstGeom>
        </p:spPr>
        <p:txBody>
          <a:bodyPr wrap="square">
            <a:spAutoFit/>
          </a:bodyPr>
          <a:lstStyle/>
          <a:p>
            <a:r>
              <a:rPr lang="en-US" dirty="0">
                <a:solidFill>
                  <a:srgbClr val="000000"/>
                </a:solidFill>
                <a:latin typeface="Roboto" panose="02000000000000000000" pitchFamily="2" charset="0"/>
              </a:rPr>
              <a:t>Even </a:t>
            </a:r>
            <a:r>
              <a:rPr lang="en-US" dirty="0">
                <a:latin typeface="Roboto" panose="02000000000000000000" pitchFamily="2" charset="0"/>
                <a:hlinkClick r:id="rId3"/>
              </a:rPr>
              <a:t>cardboard</a:t>
            </a:r>
            <a:r>
              <a:rPr lang="en-US" dirty="0">
                <a:solidFill>
                  <a:srgbClr val="000000"/>
                </a:solidFill>
                <a:latin typeface="Roboto" panose="02000000000000000000" pitchFamily="2" charset="0"/>
              </a:rPr>
              <a:t> can become a sturdy, durable construction material. Japanese </a:t>
            </a:r>
            <a:r>
              <a:rPr lang="en-US" dirty="0">
                <a:latin typeface="Roboto" panose="02000000000000000000" pitchFamily="2" charset="0"/>
                <a:hlinkClick r:id="rId4"/>
              </a:rPr>
              <a:t>architect</a:t>
            </a:r>
            <a:r>
              <a:rPr lang="en-US" dirty="0">
                <a:solidFill>
                  <a:srgbClr val="000000"/>
                </a:solidFill>
                <a:latin typeface="Roboto" panose="02000000000000000000" pitchFamily="2" charset="0"/>
              </a:rPr>
              <a:t> Shigeru Ban has designed several structures that incorporate cardboard tubes coated with polyurethane as the primary framing elements. In 2013, Ban unveiled one of his designs -- the Transitional Cathedral -- in Christchurch, New Zealand. The church uses 98 giant cardboard tubes reinforced with wooden beams [source: </a:t>
            </a:r>
            <a:r>
              <a:rPr lang="en-US" dirty="0" err="1">
                <a:latin typeface="Roboto" panose="02000000000000000000" pitchFamily="2" charset="0"/>
                <a:hlinkClick r:id="rId5"/>
              </a:rPr>
              <a:t>Slezak</a:t>
            </a:r>
            <a:r>
              <a:rPr lang="en-US" dirty="0">
                <a:solidFill>
                  <a:srgbClr val="000000"/>
                </a:solidFill>
                <a:latin typeface="Roboto" panose="02000000000000000000" pitchFamily="2" charset="0"/>
              </a:rPr>
              <a:t>]. Because the cardboard-and-wood structure is extremely light and flexible, it performs much better than concrete during seismic events. And if it does collapse, it's far less likely to crush people gathered inside. All in all, it makes you want to treat the cardboard tubes nestled in your toilet paper roll with a little more respect.</a:t>
            </a:r>
            <a:endParaRPr lang="en-US" dirty="0"/>
          </a:p>
        </p:txBody>
      </p:sp>
    </p:spTree>
    <p:extLst>
      <p:ext uri="{BB962C8B-B14F-4D97-AF65-F5344CB8AC3E}">
        <p14:creationId xmlns:p14="http://schemas.microsoft.com/office/powerpoint/2010/main" val="1602405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a:t>“</a:t>
            </a:r>
            <a:r>
              <a:rPr lang="tr-TR" dirty="0" err="1"/>
              <a:t>Machines</a:t>
            </a:r>
            <a:r>
              <a:rPr lang="tr-TR" dirty="0"/>
              <a:t> </a:t>
            </a:r>
            <a:r>
              <a:rPr lang="tr-TR" dirty="0" err="1"/>
              <a:t>will</a:t>
            </a:r>
            <a:r>
              <a:rPr lang="tr-TR" dirty="0"/>
              <a:t> be </a:t>
            </a:r>
            <a:r>
              <a:rPr lang="tr-TR" dirty="0" err="1"/>
              <a:t>able</a:t>
            </a:r>
            <a:r>
              <a:rPr lang="tr-TR" dirty="0"/>
              <a:t> </a:t>
            </a:r>
            <a:r>
              <a:rPr lang="tr-TR" dirty="0" err="1"/>
              <a:t>to</a:t>
            </a:r>
            <a:r>
              <a:rPr lang="tr-TR" dirty="0"/>
              <a:t> do </a:t>
            </a:r>
            <a:r>
              <a:rPr lang="tr-TR" dirty="0" err="1"/>
              <a:t>everything</a:t>
            </a:r>
            <a:r>
              <a:rPr lang="tr-TR" dirty="0"/>
              <a:t> a </a:t>
            </a:r>
            <a:r>
              <a:rPr lang="tr-TR" dirty="0" err="1"/>
              <a:t>human</a:t>
            </a:r>
            <a:r>
              <a:rPr lang="tr-TR" dirty="0"/>
              <a:t> can do. </a:t>
            </a:r>
            <a:r>
              <a:rPr lang="tr-TR" dirty="0" err="1"/>
              <a:t>In</a:t>
            </a:r>
            <a:r>
              <a:rPr lang="tr-TR" dirty="0"/>
              <a:t> 20 </a:t>
            </a:r>
            <a:r>
              <a:rPr lang="tr-TR" dirty="0" err="1"/>
              <a:t>years</a:t>
            </a:r>
            <a:r>
              <a:rPr lang="tr-TR" dirty="0"/>
              <a:t>…”</a:t>
            </a:r>
            <a:br>
              <a:rPr lang="tr-TR" dirty="0"/>
            </a:br>
            <a:endParaRPr lang="tr-TR" dirty="0"/>
          </a:p>
          <a:p>
            <a:pPr lvl="0"/>
            <a:r>
              <a:rPr lang="tr-TR" dirty="0" err="1"/>
              <a:t>Herbert</a:t>
            </a:r>
            <a:r>
              <a:rPr lang="tr-TR" dirty="0"/>
              <a:t> A. </a:t>
            </a:r>
            <a:r>
              <a:rPr lang="tr-TR" dirty="0" err="1"/>
              <a:t>Simon</a:t>
            </a:r>
            <a:r>
              <a:rPr lang="tr-TR" dirty="0"/>
              <a:t> (</a:t>
            </a:r>
            <a:r>
              <a:rPr lang="tr-TR" dirty="0" err="1"/>
              <a:t>said</a:t>
            </a:r>
            <a:r>
              <a:rPr lang="tr-TR" dirty="0"/>
              <a:t> in 1965</a:t>
            </a:r>
            <a:r>
              <a:rPr lang="tr-TR" dirty="0" smtClean="0"/>
              <a:t>)</a:t>
            </a:r>
            <a:endParaRPr lang="en-US" dirty="0" smtClean="0"/>
          </a:p>
          <a:p>
            <a:pPr lvl="0"/>
            <a:endParaRPr lang="en-US" dirty="0"/>
          </a:p>
          <a:p>
            <a:r>
              <a:rPr lang="tr-TR" dirty="0"/>
              <a:t>“</a:t>
            </a:r>
            <a:r>
              <a:rPr lang="tr-TR" dirty="0" err="1"/>
              <a:t>After</a:t>
            </a:r>
            <a:r>
              <a:rPr lang="tr-TR" dirty="0"/>
              <a:t> a </a:t>
            </a:r>
            <a:r>
              <a:rPr lang="tr-TR" dirty="0" err="1"/>
              <a:t>generation</a:t>
            </a:r>
            <a:r>
              <a:rPr lang="tr-TR" dirty="0"/>
              <a:t>, </a:t>
            </a:r>
            <a:r>
              <a:rPr lang="tr-TR" dirty="0" err="1"/>
              <a:t>the</a:t>
            </a:r>
            <a:r>
              <a:rPr lang="tr-TR" dirty="0"/>
              <a:t> problem of </a:t>
            </a:r>
            <a:r>
              <a:rPr lang="tr-TR" dirty="0" err="1"/>
              <a:t>creating</a:t>
            </a:r>
            <a:r>
              <a:rPr lang="tr-TR" dirty="0"/>
              <a:t> </a:t>
            </a:r>
            <a:r>
              <a:rPr lang="tr-TR" dirty="0" err="1"/>
              <a:t>artificial</a:t>
            </a:r>
            <a:r>
              <a:rPr lang="tr-TR" dirty="0"/>
              <a:t> </a:t>
            </a:r>
            <a:r>
              <a:rPr lang="tr-TR" dirty="0" err="1"/>
              <a:t>intelligence</a:t>
            </a:r>
            <a:r>
              <a:rPr lang="tr-TR" dirty="0"/>
              <a:t> </a:t>
            </a:r>
            <a:r>
              <a:rPr lang="tr-TR" dirty="0" err="1"/>
              <a:t>will</a:t>
            </a:r>
            <a:r>
              <a:rPr lang="tr-TR" dirty="0"/>
              <a:t> be </a:t>
            </a:r>
            <a:r>
              <a:rPr lang="tr-TR" dirty="0" err="1"/>
              <a:t>largely</a:t>
            </a:r>
            <a:r>
              <a:rPr lang="tr-TR" dirty="0"/>
              <a:t> </a:t>
            </a:r>
            <a:r>
              <a:rPr lang="tr-TR" dirty="0" err="1"/>
              <a:t>resolved</a:t>
            </a:r>
            <a:r>
              <a:rPr lang="tr-TR" dirty="0" smtClean="0"/>
              <a:t>.”</a:t>
            </a:r>
            <a:endParaRPr lang="en-US" dirty="0" smtClean="0"/>
          </a:p>
          <a:p>
            <a:endParaRPr lang="en-US" dirty="0"/>
          </a:p>
          <a:p>
            <a:pPr lvl="0"/>
            <a:r>
              <a:rPr lang="tr-TR" dirty="0" err="1"/>
              <a:t>Marvin</a:t>
            </a:r>
            <a:r>
              <a:rPr lang="tr-TR" dirty="0"/>
              <a:t> </a:t>
            </a:r>
            <a:r>
              <a:rPr lang="tr-TR" dirty="0" err="1"/>
              <a:t>Minsky</a:t>
            </a:r>
            <a:r>
              <a:rPr lang="tr-TR" dirty="0"/>
              <a:t> (</a:t>
            </a:r>
            <a:r>
              <a:rPr lang="tr-TR" dirty="0" smtClean="0"/>
              <a:t>s</a:t>
            </a:r>
            <a:r>
              <a:rPr lang="en-US" dirty="0" smtClean="0"/>
              <a:t>aid</a:t>
            </a:r>
            <a:r>
              <a:rPr lang="tr-TR" dirty="0" smtClean="0"/>
              <a:t> </a:t>
            </a:r>
            <a:r>
              <a:rPr lang="tr-TR" dirty="0"/>
              <a:t>in 1970)</a:t>
            </a:r>
            <a:endParaRPr lang="en-US" dirty="0"/>
          </a:p>
          <a:p>
            <a:pPr lvl="0"/>
            <a:endParaRPr lang="tr-TR" dirty="0"/>
          </a:p>
          <a:p>
            <a:endParaRPr lang="tr-TR" dirty="0"/>
          </a:p>
        </p:txBody>
      </p:sp>
    </p:spTree>
    <p:extLst>
      <p:ext uri="{BB962C8B-B14F-4D97-AF65-F5344CB8AC3E}">
        <p14:creationId xmlns:p14="http://schemas.microsoft.com/office/powerpoint/2010/main" val="3947286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04963" y="704089"/>
            <a:ext cx="8334074" cy="4813144"/>
          </a:xfrm>
          <a:prstGeom prst="rect">
            <a:avLst/>
          </a:prstGeom>
        </p:spPr>
      </p:pic>
      <p:sp>
        <p:nvSpPr>
          <p:cNvPr id="3" name="Rectangle 2"/>
          <p:cNvSpPr/>
          <p:nvPr/>
        </p:nvSpPr>
        <p:spPr>
          <a:xfrm>
            <a:off x="2483768" y="5661248"/>
            <a:ext cx="4572000" cy="923330"/>
          </a:xfrm>
          <a:prstGeom prst="rect">
            <a:avLst/>
          </a:prstGeom>
        </p:spPr>
        <p:txBody>
          <a:bodyPr>
            <a:spAutoFit/>
          </a:bodyPr>
          <a:lstStyle/>
          <a:p>
            <a:r>
              <a:rPr lang="en-US" dirty="0"/>
              <a:t>Computer passes Turing Test if the human questioner can’t understand whether the computer is not human.</a:t>
            </a:r>
          </a:p>
        </p:txBody>
      </p:sp>
    </p:spTree>
    <p:extLst>
      <p:ext uri="{BB962C8B-B14F-4D97-AF65-F5344CB8AC3E}">
        <p14:creationId xmlns:p14="http://schemas.microsoft.com/office/powerpoint/2010/main" val="322789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Jeopardy and AI</a:t>
            </a:r>
            <a:endParaRPr lang="en-US" dirty="0"/>
          </a:p>
        </p:txBody>
      </p:sp>
      <p:sp>
        <p:nvSpPr>
          <p:cNvPr id="3" name="Content Placeholder 2"/>
          <p:cNvSpPr>
            <a:spLocks noGrp="1"/>
          </p:cNvSpPr>
          <p:nvPr>
            <p:ph idx="1"/>
          </p:nvPr>
        </p:nvSpPr>
        <p:spPr/>
        <p:txBody>
          <a:bodyPr/>
          <a:lstStyle/>
          <a:p>
            <a:r>
              <a:rPr lang="en-US" dirty="0"/>
              <a:t>https://www.youtube.com/watch?v=P18EdAKuC1U</a:t>
            </a:r>
          </a:p>
        </p:txBody>
      </p:sp>
    </p:spTree>
    <p:extLst>
      <p:ext uri="{BB962C8B-B14F-4D97-AF65-F5344CB8AC3E}">
        <p14:creationId xmlns:p14="http://schemas.microsoft.com/office/powerpoint/2010/main" val="3601644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1520" y="836712"/>
            <a:ext cx="3389071" cy="1873693"/>
          </a:xfrm>
          <a:prstGeom prst="rect">
            <a:avLst/>
          </a:prstGeom>
        </p:spPr>
      </p:pic>
      <p:pic>
        <p:nvPicPr>
          <p:cNvPr id="5" name="Picture 4"/>
          <p:cNvPicPr>
            <a:picLocks noChangeAspect="1"/>
          </p:cNvPicPr>
          <p:nvPr/>
        </p:nvPicPr>
        <p:blipFill>
          <a:blip r:embed="rId3"/>
          <a:stretch>
            <a:fillRect/>
          </a:stretch>
        </p:blipFill>
        <p:spPr>
          <a:xfrm>
            <a:off x="5004048" y="1628800"/>
            <a:ext cx="3044969" cy="1872208"/>
          </a:xfrm>
          <a:prstGeom prst="rect">
            <a:avLst/>
          </a:prstGeom>
        </p:spPr>
      </p:pic>
      <p:pic>
        <p:nvPicPr>
          <p:cNvPr id="6" name="Picture 5"/>
          <p:cNvPicPr>
            <a:picLocks noChangeAspect="1"/>
          </p:cNvPicPr>
          <p:nvPr/>
        </p:nvPicPr>
        <p:blipFill>
          <a:blip r:embed="rId4"/>
          <a:stretch>
            <a:fillRect/>
          </a:stretch>
        </p:blipFill>
        <p:spPr>
          <a:xfrm>
            <a:off x="2627784" y="4149080"/>
            <a:ext cx="3456384" cy="2505779"/>
          </a:xfrm>
          <a:prstGeom prst="rect">
            <a:avLst/>
          </a:prstGeom>
        </p:spPr>
      </p:pic>
      <p:sp>
        <p:nvSpPr>
          <p:cNvPr id="7" name="TextBox 6"/>
          <p:cNvSpPr txBox="1"/>
          <p:nvPr/>
        </p:nvSpPr>
        <p:spPr>
          <a:xfrm>
            <a:off x="0" y="116632"/>
            <a:ext cx="8964488" cy="646331"/>
          </a:xfrm>
          <a:prstGeom prst="rect">
            <a:avLst/>
          </a:prstGeom>
          <a:noFill/>
        </p:spPr>
        <p:txBody>
          <a:bodyPr wrap="square" rtlCol="0">
            <a:spAutoFit/>
          </a:bodyPr>
          <a:lstStyle/>
          <a:p>
            <a:pPr algn="ctr"/>
            <a:r>
              <a:rPr lang="en-US" sz="3600" dirty="0" smtClean="0">
                <a:solidFill>
                  <a:schemeClr val="accent1">
                    <a:lumMod val="75000"/>
                  </a:schemeClr>
                </a:solidFill>
              </a:rPr>
              <a:t>CHESS BACKGAMMON SCRABBLE GO</a:t>
            </a:r>
            <a:endParaRPr lang="en-US" sz="3600" dirty="0">
              <a:solidFill>
                <a:schemeClr val="accent1">
                  <a:lumMod val="75000"/>
                </a:schemeClr>
              </a:solidFill>
            </a:endParaRPr>
          </a:p>
        </p:txBody>
      </p:sp>
    </p:spTree>
    <p:extLst>
      <p:ext uri="{BB962C8B-B14F-4D97-AF65-F5344CB8AC3E}">
        <p14:creationId xmlns:p14="http://schemas.microsoft.com/office/powerpoint/2010/main" val="3903437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ALPHAGO</a:t>
            </a:r>
            <a:endParaRPr lang="en-US" dirty="0"/>
          </a:p>
        </p:txBody>
      </p:sp>
      <p:pic>
        <p:nvPicPr>
          <p:cNvPr id="4" name="Content Placeholder 3"/>
          <p:cNvPicPr>
            <a:picLocks noGrp="1" noChangeAspect="1"/>
          </p:cNvPicPr>
          <p:nvPr>
            <p:ph idx="1"/>
          </p:nvPr>
        </p:nvPicPr>
        <p:blipFill>
          <a:blip r:embed="rId2"/>
          <a:stretch>
            <a:fillRect/>
          </a:stretch>
        </p:blipFill>
        <p:spPr>
          <a:xfrm>
            <a:off x="2035425" y="1935163"/>
            <a:ext cx="5073149" cy="4389437"/>
          </a:xfrm>
          <a:prstGeom prst="rect">
            <a:avLst/>
          </a:prstGeom>
        </p:spPr>
      </p:pic>
    </p:spTree>
    <p:extLst>
      <p:ext uri="{BB962C8B-B14F-4D97-AF65-F5344CB8AC3E}">
        <p14:creationId xmlns:p14="http://schemas.microsoft.com/office/powerpoint/2010/main" val="106838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STARCRAFT</a:t>
            </a:r>
            <a:endParaRPr lang="en-US" dirty="0"/>
          </a:p>
        </p:txBody>
      </p:sp>
      <p:pic>
        <p:nvPicPr>
          <p:cNvPr id="4" name="Content Placeholder 3"/>
          <p:cNvPicPr>
            <a:picLocks noGrp="1" noChangeAspect="1"/>
          </p:cNvPicPr>
          <p:nvPr>
            <p:ph idx="1"/>
          </p:nvPr>
        </p:nvPicPr>
        <p:blipFill>
          <a:blip r:embed="rId2"/>
          <a:stretch>
            <a:fillRect/>
          </a:stretch>
        </p:blipFill>
        <p:spPr>
          <a:xfrm>
            <a:off x="683568" y="1913950"/>
            <a:ext cx="8003231" cy="4560864"/>
          </a:xfrm>
          <a:prstGeom prst="rect">
            <a:avLst/>
          </a:prstGeom>
        </p:spPr>
      </p:pic>
    </p:spTree>
    <p:extLst>
      <p:ext uri="{BB962C8B-B14F-4D97-AF65-F5344CB8AC3E}">
        <p14:creationId xmlns:p14="http://schemas.microsoft.com/office/powerpoint/2010/main" val="25974453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t>
            </a:r>
            <a:r>
              <a:rPr lang="en-US" dirty="0" err="1" smtClean="0"/>
              <a:t>Definitons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Super Human: a machine reaches the highest level to beat human in a game</a:t>
            </a:r>
          </a:p>
          <a:p>
            <a:endParaRPr lang="en-US" dirty="0"/>
          </a:p>
          <a:p>
            <a:r>
              <a:rPr lang="en-US" sz="3600" b="1" dirty="0" smtClean="0"/>
              <a:t>A path for a computer to become super human</a:t>
            </a:r>
          </a:p>
          <a:p>
            <a:endParaRPr lang="en-US" sz="3600" b="1" dirty="0" smtClean="0"/>
          </a:p>
          <a:p>
            <a:pPr lvl="0"/>
            <a:r>
              <a:rPr lang="en-US" sz="3300" b="1" dirty="0"/>
              <a:t>Game theory: </a:t>
            </a:r>
            <a:r>
              <a:rPr lang="en-US" sz="3300" dirty="0"/>
              <a:t>Do you know the game of rock, paper, scissors? There is no single strategy to win this game, right? StarCraft game is like that. Artificial intelligence needs to improve itself by constantly collecting strategic information.</a:t>
            </a:r>
          </a:p>
          <a:p>
            <a:pPr lvl="0"/>
            <a:r>
              <a:rPr lang="en-US" sz="3300" b="1" dirty="0"/>
              <a:t>Imprecise information: </a:t>
            </a:r>
            <a:r>
              <a:rPr lang="en-US" sz="3300" dirty="0"/>
              <a:t>Games such as Chess and Go are based on certain information. Players see and know everything on the board. However, games like StarCraft also contain imprecise information. So it requires constant exploration.</a:t>
            </a:r>
          </a:p>
          <a:p>
            <a:pPr lvl="0"/>
            <a:r>
              <a:rPr lang="en-US" sz="3300" b="1" dirty="0"/>
              <a:t>Long-term planning: </a:t>
            </a:r>
            <a:r>
              <a:rPr lang="en-US" sz="3300" dirty="0"/>
              <a:t>As in real life, the relationship between cause and effect is not instantaneous in this game. Long-term planning skills need to be developed.</a:t>
            </a:r>
          </a:p>
          <a:p>
            <a:pPr lvl="0"/>
            <a:r>
              <a:rPr lang="en-US" sz="3300" b="1" dirty="0"/>
              <a:t>Real-time: </a:t>
            </a:r>
            <a:r>
              <a:rPr lang="en-US" sz="3300" dirty="0"/>
              <a:t>StarCraft is a real-time strategy game, unlike the sequential games on the board. Players need to make moves simultaneously and continuously.</a:t>
            </a:r>
          </a:p>
          <a:p>
            <a:pPr lvl="0"/>
            <a:r>
              <a:rPr lang="en-US" sz="3300" b="1" dirty="0"/>
              <a:t>Large space: </a:t>
            </a:r>
            <a:r>
              <a:rPr lang="en-US" sz="3300" dirty="0"/>
              <a:t>There are</a:t>
            </a:r>
            <a:r>
              <a:rPr lang="en-US" sz="3300" b="1" dirty="0"/>
              <a:t> </a:t>
            </a:r>
            <a:r>
              <a:rPr lang="en-US" sz="3300" dirty="0"/>
              <a:t>64 spatial points in chess and 361 in Go. In StarCraft, you have to control many different buildings and objects at the same time at hundreds of points. In addition, the actions taken are not as simple as moving a stone. You can perform hierarchical and non-uniform actions.</a:t>
            </a:r>
          </a:p>
          <a:p>
            <a:pPr lvl="1"/>
            <a:endParaRPr lang="en-US" dirty="0" smtClean="0"/>
          </a:p>
          <a:p>
            <a:endParaRPr lang="en-US" dirty="0"/>
          </a:p>
        </p:txBody>
      </p:sp>
    </p:spTree>
    <p:extLst>
      <p:ext uri="{BB962C8B-B14F-4D97-AF65-F5344CB8AC3E}">
        <p14:creationId xmlns:p14="http://schemas.microsoft.com/office/powerpoint/2010/main" val="1259005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smtClean="0"/>
              <a:t>Layers of Earth</a:t>
            </a:r>
            <a:endParaRPr lang="en-US" dirty="0"/>
          </a:p>
        </p:txBody>
      </p:sp>
      <p:sp>
        <p:nvSpPr>
          <p:cNvPr id="3" name="Content Placeholder 2"/>
          <p:cNvSpPr>
            <a:spLocks noGrp="1"/>
          </p:cNvSpPr>
          <p:nvPr>
            <p:ph idx="1"/>
          </p:nvPr>
        </p:nvSpPr>
        <p:spPr>
          <a:xfrm>
            <a:off x="455422" y="1772816"/>
            <a:ext cx="8229600" cy="4389120"/>
          </a:xfrm>
        </p:spPr>
        <p:txBody>
          <a:bodyPr>
            <a:normAutofit fontScale="92500"/>
          </a:bodyPr>
          <a:lstStyle/>
          <a:p>
            <a:r>
              <a:rPr lang="en-US" dirty="0"/>
              <a:t>Everything in Earth's system can be placed into one of four major subsystems: land, water, living things, or air</a:t>
            </a:r>
            <a:r>
              <a:rPr lang="en-US" dirty="0" smtClean="0"/>
              <a:t>.</a:t>
            </a:r>
          </a:p>
          <a:p>
            <a:r>
              <a:rPr lang="en-US" dirty="0">
                <a:solidFill>
                  <a:srgbClr val="FF0000"/>
                </a:solidFill>
              </a:rPr>
              <a:t>The Atmosphere-</a:t>
            </a:r>
            <a:r>
              <a:rPr lang="en-US" dirty="0"/>
              <a:t>-contains all the air in Earth's system. It extends from </a:t>
            </a:r>
            <a:r>
              <a:rPr lang="en-US" dirty="0" smtClean="0"/>
              <a:t>less </a:t>
            </a:r>
            <a:r>
              <a:rPr lang="en-US" dirty="0"/>
              <a:t>than 1 m below the planet's surface to more than 10,000 km above the planet's </a:t>
            </a:r>
            <a:r>
              <a:rPr lang="en-US" dirty="0" smtClean="0"/>
              <a:t>surface</a:t>
            </a:r>
          </a:p>
          <a:p>
            <a:r>
              <a:rPr lang="en-US" dirty="0">
                <a:solidFill>
                  <a:srgbClr val="FF0000"/>
                </a:solidFill>
              </a:rPr>
              <a:t>The Biosphere </a:t>
            </a:r>
            <a:r>
              <a:rPr lang="en-US" dirty="0"/>
              <a:t>--contains all the planet's living things. This sphere includes all of the microorganisms, plants, and animals of Earth</a:t>
            </a:r>
            <a:r>
              <a:rPr lang="en-US" dirty="0" smtClean="0"/>
              <a:t>.</a:t>
            </a:r>
          </a:p>
          <a:p>
            <a:r>
              <a:rPr lang="en-US" dirty="0">
                <a:solidFill>
                  <a:srgbClr val="FF0000"/>
                </a:solidFill>
              </a:rPr>
              <a:t>The Hydrosphere </a:t>
            </a:r>
            <a:r>
              <a:rPr lang="en-US" dirty="0"/>
              <a:t>-- contains all the solid, liquid, and gaseous water of the planet. It ranges from 10 to 20 kilometers in thickness.</a:t>
            </a:r>
          </a:p>
          <a:p>
            <a:endParaRPr lang="en-US" dirty="0"/>
          </a:p>
        </p:txBody>
      </p:sp>
    </p:spTree>
    <p:extLst>
      <p:ext uri="{BB962C8B-B14F-4D97-AF65-F5344CB8AC3E}">
        <p14:creationId xmlns:p14="http://schemas.microsoft.com/office/powerpoint/2010/main" val="3657461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A.I.</a:t>
            </a:r>
            <a:endParaRPr lang="en-US" dirty="0"/>
          </a:p>
        </p:txBody>
      </p:sp>
      <p:sp>
        <p:nvSpPr>
          <p:cNvPr id="3" name="Content Placeholder 2"/>
          <p:cNvSpPr>
            <a:spLocks noGrp="1"/>
          </p:cNvSpPr>
          <p:nvPr>
            <p:ph idx="1"/>
          </p:nvPr>
        </p:nvSpPr>
        <p:spPr>
          <a:xfrm>
            <a:off x="457200" y="2132856"/>
            <a:ext cx="8229600" cy="4389120"/>
          </a:xfrm>
        </p:spPr>
        <p:txBody>
          <a:bodyPr/>
          <a:lstStyle/>
          <a:p>
            <a:r>
              <a:rPr lang="en-US" u="sng" dirty="0" smtClean="0"/>
              <a:t>Narrow A.I</a:t>
            </a:r>
          </a:p>
          <a:p>
            <a:pPr lvl="1"/>
            <a:r>
              <a:rPr lang="en-US" dirty="0" smtClean="0"/>
              <a:t>Makes basic tasks</a:t>
            </a:r>
          </a:p>
          <a:p>
            <a:r>
              <a:rPr lang="en-US" u="sng" dirty="0" smtClean="0"/>
              <a:t>General A.I</a:t>
            </a:r>
          </a:p>
          <a:p>
            <a:pPr lvl="1"/>
            <a:r>
              <a:rPr lang="en-US" dirty="0"/>
              <a:t>cognitive abilities such as language, memory and </a:t>
            </a:r>
            <a:r>
              <a:rPr lang="en-US" dirty="0" smtClean="0"/>
              <a:t>wayfinding</a:t>
            </a:r>
          </a:p>
          <a:p>
            <a:r>
              <a:rPr lang="en-US" u="sng" dirty="0" smtClean="0"/>
              <a:t>Artificial Super Intelligence </a:t>
            </a:r>
          </a:p>
          <a:p>
            <a:pPr lvl="1"/>
            <a:r>
              <a:rPr lang="en-US" dirty="0"/>
              <a:t>creativity, social skills and wisdom </a:t>
            </a:r>
          </a:p>
        </p:txBody>
      </p:sp>
    </p:spTree>
    <p:extLst>
      <p:ext uri="{BB962C8B-B14F-4D97-AF65-F5344CB8AC3E}">
        <p14:creationId xmlns:p14="http://schemas.microsoft.com/office/powerpoint/2010/main" val="1429582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licdn.com/dms/image/D4D22AQGWRrj8qtT7Mg/feedshare-shrink_1280/0/1696683617938?e=1699488000&amp;v=beta&amp;t=7vfNvxJnfeTeW5aw-hNzlSaIvLykfFc98vJPu6HjQj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0"/>
            <a:ext cx="7308303" cy="6722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649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Generative AI</a:t>
            </a:r>
            <a:endParaRPr lang="en-US" dirty="0"/>
          </a:p>
        </p:txBody>
      </p:sp>
      <p:sp>
        <p:nvSpPr>
          <p:cNvPr id="3" name="Content Placeholder 2"/>
          <p:cNvSpPr>
            <a:spLocks noGrp="1"/>
          </p:cNvSpPr>
          <p:nvPr>
            <p:ph idx="1"/>
          </p:nvPr>
        </p:nvSpPr>
        <p:spPr/>
        <p:txBody>
          <a:bodyPr/>
          <a:lstStyle/>
          <a:p>
            <a:r>
              <a:rPr lang="en-US" dirty="0" smtClean="0"/>
              <a:t>The innovations backed by Gen AI</a:t>
            </a:r>
          </a:p>
          <a:p>
            <a:pPr lvl="1"/>
            <a:r>
              <a:rPr lang="en-US" dirty="0" smtClean="0"/>
              <a:t>AGI</a:t>
            </a:r>
          </a:p>
          <a:p>
            <a:pPr lvl="1"/>
            <a:r>
              <a:rPr lang="en-US" dirty="0" smtClean="0"/>
              <a:t>Autonomous systems</a:t>
            </a:r>
          </a:p>
          <a:p>
            <a:pPr lvl="1"/>
            <a:r>
              <a:rPr lang="en-US" dirty="0" smtClean="0"/>
              <a:t>Edge AI</a:t>
            </a:r>
          </a:p>
          <a:p>
            <a:r>
              <a:rPr lang="en-US" dirty="0" smtClean="0"/>
              <a:t>The innovations that will accelerate Gen AI</a:t>
            </a:r>
            <a:r>
              <a:rPr lang="en-US" dirty="0"/>
              <a:t>	</a:t>
            </a:r>
            <a:endParaRPr lang="en-US" dirty="0" smtClean="0"/>
          </a:p>
          <a:p>
            <a:pPr lvl="1"/>
            <a:r>
              <a:rPr lang="en-US" dirty="0" smtClean="0"/>
              <a:t>Causal AI</a:t>
            </a:r>
          </a:p>
          <a:p>
            <a:pPr lvl="1"/>
            <a:r>
              <a:rPr lang="en-US" dirty="0" err="1" smtClean="0"/>
              <a:t>Neurosymbolic</a:t>
            </a:r>
            <a:r>
              <a:rPr lang="en-US" dirty="0" smtClean="0"/>
              <a:t> AI</a:t>
            </a:r>
          </a:p>
          <a:p>
            <a:pPr lvl="1"/>
            <a:r>
              <a:rPr lang="en-US" dirty="0" smtClean="0"/>
              <a:t>Responsible AI</a:t>
            </a:r>
          </a:p>
          <a:p>
            <a:pPr lvl="1"/>
            <a:endParaRPr lang="en-US" dirty="0"/>
          </a:p>
        </p:txBody>
      </p:sp>
    </p:spTree>
    <p:extLst>
      <p:ext uri="{BB962C8B-B14F-4D97-AF65-F5344CB8AC3E}">
        <p14:creationId xmlns:p14="http://schemas.microsoft.com/office/powerpoint/2010/main" val="1415733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Backed by Gen AI</a:t>
            </a:r>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rgbClr val="FF0000"/>
                </a:solidFill>
              </a:rPr>
              <a:t>Artificial </a:t>
            </a:r>
            <a:r>
              <a:rPr lang="en-US" dirty="0" smtClean="0">
                <a:solidFill>
                  <a:srgbClr val="FF0000"/>
                </a:solidFill>
              </a:rPr>
              <a:t>Super </a:t>
            </a:r>
            <a:r>
              <a:rPr lang="en-US" dirty="0">
                <a:solidFill>
                  <a:srgbClr val="FF0000"/>
                </a:solidFill>
              </a:rPr>
              <a:t>Intelligence (</a:t>
            </a:r>
            <a:r>
              <a:rPr lang="en-US" dirty="0" smtClean="0">
                <a:solidFill>
                  <a:srgbClr val="FF0000"/>
                </a:solidFill>
              </a:rPr>
              <a:t>ASI</a:t>
            </a:r>
            <a:r>
              <a:rPr lang="en-US" dirty="0">
                <a:solidFill>
                  <a:srgbClr val="FF0000"/>
                </a:solidFill>
              </a:rPr>
              <a:t>): </a:t>
            </a:r>
            <a:r>
              <a:rPr lang="en-US" dirty="0"/>
              <a:t>A type of intelligence (currently in the hypothesis stage) in which a machine can perform any mental task that a human can perform</a:t>
            </a:r>
            <a:r>
              <a:rPr lang="en-US" dirty="0" smtClean="0"/>
              <a:t>.️ </a:t>
            </a:r>
          </a:p>
          <a:p>
            <a:r>
              <a:rPr lang="en-US" dirty="0" smtClean="0">
                <a:solidFill>
                  <a:srgbClr val="FF0000"/>
                </a:solidFill>
              </a:rPr>
              <a:t>Autonomous </a:t>
            </a:r>
            <a:r>
              <a:rPr lang="en-US" dirty="0">
                <a:solidFill>
                  <a:srgbClr val="FF0000"/>
                </a:solidFill>
              </a:rPr>
              <a:t>systems:</a:t>
            </a:r>
            <a:r>
              <a:rPr lang="en-US" dirty="0"/>
              <a:t> Self-managing physical or software systems that fulfil their tasks within a limited space and exhibit three basic characteristics: automation, learning and efficiency: Autonomy, learning and </a:t>
            </a:r>
            <a:r>
              <a:rPr lang="en-US" dirty="0" smtClean="0"/>
              <a:t>agency.</a:t>
            </a:r>
          </a:p>
          <a:p>
            <a:r>
              <a:rPr lang="en-US" dirty="0" smtClean="0">
                <a:solidFill>
                  <a:srgbClr val="FF0000"/>
                </a:solidFill>
              </a:rPr>
              <a:t>Edge </a:t>
            </a:r>
            <a:r>
              <a:rPr lang="en-US" dirty="0">
                <a:solidFill>
                  <a:srgbClr val="FF0000"/>
                </a:solidFill>
              </a:rPr>
              <a:t>AI: </a:t>
            </a:r>
            <a:r>
              <a:rPr lang="en-US" dirty="0"/>
              <a:t>Refers to the embedding of AI techniques in non-IT products, </a:t>
            </a:r>
            <a:r>
              <a:rPr lang="en-US" dirty="0" err="1"/>
              <a:t>IoT</a:t>
            </a:r>
            <a:r>
              <a:rPr lang="en-US" dirty="0"/>
              <a:t> endpoints, gateways and edge servers. This covers use cases for consumer, commercial and industrial applications such as automated vehicles, enhancing the capabilities of medical diagnostics and streaming video analytics.</a:t>
            </a:r>
          </a:p>
        </p:txBody>
      </p:sp>
    </p:spTree>
    <p:extLst>
      <p:ext uri="{BB962C8B-B14F-4D97-AF65-F5344CB8AC3E}">
        <p14:creationId xmlns:p14="http://schemas.microsoft.com/office/powerpoint/2010/main" val="540108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Accelerate GEN AI</a:t>
            </a:r>
            <a:endParaRPr lang="en-US" dirty="0"/>
          </a:p>
        </p:txBody>
      </p:sp>
      <p:sp>
        <p:nvSpPr>
          <p:cNvPr id="3" name="Content Placeholder 2"/>
          <p:cNvSpPr>
            <a:spLocks noGrp="1"/>
          </p:cNvSpPr>
          <p:nvPr>
            <p:ph idx="1"/>
          </p:nvPr>
        </p:nvSpPr>
        <p:spPr>
          <a:xfrm>
            <a:off x="457200" y="1935480"/>
            <a:ext cx="8363272" cy="4661872"/>
          </a:xfrm>
        </p:spPr>
        <p:txBody>
          <a:bodyPr>
            <a:normAutofit fontScale="85000" lnSpcReduction="20000"/>
          </a:bodyPr>
          <a:lstStyle/>
          <a:p>
            <a:r>
              <a:rPr lang="en-US" dirty="0">
                <a:solidFill>
                  <a:srgbClr val="FF0000"/>
                </a:solidFill>
              </a:rPr>
              <a:t>Causal artificial intelligence: </a:t>
            </a:r>
            <a:r>
              <a:rPr lang="en-US" dirty="0"/>
              <a:t>Identifies and uses cause-and-effect relationships to move beyond correlation-based predictive models and towards AI systems that can prescribe actions more effectively and act more autonomously.</a:t>
            </a:r>
          </a:p>
          <a:p>
            <a:endParaRPr lang="en-US" dirty="0"/>
          </a:p>
          <a:p>
            <a:r>
              <a:rPr lang="en-US" dirty="0" err="1" smtClean="0">
                <a:solidFill>
                  <a:srgbClr val="FF0000"/>
                </a:solidFill>
              </a:rPr>
              <a:t>Neurosymbolic</a:t>
            </a:r>
            <a:r>
              <a:rPr lang="en-US" dirty="0" smtClean="0">
                <a:solidFill>
                  <a:srgbClr val="FF0000"/>
                </a:solidFill>
              </a:rPr>
              <a:t> </a:t>
            </a:r>
            <a:r>
              <a:rPr lang="en-US" dirty="0">
                <a:solidFill>
                  <a:srgbClr val="FF0000"/>
                </a:solidFill>
              </a:rPr>
              <a:t>AI: </a:t>
            </a:r>
            <a:r>
              <a:rPr lang="en-US" dirty="0"/>
              <a:t>A form of compound artificial intelligence that combines machine learning methods and symbolic systems to build more robust and reliable artificial intelligence models. It provides a reasoning infrastructure to solve a wider range of business problems more effectively.</a:t>
            </a:r>
          </a:p>
          <a:p>
            <a:endParaRPr lang="en-US" dirty="0"/>
          </a:p>
          <a:p>
            <a:r>
              <a:rPr lang="en-US" dirty="0" smtClean="0">
                <a:solidFill>
                  <a:srgbClr val="FF0000"/>
                </a:solidFill>
              </a:rPr>
              <a:t>Responsible </a:t>
            </a:r>
            <a:r>
              <a:rPr lang="en-US" dirty="0">
                <a:solidFill>
                  <a:srgbClr val="FF0000"/>
                </a:solidFill>
              </a:rPr>
              <a:t>AI: </a:t>
            </a:r>
            <a:r>
              <a:rPr lang="en-US" dirty="0"/>
              <a:t>An umbrella term that encompasses the considerations of making appropriate business and ethical choices when adopting AI. It encompasses </a:t>
            </a:r>
            <a:r>
              <a:rPr lang="en-US" dirty="0" err="1"/>
              <a:t>organisational</a:t>
            </a:r>
            <a:r>
              <a:rPr lang="en-US" dirty="0"/>
              <a:t> responsibilities and practices that ensure the development and operation of positive, accountable and ethical AI.</a:t>
            </a:r>
          </a:p>
        </p:txBody>
      </p:sp>
    </p:spTree>
    <p:extLst>
      <p:ext uri="{BB962C8B-B14F-4D97-AF65-F5344CB8AC3E}">
        <p14:creationId xmlns:p14="http://schemas.microsoft.com/office/powerpoint/2010/main" val="2646167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between CHATGPT and </a:t>
            </a:r>
            <a:r>
              <a:rPr lang="en-US" dirty="0" err="1" smtClean="0"/>
              <a:t>SimSimi</a:t>
            </a:r>
            <a:endParaRPr lang="en-US" dirty="0"/>
          </a:p>
        </p:txBody>
      </p:sp>
      <p:sp>
        <p:nvSpPr>
          <p:cNvPr id="3" name="Content Placeholder 2"/>
          <p:cNvSpPr>
            <a:spLocks noGrp="1"/>
          </p:cNvSpPr>
          <p:nvPr>
            <p:ph idx="1"/>
          </p:nvPr>
        </p:nvSpPr>
        <p:spPr>
          <a:xfrm>
            <a:off x="457200" y="2468880"/>
            <a:ext cx="8229600" cy="4389120"/>
          </a:xfrm>
        </p:spPr>
        <p:txBody>
          <a:bodyPr/>
          <a:lstStyle/>
          <a:p>
            <a:r>
              <a:rPr lang="en-US" dirty="0" smtClean="0">
                <a:solidFill>
                  <a:srgbClr val="FF0000"/>
                </a:solidFill>
              </a:rPr>
              <a:t>Introduction: </a:t>
            </a:r>
            <a:r>
              <a:rPr lang="en-US" dirty="0" smtClean="0"/>
              <a:t>"I </a:t>
            </a:r>
            <a:r>
              <a:rPr lang="en-US" dirty="0"/>
              <a:t>and </a:t>
            </a:r>
            <a:r>
              <a:rPr lang="en-US" dirty="0" err="1"/>
              <a:t>SimSimi</a:t>
            </a:r>
            <a:r>
              <a:rPr lang="en-US" dirty="0"/>
              <a:t> cannot be compared since we are different artificial intelligence systems. Both of us are designed for different purposes</a:t>
            </a:r>
            <a:r>
              <a:rPr lang="en-US" dirty="0" smtClean="0"/>
              <a:t>.</a:t>
            </a:r>
          </a:p>
          <a:p>
            <a:r>
              <a:rPr lang="en-US" dirty="0" err="1" smtClean="0">
                <a:solidFill>
                  <a:srgbClr val="FF0000"/>
                </a:solidFill>
              </a:rPr>
              <a:t>ChatGPT</a:t>
            </a:r>
            <a:r>
              <a:rPr lang="en-US" dirty="0" smtClean="0">
                <a:solidFill>
                  <a:srgbClr val="FF0000"/>
                </a:solidFill>
              </a:rPr>
              <a:t>:</a:t>
            </a:r>
            <a:r>
              <a:rPr lang="en-US" dirty="0" smtClean="0"/>
              <a:t> I </a:t>
            </a:r>
            <a:r>
              <a:rPr lang="en-US" dirty="0"/>
              <a:t>am a general-purpose language model and can converse with people on various topics. </a:t>
            </a:r>
            <a:endParaRPr lang="en-US" dirty="0" smtClean="0"/>
          </a:p>
          <a:p>
            <a:r>
              <a:rPr lang="en-US" dirty="0" err="1" smtClean="0">
                <a:solidFill>
                  <a:srgbClr val="FF0000"/>
                </a:solidFill>
              </a:rPr>
              <a:t>Simsimi</a:t>
            </a:r>
            <a:r>
              <a:rPr lang="en-US" dirty="0" smtClean="0">
                <a:solidFill>
                  <a:srgbClr val="FF0000"/>
                </a:solidFill>
              </a:rPr>
              <a:t>:</a:t>
            </a:r>
            <a:r>
              <a:rPr lang="en-US" dirty="0" smtClean="0"/>
              <a:t> </a:t>
            </a:r>
            <a:r>
              <a:rPr lang="en-US" dirty="0" err="1" smtClean="0"/>
              <a:t>SimSimi</a:t>
            </a:r>
            <a:r>
              <a:rPr lang="en-US" dirty="0"/>
              <a:t>, on the other hand, is designed as an entertainment and chat application. </a:t>
            </a:r>
            <a:endParaRPr lang="en-US" dirty="0" smtClean="0"/>
          </a:p>
          <a:p>
            <a:r>
              <a:rPr lang="en-US" dirty="0" smtClean="0">
                <a:solidFill>
                  <a:srgbClr val="FF0000"/>
                </a:solidFill>
              </a:rPr>
              <a:t>Conclusion:</a:t>
            </a:r>
            <a:r>
              <a:rPr lang="en-US" dirty="0" smtClean="0"/>
              <a:t> Therefore</a:t>
            </a:r>
            <a:r>
              <a:rPr lang="en-US" dirty="0"/>
              <a:t>, which application is better depends on your personal preferences and needs."</a:t>
            </a:r>
          </a:p>
        </p:txBody>
      </p:sp>
      <p:sp>
        <p:nvSpPr>
          <p:cNvPr id="4" name="TextBox 3"/>
          <p:cNvSpPr txBox="1"/>
          <p:nvPr/>
        </p:nvSpPr>
        <p:spPr>
          <a:xfrm>
            <a:off x="827584" y="1988840"/>
            <a:ext cx="6624736" cy="461665"/>
          </a:xfrm>
          <a:prstGeom prst="rect">
            <a:avLst/>
          </a:prstGeom>
          <a:noFill/>
        </p:spPr>
        <p:txBody>
          <a:bodyPr wrap="square" rtlCol="0">
            <a:spAutoFit/>
          </a:bodyPr>
          <a:lstStyle/>
          <a:p>
            <a:r>
              <a:rPr lang="en-US" sz="2400" dirty="0" smtClean="0"/>
              <a:t>Answer of </a:t>
            </a:r>
            <a:r>
              <a:rPr lang="en-US" sz="2400" dirty="0" err="1" smtClean="0"/>
              <a:t>ChatGPT</a:t>
            </a:r>
            <a:r>
              <a:rPr lang="en-US" sz="2400" dirty="0" smtClean="0"/>
              <a:t>:</a:t>
            </a:r>
            <a:endParaRPr lang="en-US" sz="2400" dirty="0"/>
          </a:p>
        </p:txBody>
      </p:sp>
    </p:spTree>
    <p:extLst>
      <p:ext uri="{BB962C8B-B14F-4D97-AF65-F5344CB8AC3E}">
        <p14:creationId xmlns:p14="http://schemas.microsoft.com/office/powerpoint/2010/main" val="42293208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3568" y="107341"/>
            <a:ext cx="7513385" cy="6757052"/>
          </a:xfrm>
          <a:prstGeom prst="rect">
            <a:avLst/>
          </a:prstGeom>
        </p:spPr>
      </p:pic>
    </p:spTree>
    <p:extLst>
      <p:ext uri="{BB962C8B-B14F-4D97-AF65-F5344CB8AC3E}">
        <p14:creationId xmlns:p14="http://schemas.microsoft.com/office/powerpoint/2010/main" val="24625952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F</a:t>
            </a:r>
            <a:r>
              <a:rPr lang="en-US" dirty="0" smtClean="0"/>
              <a:t>our paradigms of science through four paradigm shifters;</a:t>
            </a:r>
            <a:endParaRPr lang="tr-TR" dirty="0" smtClean="0"/>
          </a:p>
          <a:p>
            <a:pPr lvl="1"/>
            <a:r>
              <a:rPr lang="tr-TR" dirty="0" smtClean="0"/>
              <a:t>E</a:t>
            </a:r>
            <a:r>
              <a:rPr lang="en-US" dirty="0" err="1" smtClean="0"/>
              <a:t>xperience</a:t>
            </a:r>
            <a:endParaRPr lang="tr-TR" dirty="0" smtClean="0"/>
          </a:p>
          <a:p>
            <a:pPr lvl="1"/>
            <a:r>
              <a:rPr lang="tr-TR" dirty="0" smtClean="0"/>
              <a:t>T</a:t>
            </a:r>
            <a:r>
              <a:rPr lang="en-US" dirty="0" err="1" smtClean="0"/>
              <a:t>heory</a:t>
            </a:r>
            <a:r>
              <a:rPr lang="en-US" dirty="0" smtClean="0"/>
              <a:t> </a:t>
            </a:r>
            <a:r>
              <a:rPr lang="en-US" dirty="0" err="1" smtClean="0">
                <a:solidFill>
                  <a:srgbClr val="FF0000"/>
                </a:solidFill>
              </a:rPr>
              <a:t>Hyptohesis</a:t>
            </a:r>
            <a:r>
              <a:rPr lang="en-US" dirty="0" smtClean="0">
                <a:solidFill>
                  <a:srgbClr val="FF0000"/>
                </a:solidFill>
              </a:rPr>
              <a:t> / Law </a:t>
            </a:r>
          </a:p>
          <a:p>
            <a:pPr lvl="2"/>
            <a:r>
              <a:rPr lang="en-US" dirty="0" smtClean="0">
                <a:solidFill>
                  <a:srgbClr val="FF0000"/>
                </a:solidFill>
              </a:rPr>
              <a:t>H0 : -x :Birds cant fly</a:t>
            </a:r>
          </a:p>
          <a:p>
            <a:pPr lvl="2"/>
            <a:r>
              <a:rPr lang="en-US" dirty="0" smtClean="0">
                <a:solidFill>
                  <a:srgbClr val="FF0000"/>
                </a:solidFill>
              </a:rPr>
              <a:t>H1 : x : Birds can fly</a:t>
            </a:r>
            <a:endParaRPr lang="en-US" dirty="0">
              <a:solidFill>
                <a:srgbClr val="FF0000"/>
              </a:solidFill>
            </a:endParaRPr>
          </a:p>
          <a:p>
            <a:pPr lvl="1"/>
            <a:endParaRPr lang="en-US" dirty="0" smtClean="0">
              <a:solidFill>
                <a:srgbClr val="FF0000"/>
              </a:solidFill>
            </a:endParaRPr>
          </a:p>
          <a:p>
            <a:pPr lvl="1"/>
            <a:r>
              <a:rPr lang="tr-TR" dirty="0" smtClean="0"/>
              <a:t>C</a:t>
            </a:r>
            <a:r>
              <a:rPr lang="en-US" dirty="0" err="1" smtClean="0"/>
              <a:t>omputer</a:t>
            </a:r>
            <a:r>
              <a:rPr lang="en-US" dirty="0" smtClean="0"/>
              <a:t> science </a:t>
            </a:r>
            <a:r>
              <a:rPr lang="en-US" dirty="0" smtClean="0">
                <a:solidFill>
                  <a:srgbClr val="FF0000"/>
                </a:solidFill>
              </a:rPr>
              <a:t>(Quantum Computers)</a:t>
            </a:r>
            <a:r>
              <a:rPr lang="en-US" dirty="0" smtClean="0"/>
              <a:t> </a:t>
            </a:r>
            <a:endParaRPr lang="tr-TR" dirty="0" smtClean="0"/>
          </a:p>
          <a:p>
            <a:pPr lvl="1"/>
            <a:r>
              <a:rPr lang="tr-TR" dirty="0" smtClean="0"/>
              <a:t>B</a:t>
            </a:r>
            <a:r>
              <a:rPr lang="en-US" dirty="0" err="1" smtClean="0"/>
              <a:t>ig</a:t>
            </a:r>
            <a:r>
              <a:rPr lang="en-US" dirty="0" smtClean="0"/>
              <a:t> data (</a:t>
            </a:r>
            <a:r>
              <a:rPr lang="en-US" dirty="0" smtClean="0">
                <a:solidFill>
                  <a:srgbClr val="FF0000"/>
                </a:solidFill>
              </a:rPr>
              <a:t>Seeing the big picture / Thinking outside of the box)</a:t>
            </a:r>
            <a:endParaRPr lang="tr-TR" dirty="0">
              <a:solidFill>
                <a:srgbClr val="FF0000"/>
              </a:solidFill>
            </a:endParaRPr>
          </a:p>
        </p:txBody>
      </p:sp>
    </p:spTree>
    <p:extLst>
      <p:ext uri="{BB962C8B-B14F-4D97-AF65-F5344CB8AC3E}">
        <p14:creationId xmlns:p14="http://schemas.microsoft.com/office/powerpoint/2010/main" val="33880542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smtClean="0"/>
              <a:t>Even as the Industrial Revolution forever changed the trajectory of human progress, leading voices of the 19th century remained divided on how it could affect workers.</a:t>
            </a:r>
            <a:endParaRPr lang="tr-TR" dirty="0"/>
          </a:p>
        </p:txBody>
      </p:sp>
    </p:spTree>
    <p:extLst>
      <p:ext uri="{BB962C8B-B14F-4D97-AF65-F5344CB8AC3E}">
        <p14:creationId xmlns:p14="http://schemas.microsoft.com/office/powerpoint/2010/main" val="38086358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015560"/>
            <a:ext cx="6480720" cy="195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958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en-US" dirty="0" smtClean="0"/>
              <a:t>Layers of Earth</a:t>
            </a:r>
            <a:endParaRPr lang="en-US" dirty="0"/>
          </a:p>
        </p:txBody>
      </p:sp>
      <p:sp>
        <p:nvSpPr>
          <p:cNvPr id="3" name="Content Placeholder 2"/>
          <p:cNvSpPr>
            <a:spLocks noGrp="1"/>
          </p:cNvSpPr>
          <p:nvPr>
            <p:ph idx="1"/>
          </p:nvPr>
        </p:nvSpPr>
        <p:spPr>
          <a:xfrm>
            <a:off x="395536" y="980728"/>
            <a:ext cx="8229600" cy="4389120"/>
          </a:xfrm>
        </p:spPr>
        <p:txBody>
          <a:bodyPr/>
          <a:lstStyle/>
          <a:p>
            <a:r>
              <a:rPr lang="en-US" dirty="0" smtClean="0">
                <a:solidFill>
                  <a:srgbClr val="FF0000"/>
                </a:solidFill>
              </a:rPr>
              <a:t>The </a:t>
            </a:r>
            <a:r>
              <a:rPr lang="en-US" dirty="0">
                <a:solidFill>
                  <a:srgbClr val="FF0000"/>
                </a:solidFill>
              </a:rPr>
              <a:t>Lithosphere</a:t>
            </a:r>
            <a:r>
              <a:rPr lang="en-US" dirty="0"/>
              <a:t>--contains all of the cold, hard solid land of the planet's crust (surface), the semi-solid land underneath the crust, and the liquid land near the center of the planet</a:t>
            </a:r>
          </a:p>
        </p:txBody>
      </p:sp>
      <p:pic>
        <p:nvPicPr>
          <p:cNvPr id="4" name="Picture 3"/>
          <p:cNvPicPr>
            <a:picLocks noChangeAspect="1"/>
          </p:cNvPicPr>
          <p:nvPr/>
        </p:nvPicPr>
        <p:blipFill>
          <a:blip r:embed="rId2"/>
          <a:stretch>
            <a:fillRect/>
          </a:stretch>
        </p:blipFill>
        <p:spPr>
          <a:xfrm>
            <a:off x="159937" y="3501008"/>
            <a:ext cx="3845194" cy="2568272"/>
          </a:xfrm>
          <a:prstGeom prst="rect">
            <a:avLst/>
          </a:prstGeom>
        </p:spPr>
      </p:pic>
      <p:pic>
        <p:nvPicPr>
          <p:cNvPr id="5" name="Picture 4"/>
          <p:cNvPicPr>
            <a:picLocks noChangeAspect="1"/>
          </p:cNvPicPr>
          <p:nvPr/>
        </p:nvPicPr>
        <p:blipFill>
          <a:blip r:embed="rId3"/>
          <a:stretch>
            <a:fillRect/>
          </a:stretch>
        </p:blipFill>
        <p:spPr>
          <a:xfrm>
            <a:off x="4005131" y="2852936"/>
            <a:ext cx="5065776" cy="3612480"/>
          </a:xfrm>
          <a:prstGeom prst="rect">
            <a:avLst/>
          </a:prstGeom>
        </p:spPr>
      </p:pic>
      <p:sp>
        <p:nvSpPr>
          <p:cNvPr id="6" name="TextBox 5"/>
          <p:cNvSpPr txBox="1"/>
          <p:nvPr/>
        </p:nvSpPr>
        <p:spPr>
          <a:xfrm>
            <a:off x="683568" y="6165304"/>
            <a:ext cx="7344816" cy="369332"/>
          </a:xfrm>
          <a:prstGeom prst="rect">
            <a:avLst/>
          </a:prstGeom>
          <a:noFill/>
        </p:spPr>
        <p:txBody>
          <a:bodyPr wrap="square" rtlCol="0">
            <a:spAutoFit/>
          </a:bodyPr>
          <a:lstStyle/>
          <a:p>
            <a:pPr algn="ctr"/>
            <a:r>
              <a:rPr lang="en-US" dirty="0" smtClean="0"/>
              <a:t>Mantle is 2.900 KM in depth</a:t>
            </a:r>
            <a:endParaRPr lang="en-US" dirty="0"/>
          </a:p>
        </p:txBody>
      </p:sp>
    </p:spTree>
    <p:extLst>
      <p:ext uri="{BB962C8B-B14F-4D97-AF65-F5344CB8AC3E}">
        <p14:creationId xmlns:p14="http://schemas.microsoft.com/office/powerpoint/2010/main" val="1253799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14" y="1916832"/>
            <a:ext cx="8355905" cy="338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1483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smtClean="0"/>
              <a:t>Sensori</a:t>
            </a:r>
            <a:r>
              <a:rPr lang="tr-TR" dirty="0" smtClean="0"/>
              <a:t>-motor </a:t>
            </a:r>
            <a:r>
              <a:rPr lang="tr-TR" dirty="0" err="1" smtClean="0"/>
              <a:t>skills</a:t>
            </a:r>
            <a:r>
              <a:rPr lang="tr-TR" dirty="0" smtClean="0"/>
              <a:t>:</a:t>
            </a:r>
          </a:p>
          <a:p>
            <a:pPr lvl="1"/>
            <a:r>
              <a:rPr lang="tr-TR" b="1" u="sng" dirty="0" err="1"/>
              <a:t>Moravec’s</a:t>
            </a:r>
            <a:r>
              <a:rPr lang="tr-TR" b="1" u="sng" dirty="0"/>
              <a:t> </a:t>
            </a:r>
            <a:r>
              <a:rPr lang="tr-TR" b="1" u="sng" dirty="0" err="1"/>
              <a:t>paradox</a:t>
            </a:r>
            <a:r>
              <a:rPr lang="tr-TR" b="1" u="sng" dirty="0" smtClean="0"/>
              <a:t>.</a:t>
            </a:r>
          </a:p>
          <a:p>
            <a:pPr lvl="1"/>
            <a:r>
              <a:rPr lang="en-US" dirty="0"/>
              <a:t>He points out the contradiction raised by the realization that for artificial intelligence, reasoning that normally requires </a:t>
            </a:r>
            <a:endParaRPr lang="tr-TR" dirty="0" smtClean="0"/>
          </a:p>
          <a:p>
            <a:pPr lvl="2"/>
            <a:r>
              <a:rPr lang="en-US" dirty="0" smtClean="0"/>
              <a:t>high-level </a:t>
            </a:r>
            <a:r>
              <a:rPr lang="en-US" dirty="0"/>
              <a:t>brain activity requires very little computing power, </a:t>
            </a:r>
            <a:endParaRPr lang="tr-TR" dirty="0" smtClean="0"/>
          </a:p>
          <a:p>
            <a:pPr lvl="2"/>
            <a:r>
              <a:rPr lang="en-US" dirty="0" smtClean="0"/>
              <a:t>while </a:t>
            </a:r>
            <a:r>
              <a:rPr lang="en-US" dirty="0"/>
              <a:t>low-level </a:t>
            </a:r>
            <a:r>
              <a:rPr lang="en-US" dirty="0" err="1"/>
              <a:t>sensori</a:t>
            </a:r>
            <a:r>
              <a:rPr lang="en-US" dirty="0"/>
              <a:t>-motor skills (such as moving arms and legs) require incredibly high computing power.</a:t>
            </a:r>
            <a:endParaRPr lang="tr-TR" dirty="0"/>
          </a:p>
        </p:txBody>
      </p:sp>
    </p:spTree>
    <p:extLst>
      <p:ext uri="{BB962C8B-B14F-4D97-AF65-F5344CB8AC3E}">
        <p14:creationId xmlns:p14="http://schemas.microsoft.com/office/powerpoint/2010/main" val="13076816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en-US" dirty="0"/>
              <a:t>The issue that artificial intelligence has difficulty in putting into practice is not the subjects (for example, cooking) and skills (for example, playing chess) that an individual learns in his life, but the inherited </a:t>
            </a:r>
            <a:r>
              <a:rPr lang="en-US" dirty="0" err="1"/>
              <a:t>sensori</a:t>
            </a:r>
            <a:r>
              <a:rPr lang="en-US" dirty="0"/>
              <a:t>-motor skills that emerged in the evolutionary process (for example, jumping rope). </a:t>
            </a:r>
            <a:endParaRPr lang="tr-TR" dirty="0" smtClean="0"/>
          </a:p>
          <a:p>
            <a:r>
              <a:rPr lang="en-US" dirty="0" smtClean="0"/>
              <a:t>However</a:t>
            </a:r>
            <a:r>
              <a:rPr lang="en-US" dirty="0"/>
              <a:t>, many people find it very difficult to solve a mathematical problem, play mind games, and understand engineering concepts. In fact, all these phenomena mentioned are temporary abilities learned in the last stages of the evolutionary process.</a:t>
            </a:r>
            <a:endParaRPr lang="tr-TR" dirty="0"/>
          </a:p>
        </p:txBody>
      </p:sp>
    </p:spTree>
    <p:extLst>
      <p:ext uri="{BB962C8B-B14F-4D97-AF65-F5344CB8AC3E}">
        <p14:creationId xmlns:p14="http://schemas.microsoft.com/office/powerpoint/2010/main" val="32021869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t>Actions that an average 4-year-old child can perform without difficulty (recognizing a face, recognizing voices, walking across the room…) actually meet the most complex engineering problems for artificial intelligence.</a:t>
            </a:r>
            <a:endParaRPr lang="tr-TR" dirty="0"/>
          </a:p>
        </p:txBody>
      </p:sp>
    </p:spTree>
    <p:extLst>
      <p:ext uri="{BB962C8B-B14F-4D97-AF65-F5344CB8AC3E}">
        <p14:creationId xmlns:p14="http://schemas.microsoft.com/office/powerpoint/2010/main" val="26506566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573016"/>
            <a:ext cx="8229600" cy="2751584"/>
          </a:xfrm>
        </p:spPr>
        <p:txBody>
          <a:bodyPr/>
          <a:lstStyle/>
          <a:p>
            <a:r>
              <a:rPr lang="en-US" dirty="0"/>
              <a:t>As the next generation of intelligent machines is developed, the jobs of those in professions such as stock analysts and petrochemical engineers will be threatened; The professions of gardeners, receptionists and cooks have been safe for decades.</a:t>
            </a:r>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96752"/>
            <a:ext cx="6480720" cy="195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1656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a:t>Cognitive</a:t>
            </a:r>
            <a:r>
              <a:rPr lang="tr-TR" dirty="0"/>
              <a:t> </a:t>
            </a:r>
            <a:r>
              <a:rPr lang="tr-TR" dirty="0" err="1" smtClean="0"/>
              <a:t>functionality</a:t>
            </a:r>
            <a:r>
              <a:rPr lang="tr-TR" dirty="0" smtClean="0"/>
              <a:t>:</a:t>
            </a:r>
          </a:p>
          <a:p>
            <a:r>
              <a:rPr lang="en-US" dirty="0"/>
              <a:t>Every social media site has added thousands of content moderators in recent years, including titans such as Facebook and </a:t>
            </a:r>
            <a:r>
              <a:rPr lang="en-US" dirty="0" err="1"/>
              <a:t>Instagram</a:t>
            </a:r>
            <a:r>
              <a:rPr lang="en-US" dirty="0"/>
              <a:t>. One would expect these technological leaders to use machines for this purpose, so why do they keep hiring human moderators</a:t>
            </a:r>
            <a:r>
              <a:rPr lang="en-US" dirty="0" smtClean="0"/>
              <a:t>?</a:t>
            </a:r>
            <a:endParaRPr lang="tr-TR" dirty="0" smtClean="0"/>
          </a:p>
          <a:p>
            <a:pPr lvl="1"/>
            <a:r>
              <a:rPr lang="tr-TR" dirty="0" smtClean="0"/>
              <a:t>Right </a:t>
            </a:r>
            <a:r>
              <a:rPr lang="tr-TR" dirty="0" err="1"/>
              <a:t>or</a:t>
            </a:r>
            <a:r>
              <a:rPr lang="tr-TR" dirty="0"/>
              <a:t> </a:t>
            </a:r>
            <a:r>
              <a:rPr lang="tr-TR" dirty="0" err="1" smtClean="0"/>
              <a:t>Wrong</a:t>
            </a:r>
            <a:r>
              <a:rPr lang="tr-TR" dirty="0" smtClean="0"/>
              <a:t>? </a:t>
            </a:r>
            <a:endParaRPr lang="tr-TR" dirty="0"/>
          </a:p>
          <a:p>
            <a:pPr lvl="1"/>
            <a:r>
              <a:rPr lang="tr-TR" dirty="0" err="1" smtClean="0"/>
              <a:t>Racism</a:t>
            </a:r>
            <a:endParaRPr lang="tr-TR" dirty="0"/>
          </a:p>
        </p:txBody>
      </p:sp>
    </p:spTree>
    <p:extLst>
      <p:ext uri="{BB962C8B-B14F-4D97-AF65-F5344CB8AC3E}">
        <p14:creationId xmlns:p14="http://schemas.microsoft.com/office/powerpoint/2010/main" val="8937375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What</a:t>
            </a:r>
            <a:r>
              <a:rPr lang="tr-TR" dirty="0" smtClean="0"/>
              <a:t> is AI?</a:t>
            </a:r>
            <a:endParaRPr lang="tr-TR" dirty="0"/>
          </a:p>
        </p:txBody>
      </p:sp>
      <p:sp>
        <p:nvSpPr>
          <p:cNvPr id="3" name="İçerik Yer Tutucusu 2"/>
          <p:cNvSpPr>
            <a:spLocks noGrp="1"/>
          </p:cNvSpPr>
          <p:nvPr>
            <p:ph idx="1"/>
          </p:nvPr>
        </p:nvSpPr>
        <p:spPr/>
        <p:txBody>
          <a:bodyPr/>
          <a:lstStyle/>
          <a:p>
            <a:r>
              <a:rPr lang="tr-TR" dirty="0"/>
              <a:t>https://www.youtube.com/watch?v=2ePf9rue1Ao</a:t>
            </a:r>
          </a:p>
        </p:txBody>
      </p:sp>
    </p:spTree>
    <p:extLst>
      <p:ext uri="{BB962C8B-B14F-4D97-AF65-F5344CB8AC3E}">
        <p14:creationId xmlns:p14="http://schemas.microsoft.com/office/powerpoint/2010/main" val="18378482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en-US" dirty="0"/>
              <a:t>A.I. is the study of how to make computers do things at which, at the moment, people are better</a:t>
            </a:r>
            <a:r>
              <a:rPr lang="en-US" dirty="0" smtClean="0"/>
              <a:t>.</a:t>
            </a:r>
            <a:endParaRPr lang="tr-TR" dirty="0" smtClean="0"/>
          </a:p>
          <a:p>
            <a:r>
              <a:rPr lang="en-US" dirty="0"/>
              <a:t>Artificial Intelligence is a way of making a computer, a computer-controlled robot, or a software think intelligently, in the similar manner the intelligent humans think. </a:t>
            </a:r>
            <a:endParaRPr lang="tr-TR" dirty="0"/>
          </a:p>
        </p:txBody>
      </p:sp>
    </p:spTree>
    <p:extLst>
      <p:ext uri="{BB962C8B-B14F-4D97-AF65-F5344CB8AC3E}">
        <p14:creationId xmlns:p14="http://schemas.microsoft.com/office/powerpoint/2010/main" val="20635795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en-US" dirty="0"/>
              <a:t>AI is accomplished by studying how human brain thinks, and how humans learn, decide, and work while trying to solve a problem, and then using the outcomes of this study as a basis of developing intelligent software and systems.</a:t>
            </a:r>
            <a:endParaRPr lang="tr-TR" dirty="0"/>
          </a:p>
        </p:txBody>
      </p:sp>
    </p:spTree>
    <p:extLst>
      <p:ext uri="{BB962C8B-B14F-4D97-AF65-F5344CB8AC3E}">
        <p14:creationId xmlns:p14="http://schemas.microsoft.com/office/powerpoint/2010/main" val="24566971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b="1" dirty="0"/>
              <a:t>What if machines could learn on their own? </a:t>
            </a:r>
            <a:endParaRPr lang="tr-TR" b="1" dirty="0" smtClean="0"/>
          </a:p>
          <a:p>
            <a:r>
              <a:rPr lang="en-US" dirty="0" smtClean="0"/>
              <a:t>It </a:t>
            </a:r>
            <a:r>
              <a:rPr lang="en-US" dirty="0"/>
              <a:t>would completely change what they can and cannot do, including in the field of work. Thanks to the confluence of several conditions, we may now be at this breakthrough point.</a:t>
            </a:r>
            <a:endParaRPr lang="tr-TR" dirty="0"/>
          </a:p>
        </p:txBody>
      </p:sp>
    </p:spTree>
    <p:extLst>
      <p:ext uri="{BB962C8B-B14F-4D97-AF65-F5344CB8AC3E}">
        <p14:creationId xmlns:p14="http://schemas.microsoft.com/office/powerpoint/2010/main" val="3926109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710779"/>
            <a:ext cx="9144000" cy="6102597"/>
          </a:xfrm>
          <a:prstGeom prst="rect">
            <a:avLst/>
          </a:prstGeom>
        </p:spPr>
      </p:pic>
      <p:sp>
        <p:nvSpPr>
          <p:cNvPr id="5" name="Title 4"/>
          <p:cNvSpPr>
            <a:spLocks noGrp="1"/>
          </p:cNvSpPr>
          <p:nvPr>
            <p:ph type="title"/>
          </p:nvPr>
        </p:nvSpPr>
        <p:spPr>
          <a:xfrm>
            <a:off x="478568" y="30378"/>
            <a:ext cx="8229600" cy="1368152"/>
          </a:xfrm>
        </p:spPr>
        <p:txBody>
          <a:bodyPr>
            <a:normAutofit fontScale="90000"/>
          </a:bodyPr>
          <a:lstStyle/>
          <a:p>
            <a:pPr algn="ctr"/>
            <a:r>
              <a:rPr lang="en-US" dirty="0" smtClean="0"/>
              <a:t> </a:t>
            </a:r>
            <a:r>
              <a:rPr lang="en-US" sz="4000" dirty="0" smtClean="0"/>
              <a:t>Tectonic Plates (in mantle: depth 2.900 KM)</a:t>
            </a:r>
            <a:r>
              <a:rPr lang="en-US" dirty="0"/>
              <a:t/>
            </a:r>
            <a:br>
              <a:rPr lang="en-US" dirty="0"/>
            </a:br>
            <a:endParaRPr lang="en-US" dirty="0"/>
          </a:p>
        </p:txBody>
      </p:sp>
    </p:spTree>
    <p:extLst>
      <p:ext uri="{BB962C8B-B14F-4D97-AF65-F5344CB8AC3E}">
        <p14:creationId xmlns:p14="http://schemas.microsoft.com/office/powerpoint/2010/main" val="19374846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b="1" u="sng" dirty="0" err="1"/>
              <a:t>Polanyi’s</a:t>
            </a:r>
            <a:r>
              <a:rPr lang="tr-TR" b="1" u="sng" dirty="0"/>
              <a:t> </a:t>
            </a:r>
            <a:r>
              <a:rPr lang="tr-TR" b="1" u="sng" dirty="0" err="1" smtClean="0"/>
              <a:t>Paradox</a:t>
            </a:r>
            <a:r>
              <a:rPr lang="tr-TR" b="1" u="sng" dirty="0" smtClean="0"/>
              <a:t>:</a:t>
            </a:r>
          </a:p>
          <a:p>
            <a:r>
              <a:rPr lang="en-US" dirty="0"/>
              <a:t>Everyone knows more than they can tell. You may not be able to tell a machine how to ride a bike or feel the emotion, but you know how it is. An important paradox used in artificial intelligence </a:t>
            </a:r>
            <a:r>
              <a:rPr lang="en-US" dirty="0" smtClean="0"/>
              <a:t>development</a:t>
            </a:r>
            <a:r>
              <a:rPr lang="tr-TR" dirty="0" smtClean="0"/>
              <a:t>.</a:t>
            </a:r>
            <a:endParaRPr lang="tr-TR" dirty="0"/>
          </a:p>
        </p:txBody>
      </p:sp>
    </p:spTree>
    <p:extLst>
      <p:ext uri="{BB962C8B-B14F-4D97-AF65-F5344CB8AC3E}">
        <p14:creationId xmlns:p14="http://schemas.microsoft.com/office/powerpoint/2010/main" val="42719626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1628800"/>
            <a:ext cx="7488832" cy="1938992"/>
          </a:xfrm>
          <a:prstGeom prst="rect">
            <a:avLst/>
          </a:prstGeom>
        </p:spPr>
        <p:txBody>
          <a:bodyPr wrap="square">
            <a:spAutoFit/>
          </a:bodyPr>
          <a:lstStyle/>
          <a:p>
            <a:r>
              <a:rPr lang="en-US" sz="2400" dirty="0" smtClean="0"/>
              <a:t>The automation process, which began in the 1900s, was replaced by digitalization. How the institutions that failed to adapt to this situation in the 1900s had to undergo transformation, today the institutions that cannot digitize their processes will not be sustainable</a:t>
            </a:r>
            <a:r>
              <a:rPr lang="tr-TR" sz="2400" dirty="0" smtClean="0"/>
              <a:t>.</a:t>
            </a:r>
            <a:endParaRPr lang="tr-TR" sz="2400" dirty="0"/>
          </a:p>
        </p:txBody>
      </p:sp>
    </p:spTree>
    <p:extLst>
      <p:ext uri="{BB962C8B-B14F-4D97-AF65-F5344CB8AC3E}">
        <p14:creationId xmlns:p14="http://schemas.microsoft.com/office/powerpoint/2010/main" val="42623118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en-US" sz="4000" dirty="0"/>
              <a:t>Recommendations for Robotic Process Automation and AI Projects</a:t>
            </a:r>
            <a:endParaRPr lang="tr-TR" sz="4000" dirty="0"/>
          </a:p>
        </p:txBody>
      </p:sp>
      <p:sp>
        <p:nvSpPr>
          <p:cNvPr id="3" name="İçerik Yer Tutucusu 2"/>
          <p:cNvSpPr>
            <a:spLocks noGrp="1"/>
          </p:cNvSpPr>
          <p:nvPr>
            <p:ph idx="1"/>
          </p:nvPr>
        </p:nvSpPr>
        <p:spPr/>
        <p:txBody>
          <a:bodyPr>
            <a:normAutofit/>
          </a:bodyPr>
          <a:lstStyle/>
          <a:p>
            <a:r>
              <a:rPr lang="en-US" dirty="0"/>
              <a:t>Be sure to evaluate your processes before you get into robotic process automation, complete simple improvements that will be improved and </a:t>
            </a:r>
            <a:r>
              <a:rPr lang="en-US" dirty="0" smtClean="0"/>
              <a:t>simplified</a:t>
            </a:r>
            <a:endParaRPr lang="tr-TR" dirty="0" smtClean="0"/>
          </a:p>
          <a:p>
            <a:endParaRPr lang="tr-TR" dirty="0" smtClean="0"/>
          </a:p>
          <a:p>
            <a:r>
              <a:rPr lang="en-US" dirty="0" smtClean="0"/>
              <a:t>Manage </a:t>
            </a:r>
            <a:r>
              <a:rPr lang="en-US" dirty="0"/>
              <a:t>demand from business process owners. RPA should not be the default answer. Calculate current costs for solutions that are presently in use and consider which will be eliminated by the implementation of the RPA strategy. </a:t>
            </a:r>
            <a:endParaRPr lang="tr-TR" dirty="0" smtClean="0"/>
          </a:p>
          <a:p>
            <a:pPr marL="0" indent="0">
              <a:buNone/>
            </a:pPr>
            <a:r>
              <a:rPr lang="en-US" dirty="0" smtClean="0"/>
              <a:t> </a:t>
            </a:r>
            <a:endParaRPr lang="tr-TR" dirty="0"/>
          </a:p>
        </p:txBody>
      </p:sp>
    </p:spTree>
    <p:extLst>
      <p:ext uri="{BB962C8B-B14F-4D97-AF65-F5344CB8AC3E}">
        <p14:creationId xmlns:p14="http://schemas.microsoft.com/office/powerpoint/2010/main" val="34379444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t>Robotic process automation should be considered as a digital workforce that works 24/7. It is necessary to plan this period well in order to obtain continuous efficiency. Make and track the daily work plans of your digital employees. </a:t>
            </a:r>
            <a:r>
              <a:rPr lang="en-US" dirty="0" smtClean="0"/>
              <a:t> </a:t>
            </a:r>
            <a:endParaRPr lang="tr-TR" dirty="0"/>
          </a:p>
          <a:p>
            <a:endParaRPr lang="tr-TR" dirty="0"/>
          </a:p>
        </p:txBody>
      </p:sp>
    </p:spTree>
    <p:extLst>
      <p:ext uri="{BB962C8B-B14F-4D97-AF65-F5344CB8AC3E}">
        <p14:creationId xmlns:p14="http://schemas.microsoft.com/office/powerpoint/2010/main" val="16177647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en-US" dirty="0"/>
              <a:t>Establish a central team to monitor your employees. This team should always follow the results of the study and plan the daily work schedule. </a:t>
            </a:r>
            <a:r>
              <a:rPr lang="en-US" dirty="0" smtClean="0"/>
              <a:t>Previous </a:t>
            </a:r>
            <a:r>
              <a:rPr lang="en-US" dirty="0"/>
              <a:t>and new processes of problem management 1 Transformation of Business Model in Finance Sector with Artificial... </a:t>
            </a:r>
            <a:endParaRPr lang="tr-TR" dirty="0" smtClean="0"/>
          </a:p>
          <a:p>
            <a:r>
              <a:rPr lang="en-US" dirty="0" smtClean="0"/>
              <a:t>• </a:t>
            </a:r>
            <a:r>
              <a:rPr lang="en-US" dirty="0"/>
              <a:t>Promote your RPA project well within the organization, ensuring that all units benefit from the benefits. Thus, the process of determining the processes carried out manually will be accelerated. </a:t>
            </a:r>
            <a:endParaRPr lang="tr-TR" dirty="0"/>
          </a:p>
        </p:txBody>
      </p:sp>
    </p:spTree>
    <p:extLst>
      <p:ext uri="{BB962C8B-B14F-4D97-AF65-F5344CB8AC3E}">
        <p14:creationId xmlns:p14="http://schemas.microsoft.com/office/powerpoint/2010/main" val="8481109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t>• Be prepared for the negative reactions of employees. The RPA can be seen as a threat to the employees. Establish your communication correctly. Ensure that the threat is not perceived as an opportunity. Inform your employees about how to use automation and how RPA tools </a:t>
            </a:r>
            <a:r>
              <a:rPr lang="en-US" dirty="0" smtClean="0"/>
              <a:t>work</a:t>
            </a:r>
            <a:endParaRPr lang="tr-TR" dirty="0"/>
          </a:p>
        </p:txBody>
      </p:sp>
    </p:spTree>
    <p:extLst>
      <p:ext uri="{BB962C8B-B14F-4D97-AF65-F5344CB8AC3E}">
        <p14:creationId xmlns:p14="http://schemas.microsoft.com/office/powerpoint/2010/main" val="41926191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smtClean="0"/>
              <a:t>Monitor </a:t>
            </a:r>
            <a:r>
              <a:rPr lang="en-US" dirty="0"/>
              <a:t>new automation trends continuously. RPA projects will also disappear with new opportunities</a:t>
            </a:r>
            <a:r>
              <a:rPr lang="en-US" dirty="0" smtClean="0"/>
              <a:t>.</a:t>
            </a:r>
            <a:endParaRPr lang="tr-TR" dirty="0" smtClean="0"/>
          </a:p>
          <a:p>
            <a:r>
              <a:rPr lang="en-US" dirty="0" smtClean="0"/>
              <a:t>Find </a:t>
            </a:r>
            <a:r>
              <a:rPr lang="en-US" dirty="0"/>
              <a:t>people who can see automation opportunities and contribute to the development of these skills.</a:t>
            </a:r>
            <a:endParaRPr lang="tr-TR" dirty="0"/>
          </a:p>
          <a:p>
            <a:endParaRPr lang="tr-TR" dirty="0"/>
          </a:p>
        </p:txBody>
      </p:sp>
    </p:spTree>
    <p:extLst>
      <p:ext uri="{BB962C8B-B14F-4D97-AF65-F5344CB8AC3E}">
        <p14:creationId xmlns:p14="http://schemas.microsoft.com/office/powerpoint/2010/main" val="3173820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1143000"/>
          </a:xfrm>
        </p:spPr>
        <p:txBody>
          <a:bodyPr/>
          <a:lstStyle/>
          <a:p>
            <a:endParaRPr lang="en-US" dirty="0"/>
          </a:p>
        </p:txBody>
      </p:sp>
      <p:sp>
        <p:nvSpPr>
          <p:cNvPr id="3" name="Content Placeholder 2"/>
          <p:cNvSpPr>
            <a:spLocks noGrp="1"/>
          </p:cNvSpPr>
          <p:nvPr>
            <p:ph idx="1"/>
          </p:nvPr>
        </p:nvSpPr>
        <p:spPr/>
        <p:txBody>
          <a:bodyPr/>
          <a:lstStyle/>
          <a:p>
            <a:r>
              <a:rPr lang="en-US" dirty="0"/>
              <a:t>High-frequency </a:t>
            </a:r>
            <a:endParaRPr lang="en-US" dirty="0" smtClean="0"/>
          </a:p>
          <a:p>
            <a:r>
              <a:rPr lang="en-US" dirty="0" smtClean="0"/>
              <a:t>Active </a:t>
            </a:r>
          </a:p>
          <a:p>
            <a:r>
              <a:rPr lang="en-US" dirty="0" err="1" smtClean="0"/>
              <a:t>Auroral</a:t>
            </a:r>
            <a:r>
              <a:rPr lang="en-US" dirty="0" smtClean="0"/>
              <a:t> </a:t>
            </a:r>
          </a:p>
          <a:p>
            <a:r>
              <a:rPr lang="en-US" dirty="0" smtClean="0"/>
              <a:t>Research </a:t>
            </a:r>
          </a:p>
          <a:p>
            <a:r>
              <a:rPr lang="en-US" dirty="0" smtClean="0"/>
              <a:t>Program</a:t>
            </a:r>
          </a:p>
          <a:p>
            <a:endParaRPr lang="en-US" dirty="0"/>
          </a:p>
          <a:p>
            <a:endParaRPr lang="en-US" dirty="0"/>
          </a:p>
        </p:txBody>
      </p:sp>
      <p:sp>
        <p:nvSpPr>
          <p:cNvPr id="5" name="Rectangle 4"/>
          <p:cNvSpPr/>
          <p:nvPr/>
        </p:nvSpPr>
        <p:spPr>
          <a:xfrm>
            <a:off x="755576" y="1935480"/>
            <a:ext cx="288032" cy="23576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43808" y="4725144"/>
            <a:ext cx="4968552" cy="1015663"/>
          </a:xfrm>
          <a:prstGeom prst="rect">
            <a:avLst/>
          </a:prstGeom>
          <a:noFill/>
        </p:spPr>
        <p:txBody>
          <a:bodyPr wrap="square" rtlCol="0">
            <a:spAutoFit/>
          </a:bodyPr>
          <a:lstStyle/>
          <a:p>
            <a:r>
              <a:rPr lang="en-US" sz="6000" dirty="0" smtClean="0">
                <a:solidFill>
                  <a:srgbClr val="FF0000"/>
                </a:solidFill>
              </a:rPr>
              <a:t>H A </a:t>
            </a:r>
            <a:r>
              <a:rPr lang="en-US" sz="6000" dirty="0" err="1" smtClean="0">
                <a:solidFill>
                  <a:srgbClr val="FF0000"/>
                </a:solidFill>
              </a:rPr>
              <a:t>A</a:t>
            </a:r>
            <a:r>
              <a:rPr lang="en-US" sz="6000" dirty="0" smtClean="0">
                <a:solidFill>
                  <a:srgbClr val="FF0000"/>
                </a:solidFill>
              </a:rPr>
              <a:t> R P</a:t>
            </a:r>
            <a:endParaRPr lang="en-US" sz="6000" dirty="0">
              <a:solidFill>
                <a:srgbClr val="FF0000"/>
              </a:solidFill>
            </a:endParaRPr>
          </a:p>
        </p:txBody>
      </p:sp>
      <p:cxnSp>
        <p:nvCxnSpPr>
          <p:cNvPr id="8" name="Straight Arrow Connector 7"/>
          <p:cNvCxnSpPr/>
          <p:nvPr/>
        </p:nvCxnSpPr>
        <p:spPr>
          <a:xfrm>
            <a:off x="1043608" y="4293096"/>
            <a:ext cx="1800200" cy="7200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300192" y="3861048"/>
            <a:ext cx="792088" cy="10801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84168" y="2060848"/>
            <a:ext cx="2160240" cy="1754326"/>
          </a:xfrm>
          <a:prstGeom prst="rect">
            <a:avLst/>
          </a:prstGeom>
          <a:noFill/>
        </p:spPr>
        <p:txBody>
          <a:bodyPr wrap="square" rtlCol="0">
            <a:spAutoFit/>
          </a:bodyPr>
          <a:lstStyle/>
          <a:p>
            <a:r>
              <a:rPr lang="en-US" dirty="0"/>
              <a:t>is a scientific endeavor aimed at studying the properties and behavior of the ionosphere.</a:t>
            </a:r>
          </a:p>
        </p:txBody>
      </p:sp>
      <p:pic>
        <p:nvPicPr>
          <p:cNvPr id="12" name="Picture 11"/>
          <p:cNvPicPr>
            <a:picLocks noChangeAspect="1"/>
          </p:cNvPicPr>
          <p:nvPr/>
        </p:nvPicPr>
        <p:blipFill>
          <a:blip r:embed="rId2"/>
          <a:stretch>
            <a:fillRect/>
          </a:stretch>
        </p:blipFill>
        <p:spPr>
          <a:xfrm>
            <a:off x="2627784" y="2504438"/>
            <a:ext cx="3297585" cy="1818563"/>
          </a:xfrm>
          <a:prstGeom prst="rect">
            <a:avLst/>
          </a:prstGeom>
        </p:spPr>
      </p:pic>
      <p:sp>
        <p:nvSpPr>
          <p:cNvPr id="13" name="TextBox 12"/>
          <p:cNvSpPr txBox="1"/>
          <p:nvPr/>
        </p:nvSpPr>
        <p:spPr>
          <a:xfrm>
            <a:off x="457200" y="5740807"/>
            <a:ext cx="8363272" cy="1200329"/>
          </a:xfrm>
          <a:prstGeom prst="rect">
            <a:avLst/>
          </a:prstGeom>
          <a:noFill/>
        </p:spPr>
        <p:txBody>
          <a:bodyPr wrap="square" rtlCol="0">
            <a:spAutoFit/>
          </a:bodyPr>
          <a:lstStyle/>
          <a:p>
            <a:r>
              <a:rPr lang="en-US" dirty="0" err="1" smtClean="0">
                <a:solidFill>
                  <a:schemeClr val="accent1"/>
                </a:solidFill>
              </a:rPr>
              <a:t>Ionosphere:</a:t>
            </a:r>
            <a:r>
              <a:rPr lang="en-US" dirty="0" err="1">
                <a:solidFill>
                  <a:schemeClr val="accent1"/>
                </a:solidFill>
              </a:rPr>
              <a:t>"The</a:t>
            </a:r>
            <a:r>
              <a:rPr lang="en-US" dirty="0">
                <a:solidFill>
                  <a:schemeClr val="accent1"/>
                </a:solidFill>
              </a:rPr>
              <a:t> ionosphere stretches roughly 50 to 400 miles above Earth's surface, right at the edge of space. Along with the neutral upper atmosphere, the ionosphere forms the boundary between Earth's lower atmosphere — where we live and breathe — and the vacuum of space."</a:t>
            </a:r>
            <a:r>
              <a:rPr lang="en-US" dirty="0" smtClean="0">
                <a:solidFill>
                  <a:schemeClr val="accent1"/>
                </a:solidFill>
              </a:rPr>
              <a:t> </a:t>
            </a:r>
            <a:endParaRPr lang="en-US" dirty="0">
              <a:solidFill>
                <a:schemeClr val="accent1"/>
              </a:solidFill>
            </a:endParaRPr>
          </a:p>
        </p:txBody>
      </p:sp>
    </p:spTree>
    <p:extLst>
      <p:ext uri="{BB962C8B-B14F-4D97-AF65-F5344CB8AC3E}">
        <p14:creationId xmlns:p14="http://schemas.microsoft.com/office/powerpoint/2010/main" val="360917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circle(in)">
                                      <p:cBhvr>
                                        <p:cTn id="47" dur="20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heel(1)">
                                      <p:cBhvr>
                                        <p:cTn id="57" dur="20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arn(inVertic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Effect transition="in" filter="fade">
                                      <p:cBhvr>
                                        <p:cTn id="7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Was HAARP Developed?</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High-frequency Active </a:t>
            </a:r>
            <a:r>
              <a:rPr lang="en-US" dirty="0" err="1"/>
              <a:t>Auroral</a:t>
            </a:r>
            <a:r>
              <a:rPr lang="en-US" dirty="0"/>
              <a:t> Research Program began in 1990 as a congressional initiative to expand our knowledge of the earth's upper atmosphere and their effects on radio wave propagation. Particular emphasis was placed on being able to understand and use it to enhance communications and surveillance systems for both civilian and defense purposes.</a:t>
            </a:r>
          </a:p>
          <a:p>
            <a:endParaRPr lang="en-US" dirty="0"/>
          </a:p>
          <a:p>
            <a:r>
              <a:rPr lang="en-US" dirty="0"/>
              <a:t>Between 1990 and 2014, HAARP was a jointly managed program of the United States Air Force (USAF) and United States Navy.  Its goal was to research the physical and electrical properties of the Earth’s ionosphere, which can affect our military and civilian communication and navigation systems.</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437760" y="3125520"/>
              <a:ext cx="6572520" cy="2214720"/>
            </p14:xfrm>
          </p:contentPart>
        </mc:Choice>
        <mc:Fallback>
          <p:pic>
            <p:nvPicPr>
              <p:cNvPr id="4" name="Ink 3"/>
              <p:cNvPicPr/>
              <p:nvPr/>
            </p:nvPicPr>
            <p:blipFill>
              <a:blip r:embed="rId3"/>
              <a:stretch>
                <a:fillRect/>
              </a:stretch>
            </p:blipFill>
            <p:spPr>
              <a:xfrm>
                <a:off x="428400" y="3116160"/>
                <a:ext cx="6591240" cy="2233440"/>
              </a:xfrm>
              <a:prstGeom prst="rect">
                <a:avLst/>
              </a:prstGeom>
            </p:spPr>
          </p:pic>
        </mc:Fallback>
      </mc:AlternateContent>
    </p:spTree>
    <p:extLst>
      <p:ext uri="{BB962C8B-B14F-4D97-AF65-F5344CB8AC3E}">
        <p14:creationId xmlns:p14="http://schemas.microsoft.com/office/powerpoint/2010/main" val="744351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Owns HAARP?/How does it work?</a:t>
            </a:r>
            <a:endParaRPr lang="en-US" dirty="0"/>
          </a:p>
        </p:txBody>
      </p:sp>
      <p:sp>
        <p:nvSpPr>
          <p:cNvPr id="3" name="Content Placeholder 2"/>
          <p:cNvSpPr>
            <a:spLocks noGrp="1"/>
          </p:cNvSpPr>
          <p:nvPr>
            <p:ph idx="1"/>
          </p:nvPr>
        </p:nvSpPr>
        <p:spPr/>
        <p:txBody>
          <a:bodyPr>
            <a:normAutofit fontScale="77500" lnSpcReduction="20000"/>
          </a:bodyPr>
          <a:lstStyle/>
          <a:p>
            <a:r>
              <a:rPr lang="en-US" dirty="0"/>
              <a:t> Responsibility for the HAARP facilities and equipment formally transferred from the military to UAF on Aug. 11, 2015</a:t>
            </a:r>
            <a:r>
              <a:rPr lang="en-US" dirty="0" smtClean="0"/>
              <a:t>.</a:t>
            </a:r>
          </a:p>
          <a:p>
            <a:endParaRPr lang="en-US" dirty="0" smtClean="0"/>
          </a:p>
          <a:p>
            <a:r>
              <a:rPr lang="en-US" dirty="0" smtClean="0"/>
              <a:t>Scientists </a:t>
            </a:r>
            <a:r>
              <a:rPr lang="en-US" dirty="0"/>
              <a:t>at HAARP use HF radio transmitters to heat small regions of the ionosphere and observe the effects (including </a:t>
            </a:r>
            <a:r>
              <a:rPr lang="en-US" dirty="0" err="1"/>
              <a:t>ionospheric</a:t>
            </a:r>
            <a:r>
              <a:rPr lang="en-US" dirty="0"/>
              <a:t> heating).  For traditional space research using ground-based observations or experiments on </a:t>
            </a:r>
            <a:r>
              <a:rPr lang="en-US" dirty="0">
                <a:solidFill>
                  <a:srgbClr val="FF0000"/>
                </a:solidFill>
              </a:rPr>
              <a:t>sounding rockets</a:t>
            </a:r>
            <a:r>
              <a:rPr lang="en-US" dirty="0"/>
              <a:t>, it can take an extremely long time (days, weeks, even years) to get the desired natural overhead conditions.  </a:t>
            </a:r>
            <a:r>
              <a:rPr lang="en-US" dirty="0">
                <a:solidFill>
                  <a:srgbClr val="FF0000"/>
                </a:solidFill>
              </a:rPr>
              <a:t>Satellites </a:t>
            </a:r>
            <a:r>
              <a:rPr lang="en-US" dirty="0"/>
              <a:t>can amass much larger databases but it is difficult to coordinate the satellite with the desired phenomena.  </a:t>
            </a:r>
            <a:endParaRPr lang="en-US" dirty="0" smtClean="0"/>
          </a:p>
          <a:p>
            <a:endParaRPr lang="en-US" dirty="0"/>
          </a:p>
          <a:p>
            <a:r>
              <a:rPr lang="en-US" dirty="0" smtClean="0"/>
              <a:t>With </a:t>
            </a:r>
            <a:r>
              <a:rPr lang="en-US" dirty="0"/>
              <a:t>a facility like HAARP, it is possible to perform an experiment at will to create plasma structures and irregularities, use the ionosphere like an antenna to excite low frequency waves, create weak luminous aurora-like glows and a variety of other experiments.</a:t>
            </a:r>
          </a:p>
        </p:txBody>
      </p:sp>
    </p:spTree>
    <p:extLst>
      <p:ext uri="{BB962C8B-B14F-4D97-AF65-F5344CB8AC3E}">
        <p14:creationId xmlns:p14="http://schemas.microsoft.com/office/powerpoint/2010/main" val="1301733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I visit HAARP?</a:t>
            </a:r>
            <a:endParaRPr lang="en-US" dirty="0"/>
          </a:p>
        </p:txBody>
      </p:sp>
      <p:sp>
        <p:nvSpPr>
          <p:cNvPr id="3" name="Content Placeholder 2"/>
          <p:cNvSpPr>
            <a:spLocks noGrp="1"/>
          </p:cNvSpPr>
          <p:nvPr>
            <p:ph idx="1"/>
          </p:nvPr>
        </p:nvSpPr>
        <p:spPr/>
        <p:txBody>
          <a:bodyPr/>
          <a:lstStyle/>
          <a:p>
            <a:r>
              <a:rPr lang="en-US" dirty="0" smtClean="0"/>
              <a:t>UAF (University of Alaska Fairbanks) recognizes </a:t>
            </a:r>
            <a:r>
              <a:rPr lang="en-US" dirty="0"/>
              <a:t>there is a great interest in the scientific work of the facility and the university continues the tradition of holding an annual open house when anyone is welcome to visit the site</a:t>
            </a:r>
            <a:r>
              <a:rPr lang="en-US" dirty="0" smtClean="0"/>
              <a:t>.</a:t>
            </a:r>
          </a:p>
          <a:p>
            <a:endParaRPr lang="en-US" dirty="0"/>
          </a:p>
          <a:p>
            <a:r>
              <a:rPr lang="en-US" dirty="0" smtClean="0"/>
              <a:t>HAARP technology has nothing to do with Lithosphere or mantle, it observes Ionosphere. </a:t>
            </a:r>
          </a:p>
          <a:p>
            <a:r>
              <a:rPr lang="en-US" u="sng" dirty="0" smtClean="0"/>
              <a:t>It only observes and can not create earthquakes! </a:t>
            </a:r>
            <a:endParaRPr lang="en-US" u="sng" dirty="0"/>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241200" y="2410920"/>
              <a:ext cx="7804800" cy="3465000"/>
            </p14:xfrm>
          </p:contentPart>
        </mc:Choice>
        <mc:Fallback>
          <p:pic>
            <p:nvPicPr>
              <p:cNvPr id="5" name="Ink 4"/>
              <p:cNvPicPr/>
              <p:nvPr/>
            </p:nvPicPr>
            <p:blipFill>
              <a:blip r:embed="rId3"/>
              <a:stretch>
                <a:fillRect/>
              </a:stretch>
            </p:blipFill>
            <p:spPr>
              <a:xfrm>
                <a:off x="231840" y="2401560"/>
                <a:ext cx="7823520" cy="3483720"/>
              </a:xfrm>
              <a:prstGeom prst="rect">
                <a:avLst/>
              </a:prstGeom>
            </p:spPr>
          </p:pic>
        </mc:Fallback>
      </mc:AlternateContent>
    </p:spTree>
    <p:extLst>
      <p:ext uri="{BB962C8B-B14F-4D97-AF65-F5344CB8AC3E}">
        <p14:creationId xmlns:p14="http://schemas.microsoft.com/office/powerpoint/2010/main" val="41747967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6285</TotalTime>
  <Words>3183</Words>
  <Application>Microsoft Office PowerPoint</Application>
  <PresentationFormat>On-screen Show (4:3)</PresentationFormat>
  <Paragraphs>180</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Calibri</vt:lpstr>
      <vt:lpstr>Constantia</vt:lpstr>
      <vt:lpstr>Roboto</vt:lpstr>
      <vt:lpstr>Wingdings 2</vt:lpstr>
      <vt:lpstr>Akış</vt:lpstr>
      <vt:lpstr>New Technologies for Business</vt:lpstr>
      <vt:lpstr>New Technologies, why and how?</vt:lpstr>
      <vt:lpstr>Layers of Earth</vt:lpstr>
      <vt:lpstr>Layers of Earth</vt:lpstr>
      <vt:lpstr> Tectonic Plates (in mantle: depth 2.900 KM) </vt:lpstr>
      <vt:lpstr>PowerPoint Presentation</vt:lpstr>
      <vt:lpstr>Why Was HAARP Developed? </vt:lpstr>
      <vt:lpstr>Who Owns HAARP?/How does it work?</vt:lpstr>
      <vt:lpstr>Can I visit HAARP?</vt:lpstr>
      <vt:lpstr>Some Concepts</vt:lpstr>
      <vt:lpstr>PowerPoint Presentation</vt:lpstr>
      <vt:lpstr>PowerPoint Presentation</vt:lpstr>
      <vt:lpstr>The Levitating Foundation</vt:lpstr>
      <vt:lpstr>Shock Absorbers</vt:lpstr>
      <vt:lpstr>Pendulum Power</vt:lpstr>
      <vt:lpstr>Replacable Fuses</vt:lpstr>
      <vt:lpstr>Rocking Core-Wall</vt:lpstr>
      <vt:lpstr>Seismic Invisibility Cloak</vt:lpstr>
      <vt:lpstr>Shape Memory Alloy</vt:lpstr>
      <vt:lpstr>Carbon Fiber Wrap</vt:lpstr>
      <vt:lpstr>Bio materials</vt:lpstr>
      <vt:lpstr>Cardboard Tubes</vt:lpstr>
      <vt:lpstr>PowerPoint Presentation</vt:lpstr>
      <vt:lpstr>PowerPoint Presentation</vt:lpstr>
      <vt:lpstr>Jeopardy and AI</vt:lpstr>
      <vt:lpstr>PowerPoint Presentation</vt:lpstr>
      <vt:lpstr>ALPHAGO</vt:lpstr>
      <vt:lpstr>STARCRAFT</vt:lpstr>
      <vt:lpstr>Some Definitons</vt:lpstr>
      <vt:lpstr>Types of A.I.</vt:lpstr>
      <vt:lpstr>PowerPoint Presentation</vt:lpstr>
      <vt:lpstr>Generative AI</vt:lpstr>
      <vt:lpstr>Backed by Gen AI</vt:lpstr>
      <vt:lpstr>Accelerate GEN AI</vt:lpstr>
      <vt:lpstr>Difference between CHATGPT and SimSimi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AI?</vt:lpstr>
      <vt:lpstr>PowerPoint Presentation</vt:lpstr>
      <vt:lpstr>PowerPoint Presentation</vt:lpstr>
      <vt:lpstr>PowerPoint Presentation</vt:lpstr>
      <vt:lpstr>PowerPoint Presentation</vt:lpstr>
      <vt:lpstr>PowerPoint Presentation</vt:lpstr>
      <vt:lpstr>Recommendations for Robotic Process Automation and AI Projects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Technologies for Business</dc:title>
  <dc:creator>Fatih KOÇ</dc:creator>
  <cp:lastModifiedBy>NewPC</cp:lastModifiedBy>
  <cp:revision>41</cp:revision>
  <dcterms:created xsi:type="dcterms:W3CDTF">2021-10-11T10:55:04Z</dcterms:created>
  <dcterms:modified xsi:type="dcterms:W3CDTF">2023-10-16T12:59:41Z</dcterms:modified>
</cp:coreProperties>
</file>