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4"/>
  </p:sldMasterIdLst>
  <p:notesMasterIdLst>
    <p:notesMasterId r:id="rId35"/>
  </p:notesMasterIdLst>
  <p:handoutMasterIdLst>
    <p:handoutMasterId r:id="rId36"/>
  </p:handoutMasterIdLst>
  <p:sldIdLst>
    <p:sldId id="325" r:id="rId5"/>
    <p:sldId id="291" r:id="rId6"/>
    <p:sldId id="292" r:id="rId7"/>
    <p:sldId id="328" r:id="rId8"/>
    <p:sldId id="313" r:id="rId9"/>
    <p:sldId id="329" r:id="rId10"/>
    <p:sldId id="294" r:id="rId11"/>
    <p:sldId id="295" r:id="rId12"/>
    <p:sldId id="330" r:id="rId13"/>
    <p:sldId id="296" r:id="rId14"/>
    <p:sldId id="297" r:id="rId15"/>
    <p:sldId id="298" r:id="rId16"/>
    <p:sldId id="299" r:id="rId17"/>
    <p:sldId id="300" r:id="rId18"/>
    <p:sldId id="301" r:id="rId19"/>
    <p:sldId id="331" r:id="rId20"/>
    <p:sldId id="332" r:id="rId21"/>
    <p:sldId id="303" r:id="rId22"/>
    <p:sldId id="305" r:id="rId23"/>
    <p:sldId id="307" r:id="rId24"/>
    <p:sldId id="321" r:id="rId25"/>
    <p:sldId id="327" r:id="rId26"/>
    <p:sldId id="319" r:id="rId27"/>
    <p:sldId id="320" r:id="rId28"/>
    <p:sldId id="326" r:id="rId29"/>
    <p:sldId id="309" r:id="rId30"/>
    <p:sldId id="334" r:id="rId31"/>
    <p:sldId id="333" r:id="rId32"/>
    <p:sldId id="324" r:id="rId33"/>
    <p:sldId id="310" r:id="rId34"/>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7FBE"/>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9" autoAdjust="0"/>
    <p:restoredTop sz="68673" autoAdjust="0"/>
  </p:normalViewPr>
  <p:slideViewPr>
    <p:cSldViewPr snapToGrid="0">
      <p:cViewPr varScale="1">
        <p:scale>
          <a:sx n="76" d="100"/>
          <a:sy n="76" d="100"/>
        </p:scale>
        <p:origin x="27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BFC7FBDA-8C78-4165-98DC-FA290382268A}" type="slidenum">
              <a:rPr lang="en-US"/>
              <a:pPr>
                <a:defRPr/>
              </a:pPr>
              <a:t>‹#›</a:t>
            </a:fld>
            <a:endParaRPr lang="en-US" dirty="0"/>
          </a:p>
        </p:txBody>
      </p:sp>
    </p:spTree>
    <p:extLst>
      <p:ext uri="{BB962C8B-B14F-4D97-AF65-F5344CB8AC3E}">
        <p14:creationId xmlns:p14="http://schemas.microsoft.com/office/powerpoint/2010/main" val="2388031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A8FC88F4-9A3D-45A1-8645-2A731A2D9526}" type="slidenum">
              <a:rPr lang="en-US"/>
              <a:pPr>
                <a:defRPr/>
              </a:pPr>
              <a:t>‹#›</a:t>
            </a:fld>
            <a:endParaRPr lang="en-US" dirty="0"/>
          </a:p>
        </p:txBody>
      </p:sp>
    </p:spTree>
    <p:extLst>
      <p:ext uri="{BB962C8B-B14F-4D97-AF65-F5344CB8AC3E}">
        <p14:creationId xmlns:p14="http://schemas.microsoft.com/office/powerpoint/2010/main" val="128016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9B14A75-AB87-4F62-B01E-C6C6E2302D46}" type="slidenum">
              <a:rPr lang="en-US" altLang="en-US" sz="1200" b="0"/>
              <a:pPr algn="r"/>
              <a:t>2</a:t>
            </a:fld>
            <a:endParaRPr lang="en-US" altLang="en-US" sz="1200" b="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7DDB66B5-B4A0-474E-B1D6-7C7D1B6619A4}" type="slidenum">
              <a:rPr lang="en-US" altLang="en-US" sz="1200" b="0"/>
              <a:pPr algn="r"/>
              <a:t>11</a:t>
            </a:fld>
            <a:endParaRPr lang="en-US" altLang="en-US" sz="1200" b="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E5EA0F3-0555-4E48-A9BC-99E18F2F2C8A}" type="slidenum">
              <a:rPr lang="en-US" altLang="en-US" sz="1200" b="0"/>
              <a:pPr algn="r"/>
              <a:t>12</a:t>
            </a:fld>
            <a:endParaRPr lang="en-US" altLang="en-US" sz="1200" b="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440A7710-6DFC-4C8D-AD76-FCE5C27E01CA}" type="slidenum">
              <a:rPr lang="en-US" altLang="en-US" sz="1200" b="0"/>
              <a:pPr algn="r"/>
              <a:t>13</a:t>
            </a:fld>
            <a:endParaRPr lang="en-US" altLang="en-US" sz="1200" b="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5263AA3C-9351-4589-90BF-30C78256A4AD}" type="slidenum">
              <a:rPr lang="en-US" altLang="en-US" sz="1200" b="0"/>
              <a:pPr algn="r"/>
              <a:t>14</a:t>
            </a:fld>
            <a:endParaRPr lang="en-US" altLang="en-US" sz="1200" b="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424D67"/>
                </a:solidFill>
                <a:latin typeface="STIX MathJax Main"/>
              </a:rPr>
              <a:t>Credit analysis of a mid-market corporate customer differs from that of a small business because, while still assessing the character of the firm’s management, its main focus is on the business itself. </a:t>
            </a:r>
            <a:endParaRPr lang="en-US" altLang="en-US" dirty="0"/>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637B5C1-F19A-45BE-89BC-E9399DE9FB79}" type="slidenum">
              <a:rPr lang="en-US" altLang="en-US" sz="1200" b="0"/>
              <a:pPr algn="r"/>
              <a:t>15</a:t>
            </a:fld>
            <a:endParaRPr lang="en-US" altLang="en-US" sz="1200" b="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C637B5C1-F19A-45BE-89BC-E9399DE9FB79}" type="slidenum">
              <a:rPr lang="en-US" altLang="en-US" sz="1200" b="0"/>
              <a:pPr algn="r"/>
              <a:t>16</a:t>
            </a:fld>
            <a:endParaRPr lang="en-US" altLang="en-US" sz="1200" b="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When evaluating the cash flow statement, FIs want to see that the loan applicant can pay back the loan with cash flows produced from the applicant’s operations. FIs do not (except as a last resort) want the loan applicant to pay back the loan by selling fixed assets or issuing additional debt. </a:t>
            </a:r>
            <a:endParaRPr lang="en-US" altLang="en-US" sz="1200" dirty="0">
              <a:latin typeface="+mn-lt"/>
            </a:endParaRPr>
          </a:p>
        </p:txBody>
      </p:sp>
    </p:spTree>
    <p:extLst>
      <p:ext uri="{BB962C8B-B14F-4D97-AF65-F5344CB8AC3E}">
        <p14:creationId xmlns:p14="http://schemas.microsoft.com/office/powerpoint/2010/main" val="2717980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21D5032-9554-4DFC-ACCA-3DDA5D5FC7CA}" type="slidenum">
              <a:rPr lang="en-US" altLang="en-US" sz="1200" b="0"/>
              <a:pPr algn="r"/>
              <a:t>17</a:t>
            </a:fld>
            <a:endParaRPr lang="en-US" altLang="en-US" sz="1200" b="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basic setup of a statement of cash flows is presented in Table 21–2. </a:t>
            </a:r>
            <a:endParaRPr lang="en-US" altLang="en-US" sz="1200" dirty="0">
              <a:latin typeface="+mn-lt"/>
            </a:endParaRPr>
          </a:p>
        </p:txBody>
      </p:sp>
    </p:spTree>
    <p:extLst>
      <p:ext uri="{BB962C8B-B14F-4D97-AF65-F5344CB8AC3E}">
        <p14:creationId xmlns:p14="http://schemas.microsoft.com/office/powerpoint/2010/main" val="373986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F27CFDF-26D5-4CF8-8436-1280C02D422A}" type="slidenum">
              <a:rPr lang="en-US" altLang="en-US" sz="1200" b="0"/>
              <a:pPr algn="r"/>
              <a:t>18</a:t>
            </a:fld>
            <a:endParaRPr lang="en-US" altLang="en-US" sz="1200" b="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Key to cross-sectional analysis is identifying similar firms that compete in the same markets, have similar size assets, and operate in a similar manner to the firm being analyzed. Since no two firms are identical, obtaining such a comparison group is no easy task. </a:t>
            </a:r>
            <a:endParaRPr lang="en-US" altLang="en-US" sz="1200" dirty="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AD34A49-6F85-408F-8B0B-27802B6D202D}" type="slidenum">
              <a:rPr lang="en-US" altLang="en-US" sz="1200" b="0"/>
              <a:pPr algn="r"/>
              <a:t>19</a:t>
            </a:fld>
            <a:endParaRPr lang="en-US" altLang="en-US" sz="1200" b="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0" u="none" strike="noStrike" baseline="0" dirty="0">
                <a:solidFill>
                  <a:srgbClr val="424D67"/>
                </a:solidFill>
                <a:latin typeface="+mn-lt"/>
              </a:rPr>
              <a:t>Conditions precedent </a:t>
            </a:r>
            <a:r>
              <a:rPr lang="en-US" sz="1200" b="0" i="0" u="none" strike="noStrike" baseline="0" dirty="0">
                <a:solidFill>
                  <a:srgbClr val="424D67"/>
                </a:solidFill>
                <a:latin typeface="+mn-lt"/>
              </a:rPr>
              <a:t>are those conditions specified in the credit agreement that must be fulfilled before drawdowns are permitted. These include various title searches, perfecting of collateral, and the like. </a:t>
            </a:r>
            <a:endParaRPr lang="en-US" altLang="en-US" sz="1200" dirty="0">
              <a:latin typeface="+mn-l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29A904BF-444A-485C-A113-436676C77058}" type="slidenum">
              <a:rPr lang="en-US" altLang="en-US" sz="1200" b="0"/>
              <a:pPr algn="r"/>
              <a:t>20</a:t>
            </a:fld>
            <a:endParaRPr lang="en-US" altLang="en-US" sz="1200" b="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A591062-7195-427B-874E-F215CE1748CE}" type="slidenum">
              <a:rPr lang="en-US" altLang="en-US" sz="1200" b="0"/>
              <a:pPr algn="r"/>
              <a:t>3</a:t>
            </a:fld>
            <a:endParaRPr lang="en-US" altLang="en-US" sz="1200" b="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D3F08385-4C8C-4D0D-A723-12D0779956CA}" type="slidenum">
              <a:rPr lang="en-US" altLang="en-US" sz="1200" b="0"/>
              <a:pPr algn="r"/>
              <a:t>21</a:t>
            </a:fld>
            <a:endParaRPr lang="en-US" altLang="en-US" sz="1200" b="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D3F08385-4C8C-4D0D-A723-12D0779956CA}" type="slidenum">
              <a:rPr lang="en-US" altLang="en-US" sz="1200" b="0"/>
              <a:pPr algn="r"/>
              <a:t>22</a:t>
            </a:fld>
            <a:endParaRPr lang="en-US" altLang="en-US" sz="1200" b="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1728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54EAC067-3CDB-4B86-8689-2658F2DEEDC4}" type="slidenum">
              <a:rPr lang="en-US" altLang="en-US" sz="1200" b="0"/>
              <a:pPr algn="r"/>
              <a:t>23</a:t>
            </a:fld>
            <a:endParaRPr lang="en-US" altLang="en-US" sz="1200" b="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0BF87113-AD1F-41E4-9637-0F739D64ABA6}" type="slidenum">
              <a:rPr lang="en-US" altLang="en-US" sz="1200" b="0"/>
              <a:pPr algn="r"/>
              <a:t>24</a:t>
            </a:fld>
            <a:endParaRPr lang="en-US" altLang="en-US" sz="1200" b="0"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If the value of a firm’s assets falls below its debt liabilities, it can be viewed as being economically insolvent. </a:t>
            </a:r>
            <a:endParaRPr lang="en-US" altLang="en-US" sz="1200" dirty="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42383B0-26F9-49AD-BFC2-731EA4716744}" type="slidenum">
              <a:rPr lang="en-US" altLang="en-US" sz="1200" b="0"/>
              <a:pPr algn="r"/>
              <a:t>25</a:t>
            </a:fld>
            <a:endParaRPr lang="en-US" altLang="en-US" sz="1200" b="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An example for Peabody Energy Corp., which filed for Chapter 11 bankruptcy protection in April 2016, is shown in Figure 21–2. Note that the Moody’s Analytics score (EDF) is rising earlier than rating agencies are downgrading the firm’s debt. Indeed, the rating agencies were very slow to react to, if not totally insensitive to, the increase in Peabody Energy risk. The Moody's Analytics EDF score starts to fall three years prior to Peabody Energy's bankruptcy and suggests a C rating by November 2013. Thus, the Moody’s Analytics EDF score gives a better “early warning” of impending default. </a:t>
            </a:r>
            <a:endParaRPr lang="en-US" altLang="en-US" sz="1200" dirty="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95CB9E6-9E48-4F61-8ABA-7EAD18AAA901}" type="slidenum">
              <a:rPr lang="en-US" altLang="en-US" sz="1200" b="0"/>
              <a:pPr algn="r"/>
              <a:t>26</a:t>
            </a:fld>
            <a:endParaRPr lang="en-US" altLang="en-US" sz="1200" b="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An important element in the credit management process, once the decision to make a loan has been made, is its pricing. This includes adjustments for the perceived credit risk or default risk of the borrower. </a:t>
            </a:r>
          </a:p>
          <a:p>
            <a:endParaRPr lang="en-US" sz="1200" b="0" i="0" u="none" strike="noStrike" baseline="0" dirty="0">
              <a:solidFill>
                <a:srgbClr val="424D67"/>
              </a:solidFill>
              <a:latin typeface="+mn-lt"/>
            </a:endParaRPr>
          </a:p>
          <a:p>
            <a:r>
              <a:rPr lang="en-US" sz="1200" b="0" i="0" u="none" strike="noStrike" baseline="0" dirty="0">
                <a:solidFill>
                  <a:srgbClr val="424D67"/>
                </a:solidFill>
                <a:latin typeface="+mn-lt"/>
              </a:rPr>
              <a:t>This section demonstrates two ways to calculate the return on a loan: the traditional </a:t>
            </a:r>
            <a:r>
              <a:rPr lang="en-US" sz="1200" b="0" i="1" u="none" strike="noStrike" baseline="0" dirty="0">
                <a:solidFill>
                  <a:srgbClr val="424D67"/>
                </a:solidFill>
                <a:latin typeface="+mn-lt"/>
              </a:rPr>
              <a:t>return on assets approach </a:t>
            </a:r>
            <a:r>
              <a:rPr lang="en-US" sz="1200" b="0" i="0" u="none" strike="noStrike" baseline="0" dirty="0">
                <a:solidFill>
                  <a:srgbClr val="424D67"/>
                </a:solidFill>
                <a:latin typeface="+mn-lt"/>
              </a:rPr>
              <a:t>and a newer approach used by many FIs including banks, thrifts, and insurance companies called </a:t>
            </a:r>
            <a:r>
              <a:rPr lang="en-US" sz="1200" b="0" i="1" u="none" strike="noStrike" baseline="0" dirty="0">
                <a:solidFill>
                  <a:srgbClr val="424D67"/>
                </a:solidFill>
                <a:latin typeface="+mn-lt"/>
              </a:rPr>
              <a:t>risk-adjusted return on capital </a:t>
            </a:r>
            <a:r>
              <a:rPr lang="en-US" sz="1200" b="0" i="0" u="none" strike="noStrike" baseline="0" dirty="0">
                <a:solidFill>
                  <a:srgbClr val="424D67"/>
                </a:solidFill>
                <a:latin typeface="+mn-lt"/>
              </a:rPr>
              <a:t>(RAROC), which considers loan returns in the context of the risk of the loan to the FI. </a:t>
            </a:r>
            <a:endParaRPr lang="en-US" altLang="en-US" sz="1200" dirty="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95CB9E6-9E48-4F61-8ABA-7EAD18AAA901}" type="slidenum">
              <a:rPr lang="en-US" altLang="en-US" sz="1200" b="0"/>
              <a:pPr algn="r"/>
              <a:t>27</a:t>
            </a:fld>
            <a:endParaRPr lang="en-US" altLang="en-US" sz="1200" b="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48741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942383B0-26F9-49AD-BFC2-731EA4716744}" type="slidenum">
              <a:rPr lang="en-US" altLang="en-US" sz="1200" b="0"/>
              <a:pPr algn="r"/>
              <a:t>28</a:t>
            </a:fld>
            <a:endParaRPr lang="en-US" altLang="en-US" sz="1200" b="0"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19984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5DC19F3B-BD12-4728-A8B6-905B9149CBED}" type="slidenum">
              <a:rPr lang="en-US" altLang="en-US" sz="1200" b="0"/>
              <a:pPr algn="r"/>
              <a:t>29</a:t>
            </a:fld>
            <a:endParaRPr lang="en-US" altLang="en-US" sz="1200" b="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numerator of the RAROC equation is net income (or ROA – Cost of funding the loan) on the loan.</a:t>
            </a:r>
          </a:p>
          <a:p>
            <a:endParaRPr lang="en-US" altLang="en-US" sz="1200" b="0" i="0" u="none" strike="noStrike" baseline="0" dirty="0">
              <a:solidFill>
                <a:srgbClr val="424D67"/>
              </a:solidFill>
              <a:latin typeface="+mn-lt"/>
            </a:endParaRPr>
          </a:p>
          <a:p>
            <a:r>
              <a:rPr lang="en-US" sz="1200" b="0" i="0" u="none" strike="noStrike" baseline="0" dirty="0">
                <a:solidFill>
                  <a:srgbClr val="424D67"/>
                </a:solidFill>
                <a:latin typeface="+mn-lt"/>
              </a:rPr>
              <a:t>The denominator in the RAROC equation is an estimate of the unexpected overall loss on the loan in extreme conditions such as the worst year in the next 100 years, which is the product of the unexpected default rate and the loss given default. </a:t>
            </a:r>
            <a:endParaRPr lang="en-US" altLang="en-US" sz="1200" dirty="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651C3298-D642-443C-B770-E5C868A6EF06}" type="slidenum">
              <a:rPr lang="en-US" altLang="en-US" sz="1200" b="0"/>
              <a:pPr algn="r"/>
              <a:t>30</a:t>
            </a:fld>
            <a:endParaRPr lang="en-US" altLang="en-US" sz="1200" b="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A591062-7195-427B-874E-F215CE1748CE}" type="slidenum">
              <a:rPr lang="en-US" altLang="en-US" sz="1200" b="0"/>
              <a:pPr algn="r"/>
              <a:t>4</a:t>
            </a:fld>
            <a:endParaRPr lang="en-US" altLang="en-US" sz="1200" b="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8852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21D5032-9554-4DFC-ACCA-3DDA5D5FC7CA}" type="slidenum">
              <a:rPr lang="en-US" altLang="en-US" sz="1200" b="0"/>
              <a:pPr algn="r"/>
              <a:t>5</a:t>
            </a:fld>
            <a:endParaRPr lang="en-US" altLang="en-US" sz="1200" b="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For FDIC-insured commercial banks, the ratio of nonperforming loans to assets declined significantly from 1992 through 2022 (see Figure 21–1).</a:t>
            </a:r>
            <a:endParaRPr lang="en-US" altLang="en-US" sz="1200" dirty="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3A591062-7195-427B-874E-F215CE1748CE}" type="slidenum">
              <a:rPr lang="en-US" altLang="en-US" sz="1200" b="0"/>
              <a:pPr algn="r"/>
              <a:t>6</a:t>
            </a:fld>
            <a:endParaRPr lang="en-US" altLang="en-US" sz="1200" b="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10862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4EF3A6C5-B467-4FCC-B5C5-98D13B53B0EF}" type="slidenum">
              <a:rPr lang="en-US" altLang="en-US" sz="1200" b="0"/>
              <a:pPr algn="r"/>
              <a:t>7</a:t>
            </a:fld>
            <a:endParaRPr lang="en-US" altLang="en-US" sz="1200" b="0"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DF9A927D-2701-4270-91E6-D6805889BEF7}" type="slidenum">
              <a:rPr lang="en-US" altLang="en-US" sz="1200" b="0"/>
              <a:pPr algn="r"/>
              <a:t>8</a:t>
            </a:fld>
            <a:endParaRPr lang="en-US" altLang="en-US" sz="1200" b="0"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F21D5032-9554-4DFC-ACCA-3DDA5D5FC7CA}" type="slidenum">
              <a:rPr lang="en-US" altLang="en-US" sz="1200" b="0"/>
              <a:pPr algn="r"/>
              <a:t>9</a:t>
            </a:fld>
            <a:endParaRPr lang="en-US" altLang="en-US" sz="1200" b="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3511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fld id="{7E8D7F75-7C4A-4B02-A907-4E059D4D03C2}" type="slidenum">
              <a:rPr lang="en-US" altLang="en-US" sz="1200" b="0"/>
              <a:pPr algn="r"/>
              <a:t>10</a:t>
            </a:fld>
            <a:endParaRPr lang="en-US" altLang="en-US" sz="1200" b="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10ABE95C-3795-43CC-B1A5-6ECE9234C0CF}"/>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EC8A6FE8-C631-4080-A433-D42C107EF0E6}"/>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444C635A-1022-4A04-825C-41EF15107565}"/>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77A1749C-3705-4D07-9C41-2F5048AECA4C}"/>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84D55968-9DA2-488E-9A9B-DED8B9A579A9}"/>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86CBD011-959B-4181-857F-7DD0F17C8D64}"/>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34AD731A-1E2F-4C3A-8014-060D65DE4617}"/>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D2D0BC95-5A68-46E8-9A15-52BC61AB2139}"/>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F805F443-8D91-414F-8747-934EC6560925}"/>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E21C565D-B744-43D6-8724-DEA4455E112A}"/>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B95915B9-A934-4585-B065-2D81EEAE419F}"/>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E4FC2922-F1DD-4893-9D81-4E3B7B2F559F}"/>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AABCFCC2-18C4-4655-879D-6C6009730A00}"/>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552B998D-F684-413D-A0AC-DF9825AEEF26}"/>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5F9CCE10-C1E3-46C5-B93E-E2CF5FB93647}"/>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EE186845-62EA-45FB-9164-EA362950EE6C}"/>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36D116A5-1D2D-458D-81C1-01A988FECC8A}"/>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8A99F494-B7B8-402D-A7C9-3F42D8AD8F63}"/>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6FE80C1B-5D01-4744-B193-2E663F294DAA}"/>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CCB72918-A989-4F73-AEA4-194A66ED2E3F}"/>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0E6C0A93-8FA5-42F4-A20F-80EDFC1520BC}"/>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9140EEF1-9143-46F4-9382-A33E89708F53}"/>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42020EFC-9797-45FA-94FB-16C03F66577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605DFDBC-EEFC-4C18-9B16-C6DA5AB837A8}"/>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D034211A-29DF-484F-969D-3255864736F9}"/>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8FB55AF2-973B-4D1D-8397-D4152E6FAAE5}"/>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8A603EB1-1AA0-47FA-91A1-DA49323AACEB}"/>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40555B42-71A3-4FB7-BF11-5897EDBDF1BD}"/>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2861D5DB-0C8B-4BCE-88DA-1B69B5274FEE}"/>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330F877E-9D20-42EB-BAEE-4785CBAE20D7}"/>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8071B183-C6B4-4969-AE8F-362483E11CEB}"/>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C613E1FD-7E14-404F-96AE-050CAC71DA68}"/>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90B56100-4994-4404-A46C-6FCC7F249300}"/>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29E31A1C-68EE-4477-A405-85010939E1A4}"/>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EB7CDA97-B503-4BBC-853A-AA0632D0E2AF}"/>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73737046-2B46-44D4-96C5-92834A2B11C6}"/>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06F96A77-1316-49FD-BD81-7C926578E7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8291FA0C-361C-4847-9A57-A5A952B8F831}"/>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C4FFA203-4147-4AAB-AACE-99DF136699F2}"/>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187355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538096E4-1982-4426-9494-7B0D0BEEB3EF}"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2FD3AE1-DD6B-440A-8E9E-51A0347E5795}" type="slidenum">
              <a:rPr lang="en-US" altLang="en-US"/>
              <a:pPr>
                <a:defRPr/>
              </a:pPr>
              <a:t>‹#›</a:t>
            </a:fld>
            <a:endParaRPr lang="en-US" altLang="en-US" dirty="0"/>
          </a:p>
        </p:txBody>
      </p:sp>
    </p:spTree>
    <p:extLst>
      <p:ext uri="{BB962C8B-B14F-4D97-AF65-F5344CB8AC3E}">
        <p14:creationId xmlns:p14="http://schemas.microsoft.com/office/powerpoint/2010/main" val="3781183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A767AEC6-8B2D-4D49-905A-8760EE992D84}"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D14C297-56E2-4095-994D-FF9F56DB7536}" type="slidenum">
              <a:rPr lang="en-US" altLang="en-US"/>
              <a:pPr>
                <a:defRPr/>
              </a:pPr>
              <a:t>‹#›</a:t>
            </a:fld>
            <a:endParaRPr lang="en-US" altLang="en-US" dirty="0"/>
          </a:p>
        </p:txBody>
      </p:sp>
    </p:spTree>
    <p:extLst>
      <p:ext uri="{BB962C8B-B14F-4D97-AF65-F5344CB8AC3E}">
        <p14:creationId xmlns:p14="http://schemas.microsoft.com/office/powerpoint/2010/main" val="2869940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8678EE2-B7E7-4D00-9F97-2022D67D64E9}"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8A7B022A-B8E0-4562-B8D2-4404456524B5}" type="slidenum">
              <a:rPr lang="en-US" altLang="en-US"/>
              <a:pPr>
                <a:defRPr/>
              </a:pPr>
              <a:t>‹#›</a:t>
            </a:fld>
            <a:endParaRPr lang="en-US" altLang="en-US" dirty="0"/>
          </a:p>
        </p:txBody>
      </p:sp>
    </p:spTree>
    <p:extLst>
      <p:ext uri="{BB962C8B-B14F-4D97-AF65-F5344CB8AC3E}">
        <p14:creationId xmlns:p14="http://schemas.microsoft.com/office/powerpoint/2010/main" val="1275379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4E19C56B-39C2-4388-8AE4-3D2D663BECDA}"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BD873393-7A36-48D6-95FD-F4EDC0F766F2}" type="slidenum">
              <a:rPr lang="en-US" altLang="en-US"/>
              <a:pPr>
                <a:defRPr/>
              </a:pPr>
              <a:t>‹#›</a:t>
            </a:fld>
            <a:endParaRPr lang="en-US" altLang="en-US" dirty="0"/>
          </a:p>
        </p:txBody>
      </p:sp>
    </p:spTree>
    <p:extLst>
      <p:ext uri="{BB962C8B-B14F-4D97-AF65-F5344CB8AC3E}">
        <p14:creationId xmlns:p14="http://schemas.microsoft.com/office/powerpoint/2010/main" val="150995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BC28190E-69C4-46B2-B869-9B696408FF40}"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22C01C17-5820-48D3-AC25-B338C5FA89F3}" type="slidenum">
              <a:rPr lang="en-US" altLang="en-US"/>
              <a:pPr>
                <a:defRPr/>
              </a:pPr>
              <a:t>‹#›</a:t>
            </a:fld>
            <a:endParaRPr lang="en-US" altLang="en-US" dirty="0"/>
          </a:p>
        </p:txBody>
      </p:sp>
    </p:spTree>
    <p:extLst>
      <p:ext uri="{BB962C8B-B14F-4D97-AF65-F5344CB8AC3E}">
        <p14:creationId xmlns:p14="http://schemas.microsoft.com/office/powerpoint/2010/main" val="374985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3E0D3F3D-0745-41A9-9899-D89CC7E024E7}"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A44D2F1F-34F1-4EC7-ABC4-4232A923429C}" type="slidenum">
              <a:rPr lang="en-US" altLang="en-US"/>
              <a:pPr>
                <a:defRPr/>
              </a:pPr>
              <a:t>‹#›</a:t>
            </a:fld>
            <a:endParaRPr lang="en-US" altLang="en-US" dirty="0"/>
          </a:p>
        </p:txBody>
      </p:sp>
    </p:spTree>
    <p:extLst>
      <p:ext uri="{BB962C8B-B14F-4D97-AF65-F5344CB8AC3E}">
        <p14:creationId xmlns:p14="http://schemas.microsoft.com/office/powerpoint/2010/main" val="395423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EDD6BA56-496B-40B4-AB3A-6B9276AF2EC2}"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591949D7-A9F0-460B-93C4-E24FA8F14B6E}" type="slidenum">
              <a:rPr lang="en-US" altLang="en-US"/>
              <a:pPr>
                <a:defRPr/>
              </a:pPr>
              <a:t>‹#›</a:t>
            </a:fld>
            <a:endParaRPr lang="en-US" altLang="en-US" dirty="0"/>
          </a:p>
        </p:txBody>
      </p:sp>
    </p:spTree>
    <p:extLst>
      <p:ext uri="{BB962C8B-B14F-4D97-AF65-F5344CB8AC3E}">
        <p14:creationId xmlns:p14="http://schemas.microsoft.com/office/powerpoint/2010/main" val="275070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611AA5D3-A037-4840-BAD8-8F51B74FB98C}"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47474B58-3EC3-4629-BE11-6D5A3F76FB9F}" type="slidenum">
              <a:rPr lang="en-US" altLang="en-US"/>
              <a:pPr>
                <a:defRPr/>
              </a:pPr>
              <a:t>‹#›</a:t>
            </a:fld>
            <a:endParaRPr lang="en-US" altLang="en-US" dirty="0"/>
          </a:p>
        </p:txBody>
      </p:sp>
    </p:spTree>
    <p:extLst>
      <p:ext uri="{BB962C8B-B14F-4D97-AF65-F5344CB8AC3E}">
        <p14:creationId xmlns:p14="http://schemas.microsoft.com/office/powerpoint/2010/main" val="3785674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7B03F5D-3B1B-4C7E-B069-4C5CDB53F862}"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6E2CFB6-2FA8-437A-A8D3-FE7A307D97F2}" type="slidenum">
              <a:rPr lang="en-US" altLang="en-US"/>
              <a:pPr>
                <a:defRPr/>
              </a:pPr>
              <a:t>‹#›</a:t>
            </a:fld>
            <a:endParaRPr lang="en-US" altLang="en-US" dirty="0"/>
          </a:p>
        </p:txBody>
      </p:sp>
    </p:spTree>
    <p:extLst>
      <p:ext uri="{BB962C8B-B14F-4D97-AF65-F5344CB8AC3E}">
        <p14:creationId xmlns:p14="http://schemas.microsoft.com/office/powerpoint/2010/main" val="344772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0ECE0A-851B-4CFA-822B-484394EB7760}"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36872118-A42A-4826-B748-31A7C5709671}" type="slidenum">
              <a:rPr lang="en-US" altLang="en-US"/>
              <a:pPr>
                <a:defRPr/>
              </a:pPr>
              <a:t>‹#›</a:t>
            </a:fld>
            <a:endParaRPr lang="en-US" altLang="en-US" dirty="0"/>
          </a:p>
        </p:txBody>
      </p:sp>
    </p:spTree>
    <p:extLst>
      <p:ext uri="{BB962C8B-B14F-4D97-AF65-F5344CB8AC3E}">
        <p14:creationId xmlns:p14="http://schemas.microsoft.com/office/powerpoint/2010/main" val="2540588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0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smtClean="0">
                <a:latin typeface="+mn-lt"/>
              </a:defRPr>
            </a:lvl1pPr>
          </a:lstStyle>
          <a:p>
            <a:pPr>
              <a:defRPr/>
            </a:pPr>
            <a:fld id="{A6073F3B-A2AF-451E-B3B6-EF482FF15D48}" type="datetime1">
              <a:rPr lang="en-US" smtClean="0"/>
              <a:t>3/13/2024</a:t>
            </a:fld>
            <a:endParaRPr lang="en-US" altLang="en-US" dirty="0"/>
          </a:p>
        </p:txBody>
      </p:sp>
      <p:sp>
        <p:nvSpPr>
          <p:cNvPr id="10240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10240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smtClean="0">
                <a:latin typeface="+mn-lt"/>
              </a:defRPr>
            </a:lvl1pPr>
          </a:lstStyle>
          <a:p>
            <a:pPr>
              <a:defRPr/>
            </a:pPr>
            <a:r>
              <a:rPr lang="en-US" altLang="en-US" dirty="0"/>
              <a:t>1-</a:t>
            </a:r>
            <a:fld id="{B35345C3-D55F-40D5-A10A-211F30CAE0F8}"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Twenty-One</a:t>
            </a:r>
          </a:p>
        </p:txBody>
      </p:sp>
      <p:sp>
        <p:nvSpPr>
          <p:cNvPr id="3075" name="Rectangle 5"/>
          <p:cNvSpPr>
            <a:spLocks noGrp="1" noChangeArrowheads="1"/>
          </p:cNvSpPr>
          <p:nvPr>
            <p:ph type="subTitle" idx="1"/>
          </p:nvPr>
        </p:nvSpPr>
        <p:spPr/>
        <p:txBody>
          <a:bodyPr/>
          <a:lstStyle/>
          <a:p>
            <a:pPr>
              <a:spcBef>
                <a:spcPct val="50000"/>
              </a:spcBef>
              <a:buClrTx/>
              <a:buSzTx/>
              <a:buFontTx/>
              <a:buNone/>
            </a:pPr>
            <a:r>
              <a:rPr lang="en-US" altLang="en-US" sz="5500" dirty="0"/>
              <a:t>Managing Credit Risk on the Balance Sheet</a:t>
            </a:r>
          </a:p>
          <a:p>
            <a:pPr eaLnBrk="1" hangingPunct="1"/>
            <a:endParaRPr lang="en-US" altLang="en-US" sz="5500" dirty="0"/>
          </a:p>
        </p:txBody>
      </p:sp>
      <p:sp>
        <p:nvSpPr>
          <p:cNvPr id="4" name="Content Placeholder 1">
            <a:extLst>
              <a:ext uri="{FF2B5EF4-FFF2-40B4-BE49-F238E27FC236}">
                <a16:creationId xmlns:a16="http://schemas.microsoft.com/office/drawing/2014/main" id="{B412A017-D587-4AB6-9BB1-3A5B1FB822CC}"/>
              </a:ext>
            </a:extLst>
          </p:cNvPr>
          <p:cNvSpPr txBox="1">
            <a:spLocks/>
          </p:cNvSpPr>
          <p:nvPr/>
        </p:nvSpPr>
        <p:spPr bwMode="auto">
          <a:xfrm>
            <a:off x="1155883" y="6436738"/>
            <a:ext cx="6832233"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l"/>
            <a:r>
              <a:rPr lang="en-US" b="0" dirty="0">
                <a:latin typeface="+mj-lt"/>
                <a:cs typeface="Calibri" panose="020F0502020204030204" pitchFamily="34" charset="0"/>
              </a:rPr>
              <a:t>©McGraw Hill LLC. All rights reserved. No reproduction or distribution without the prior written consent of McGraw Hill. </a:t>
            </a:r>
          </a:p>
          <a:p>
            <a:pPr algn="l"/>
            <a:endParaRPr lang="en-US" b="0"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3316" name="Rectangle 2"/>
          <p:cNvSpPr>
            <a:spLocks noGrp="1" noChangeArrowheads="1"/>
          </p:cNvSpPr>
          <p:nvPr>
            <p:ph type="title" idx="4294967295"/>
          </p:nvPr>
        </p:nvSpPr>
        <p:spPr/>
        <p:txBody>
          <a:bodyPr anchor="ctr"/>
          <a:lstStyle/>
          <a:p>
            <a:pPr eaLnBrk="1" hangingPunct="1"/>
            <a:r>
              <a:rPr lang="en-US" altLang="en-US" sz="3500" dirty="0"/>
              <a:t>Credit Scoring Systems</a:t>
            </a:r>
          </a:p>
        </p:txBody>
      </p:sp>
      <p:sp>
        <p:nvSpPr>
          <p:cNvPr id="13317" name="Rectangle 3"/>
          <p:cNvSpPr>
            <a:spLocks noGrp="1" noChangeArrowheads="1"/>
          </p:cNvSpPr>
          <p:nvPr>
            <p:ph type="body" sz="half" idx="4294967295"/>
          </p:nvPr>
        </p:nvSpPr>
        <p:spPr>
          <a:xfrm>
            <a:off x="210065" y="1719263"/>
            <a:ext cx="8699157"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FIs use </a:t>
            </a:r>
            <a:r>
              <a:rPr lang="en-US" altLang="en-US" sz="2400" b="1" dirty="0"/>
              <a:t>credit scoring systems </a:t>
            </a:r>
            <a:r>
              <a:rPr lang="en-US" altLang="en-US" sz="2400" dirty="0"/>
              <a:t>to calculate probability of default or to sort borrowers into different default risk classes</a:t>
            </a:r>
          </a:p>
          <a:p>
            <a:pPr lvl="1" eaLnBrk="1" hangingPunct="1">
              <a:lnSpc>
                <a:spcPct val="90000"/>
              </a:lnSpc>
              <a:spcBef>
                <a:spcPts val="600"/>
              </a:spcBef>
            </a:pPr>
            <a:r>
              <a:rPr lang="en-US" altLang="en-US" sz="2200" b="1" dirty="0"/>
              <a:t>Credit scoring systems </a:t>
            </a:r>
            <a:r>
              <a:rPr lang="en-US" altLang="en-US" sz="2200" dirty="0"/>
              <a:t>are mathematical models that use observed characteristics of the loan applicant to calculate a score that represents the applicant’s probability of default</a:t>
            </a:r>
          </a:p>
          <a:p>
            <a:pPr lvl="1" eaLnBrk="1" hangingPunct="1">
              <a:lnSpc>
                <a:spcPct val="90000"/>
              </a:lnSpc>
              <a:spcBef>
                <a:spcPts val="600"/>
              </a:spcBef>
            </a:pPr>
            <a:r>
              <a:rPr lang="en-US" altLang="en-US" sz="2200" dirty="0"/>
              <a:t>Primary benefit is to improve the accuracy of predicting borrowers’ performance without using additional resources, resulting in fewer defaults and charge-offs to the FI</a:t>
            </a:r>
          </a:p>
          <a:p>
            <a:pPr lvl="1" eaLnBrk="1" hangingPunct="1">
              <a:lnSpc>
                <a:spcPct val="90000"/>
              </a:lnSpc>
              <a:spcBef>
                <a:spcPts val="600"/>
              </a:spcBef>
            </a:pPr>
            <a:r>
              <a:rPr lang="en-US" altLang="en-US" sz="2200" dirty="0"/>
              <a:t>Loan officers can often give immediate “yes”, “maybe”, or “no” answers —along with justifications for the decision</a:t>
            </a:r>
          </a:p>
          <a:p>
            <a:pPr eaLnBrk="1" hangingPunct="1">
              <a:lnSpc>
                <a:spcPct val="90000"/>
              </a:lnSpc>
              <a:spcBef>
                <a:spcPts val="600"/>
              </a:spcBef>
            </a:pPr>
            <a:r>
              <a:rPr lang="en-US" altLang="en-US" sz="2400" dirty="0"/>
              <a:t>Lender may use standard FICO credit scores</a:t>
            </a:r>
          </a:p>
          <a:p>
            <a:pPr lvl="1" eaLnBrk="1" hangingPunct="1">
              <a:lnSpc>
                <a:spcPct val="90000"/>
              </a:lnSpc>
              <a:spcBef>
                <a:spcPts val="600"/>
              </a:spcBef>
            </a:pPr>
            <a:r>
              <a:rPr lang="en-US" altLang="en-US" sz="2200" dirty="0"/>
              <a:t>FICO scale runs from 300 to 850</a:t>
            </a:r>
          </a:p>
          <a:p>
            <a:pPr eaLnBrk="1" hangingPunct="1">
              <a:lnSpc>
                <a:spcPct val="90000"/>
              </a:lnSpc>
              <a:spcBef>
                <a:spcPts val="600"/>
              </a:spcBef>
            </a:pPr>
            <a:r>
              <a:rPr lang="en-US" altLang="en-US" sz="2400" dirty="0"/>
              <a:t>FIs also verify borrower’s financial statements</a:t>
            </a:r>
          </a:p>
          <a:p>
            <a:pPr marL="693737" lvl="2" indent="0" eaLnBrk="1" hangingPunct="1">
              <a:lnSpc>
                <a:spcPct val="90000"/>
              </a:lnSpc>
              <a:spcBef>
                <a:spcPts val="600"/>
              </a:spcBef>
              <a:buNone/>
            </a:pPr>
            <a:endParaRPr lang="en-US" altLang="en-US" sz="1800" dirty="0"/>
          </a:p>
        </p:txBody>
      </p:sp>
      <p:sp>
        <p:nvSpPr>
          <p:cNvPr id="6" name="Footer Placeholder 3">
            <a:extLst>
              <a:ext uri="{FF2B5EF4-FFF2-40B4-BE49-F238E27FC236}">
                <a16:creationId xmlns:a16="http://schemas.microsoft.com/office/drawing/2014/main" id="{4F702E7F-1F3D-42D4-B3DB-CA1FB175AB5A}"/>
              </a:ext>
            </a:extLst>
          </p:cNvPr>
          <p:cNvSpPr>
            <a:spLocks noGrp="1"/>
          </p:cNvSpPr>
          <p:nvPr>
            <p:ph type="ftr" sz="quarter" idx="11"/>
          </p:nvPr>
        </p:nvSpPr>
        <p:spPr>
          <a:xfrm>
            <a:off x="751742" y="6553200"/>
            <a:ext cx="764051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CBF9D86C-24E8-4FE9-844F-BA4E7C2566EE}"/>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6388" name="Rectangle 2"/>
          <p:cNvSpPr>
            <a:spLocks noGrp="1" noChangeArrowheads="1"/>
          </p:cNvSpPr>
          <p:nvPr>
            <p:ph type="title" idx="4294967295"/>
          </p:nvPr>
        </p:nvSpPr>
        <p:spPr/>
        <p:txBody>
          <a:bodyPr anchor="ctr"/>
          <a:lstStyle/>
          <a:p>
            <a:pPr eaLnBrk="1" hangingPunct="1"/>
            <a:r>
              <a:rPr lang="en-US" altLang="en-US" sz="3500" dirty="0"/>
              <a:t>Credit Analysis:</a:t>
            </a:r>
            <a:br>
              <a:rPr lang="en-US" altLang="en-US" sz="3500" dirty="0"/>
            </a:br>
            <a:r>
              <a:rPr lang="en-US" altLang="en-US" sz="3500" dirty="0"/>
              <a:t>Real Estate Lending (Concluded)</a:t>
            </a:r>
          </a:p>
        </p:txBody>
      </p:sp>
      <p:sp>
        <p:nvSpPr>
          <p:cNvPr id="16389" name="Rectangle 3"/>
          <p:cNvSpPr>
            <a:spLocks noGrp="1" noChangeArrowheads="1"/>
          </p:cNvSpPr>
          <p:nvPr>
            <p:ph type="body" sz="half" idx="4294967295"/>
          </p:nvPr>
        </p:nvSpPr>
        <p:spPr>
          <a:xfrm>
            <a:off x="259492" y="1719262"/>
            <a:ext cx="8550876"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b="1" dirty="0"/>
              <a:t>Perfecting collateral </a:t>
            </a:r>
            <a:r>
              <a:rPr lang="en-US" altLang="en-US" sz="2400" dirty="0"/>
              <a:t>is the process of ensuring that collateral used to secure a loan is free and clear to the lender should the borrower default on the loan</a:t>
            </a:r>
          </a:p>
          <a:p>
            <a:pPr eaLnBrk="1" hangingPunct="1">
              <a:lnSpc>
                <a:spcPct val="90000"/>
              </a:lnSpc>
            </a:pPr>
            <a:r>
              <a:rPr lang="en-US" altLang="en-US" sz="2400" dirty="0"/>
              <a:t>FIs do not desire to become involved in loans that are likely to go into default</a:t>
            </a:r>
          </a:p>
          <a:p>
            <a:pPr eaLnBrk="1" hangingPunct="1">
              <a:lnSpc>
                <a:spcPct val="90000"/>
              </a:lnSpc>
            </a:pPr>
            <a:r>
              <a:rPr lang="en-US" altLang="en-US" sz="2400" dirty="0"/>
              <a:t>In the event of default, lenders usually have recourse</a:t>
            </a:r>
          </a:p>
          <a:p>
            <a:pPr lvl="1" eaLnBrk="1" hangingPunct="1">
              <a:lnSpc>
                <a:spcPct val="90000"/>
              </a:lnSpc>
            </a:pPr>
            <a:r>
              <a:rPr lang="en-US" altLang="en-US" sz="2200" b="1" dirty="0"/>
              <a:t>Foreclosure</a:t>
            </a:r>
            <a:r>
              <a:rPr lang="en-US" altLang="en-US" sz="2200" dirty="0"/>
              <a:t> is the process of taking possession of the mortgaged property in satisfaction of a defaulting borrower’s indebtedness and forgoing claim to any deficiency</a:t>
            </a:r>
          </a:p>
          <a:p>
            <a:pPr lvl="1" eaLnBrk="1" hangingPunct="1">
              <a:lnSpc>
                <a:spcPct val="90000"/>
              </a:lnSpc>
            </a:pPr>
            <a:r>
              <a:rPr lang="en-US" altLang="en-US" sz="2200" b="1" dirty="0"/>
              <a:t>Power of sale</a:t>
            </a:r>
            <a:r>
              <a:rPr lang="en-US" altLang="en-US" sz="2200" dirty="0"/>
              <a:t> is the process of taking the proceedings of the forced sale of a mortgaged property in satisfaction of the indebtedness and returning to the mortgagor the excess over the indebtedness or claiming any shortfall as an unsecured creditor</a:t>
            </a:r>
            <a:endParaRPr lang="en-US" altLang="en-US" sz="2200" b="1" dirty="0"/>
          </a:p>
        </p:txBody>
      </p:sp>
      <p:sp>
        <p:nvSpPr>
          <p:cNvPr id="6" name="Footer Placeholder 3">
            <a:extLst>
              <a:ext uri="{FF2B5EF4-FFF2-40B4-BE49-F238E27FC236}">
                <a16:creationId xmlns:a16="http://schemas.microsoft.com/office/drawing/2014/main" id="{324B057F-88C7-4788-BBC7-1A450B8E98AB}"/>
              </a:ext>
            </a:extLst>
          </p:cNvPr>
          <p:cNvSpPr>
            <a:spLocks noGrp="1"/>
          </p:cNvSpPr>
          <p:nvPr>
            <p:ph type="ftr" sz="quarter" idx="11"/>
          </p:nvPr>
        </p:nvSpPr>
        <p:spPr>
          <a:xfrm>
            <a:off x="1011115" y="6553200"/>
            <a:ext cx="712177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F7F7F183-358F-49BD-830F-255C97A405B0}"/>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11</a:t>
            </a:fld>
            <a:endParaRPr lang="en-US"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7412" name="Rectangle 2"/>
          <p:cNvSpPr>
            <a:spLocks noGrp="1" noChangeArrowheads="1"/>
          </p:cNvSpPr>
          <p:nvPr>
            <p:ph type="title" idx="4294967295"/>
          </p:nvPr>
        </p:nvSpPr>
        <p:spPr/>
        <p:txBody>
          <a:bodyPr anchor="ctr"/>
          <a:lstStyle/>
          <a:p>
            <a:pPr eaLnBrk="1" hangingPunct="1"/>
            <a:r>
              <a:rPr lang="en-US" altLang="en-US" sz="3500" dirty="0"/>
              <a:t>Prior to Accepting a Mortgage</a:t>
            </a:r>
          </a:p>
        </p:txBody>
      </p:sp>
      <p:sp>
        <p:nvSpPr>
          <p:cNvPr id="17413"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Before an FI accepts a mortgage, it must satisfy itself regarding the property involved in the loan by doing the following:</a:t>
            </a:r>
          </a:p>
          <a:p>
            <a:pPr lvl="1" eaLnBrk="1" hangingPunct="1">
              <a:spcBef>
                <a:spcPts val="600"/>
              </a:spcBef>
            </a:pPr>
            <a:r>
              <a:rPr lang="en-US" altLang="en-US" sz="2200" dirty="0"/>
              <a:t>Confirming the title and legal description of the property</a:t>
            </a:r>
          </a:p>
          <a:p>
            <a:pPr lvl="1" eaLnBrk="1" hangingPunct="1">
              <a:spcBef>
                <a:spcPts val="600"/>
              </a:spcBef>
            </a:pPr>
            <a:r>
              <a:rPr lang="en-US" altLang="en-US" sz="2200" dirty="0"/>
              <a:t>Obtaining a surveyor’s certificate confirming that the house is within the property’s boundaries</a:t>
            </a:r>
          </a:p>
          <a:p>
            <a:pPr lvl="1" eaLnBrk="1" hangingPunct="1">
              <a:spcBef>
                <a:spcPts val="600"/>
              </a:spcBef>
            </a:pPr>
            <a:r>
              <a:rPr lang="en-US" altLang="en-US" sz="2200" dirty="0"/>
              <a:t>Checking with the tax office to confirm that no property taxes are unpaid</a:t>
            </a:r>
          </a:p>
          <a:p>
            <a:pPr lvl="1" eaLnBrk="1" hangingPunct="1">
              <a:spcBef>
                <a:spcPts val="600"/>
              </a:spcBef>
            </a:pPr>
            <a:r>
              <a:rPr lang="en-US" altLang="en-US" sz="2200" dirty="0"/>
              <a:t>Requesting a land title search to determine that there are no other claims against the property</a:t>
            </a:r>
          </a:p>
          <a:p>
            <a:pPr lvl="1" eaLnBrk="1" hangingPunct="1">
              <a:spcBef>
                <a:spcPts val="600"/>
              </a:spcBef>
            </a:pPr>
            <a:r>
              <a:rPr lang="en-US" altLang="en-US" sz="2200" dirty="0"/>
              <a:t>Obtaining an independent appraisal to confirm that the purchase price is in line with the market value</a:t>
            </a:r>
          </a:p>
        </p:txBody>
      </p:sp>
      <p:sp>
        <p:nvSpPr>
          <p:cNvPr id="6" name="Footer Placeholder 3">
            <a:extLst>
              <a:ext uri="{FF2B5EF4-FFF2-40B4-BE49-F238E27FC236}">
                <a16:creationId xmlns:a16="http://schemas.microsoft.com/office/drawing/2014/main" id="{2F03383C-5D4D-4E0E-AD7E-6D42A03DB6C7}"/>
              </a:ext>
            </a:extLst>
          </p:cNvPr>
          <p:cNvSpPr>
            <a:spLocks noGrp="1"/>
          </p:cNvSpPr>
          <p:nvPr>
            <p:ph type="ftr" sz="quarter" idx="11"/>
          </p:nvPr>
        </p:nvSpPr>
        <p:spPr>
          <a:xfrm>
            <a:off x="1037492" y="6553200"/>
            <a:ext cx="706901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82598E2-E87C-4B15-B23D-D11F98A32E35}"/>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12</a:t>
            </a:fld>
            <a:endParaRPr lang="en-US" alt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8436" name="Rectangle 2"/>
          <p:cNvSpPr>
            <a:spLocks noGrp="1" noChangeArrowheads="1"/>
          </p:cNvSpPr>
          <p:nvPr>
            <p:ph type="title" idx="4294967295"/>
          </p:nvPr>
        </p:nvSpPr>
        <p:spPr/>
        <p:txBody>
          <a:bodyPr anchor="ctr"/>
          <a:lstStyle/>
          <a:p>
            <a:pPr eaLnBrk="1" hangingPunct="1"/>
            <a:r>
              <a:rPr lang="en-US" altLang="en-US" sz="3500" dirty="0"/>
              <a:t>Consumer (Individual) and Small-Business Lending</a:t>
            </a:r>
          </a:p>
        </p:txBody>
      </p:sp>
      <p:sp>
        <p:nvSpPr>
          <p:cNvPr id="18437" name="Rectangle 3"/>
          <p:cNvSpPr>
            <a:spLocks noGrp="1" noChangeArrowheads="1"/>
          </p:cNvSpPr>
          <p:nvPr>
            <p:ph type="body" sz="half" idx="4294967295"/>
          </p:nvPr>
        </p:nvSpPr>
        <p:spPr>
          <a:xfrm>
            <a:off x="172995" y="1719262"/>
            <a:ext cx="8760940"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Techniques are very similar to that of mortgage lending</a:t>
            </a:r>
          </a:p>
          <a:p>
            <a:pPr lvl="1" eaLnBrk="1" hangingPunct="1"/>
            <a:r>
              <a:rPr lang="en-US" altLang="en-US" sz="2200" dirty="0"/>
              <a:t>Individual consumer loans are scored like mortgages</a:t>
            </a:r>
          </a:p>
          <a:p>
            <a:pPr eaLnBrk="1" hangingPunct="1"/>
            <a:r>
              <a:rPr lang="en-US" altLang="en-US" sz="2400" dirty="0"/>
              <a:t>Unlike mortgage loans, nonmortgage consumer loans focus on the individual’s ability to repay rather than on the property</a:t>
            </a:r>
          </a:p>
          <a:p>
            <a:pPr lvl="1" eaLnBrk="1" hangingPunct="1"/>
            <a:r>
              <a:rPr lang="en-US" altLang="en-US" sz="2200" dirty="0"/>
              <a:t>Credit-scoring models put more emphasis on personal characteristics (e.g., annual gross income, TDS score, etc.)</a:t>
            </a:r>
          </a:p>
          <a:p>
            <a:pPr eaLnBrk="1" hangingPunct="1"/>
            <a:r>
              <a:rPr lang="en-US" altLang="en-US" sz="2400" dirty="0"/>
              <a:t>Small-business scoring models often combine computer-based financial analysis of borrower financial statements with behavioral analysis of the business owner</a:t>
            </a:r>
          </a:p>
          <a:p>
            <a:pPr lvl="1" eaLnBrk="1" hangingPunct="1"/>
            <a:r>
              <a:rPr lang="en-US" altLang="en-US" sz="2200" dirty="0"/>
              <a:t>Usually, these loans are made to small businesses to help start up the company, and there is less history on which to base the loan</a:t>
            </a:r>
          </a:p>
        </p:txBody>
      </p:sp>
      <p:sp>
        <p:nvSpPr>
          <p:cNvPr id="6" name="Footer Placeholder 3">
            <a:extLst>
              <a:ext uri="{FF2B5EF4-FFF2-40B4-BE49-F238E27FC236}">
                <a16:creationId xmlns:a16="http://schemas.microsoft.com/office/drawing/2014/main" id="{46253647-F0F3-4F7E-9E7F-6C828137E322}"/>
              </a:ext>
            </a:extLst>
          </p:cNvPr>
          <p:cNvSpPr>
            <a:spLocks noGrp="1"/>
          </p:cNvSpPr>
          <p:nvPr>
            <p:ph type="ftr" sz="quarter" idx="11"/>
          </p:nvPr>
        </p:nvSpPr>
        <p:spPr>
          <a:xfrm>
            <a:off x="807942" y="6583362"/>
            <a:ext cx="749104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35886D3E-D715-444D-91FD-0892730DA1F9}"/>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13</a:t>
            </a:fld>
            <a:endParaRPr lang="en-US" alt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9460" name="Rectangle 2"/>
          <p:cNvSpPr>
            <a:spLocks noGrp="1" noChangeArrowheads="1"/>
          </p:cNvSpPr>
          <p:nvPr>
            <p:ph type="title" idx="4294967295"/>
          </p:nvPr>
        </p:nvSpPr>
        <p:spPr/>
        <p:txBody>
          <a:bodyPr anchor="ctr"/>
          <a:lstStyle/>
          <a:p>
            <a:pPr eaLnBrk="1" hangingPunct="1"/>
            <a:r>
              <a:rPr lang="en-US" altLang="en-US" sz="3500" dirty="0"/>
              <a:t>Mid-Market Commercial and Industrial Lending</a:t>
            </a:r>
          </a:p>
        </p:txBody>
      </p:sp>
      <p:sp>
        <p:nvSpPr>
          <p:cNvPr id="19461" name="Rectangle 3"/>
          <p:cNvSpPr>
            <a:spLocks noGrp="1" noChangeArrowheads="1"/>
          </p:cNvSpPr>
          <p:nvPr>
            <p:ph type="body" sz="half" idx="4294967295"/>
          </p:nvPr>
        </p:nvSpPr>
        <p:spPr>
          <a:xfrm>
            <a:off x="197708" y="1719262"/>
            <a:ext cx="8748583"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Generally, a profitable market for credit-granting FIs</a:t>
            </a:r>
          </a:p>
          <a:p>
            <a:pPr eaLnBrk="1" hangingPunct="1">
              <a:lnSpc>
                <a:spcPct val="90000"/>
              </a:lnSpc>
              <a:spcBef>
                <a:spcPts val="600"/>
              </a:spcBef>
            </a:pPr>
            <a:r>
              <a:rPr lang="en-US" altLang="en-US" sz="2400" dirty="0"/>
              <a:t>Mid-market corporates are typically characterized as follows:</a:t>
            </a:r>
          </a:p>
          <a:p>
            <a:pPr lvl="1" eaLnBrk="1" hangingPunct="1">
              <a:lnSpc>
                <a:spcPct val="90000"/>
              </a:lnSpc>
              <a:spcBef>
                <a:spcPts val="600"/>
              </a:spcBef>
            </a:pPr>
            <a:r>
              <a:rPr lang="en-US" altLang="en-US" sz="2200" dirty="0"/>
              <a:t>Sales revenues from $5 million to $100 million per year</a:t>
            </a:r>
          </a:p>
          <a:p>
            <a:pPr lvl="1" eaLnBrk="1" hangingPunct="1">
              <a:lnSpc>
                <a:spcPct val="90000"/>
              </a:lnSpc>
              <a:spcBef>
                <a:spcPts val="600"/>
              </a:spcBef>
            </a:pPr>
            <a:r>
              <a:rPr lang="en-US" altLang="en-US" sz="2200" dirty="0"/>
              <a:t>Recognizable corporate structure</a:t>
            </a:r>
          </a:p>
          <a:p>
            <a:pPr lvl="1" eaLnBrk="1" hangingPunct="1">
              <a:lnSpc>
                <a:spcPct val="90000"/>
              </a:lnSpc>
              <a:spcBef>
                <a:spcPts val="600"/>
              </a:spcBef>
            </a:pPr>
            <a:r>
              <a:rPr lang="en-US" altLang="en-US" sz="2200" dirty="0"/>
              <a:t>No ready access to deep and liquid capital markets</a:t>
            </a:r>
          </a:p>
          <a:p>
            <a:pPr eaLnBrk="1" hangingPunct="1">
              <a:lnSpc>
                <a:spcPct val="90000"/>
              </a:lnSpc>
              <a:spcBef>
                <a:spcPts val="600"/>
              </a:spcBef>
            </a:pPr>
            <a:r>
              <a:rPr lang="en-US" altLang="en-US" sz="2400" dirty="0"/>
              <a:t>Commercial loans can be made for periods as short as a few weeks to as long as 8 years or more</a:t>
            </a:r>
          </a:p>
          <a:p>
            <a:pPr lvl="1" eaLnBrk="1" hangingPunct="1">
              <a:lnSpc>
                <a:spcPct val="90000"/>
              </a:lnSpc>
              <a:spcBef>
                <a:spcPts val="600"/>
              </a:spcBef>
            </a:pPr>
            <a:r>
              <a:rPr lang="en-US" altLang="en-US" sz="2200" dirty="0"/>
              <a:t>Short-term commercial loans (those with an original maturity of one year or less) are used to finance working capital needs and other short-term funding needs</a:t>
            </a:r>
          </a:p>
          <a:p>
            <a:pPr lvl="1" eaLnBrk="1" hangingPunct="1">
              <a:lnSpc>
                <a:spcPct val="90000"/>
              </a:lnSpc>
              <a:spcBef>
                <a:spcPts val="600"/>
              </a:spcBef>
            </a:pPr>
            <a:r>
              <a:rPr lang="en-US" altLang="en-US" sz="2200" dirty="0"/>
              <a:t>Long-term loans are used to finance credit needs that extend beyond one year (e.g., purchase of real assets, new venture start-up costs, and permanent increases in working capital)</a:t>
            </a:r>
          </a:p>
        </p:txBody>
      </p:sp>
      <p:sp>
        <p:nvSpPr>
          <p:cNvPr id="6" name="Footer Placeholder 3">
            <a:extLst>
              <a:ext uri="{FF2B5EF4-FFF2-40B4-BE49-F238E27FC236}">
                <a16:creationId xmlns:a16="http://schemas.microsoft.com/office/drawing/2014/main" id="{4584B3C8-4E39-41AF-8400-E18C73B4436D}"/>
              </a:ext>
            </a:extLst>
          </p:cNvPr>
          <p:cNvSpPr>
            <a:spLocks noGrp="1"/>
          </p:cNvSpPr>
          <p:nvPr>
            <p:ph type="ftr" sz="quarter" idx="11"/>
          </p:nvPr>
        </p:nvSpPr>
        <p:spPr>
          <a:xfrm>
            <a:off x="655026" y="6553200"/>
            <a:ext cx="783394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2749864-B2B7-4E1E-8E5B-BD5F2CBB4CD4}"/>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0484" name="Rectangle 2"/>
          <p:cNvSpPr>
            <a:spLocks noGrp="1" noChangeArrowheads="1"/>
          </p:cNvSpPr>
          <p:nvPr>
            <p:ph type="title" idx="4294967295"/>
          </p:nvPr>
        </p:nvSpPr>
        <p:spPr/>
        <p:txBody>
          <a:bodyPr anchor="ctr"/>
          <a:lstStyle/>
          <a:p>
            <a:pPr eaLnBrk="1" hangingPunct="1"/>
            <a:r>
              <a:rPr lang="en-US" altLang="en-US" sz="3500" dirty="0"/>
              <a:t>Five C’s of Credit</a:t>
            </a:r>
          </a:p>
        </p:txBody>
      </p:sp>
      <p:sp>
        <p:nvSpPr>
          <p:cNvPr id="20485" name="Rectangle 3"/>
          <p:cNvSpPr>
            <a:spLocks noGrp="1" noChangeArrowheads="1"/>
          </p:cNvSpPr>
          <p:nvPr>
            <p:ph type="body" sz="half" idx="4294967295"/>
          </p:nvPr>
        </p:nvSpPr>
        <p:spPr>
          <a:xfrm>
            <a:off x="154459" y="1608602"/>
            <a:ext cx="8835081" cy="475363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400" dirty="0"/>
              <a:t>To analyze the loan applicant’s credit risk, the account officer must understand the customer’s </a:t>
            </a:r>
            <a:r>
              <a:rPr lang="en-US" altLang="en-US" sz="2400" i="1" dirty="0"/>
              <a:t>five C’s of credit</a:t>
            </a:r>
            <a:r>
              <a:rPr lang="en-US" altLang="en-US" sz="2400" dirty="0"/>
              <a:t>:</a:t>
            </a:r>
          </a:p>
          <a:p>
            <a:pPr marL="801687" lvl="1" indent="-457200" eaLnBrk="1" hangingPunct="1">
              <a:lnSpc>
                <a:spcPct val="85000"/>
              </a:lnSpc>
              <a:spcBef>
                <a:spcPts val="600"/>
              </a:spcBef>
              <a:buFont typeface="+mj-lt"/>
              <a:buAutoNum type="arabicPeriod"/>
            </a:pPr>
            <a:r>
              <a:rPr lang="en-US" altLang="en-US" sz="2200" b="1" dirty="0"/>
              <a:t>Character</a:t>
            </a:r>
            <a:r>
              <a:rPr lang="en-US" altLang="en-US" sz="2200" dirty="0"/>
              <a:t> refers to the probability that the loan applicant will try to honor the loan obligation</a:t>
            </a:r>
          </a:p>
          <a:p>
            <a:pPr marL="801687" lvl="1" indent="-457200" eaLnBrk="1" hangingPunct="1">
              <a:lnSpc>
                <a:spcPct val="85000"/>
              </a:lnSpc>
              <a:spcBef>
                <a:spcPts val="600"/>
              </a:spcBef>
              <a:buFont typeface="+mj-lt"/>
              <a:buAutoNum type="arabicPeriod"/>
            </a:pPr>
            <a:r>
              <a:rPr lang="en-US" altLang="en-US" sz="2200" b="1" dirty="0"/>
              <a:t>Capacity</a:t>
            </a:r>
            <a:r>
              <a:rPr lang="en-US" altLang="en-US" sz="2200" dirty="0"/>
              <a:t> is a subjective judgment regarding the applicant’s ability to pay the FI according to the loan terms</a:t>
            </a:r>
          </a:p>
          <a:p>
            <a:pPr marL="801687" lvl="1" indent="-457200" eaLnBrk="1" hangingPunct="1">
              <a:lnSpc>
                <a:spcPct val="85000"/>
              </a:lnSpc>
              <a:spcBef>
                <a:spcPts val="600"/>
              </a:spcBef>
              <a:buFont typeface="+mj-lt"/>
              <a:buAutoNum type="arabicPeriod"/>
            </a:pPr>
            <a:r>
              <a:rPr lang="en-US" altLang="en-US" sz="2200" b="1" dirty="0"/>
              <a:t>Collateral</a:t>
            </a:r>
            <a:r>
              <a:rPr lang="en-US" altLang="en-US" sz="2200" dirty="0"/>
              <a:t> is represented by assets that the loan applicant offers as security backing the loan</a:t>
            </a:r>
          </a:p>
          <a:p>
            <a:pPr marL="801687" lvl="1" indent="-457200" eaLnBrk="1" hangingPunct="1">
              <a:lnSpc>
                <a:spcPct val="85000"/>
              </a:lnSpc>
              <a:spcBef>
                <a:spcPts val="600"/>
              </a:spcBef>
              <a:buFont typeface="+mj-lt"/>
              <a:buAutoNum type="arabicPeriod"/>
            </a:pPr>
            <a:r>
              <a:rPr lang="en-US" altLang="en-US" sz="2200" b="1" dirty="0"/>
              <a:t>Conditions</a:t>
            </a:r>
            <a:r>
              <a:rPr lang="en-US" altLang="en-US" sz="2200" dirty="0"/>
              <a:t> refer to any general economic trends or special developments in certain geographic regions or economic sectors that may affect applicant’s ability to meet loan obligations</a:t>
            </a:r>
          </a:p>
          <a:p>
            <a:pPr marL="801687" lvl="1" indent="-457200" eaLnBrk="1" hangingPunct="1">
              <a:lnSpc>
                <a:spcPct val="85000"/>
              </a:lnSpc>
              <a:spcBef>
                <a:spcPts val="600"/>
              </a:spcBef>
              <a:buFont typeface="+mj-lt"/>
              <a:buAutoNum type="arabicPeriod"/>
            </a:pPr>
            <a:r>
              <a:rPr lang="en-US" altLang="en-US" sz="2200" b="1" dirty="0"/>
              <a:t>Capital</a:t>
            </a:r>
            <a:r>
              <a:rPr lang="en-US" altLang="en-US" sz="2200" dirty="0"/>
              <a:t> is measured by the general financial condition of the applicant as indicated by an analysis of the applicant’s financial statements and leverage</a:t>
            </a:r>
          </a:p>
        </p:txBody>
      </p:sp>
      <p:sp>
        <p:nvSpPr>
          <p:cNvPr id="6" name="Footer Placeholder 3">
            <a:extLst>
              <a:ext uri="{FF2B5EF4-FFF2-40B4-BE49-F238E27FC236}">
                <a16:creationId xmlns:a16="http://schemas.microsoft.com/office/drawing/2014/main" id="{6B5B5F29-D94D-44F6-9590-A0FA2D225D2E}"/>
              </a:ext>
            </a:extLst>
          </p:cNvPr>
          <p:cNvSpPr>
            <a:spLocks noGrp="1"/>
          </p:cNvSpPr>
          <p:nvPr>
            <p:ph type="ftr" sz="quarter" idx="11"/>
          </p:nvPr>
        </p:nvSpPr>
        <p:spPr>
          <a:xfrm>
            <a:off x="720968" y="6538546"/>
            <a:ext cx="770206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0769DBC-EA8D-4237-A6A8-5C49A7BFA62A}"/>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15</a:t>
            </a:fld>
            <a:endParaRPr lang="en-US" alt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0484" name="Rectangle 2"/>
          <p:cNvSpPr>
            <a:spLocks noGrp="1" noChangeArrowheads="1"/>
          </p:cNvSpPr>
          <p:nvPr>
            <p:ph type="title" idx="4294967295"/>
          </p:nvPr>
        </p:nvSpPr>
        <p:spPr/>
        <p:txBody>
          <a:bodyPr anchor="ctr"/>
          <a:lstStyle/>
          <a:p>
            <a:pPr eaLnBrk="1" hangingPunct="1"/>
            <a:r>
              <a:rPr lang="en-US" altLang="en-US" sz="3500" dirty="0"/>
              <a:t>Cash Flow Analysis</a:t>
            </a:r>
          </a:p>
        </p:txBody>
      </p:sp>
      <p:sp>
        <p:nvSpPr>
          <p:cNvPr id="20485" name="Rectangle 3"/>
          <p:cNvSpPr>
            <a:spLocks noGrp="1" noChangeArrowheads="1"/>
          </p:cNvSpPr>
          <p:nvPr>
            <p:ph type="body" sz="half" idx="4294967295"/>
          </p:nvPr>
        </p:nvSpPr>
        <p:spPr>
          <a:xfrm>
            <a:off x="135924" y="1604963"/>
            <a:ext cx="8872152" cy="48339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400" dirty="0"/>
              <a:t>As an initial step of the loan analysis, FIs require business loan applicants to provide cash flow (CF) information</a:t>
            </a:r>
          </a:p>
          <a:p>
            <a:pPr eaLnBrk="1" hangingPunct="1">
              <a:lnSpc>
                <a:spcPct val="90000"/>
              </a:lnSpc>
            </a:pPr>
            <a:r>
              <a:rPr lang="en-US" altLang="en-US" sz="2400" i="1" dirty="0"/>
              <a:t>Statement of cash flows </a:t>
            </a:r>
            <a:r>
              <a:rPr lang="en-US" altLang="en-US" sz="2400" dirty="0"/>
              <a:t>separates CFs into four categories or sections:</a:t>
            </a:r>
          </a:p>
          <a:p>
            <a:pPr lvl="1" eaLnBrk="1" hangingPunct="1">
              <a:lnSpc>
                <a:spcPct val="90000"/>
              </a:lnSpc>
            </a:pPr>
            <a:r>
              <a:rPr lang="en-US" altLang="en-US" sz="2200" i="1" dirty="0"/>
              <a:t>CF from operating activities </a:t>
            </a:r>
            <a:r>
              <a:rPr lang="en-US" altLang="en-US" sz="2200" dirty="0"/>
              <a:t>are those cash inflows and outflows that result directly from producing and selling the firm’s products</a:t>
            </a:r>
          </a:p>
          <a:p>
            <a:pPr lvl="1" eaLnBrk="1" hangingPunct="1">
              <a:lnSpc>
                <a:spcPct val="90000"/>
              </a:lnSpc>
            </a:pPr>
            <a:r>
              <a:rPr lang="en-US" altLang="en-US" sz="2200" i="1" dirty="0"/>
              <a:t>CF from investing activities </a:t>
            </a:r>
            <a:r>
              <a:rPr lang="en-US" altLang="en-US" sz="2200" dirty="0"/>
              <a:t>are CFs associated with buying or selling fixed or other long-term assets</a:t>
            </a:r>
          </a:p>
          <a:p>
            <a:pPr lvl="1" eaLnBrk="1" hangingPunct="1">
              <a:lnSpc>
                <a:spcPct val="90000"/>
              </a:lnSpc>
            </a:pPr>
            <a:r>
              <a:rPr lang="en-US" altLang="en-US" sz="2200" i="1" dirty="0"/>
              <a:t>CF from financing activities </a:t>
            </a:r>
            <a:r>
              <a:rPr lang="en-US" altLang="en-US" sz="2200" dirty="0"/>
              <a:t>are CFs that result from debt and equity financing transactions</a:t>
            </a:r>
          </a:p>
          <a:p>
            <a:pPr lvl="1" eaLnBrk="1" hangingPunct="1">
              <a:lnSpc>
                <a:spcPct val="90000"/>
              </a:lnSpc>
            </a:pPr>
            <a:r>
              <a:rPr lang="en-US" altLang="en-US" sz="2200" i="1" dirty="0"/>
              <a:t>Net change in cash and marketable securities </a:t>
            </a:r>
            <a:r>
              <a:rPr lang="en-US" altLang="en-US" sz="2200" dirty="0"/>
              <a:t>shows sum of CFs from operations, investing activities, and financing activities</a:t>
            </a:r>
          </a:p>
          <a:p>
            <a:pPr eaLnBrk="1" hangingPunct="1">
              <a:lnSpc>
                <a:spcPct val="90000"/>
              </a:lnSpc>
            </a:pPr>
            <a:r>
              <a:rPr lang="en-US" altLang="en-US" sz="2400" dirty="0"/>
              <a:t>CFs from operating activities section are most critical to the FI in evaluating the loan applicant</a:t>
            </a:r>
            <a:endParaRPr lang="en-US" altLang="en-US" sz="2200" dirty="0"/>
          </a:p>
        </p:txBody>
      </p:sp>
      <p:sp>
        <p:nvSpPr>
          <p:cNvPr id="6" name="Footer Placeholder 3">
            <a:extLst>
              <a:ext uri="{FF2B5EF4-FFF2-40B4-BE49-F238E27FC236}">
                <a16:creationId xmlns:a16="http://schemas.microsoft.com/office/drawing/2014/main" id="{6B5B5F29-D94D-44F6-9590-A0FA2D225D2E}"/>
              </a:ext>
            </a:extLst>
          </p:cNvPr>
          <p:cNvSpPr>
            <a:spLocks noGrp="1"/>
          </p:cNvSpPr>
          <p:nvPr>
            <p:ph type="ftr" sz="quarter" idx="11"/>
          </p:nvPr>
        </p:nvSpPr>
        <p:spPr>
          <a:xfrm>
            <a:off x="1327638" y="6553200"/>
            <a:ext cx="689317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0769DBC-EA8D-4237-A6A8-5C49A7BFA62A}"/>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16</a:t>
            </a:fld>
            <a:endParaRPr lang="en-US" altLang="en-US" dirty="0"/>
          </a:p>
        </p:txBody>
      </p:sp>
    </p:spTree>
    <p:extLst>
      <p:ext uri="{BB962C8B-B14F-4D97-AF65-F5344CB8AC3E}">
        <p14:creationId xmlns:p14="http://schemas.microsoft.com/office/powerpoint/2010/main" val="32761500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9220" name="Rectangle 2"/>
          <p:cNvSpPr>
            <a:spLocks noGrp="1" noChangeArrowheads="1"/>
          </p:cNvSpPr>
          <p:nvPr>
            <p:ph type="title"/>
          </p:nvPr>
        </p:nvSpPr>
        <p:spPr>
          <a:xfrm>
            <a:off x="76629" y="554724"/>
            <a:ext cx="2628045" cy="1295400"/>
          </a:xfrm>
        </p:spPr>
        <p:txBody>
          <a:bodyPr anchor="ctr"/>
          <a:lstStyle/>
          <a:p>
            <a:pPr eaLnBrk="1" hangingPunct="1"/>
            <a:r>
              <a:rPr lang="en-US" altLang="en-US" sz="3500" dirty="0"/>
              <a:t>Statement of Cash Flows</a:t>
            </a:r>
          </a:p>
        </p:txBody>
      </p:sp>
      <p:sp>
        <p:nvSpPr>
          <p:cNvPr id="6" name="Footer Placeholder 3">
            <a:extLst>
              <a:ext uri="{FF2B5EF4-FFF2-40B4-BE49-F238E27FC236}">
                <a16:creationId xmlns:a16="http://schemas.microsoft.com/office/drawing/2014/main" id="{48569B3A-F8C2-4E76-A86E-7E456A4661CB}"/>
              </a:ext>
            </a:extLst>
          </p:cNvPr>
          <p:cNvSpPr>
            <a:spLocks noGrp="1"/>
          </p:cNvSpPr>
          <p:nvPr>
            <p:ph type="ftr" sz="quarter" idx="11"/>
          </p:nvPr>
        </p:nvSpPr>
        <p:spPr>
          <a:xfrm>
            <a:off x="773723" y="6553200"/>
            <a:ext cx="759655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EC2253F-96DA-4337-94B4-6450C72CDDA6}"/>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17</a:t>
            </a:fld>
            <a:endParaRPr lang="en-US" altLang="en-US" dirty="0"/>
          </a:p>
        </p:txBody>
      </p:sp>
      <p:pic>
        <p:nvPicPr>
          <p:cNvPr id="5" name="Content Placeholder 4">
            <a:extLst>
              <a:ext uri="{FF2B5EF4-FFF2-40B4-BE49-F238E27FC236}">
                <a16:creationId xmlns:a16="http://schemas.microsoft.com/office/drawing/2014/main" id="{066AED13-3EF8-454A-AD36-AF76B6FE5DA8}"/>
              </a:ext>
            </a:extLst>
          </p:cNvPr>
          <p:cNvPicPr>
            <a:picLocks noGrp="1" noChangeAspect="1"/>
          </p:cNvPicPr>
          <p:nvPr>
            <p:ph idx="1"/>
          </p:nvPr>
        </p:nvPicPr>
        <p:blipFill>
          <a:blip r:embed="rId3"/>
          <a:stretch>
            <a:fillRect/>
          </a:stretch>
        </p:blipFill>
        <p:spPr>
          <a:xfrm>
            <a:off x="2447845" y="137598"/>
            <a:ext cx="5431069" cy="6415602"/>
          </a:xfrm>
        </p:spPr>
      </p:pic>
    </p:spTree>
    <p:extLst>
      <p:ext uri="{BB962C8B-B14F-4D97-AF65-F5344CB8AC3E}">
        <p14:creationId xmlns:p14="http://schemas.microsoft.com/office/powerpoint/2010/main" val="38483519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3556" name="Rectangle 2"/>
          <p:cNvSpPr>
            <a:spLocks noGrp="1" noChangeArrowheads="1"/>
          </p:cNvSpPr>
          <p:nvPr>
            <p:ph type="title" idx="4294967295"/>
          </p:nvPr>
        </p:nvSpPr>
        <p:spPr/>
        <p:txBody>
          <a:bodyPr anchor="ctr"/>
          <a:lstStyle/>
          <a:p>
            <a:pPr eaLnBrk="1" hangingPunct="1"/>
            <a:r>
              <a:rPr lang="en-US" altLang="en-US" sz="3500" dirty="0"/>
              <a:t>Ratio Analysis</a:t>
            </a:r>
          </a:p>
        </p:txBody>
      </p:sp>
      <p:sp>
        <p:nvSpPr>
          <p:cNvPr id="23557" name="Rectangle 3"/>
          <p:cNvSpPr>
            <a:spLocks noGrp="1" noChangeArrowheads="1"/>
          </p:cNvSpPr>
          <p:nvPr>
            <p:ph type="body" sz="half" idx="4294967295"/>
          </p:nvPr>
        </p:nvSpPr>
        <p:spPr>
          <a:xfrm>
            <a:off x="197708" y="1719263"/>
            <a:ext cx="8674443"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Calculation of financial ratios is useful when performing financial statement analysis on a mid-market applicant</a:t>
            </a:r>
          </a:p>
          <a:p>
            <a:pPr lvl="1" eaLnBrk="1" hangingPunct="1">
              <a:lnSpc>
                <a:spcPct val="90000"/>
              </a:lnSpc>
              <a:spcBef>
                <a:spcPts val="600"/>
              </a:spcBef>
            </a:pPr>
            <a:r>
              <a:rPr lang="en-US" altLang="en-US" sz="2200" i="1" dirty="0"/>
              <a:t>Time series analysis </a:t>
            </a:r>
            <a:r>
              <a:rPr lang="en-US" altLang="en-US" sz="2200" dirty="0"/>
              <a:t>examines the applicant’s business over time, while c</a:t>
            </a:r>
            <a:r>
              <a:rPr lang="en-US" altLang="en-US" sz="2200" i="1" dirty="0"/>
              <a:t>ross-sectional analysis </a:t>
            </a:r>
            <a:r>
              <a:rPr lang="en-US" altLang="en-US" sz="2200" dirty="0"/>
              <a:t>compares the applicant’s ratios to those of its competitors</a:t>
            </a:r>
            <a:endParaRPr lang="en-US" altLang="en-US" sz="2200" i="1" dirty="0"/>
          </a:p>
          <a:p>
            <a:pPr eaLnBrk="1" hangingPunct="1">
              <a:lnSpc>
                <a:spcPct val="90000"/>
              </a:lnSpc>
              <a:spcBef>
                <a:spcPts val="600"/>
              </a:spcBef>
            </a:pPr>
            <a:r>
              <a:rPr lang="en-US" altLang="en-US" sz="2400" i="1" dirty="0"/>
              <a:t>Liquidity ratios </a:t>
            </a:r>
            <a:r>
              <a:rPr lang="en-US" altLang="en-US" sz="2400" dirty="0"/>
              <a:t>express the variability of liquid resources relative to potential claims</a:t>
            </a:r>
          </a:p>
          <a:p>
            <a:pPr eaLnBrk="1" hangingPunct="1">
              <a:lnSpc>
                <a:spcPct val="90000"/>
              </a:lnSpc>
              <a:spcBef>
                <a:spcPts val="600"/>
              </a:spcBef>
            </a:pPr>
            <a:r>
              <a:rPr lang="en-US" altLang="en-US" sz="2400" i="1" dirty="0"/>
              <a:t>Asset management ratios </a:t>
            </a:r>
            <a:r>
              <a:rPr lang="en-US" altLang="en-US" sz="2400" dirty="0"/>
              <a:t>give clues as to how well the applicant uses its assets relative to its past performance and the performance of the industry</a:t>
            </a:r>
          </a:p>
          <a:p>
            <a:pPr eaLnBrk="1" hangingPunct="1">
              <a:lnSpc>
                <a:spcPct val="90000"/>
              </a:lnSpc>
              <a:spcBef>
                <a:spcPts val="600"/>
              </a:spcBef>
            </a:pPr>
            <a:r>
              <a:rPr lang="en-US" altLang="en-US" sz="2400" i="1" dirty="0"/>
              <a:t>Debt and solvency ratios </a:t>
            </a:r>
            <a:r>
              <a:rPr lang="en-US" altLang="en-US" sz="2400" dirty="0"/>
              <a:t>give an idea of the extent to which the applicant finances its assets with debt versus equity</a:t>
            </a:r>
          </a:p>
          <a:p>
            <a:pPr eaLnBrk="1" hangingPunct="1">
              <a:lnSpc>
                <a:spcPct val="90000"/>
              </a:lnSpc>
              <a:spcBef>
                <a:spcPts val="600"/>
              </a:spcBef>
            </a:pPr>
            <a:r>
              <a:rPr lang="en-US" altLang="en-US" sz="2400" i="1" dirty="0"/>
              <a:t>Profitability ratios </a:t>
            </a:r>
            <a:r>
              <a:rPr lang="en-US" altLang="en-US" sz="2400" dirty="0"/>
              <a:t>express the profitability of the firm</a:t>
            </a:r>
          </a:p>
        </p:txBody>
      </p:sp>
      <p:sp>
        <p:nvSpPr>
          <p:cNvPr id="6" name="Footer Placeholder 3">
            <a:extLst>
              <a:ext uri="{FF2B5EF4-FFF2-40B4-BE49-F238E27FC236}">
                <a16:creationId xmlns:a16="http://schemas.microsoft.com/office/drawing/2014/main" id="{47753CBB-DB82-4B4C-981F-254B09CAE231}"/>
              </a:ext>
            </a:extLst>
          </p:cNvPr>
          <p:cNvSpPr>
            <a:spLocks noGrp="1"/>
          </p:cNvSpPr>
          <p:nvPr>
            <p:ph type="ftr" sz="quarter" idx="11"/>
          </p:nvPr>
        </p:nvSpPr>
        <p:spPr>
          <a:xfrm>
            <a:off x="780613" y="6553200"/>
            <a:ext cx="750863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EAD986F-7745-4454-BA30-E1A34D4D6EFD}"/>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6628" name="Rectangle 2"/>
          <p:cNvSpPr>
            <a:spLocks noGrp="1" noChangeArrowheads="1"/>
          </p:cNvSpPr>
          <p:nvPr>
            <p:ph type="title" idx="4294967295"/>
          </p:nvPr>
        </p:nvSpPr>
        <p:spPr/>
        <p:txBody>
          <a:bodyPr anchor="ctr"/>
          <a:lstStyle/>
          <a:p>
            <a:pPr eaLnBrk="1" hangingPunct="1"/>
            <a:r>
              <a:rPr lang="en-US" altLang="en-US" sz="3500" dirty="0"/>
              <a:t>Ratio Analysis (Continued)</a:t>
            </a:r>
          </a:p>
        </p:txBody>
      </p:sp>
      <p:sp>
        <p:nvSpPr>
          <p:cNvPr id="26629" name="Rectangle 3"/>
          <p:cNvSpPr>
            <a:spLocks noGrp="1" noChangeArrowheads="1"/>
          </p:cNvSpPr>
          <p:nvPr>
            <p:ph type="body" sz="half" idx="4294967295"/>
          </p:nvPr>
        </p:nvSpPr>
        <p:spPr>
          <a:xfrm>
            <a:off x="457200" y="1719263"/>
            <a:ext cx="8148638" cy="4411662"/>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600" dirty="0"/>
              <a:t>Ratio analysis has limitations:</a:t>
            </a:r>
          </a:p>
          <a:p>
            <a:pPr lvl="1" eaLnBrk="1" hangingPunct="1">
              <a:lnSpc>
                <a:spcPct val="90000"/>
              </a:lnSpc>
            </a:pPr>
            <a:r>
              <a:rPr lang="en-US" altLang="en-US" sz="2400" dirty="0"/>
              <a:t>diverse firms are difficult to compare versus benchmarks</a:t>
            </a:r>
          </a:p>
          <a:p>
            <a:pPr lvl="1" eaLnBrk="1" hangingPunct="1">
              <a:lnSpc>
                <a:spcPct val="90000"/>
              </a:lnSpc>
            </a:pPr>
            <a:r>
              <a:rPr lang="en-US" altLang="en-US" sz="2400" dirty="0"/>
              <a:t>different accounting methods can distort industry comparisons</a:t>
            </a:r>
          </a:p>
          <a:p>
            <a:pPr lvl="1" eaLnBrk="1" hangingPunct="1">
              <a:lnSpc>
                <a:spcPct val="90000"/>
              </a:lnSpc>
            </a:pPr>
            <a:r>
              <a:rPr lang="en-US" altLang="en-US" sz="2400" dirty="0"/>
              <a:t>applicants can distort financial statements</a:t>
            </a:r>
          </a:p>
          <a:p>
            <a:pPr eaLnBrk="1" hangingPunct="1">
              <a:lnSpc>
                <a:spcPct val="90000"/>
              </a:lnSpc>
            </a:pPr>
            <a:r>
              <a:rPr lang="en-US" altLang="en-US" sz="2600" dirty="0"/>
              <a:t>common-size analysis and growth rates</a:t>
            </a:r>
          </a:p>
          <a:p>
            <a:pPr lvl="1" eaLnBrk="1" hangingPunct="1">
              <a:lnSpc>
                <a:spcPct val="90000"/>
              </a:lnSpc>
            </a:pPr>
            <a:r>
              <a:rPr lang="en-US" altLang="en-US" sz="2400" b="1" dirty="0"/>
              <a:t>common-size financial statements</a:t>
            </a:r>
            <a:r>
              <a:rPr lang="en-US" altLang="en-US" sz="2400" dirty="0"/>
              <a:t> present values as percentages to facilitate comparison versus competitors</a:t>
            </a:r>
          </a:p>
          <a:p>
            <a:pPr lvl="1" eaLnBrk="1" hangingPunct="1">
              <a:lnSpc>
                <a:spcPct val="90000"/>
              </a:lnSpc>
            </a:pPr>
            <a:r>
              <a:rPr lang="en-US" altLang="en-US" sz="2400" b="1" dirty="0"/>
              <a:t>year-to-year growth rates</a:t>
            </a:r>
            <a:r>
              <a:rPr lang="en-US" altLang="en-US" sz="2400" dirty="0"/>
              <a:t> can identify trends</a:t>
            </a:r>
          </a:p>
        </p:txBody>
      </p:sp>
      <p:sp>
        <p:nvSpPr>
          <p:cNvPr id="6" name="Rectangle 3">
            <a:extLst>
              <a:ext uri="{FF2B5EF4-FFF2-40B4-BE49-F238E27FC236}">
                <a16:creationId xmlns:a16="http://schemas.microsoft.com/office/drawing/2014/main" id="{6A301796-CA3D-43E5-9C6C-F8B7236B0325}"/>
              </a:ext>
            </a:extLst>
          </p:cNvPr>
          <p:cNvSpPr txBox="1">
            <a:spLocks noChangeArrowheads="1"/>
          </p:cNvSpPr>
          <p:nvPr/>
        </p:nvSpPr>
        <p:spPr bwMode="auto">
          <a:xfrm>
            <a:off x="111212" y="1712228"/>
            <a:ext cx="8896864" cy="4764772"/>
          </a:xfrm>
          <a:prstGeom prst="rect">
            <a:avLst/>
          </a:prstGeom>
          <a:solidFill>
            <a:schemeClr val="bg1"/>
          </a:solidFill>
          <a:ln w="31750">
            <a:solidFill>
              <a:srgbClr val="007FBE"/>
            </a:solidFill>
            <a:miter lim="800000"/>
            <a:headEnd/>
            <a:tailEnd/>
          </a:ln>
          <a:effectLst>
            <a:outerShdw dist="107763" dir="2700000" algn="ctr" rotWithShape="0">
              <a:schemeClr val="bg2"/>
            </a:outerShdw>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eaLnBrk="1" hangingPunct="1">
              <a:lnSpc>
                <a:spcPct val="90000"/>
              </a:lnSpc>
              <a:spcBef>
                <a:spcPts val="600"/>
              </a:spcBef>
            </a:pPr>
            <a:r>
              <a:rPr lang="en-US" altLang="en-US" sz="2400" b="0" kern="0" dirty="0"/>
              <a:t>Ratio analysis has limitations:</a:t>
            </a:r>
          </a:p>
          <a:p>
            <a:pPr lvl="1" eaLnBrk="1" hangingPunct="1">
              <a:lnSpc>
                <a:spcPct val="90000"/>
              </a:lnSpc>
              <a:spcBef>
                <a:spcPts val="600"/>
              </a:spcBef>
            </a:pPr>
            <a:r>
              <a:rPr lang="en-US" altLang="en-US" sz="2200" b="0" kern="0" dirty="0"/>
              <a:t>Many firms operate in more than one industry, and it can be difficult to construct a meaningful set of industry averages for these firms </a:t>
            </a:r>
          </a:p>
          <a:p>
            <a:pPr lvl="1" eaLnBrk="1" hangingPunct="1">
              <a:lnSpc>
                <a:spcPct val="90000"/>
              </a:lnSpc>
              <a:spcBef>
                <a:spcPts val="600"/>
              </a:spcBef>
            </a:pPr>
            <a:r>
              <a:rPr lang="en-US" altLang="en-US" sz="2200" b="0" kern="0" dirty="0"/>
              <a:t>Different accounting practices can distort industry comparisons</a:t>
            </a:r>
          </a:p>
          <a:p>
            <a:pPr lvl="1" eaLnBrk="1" hangingPunct="1">
              <a:lnSpc>
                <a:spcPct val="90000"/>
              </a:lnSpc>
              <a:spcBef>
                <a:spcPts val="600"/>
              </a:spcBef>
            </a:pPr>
            <a:r>
              <a:rPr lang="en-US" altLang="en-US" sz="2200" b="0" kern="0" dirty="0"/>
              <a:t>Can be difficult to generalize whether a particular value for a ratio is good or bad</a:t>
            </a:r>
          </a:p>
          <a:p>
            <a:pPr eaLnBrk="1" hangingPunct="1">
              <a:lnSpc>
                <a:spcPct val="90000"/>
              </a:lnSpc>
              <a:spcBef>
                <a:spcPts val="600"/>
              </a:spcBef>
            </a:pPr>
            <a:r>
              <a:rPr lang="en-US" altLang="en-US" sz="2400" b="0" kern="0" dirty="0"/>
              <a:t>Common-size analysis and growth rates</a:t>
            </a:r>
          </a:p>
          <a:p>
            <a:pPr lvl="1" eaLnBrk="1" hangingPunct="1">
              <a:lnSpc>
                <a:spcPct val="90000"/>
              </a:lnSpc>
              <a:spcBef>
                <a:spcPts val="600"/>
              </a:spcBef>
            </a:pPr>
            <a:r>
              <a:rPr lang="en-US" altLang="en-US" sz="2200" b="0" i="1" kern="0" dirty="0"/>
              <a:t>Common-size financial statements </a:t>
            </a:r>
            <a:r>
              <a:rPr lang="en-US" altLang="en-US" sz="2200" b="0" kern="0" dirty="0"/>
              <a:t>are constructed by dividing all income statement amounts by total sales revenue and all balance sheet amounts by total assets</a:t>
            </a:r>
          </a:p>
          <a:p>
            <a:pPr lvl="1" eaLnBrk="1" hangingPunct="1">
              <a:lnSpc>
                <a:spcPct val="90000"/>
              </a:lnSpc>
              <a:spcBef>
                <a:spcPts val="600"/>
              </a:spcBef>
            </a:pPr>
            <a:r>
              <a:rPr lang="en-US" altLang="en-US" sz="2200" b="0" i="1" kern="0" dirty="0"/>
              <a:t>Year-to-year growth rates </a:t>
            </a:r>
            <a:r>
              <a:rPr lang="en-US" altLang="en-US" sz="2200" b="0" kern="0" dirty="0"/>
              <a:t>give useful ratios for identifying trends</a:t>
            </a:r>
          </a:p>
          <a:p>
            <a:pPr eaLnBrk="1" hangingPunct="1">
              <a:lnSpc>
                <a:spcPct val="90000"/>
              </a:lnSpc>
              <a:spcBef>
                <a:spcPts val="600"/>
              </a:spcBef>
            </a:pPr>
            <a:r>
              <a:rPr lang="en-US" altLang="en-US" sz="2400" b="0" kern="0" dirty="0"/>
              <a:t>Before drawdown, </a:t>
            </a:r>
            <a:r>
              <a:rPr lang="en-US" altLang="en-US" sz="2400" kern="0" dirty="0"/>
              <a:t>conditions precedent </a:t>
            </a:r>
            <a:r>
              <a:rPr lang="en-US" altLang="en-US" sz="2400" b="0" kern="0" dirty="0"/>
              <a:t>must be cleared</a:t>
            </a:r>
          </a:p>
        </p:txBody>
      </p:sp>
      <p:sp>
        <p:nvSpPr>
          <p:cNvPr id="7" name="Footer Placeholder 3">
            <a:extLst>
              <a:ext uri="{FF2B5EF4-FFF2-40B4-BE49-F238E27FC236}">
                <a16:creationId xmlns:a16="http://schemas.microsoft.com/office/drawing/2014/main" id="{E2861643-3EF4-4AFA-A5A3-20021741F54C}"/>
              </a:ext>
            </a:extLst>
          </p:cNvPr>
          <p:cNvSpPr>
            <a:spLocks noGrp="1"/>
          </p:cNvSpPr>
          <p:nvPr>
            <p:ph type="ftr" sz="quarter" idx="11"/>
          </p:nvPr>
        </p:nvSpPr>
        <p:spPr>
          <a:xfrm>
            <a:off x="830873" y="6553200"/>
            <a:ext cx="7482254"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3D9F9442-6961-40C6-93ED-07913D55AEFA}"/>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19</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4100" name="Rectangle 2"/>
          <p:cNvSpPr>
            <a:spLocks noGrp="1" noChangeArrowheads="1"/>
          </p:cNvSpPr>
          <p:nvPr>
            <p:ph type="title" idx="4294967295"/>
          </p:nvPr>
        </p:nvSpPr>
        <p:spPr/>
        <p:txBody>
          <a:bodyPr anchor="ctr"/>
          <a:lstStyle/>
          <a:p>
            <a:pPr eaLnBrk="1" hangingPunct="1"/>
            <a:r>
              <a:rPr lang="en-US" altLang="en-US" sz="3500" dirty="0"/>
              <a:t>Credit Risk Management</a:t>
            </a:r>
          </a:p>
        </p:txBody>
      </p:sp>
      <p:sp>
        <p:nvSpPr>
          <p:cNvPr id="4101" name="Rectangle 3"/>
          <p:cNvSpPr>
            <a:spLocks noGrp="1" noChangeArrowheads="1"/>
          </p:cNvSpPr>
          <p:nvPr>
            <p:ph type="body" sz="half" idx="4294967295"/>
          </p:nvPr>
        </p:nvSpPr>
        <p:spPr>
          <a:xfrm>
            <a:off x="206976" y="1678975"/>
            <a:ext cx="8730048" cy="479802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Financial institutions (FIs) are special because of their ability to efficiently transform financial claims of household savers into claims issued to corporations, individuals, and governments</a:t>
            </a:r>
          </a:p>
          <a:p>
            <a:pPr eaLnBrk="1" hangingPunct="1">
              <a:lnSpc>
                <a:spcPct val="90000"/>
              </a:lnSpc>
              <a:spcBef>
                <a:spcPts val="600"/>
              </a:spcBef>
            </a:pPr>
            <a:r>
              <a:rPr lang="en-US" altLang="en-US" sz="2300" dirty="0"/>
              <a:t>FIs’ ability to </a:t>
            </a:r>
            <a:r>
              <a:rPr lang="en-US" altLang="en-US" sz="2300" i="1" dirty="0"/>
              <a:t>process and evaluate information </a:t>
            </a:r>
            <a:r>
              <a:rPr lang="en-US" altLang="en-US" sz="2300" dirty="0"/>
              <a:t>and </a:t>
            </a:r>
            <a:r>
              <a:rPr lang="en-US" altLang="en-US" sz="2300" i="1" dirty="0"/>
              <a:t>control and monitor borrowers</a:t>
            </a:r>
            <a:r>
              <a:rPr lang="en-US" altLang="en-US" sz="2300" dirty="0"/>
              <a:t> allows them to transform these claims at the lowest possible cost to all parties</a:t>
            </a:r>
          </a:p>
          <a:p>
            <a:pPr eaLnBrk="1" hangingPunct="1">
              <a:lnSpc>
                <a:spcPct val="90000"/>
              </a:lnSpc>
              <a:spcBef>
                <a:spcPts val="600"/>
              </a:spcBef>
            </a:pPr>
            <a:r>
              <a:rPr lang="en-US" altLang="en-US" sz="2300" dirty="0"/>
              <a:t>Credit allocation is a specific type of financial claim transformation</a:t>
            </a:r>
          </a:p>
          <a:p>
            <a:pPr lvl="1" eaLnBrk="1" hangingPunct="1">
              <a:lnSpc>
                <a:spcPct val="90000"/>
              </a:lnSpc>
              <a:spcBef>
                <a:spcPts val="600"/>
              </a:spcBef>
            </a:pPr>
            <a:r>
              <a:rPr lang="en-US" altLang="en-US" sz="2100" dirty="0"/>
              <a:t>FIs transform claims of household savers (in the form of deposits) into loans issued to corporations, individuals, and governments</a:t>
            </a:r>
          </a:p>
          <a:p>
            <a:pPr lvl="1" eaLnBrk="1" hangingPunct="1">
              <a:lnSpc>
                <a:spcPct val="90000"/>
              </a:lnSpc>
              <a:spcBef>
                <a:spcPts val="600"/>
              </a:spcBef>
            </a:pPr>
            <a:r>
              <a:rPr lang="en-US" altLang="en-US" sz="2100" dirty="0"/>
              <a:t>The FI accepts the credit risk on these loans in exchange for a fair return sufficient to cover the cost of funding paid to household savers, the credit risk involved in lending, and a profit margin reflecting competitive conditions</a:t>
            </a:r>
          </a:p>
        </p:txBody>
      </p:sp>
      <p:sp>
        <p:nvSpPr>
          <p:cNvPr id="6" name="Footer Placeholder 3">
            <a:extLst>
              <a:ext uri="{FF2B5EF4-FFF2-40B4-BE49-F238E27FC236}">
                <a16:creationId xmlns:a16="http://schemas.microsoft.com/office/drawing/2014/main" id="{E0C11242-EA03-4684-9610-2E2182220C24}"/>
              </a:ext>
            </a:extLst>
          </p:cNvPr>
          <p:cNvSpPr>
            <a:spLocks noGrp="1"/>
          </p:cNvSpPr>
          <p:nvPr>
            <p:ph type="ftr" sz="quarter" idx="11"/>
          </p:nvPr>
        </p:nvSpPr>
        <p:spPr>
          <a:xfrm>
            <a:off x="668215" y="6553200"/>
            <a:ext cx="7807569"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6EEC78C9-0691-4B6D-AE57-27A2E06D9665}"/>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28676" name="Rectangle 2"/>
          <p:cNvSpPr>
            <a:spLocks noGrp="1" noChangeArrowheads="1"/>
          </p:cNvSpPr>
          <p:nvPr>
            <p:ph type="title" idx="4294967295"/>
          </p:nvPr>
        </p:nvSpPr>
        <p:spPr/>
        <p:txBody>
          <a:bodyPr anchor="ctr"/>
          <a:lstStyle/>
          <a:p>
            <a:pPr eaLnBrk="1" hangingPunct="1"/>
            <a:r>
              <a:rPr lang="en-US" altLang="en-US" sz="3500" dirty="0"/>
              <a:t>Large Commercial and Industrial Lending</a:t>
            </a:r>
          </a:p>
        </p:txBody>
      </p:sp>
      <p:sp>
        <p:nvSpPr>
          <p:cNvPr id="28677" name="Rectangle 3"/>
          <p:cNvSpPr>
            <a:spLocks noGrp="1" noChangeArrowheads="1"/>
          </p:cNvSpPr>
          <p:nvPr>
            <p:ph type="body" sz="half" idx="4294967295"/>
          </p:nvPr>
        </p:nvSpPr>
        <p:spPr>
          <a:xfrm>
            <a:off x="247135" y="1643062"/>
            <a:ext cx="8649730"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pPr>
            <a:r>
              <a:rPr lang="en-US" altLang="en-US" sz="2200" dirty="0"/>
              <a:t>FIs bargaining strength is severely diminished when it deals with large creditworthy corporate customers</a:t>
            </a:r>
          </a:p>
          <a:p>
            <a:pPr eaLnBrk="1" hangingPunct="1">
              <a:lnSpc>
                <a:spcPct val="90000"/>
              </a:lnSpc>
            </a:pPr>
            <a:r>
              <a:rPr lang="en-US" altLang="en-US" sz="2200" dirty="0"/>
              <a:t>Large corporations are characterized by the following:</a:t>
            </a:r>
          </a:p>
          <a:p>
            <a:pPr lvl="1" eaLnBrk="1" hangingPunct="1">
              <a:lnSpc>
                <a:spcPct val="90000"/>
              </a:lnSpc>
            </a:pPr>
            <a:r>
              <a:rPr lang="en-US" altLang="en-US" sz="2000" dirty="0"/>
              <a:t>Able to issue debt and equity directly in the capital markets, as well as to make private placements of securities</a:t>
            </a:r>
          </a:p>
          <a:p>
            <a:pPr lvl="1" eaLnBrk="1" hangingPunct="1">
              <a:lnSpc>
                <a:spcPct val="90000"/>
              </a:lnSpc>
            </a:pPr>
            <a:r>
              <a:rPr lang="en-US" altLang="en-US" sz="2000" dirty="0"/>
              <a:t>Typically maintain credit relationships with several FIs and have significant in-house financial expertise</a:t>
            </a:r>
          </a:p>
          <a:p>
            <a:pPr lvl="1" eaLnBrk="1" hangingPunct="1">
              <a:lnSpc>
                <a:spcPct val="90000"/>
              </a:lnSpc>
            </a:pPr>
            <a:r>
              <a:rPr lang="en-US" altLang="en-US" sz="2000" dirty="0"/>
              <a:t>Manage their cash position through the money markets by issuing their own commercial paper to meet fund shortfalls and use excess funds to buy T-bills, banker’s acceptances, and other companies’ CP</a:t>
            </a:r>
          </a:p>
          <a:p>
            <a:pPr lvl="1" eaLnBrk="1" hangingPunct="1">
              <a:lnSpc>
                <a:spcPct val="90000"/>
              </a:lnSpc>
            </a:pPr>
            <a:r>
              <a:rPr lang="en-US" altLang="en-US" sz="2000" dirty="0"/>
              <a:t>Not seriously restricted by international boarders</a:t>
            </a:r>
          </a:p>
          <a:p>
            <a:pPr lvl="1" eaLnBrk="1" hangingPunct="1">
              <a:lnSpc>
                <a:spcPct val="90000"/>
              </a:lnSpc>
            </a:pPr>
            <a:r>
              <a:rPr lang="en-US" altLang="en-US" sz="2000" dirty="0"/>
              <a:t>Very attractive to FIs </a:t>
            </a:r>
          </a:p>
          <a:p>
            <a:pPr eaLnBrk="1" hangingPunct="1">
              <a:lnSpc>
                <a:spcPct val="90000"/>
              </a:lnSpc>
            </a:pPr>
            <a:r>
              <a:rPr lang="en-US" altLang="en-US" sz="2200" dirty="0"/>
              <a:t>FI’s relationship goes beyond lending and may include role of broker, dealer, and/or advisor </a:t>
            </a:r>
          </a:p>
          <a:p>
            <a:pPr eaLnBrk="1" hangingPunct="1">
              <a:lnSpc>
                <a:spcPct val="90000"/>
              </a:lnSpc>
            </a:pPr>
            <a:r>
              <a:rPr lang="en-US" altLang="en-US" sz="2200" dirty="0"/>
              <a:t>Credit management remains an important issue</a:t>
            </a:r>
          </a:p>
          <a:p>
            <a:pPr lvl="1" eaLnBrk="1" hangingPunct="1">
              <a:lnSpc>
                <a:spcPct val="90000"/>
              </a:lnSpc>
            </a:pPr>
            <a:endParaRPr lang="en-US" altLang="en-US" sz="2000" dirty="0"/>
          </a:p>
        </p:txBody>
      </p:sp>
      <p:sp>
        <p:nvSpPr>
          <p:cNvPr id="6" name="Footer Placeholder 3">
            <a:extLst>
              <a:ext uri="{FF2B5EF4-FFF2-40B4-BE49-F238E27FC236}">
                <a16:creationId xmlns:a16="http://schemas.microsoft.com/office/drawing/2014/main" id="{31FD1ABB-C473-4089-8A6D-4ADAD9A561B4}"/>
              </a:ext>
            </a:extLst>
          </p:cNvPr>
          <p:cNvSpPr>
            <a:spLocks noGrp="1"/>
          </p:cNvSpPr>
          <p:nvPr>
            <p:ph type="ftr" sz="quarter" idx="11"/>
          </p:nvPr>
        </p:nvSpPr>
        <p:spPr>
          <a:xfrm>
            <a:off x="738554" y="6553200"/>
            <a:ext cx="7455877"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BE3A15F7-84A8-4FF2-A45A-93D6182D58AF}"/>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20</a:t>
            </a:fld>
            <a:endParaRPr lang="en-US" alt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0724" name="Rectangle 2"/>
          <p:cNvSpPr>
            <a:spLocks noGrp="1" noChangeArrowheads="1"/>
          </p:cNvSpPr>
          <p:nvPr>
            <p:ph type="title" idx="4294967295"/>
          </p:nvPr>
        </p:nvSpPr>
        <p:spPr/>
        <p:txBody>
          <a:bodyPr anchor="ctr"/>
          <a:lstStyle/>
          <a:p>
            <a:pPr eaLnBrk="1" hangingPunct="1"/>
            <a:r>
              <a:rPr lang="en-US" altLang="en-US" sz="3500" dirty="0"/>
              <a:t>Altman’s Z-Score</a:t>
            </a:r>
          </a:p>
        </p:txBody>
      </p:sp>
      <p:sp>
        <p:nvSpPr>
          <p:cNvPr id="30725" name="Rectangle 3"/>
          <p:cNvSpPr>
            <a:spLocks noGrp="1" noChangeArrowheads="1"/>
          </p:cNvSpPr>
          <p:nvPr>
            <p:ph type="body" sz="half" idx="4294967295"/>
          </p:nvPr>
        </p:nvSpPr>
        <p:spPr>
          <a:xfrm>
            <a:off x="457200" y="1719262"/>
            <a:ext cx="8148638"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r>
              <a:rPr lang="en-US" altLang="en-US" sz="2400" dirty="0"/>
              <a:t>E.I. Altman developed a Z-score model for analyzing publicly traded manufacturing firms in the U.S.</a:t>
            </a:r>
          </a:p>
          <a:p>
            <a:pPr eaLnBrk="1" hangingPunct="1"/>
            <a:r>
              <a:rPr lang="en-US" altLang="en-US" sz="2400" dirty="0"/>
              <a:t>Z is an overall measure of the borrower’s default risk classification</a:t>
            </a:r>
            <a:endParaRPr lang="en-US" altLang="en-US" sz="2000" dirty="0"/>
          </a:p>
        </p:txBody>
      </p:sp>
      <p:sp>
        <p:nvSpPr>
          <p:cNvPr id="7" name="Slide Number Placeholder 1">
            <a:extLst>
              <a:ext uri="{FF2B5EF4-FFF2-40B4-BE49-F238E27FC236}">
                <a16:creationId xmlns:a16="http://schemas.microsoft.com/office/drawing/2014/main" id="{5A93BC4A-54EC-483E-88D7-1E62CF187F13}"/>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21</a:t>
            </a:fld>
            <a:endParaRPr lang="en-US" altLang="en-US" dirty="0"/>
          </a:p>
        </p:txBody>
      </p:sp>
      <p:pic>
        <p:nvPicPr>
          <p:cNvPr id="4" name="Picture 3">
            <a:extLst>
              <a:ext uri="{FF2B5EF4-FFF2-40B4-BE49-F238E27FC236}">
                <a16:creationId xmlns:a16="http://schemas.microsoft.com/office/drawing/2014/main" id="{12463085-A5DE-482D-A368-8DA2DCD2B57D}"/>
              </a:ext>
            </a:extLst>
          </p:cNvPr>
          <p:cNvPicPr>
            <a:picLocks noChangeAspect="1"/>
          </p:cNvPicPr>
          <p:nvPr/>
        </p:nvPicPr>
        <p:blipFill>
          <a:blip r:embed="rId3"/>
          <a:stretch>
            <a:fillRect/>
          </a:stretch>
        </p:blipFill>
        <p:spPr>
          <a:xfrm>
            <a:off x="830699" y="3588695"/>
            <a:ext cx="6796802" cy="2586681"/>
          </a:xfrm>
          <a:prstGeom prst="rect">
            <a:avLst/>
          </a:prstGeom>
        </p:spPr>
      </p:pic>
      <p:sp>
        <p:nvSpPr>
          <p:cNvPr id="10" name="Footer Placeholder 3">
            <a:extLst>
              <a:ext uri="{FF2B5EF4-FFF2-40B4-BE49-F238E27FC236}">
                <a16:creationId xmlns:a16="http://schemas.microsoft.com/office/drawing/2014/main" id="{4E273D28-5553-444B-A639-038CDB38B732}"/>
              </a:ext>
            </a:extLst>
          </p:cNvPr>
          <p:cNvSpPr>
            <a:spLocks noGrp="1"/>
          </p:cNvSpPr>
          <p:nvPr>
            <p:ph type="ftr" sz="quarter" idx="11"/>
          </p:nvPr>
        </p:nvSpPr>
        <p:spPr>
          <a:xfrm>
            <a:off x="1129811" y="6553200"/>
            <a:ext cx="6884377"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0724" name="Rectangle 2"/>
          <p:cNvSpPr>
            <a:spLocks noGrp="1" noChangeArrowheads="1"/>
          </p:cNvSpPr>
          <p:nvPr>
            <p:ph type="title" idx="4294967295"/>
          </p:nvPr>
        </p:nvSpPr>
        <p:spPr/>
        <p:txBody>
          <a:bodyPr anchor="ctr"/>
          <a:lstStyle/>
          <a:p>
            <a:pPr eaLnBrk="1" hangingPunct="1"/>
            <a:r>
              <a:rPr lang="en-US" altLang="en-US" sz="3500" dirty="0"/>
              <a:t>Altman’s Z-Score Interpretation</a:t>
            </a:r>
          </a:p>
        </p:txBody>
      </p:sp>
      <p:sp>
        <p:nvSpPr>
          <p:cNvPr id="30725" name="Rectangle 3"/>
          <p:cNvSpPr>
            <a:spLocks noGrp="1" noChangeArrowheads="1"/>
          </p:cNvSpPr>
          <p:nvPr>
            <p:ph type="body" sz="half" idx="4294967295"/>
          </p:nvPr>
        </p:nvSpPr>
        <p:spPr>
          <a:xfrm>
            <a:off x="457200" y="1719263"/>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200" dirty="0"/>
              <a:t>Default classifications </a:t>
            </a:r>
            <a:r>
              <a:rPr lang="en-US" altLang="en-US" sz="2200" i="1" dirty="0"/>
              <a:t>(according to Altman)</a:t>
            </a:r>
          </a:p>
          <a:p>
            <a:pPr lvl="1" eaLnBrk="1" hangingPunct="1">
              <a:spcBef>
                <a:spcPts val="600"/>
              </a:spcBef>
            </a:pPr>
            <a:r>
              <a:rPr lang="en-US" altLang="en-US" sz="2000" dirty="0"/>
              <a:t>Z &lt; 1.81 – high default risk firm</a:t>
            </a:r>
          </a:p>
          <a:p>
            <a:pPr lvl="1" eaLnBrk="1" hangingPunct="1">
              <a:spcBef>
                <a:spcPts val="600"/>
              </a:spcBef>
            </a:pPr>
            <a:r>
              <a:rPr lang="en-US" altLang="en-US" sz="2000" dirty="0"/>
              <a:t>1.81 &lt; Z &lt; 2.99 – indeterminate default risk firm</a:t>
            </a:r>
          </a:p>
          <a:p>
            <a:pPr lvl="1" eaLnBrk="1" hangingPunct="1">
              <a:spcBef>
                <a:spcPts val="600"/>
              </a:spcBef>
            </a:pPr>
            <a:r>
              <a:rPr lang="en-US" altLang="en-US" sz="2000" dirty="0"/>
              <a:t>Z &gt; 2.99 – low default risk firm</a:t>
            </a:r>
          </a:p>
          <a:p>
            <a:pPr eaLnBrk="1" hangingPunct="1">
              <a:spcBef>
                <a:spcPts val="600"/>
              </a:spcBef>
            </a:pPr>
            <a:r>
              <a:rPr lang="en-US" altLang="en-US" sz="2200" dirty="0"/>
              <a:t>Problems associated with Z-score model</a:t>
            </a:r>
          </a:p>
          <a:p>
            <a:pPr lvl="1" eaLnBrk="1" hangingPunct="1">
              <a:spcBef>
                <a:spcPts val="600"/>
              </a:spcBef>
            </a:pPr>
            <a:r>
              <a:rPr lang="en-US" altLang="en-US" sz="2000" dirty="0"/>
              <a:t>Usually discriminates only among three cases of borrower behavior – high, indeterminate, and low default risk</a:t>
            </a:r>
          </a:p>
          <a:p>
            <a:pPr lvl="1" eaLnBrk="1" hangingPunct="1">
              <a:spcBef>
                <a:spcPts val="600"/>
              </a:spcBef>
            </a:pPr>
            <a:r>
              <a:rPr lang="en-US" altLang="en-US" sz="2000" dirty="0"/>
              <a:t>No obvious economic reason to expect the weights in the Z-score model (or, the weights in any credit-scoring model) will be constant over any but very short periods</a:t>
            </a:r>
          </a:p>
          <a:p>
            <a:pPr lvl="1" eaLnBrk="1" hangingPunct="1">
              <a:spcBef>
                <a:spcPts val="600"/>
              </a:spcBef>
            </a:pPr>
            <a:r>
              <a:rPr lang="en-US" altLang="en-US" sz="2000" dirty="0"/>
              <a:t>Ignores hard-to-quantify factors that may play a crucial role in the default or no-default decision</a:t>
            </a:r>
          </a:p>
          <a:p>
            <a:pPr lvl="1" eaLnBrk="1" hangingPunct="1">
              <a:spcBef>
                <a:spcPts val="600"/>
              </a:spcBef>
            </a:pPr>
            <a:r>
              <a:rPr lang="en-US" altLang="en-US" sz="2000" dirty="0"/>
              <a:t>Accounting variables are updated infrequently</a:t>
            </a:r>
          </a:p>
          <a:p>
            <a:pPr eaLnBrk="1" hangingPunct="1">
              <a:spcBef>
                <a:spcPts val="600"/>
              </a:spcBef>
            </a:pPr>
            <a:endParaRPr lang="en-US" altLang="en-US" sz="2600" dirty="0"/>
          </a:p>
        </p:txBody>
      </p:sp>
      <p:sp>
        <p:nvSpPr>
          <p:cNvPr id="6" name="Slide Number Placeholder 1">
            <a:extLst>
              <a:ext uri="{FF2B5EF4-FFF2-40B4-BE49-F238E27FC236}">
                <a16:creationId xmlns:a16="http://schemas.microsoft.com/office/drawing/2014/main" id="{A7BBE790-F666-4BB0-9EB5-6C32301E77CE}"/>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22</a:t>
            </a:fld>
            <a:endParaRPr lang="en-US" altLang="en-US" dirty="0"/>
          </a:p>
        </p:txBody>
      </p:sp>
      <p:sp>
        <p:nvSpPr>
          <p:cNvPr id="7" name="Footer Placeholder 3">
            <a:extLst>
              <a:ext uri="{FF2B5EF4-FFF2-40B4-BE49-F238E27FC236}">
                <a16:creationId xmlns:a16="http://schemas.microsoft.com/office/drawing/2014/main" id="{4D7D3C54-12D0-4FF1-89D0-6AFF66254FB3}"/>
              </a:ext>
            </a:extLst>
          </p:cNvPr>
          <p:cNvSpPr>
            <a:spLocks noGrp="1"/>
          </p:cNvSpPr>
          <p:nvPr>
            <p:ph type="ftr" sz="quarter" idx="11"/>
          </p:nvPr>
        </p:nvSpPr>
        <p:spPr>
          <a:xfrm>
            <a:off x="645319" y="6570785"/>
            <a:ext cx="7772400" cy="304800"/>
          </a:xfrm>
        </p:spPr>
        <p:txBody>
          <a:bodyPr/>
          <a:lstStyle/>
          <a:p>
            <a:pPr>
              <a:defRPr/>
            </a:pPr>
            <a:r>
              <a:rPr lang="en-US" altLang="en-US" dirty="0"/>
              <a:t>©McGraw Hill LLC. All rights reserved. No reproduction or distribution without the prior written consent of McGraw Hill. </a:t>
            </a:r>
          </a:p>
        </p:txBody>
      </p:sp>
    </p:spTree>
    <p:extLst>
      <p:ext uri="{BB962C8B-B14F-4D97-AF65-F5344CB8AC3E}">
        <p14:creationId xmlns:p14="http://schemas.microsoft.com/office/powerpoint/2010/main" val="18136731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1748" name="Rectangle 2"/>
          <p:cNvSpPr>
            <a:spLocks noGrp="1" noChangeArrowheads="1"/>
          </p:cNvSpPr>
          <p:nvPr>
            <p:ph type="title"/>
          </p:nvPr>
        </p:nvSpPr>
        <p:spPr/>
        <p:txBody>
          <a:bodyPr anchor="ctr"/>
          <a:lstStyle/>
          <a:p>
            <a:pPr eaLnBrk="1" hangingPunct="1"/>
            <a:r>
              <a:rPr lang="en-US" altLang="en-US" sz="3500" dirty="0"/>
              <a:t>Calculation of Altman’s Z-Score</a:t>
            </a:r>
          </a:p>
        </p:txBody>
      </p:sp>
      <p:pic>
        <p:nvPicPr>
          <p:cNvPr id="5" name="Content Placeholder 4">
            <a:extLst>
              <a:ext uri="{FF2B5EF4-FFF2-40B4-BE49-F238E27FC236}">
                <a16:creationId xmlns:a16="http://schemas.microsoft.com/office/drawing/2014/main" id="{AF42B47C-4FFF-4E77-BB76-E900BCD2F4AD}"/>
              </a:ext>
            </a:extLst>
          </p:cNvPr>
          <p:cNvPicPr>
            <a:picLocks noGrp="1" noChangeAspect="1"/>
          </p:cNvPicPr>
          <p:nvPr>
            <p:ph idx="1"/>
          </p:nvPr>
        </p:nvPicPr>
        <p:blipFill>
          <a:blip r:embed="rId3"/>
          <a:stretch>
            <a:fillRect/>
          </a:stretch>
        </p:blipFill>
        <p:spPr>
          <a:xfrm>
            <a:off x="477794" y="1271337"/>
            <a:ext cx="7129849" cy="2545209"/>
          </a:xfrm>
        </p:spPr>
      </p:pic>
      <p:sp>
        <p:nvSpPr>
          <p:cNvPr id="7" name="Slide Number Placeholder 1">
            <a:extLst>
              <a:ext uri="{FF2B5EF4-FFF2-40B4-BE49-F238E27FC236}">
                <a16:creationId xmlns:a16="http://schemas.microsoft.com/office/drawing/2014/main" id="{0748F189-281B-40AD-97B8-ED75208885ED}"/>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23</a:t>
            </a:fld>
            <a:endParaRPr lang="en-US" altLang="en-US" dirty="0"/>
          </a:p>
        </p:txBody>
      </p:sp>
      <p:pic>
        <p:nvPicPr>
          <p:cNvPr id="9" name="Picture 8">
            <a:extLst>
              <a:ext uri="{FF2B5EF4-FFF2-40B4-BE49-F238E27FC236}">
                <a16:creationId xmlns:a16="http://schemas.microsoft.com/office/drawing/2014/main" id="{C73DDE7E-D43F-42FE-B221-D8B04B899281}"/>
              </a:ext>
            </a:extLst>
          </p:cNvPr>
          <p:cNvPicPr>
            <a:picLocks noChangeAspect="1"/>
          </p:cNvPicPr>
          <p:nvPr/>
        </p:nvPicPr>
        <p:blipFill>
          <a:blip r:embed="rId4"/>
          <a:stretch>
            <a:fillRect/>
          </a:stretch>
        </p:blipFill>
        <p:spPr>
          <a:xfrm>
            <a:off x="497258" y="3729566"/>
            <a:ext cx="7463684" cy="2769061"/>
          </a:xfrm>
          <a:prstGeom prst="rect">
            <a:avLst/>
          </a:prstGeom>
        </p:spPr>
      </p:pic>
      <p:sp>
        <p:nvSpPr>
          <p:cNvPr id="12" name="Footer Placeholder 3">
            <a:extLst>
              <a:ext uri="{FF2B5EF4-FFF2-40B4-BE49-F238E27FC236}">
                <a16:creationId xmlns:a16="http://schemas.microsoft.com/office/drawing/2014/main" id="{9CBBC610-0250-42A4-A01F-9B96BB5CB19D}"/>
              </a:ext>
            </a:extLst>
          </p:cNvPr>
          <p:cNvSpPr>
            <a:spLocks noGrp="1"/>
          </p:cNvSpPr>
          <p:nvPr>
            <p:ph type="ftr" sz="quarter" idx="11"/>
          </p:nvPr>
        </p:nvSpPr>
        <p:spPr>
          <a:xfrm>
            <a:off x="316523" y="6525913"/>
            <a:ext cx="7825154" cy="304800"/>
          </a:xfrm>
        </p:spPr>
        <p:txBody>
          <a:bodyPr/>
          <a:lstStyle/>
          <a:p>
            <a:pPr>
              <a:defRPr/>
            </a:pPr>
            <a:r>
              <a:rPr lang="en-US" altLang="en-US" dirty="0"/>
              <a:t>©McGraw Hill LLC. All rights reserved. No reproduction or distribution without the prior written consent of McGraw Hill.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2772" name="Rectangle 2"/>
          <p:cNvSpPr>
            <a:spLocks noGrp="1" noChangeArrowheads="1"/>
          </p:cNvSpPr>
          <p:nvPr>
            <p:ph type="title" idx="4294967295"/>
          </p:nvPr>
        </p:nvSpPr>
        <p:spPr/>
        <p:txBody>
          <a:bodyPr anchor="ctr"/>
          <a:lstStyle/>
          <a:p>
            <a:pPr eaLnBrk="1" hangingPunct="1"/>
            <a:r>
              <a:rPr lang="en-US" altLang="en-US" sz="3500" dirty="0"/>
              <a:t>Moody’s Analytics Credit Monitor Model</a:t>
            </a:r>
          </a:p>
        </p:txBody>
      </p:sp>
      <p:sp>
        <p:nvSpPr>
          <p:cNvPr id="32773" name="Rectangle 3"/>
          <p:cNvSpPr>
            <a:spLocks noGrp="1" noChangeArrowheads="1"/>
          </p:cNvSpPr>
          <p:nvPr>
            <p:ph type="body" sz="half" idx="4294967295"/>
          </p:nvPr>
        </p:nvSpPr>
        <p:spPr>
          <a:xfrm>
            <a:off x="210064" y="1643062"/>
            <a:ext cx="8723869"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200" dirty="0"/>
              <a:t>In recent years, we now recognize that when a firm raises funds either by issuing bonds or by increasing its bank loans, it holds a very valuable default or repayment option</a:t>
            </a:r>
          </a:p>
          <a:p>
            <a:pPr lvl="1" eaLnBrk="1" hangingPunct="1">
              <a:lnSpc>
                <a:spcPct val="87000"/>
              </a:lnSpc>
              <a:spcBef>
                <a:spcPts val="600"/>
              </a:spcBef>
            </a:pPr>
            <a:r>
              <a:rPr lang="en-US" altLang="en-US" sz="1950" dirty="0"/>
              <a:t>If a borrower’s investments fail, so that it cannot repay its bond holders or the loan to the FI, it has the option to default on its debt and turn any remaining assets over to the debtholder</a:t>
            </a:r>
          </a:p>
          <a:p>
            <a:pPr lvl="1" eaLnBrk="1" hangingPunct="1">
              <a:lnSpc>
                <a:spcPct val="87000"/>
              </a:lnSpc>
              <a:spcBef>
                <a:spcPts val="600"/>
              </a:spcBef>
            </a:pPr>
            <a:r>
              <a:rPr lang="en-US" altLang="en-US" sz="1950" dirty="0"/>
              <a:t>If things go well, the borrower can keep most of the upside returns on asset investments after the promised principal and interest on the debt have been paid</a:t>
            </a:r>
          </a:p>
          <a:p>
            <a:pPr eaLnBrk="1" hangingPunct="1">
              <a:lnSpc>
                <a:spcPct val="87000"/>
              </a:lnSpc>
              <a:spcBef>
                <a:spcPts val="600"/>
              </a:spcBef>
            </a:pPr>
            <a:r>
              <a:rPr lang="en-US" altLang="en-US" sz="2200" dirty="0"/>
              <a:t>KMV Corporation has turned this relatively simple idea into a credit-monitoring model, used by many of the largest U.S. banks to determine </a:t>
            </a:r>
            <a:r>
              <a:rPr lang="en-US" altLang="en-US" sz="2200" i="1" dirty="0"/>
              <a:t>expected default frequency (EDF), </a:t>
            </a:r>
            <a:r>
              <a:rPr lang="en-US" altLang="en-US" sz="2200" dirty="0"/>
              <a:t>the</a:t>
            </a:r>
            <a:r>
              <a:rPr lang="en-US" altLang="en-US" sz="2200" i="1" dirty="0"/>
              <a:t> </a:t>
            </a:r>
            <a:r>
              <a:rPr lang="en-US" altLang="en-US" sz="2200" dirty="0"/>
              <a:t>probability that the market value of the firm’s assets will fall below the promised repayments on debt liability in one year</a:t>
            </a:r>
          </a:p>
          <a:p>
            <a:pPr lvl="1" eaLnBrk="1" hangingPunct="1">
              <a:lnSpc>
                <a:spcPct val="87000"/>
              </a:lnSpc>
              <a:spcBef>
                <a:spcPts val="600"/>
              </a:spcBef>
            </a:pPr>
            <a:r>
              <a:rPr lang="en-US" altLang="en-US" sz="1950" dirty="0"/>
              <a:t>Simulations have shown this model outperforms others as predictors of corporate failure and distress</a:t>
            </a:r>
          </a:p>
        </p:txBody>
      </p:sp>
      <p:sp>
        <p:nvSpPr>
          <p:cNvPr id="6" name="Footer Placeholder 3">
            <a:extLst>
              <a:ext uri="{FF2B5EF4-FFF2-40B4-BE49-F238E27FC236}">
                <a16:creationId xmlns:a16="http://schemas.microsoft.com/office/drawing/2014/main" id="{598BD2AD-E7EC-4B32-A281-06B12FCB6E0E}"/>
              </a:ext>
            </a:extLst>
          </p:cNvPr>
          <p:cNvSpPr>
            <a:spLocks noGrp="1"/>
          </p:cNvSpPr>
          <p:nvPr>
            <p:ph type="ftr" sz="quarter" idx="11"/>
          </p:nvPr>
        </p:nvSpPr>
        <p:spPr>
          <a:xfrm>
            <a:off x="866041" y="6553200"/>
            <a:ext cx="741191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2323C73B-63CD-4B56-AD7B-81585548919D}"/>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24</a:t>
            </a:fld>
            <a:endParaRPr lang="en-US"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3796" name="Rectangle 2"/>
          <p:cNvSpPr>
            <a:spLocks noGrp="1" noChangeArrowheads="1"/>
          </p:cNvSpPr>
          <p:nvPr>
            <p:ph type="title" idx="4294967295"/>
          </p:nvPr>
        </p:nvSpPr>
        <p:spPr>
          <a:xfrm>
            <a:off x="457200" y="146952"/>
            <a:ext cx="7543800" cy="1295400"/>
          </a:xfrm>
        </p:spPr>
        <p:txBody>
          <a:bodyPr anchor="ctr"/>
          <a:lstStyle/>
          <a:p>
            <a:pPr eaLnBrk="1" hangingPunct="1"/>
            <a:r>
              <a:rPr lang="en-US" altLang="en-US" sz="3500" dirty="0"/>
              <a:t>Moody’s Analytics EDF and Moody’s for Peabody Energy Corporation</a:t>
            </a:r>
          </a:p>
        </p:txBody>
      </p:sp>
      <p:pic>
        <p:nvPicPr>
          <p:cNvPr id="3" name="Picture 2">
            <a:extLst>
              <a:ext uri="{FF2B5EF4-FFF2-40B4-BE49-F238E27FC236}">
                <a16:creationId xmlns:a16="http://schemas.microsoft.com/office/drawing/2014/main" id="{3D77D572-0F90-47FF-B688-686B7E414255}"/>
              </a:ext>
            </a:extLst>
          </p:cNvPr>
          <p:cNvPicPr>
            <a:picLocks noChangeAspect="1"/>
          </p:cNvPicPr>
          <p:nvPr/>
        </p:nvPicPr>
        <p:blipFill>
          <a:blip r:embed="rId3"/>
          <a:stretch>
            <a:fillRect/>
          </a:stretch>
        </p:blipFill>
        <p:spPr>
          <a:xfrm>
            <a:off x="928494" y="1612005"/>
            <a:ext cx="6448812" cy="4941195"/>
          </a:xfrm>
          <a:prstGeom prst="rect">
            <a:avLst/>
          </a:prstGeom>
        </p:spPr>
      </p:pic>
      <p:sp>
        <p:nvSpPr>
          <p:cNvPr id="7" name="Footer Placeholder 3">
            <a:extLst>
              <a:ext uri="{FF2B5EF4-FFF2-40B4-BE49-F238E27FC236}">
                <a16:creationId xmlns:a16="http://schemas.microsoft.com/office/drawing/2014/main" id="{82B5E531-6E58-46E2-8F10-7E97EE955F84}"/>
              </a:ext>
            </a:extLst>
          </p:cNvPr>
          <p:cNvSpPr>
            <a:spLocks noGrp="1"/>
          </p:cNvSpPr>
          <p:nvPr>
            <p:ph type="ftr" sz="quarter" idx="11"/>
          </p:nvPr>
        </p:nvSpPr>
        <p:spPr>
          <a:xfrm>
            <a:off x="767581" y="6547338"/>
            <a:ext cx="7608837"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99325609-FCA4-42E9-BFC4-44B2408F048E}"/>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25</a:t>
            </a:fld>
            <a:endParaRPr lang="en-US"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4820" name="Rectangle 2"/>
          <p:cNvSpPr>
            <a:spLocks noGrp="1" noChangeArrowheads="1"/>
          </p:cNvSpPr>
          <p:nvPr>
            <p:ph type="title" idx="4294967295"/>
          </p:nvPr>
        </p:nvSpPr>
        <p:spPr/>
        <p:txBody>
          <a:bodyPr anchor="ctr"/>
          <a:lstStyle/>
          <a:p>
            <a:pPr eaLnBrk="1" hangingPunct="1"/>
            <a:r>
              <a:rPr lang="en-US" altLang="en-US" sz="3500" dirty="0"/>
              <a:t>Calculating the Return on a Loan:</a:t>
            </a:r>
            <a:br>
              <a:rPr lang="en-US" altLang="en-US" sz="3500" dirty="0"/>
            </a:br>
            <a:r>
              <a:rPr lang="en-US" altLang="en-US" sz="3500" dirty="0"/>
              <a:t>Return on Assets (ROA)</a:t>
            </a:r>
          </a:p>
        </p:txBody>
      </p:sp>
      <p:sp>
        <p:nvSpPr>
          <p:cNvPr id="34821" name="Rectangle 3"/>
          <p:cNvSpPr>
            <a:spLocks noGrp="1" noChangeArrowheads="1"/>
          </p:cNvSpPr>
          <p:nvPr>
            <p:ph type="body" sz="half" idx="4294967295"/>
          </p:nvPr>
        </p:nvSpPr>
        <p:spPr>
          <a:xfrm>
            <a:off x="105033" y="1584936"/>
            <a:ext cx="8889498" cy="4892064"/>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300" dirty="0"/>
              <a:t>Factors that impact the promised return that an FI achieves on any given dollar loan (asset) amount include:</a:t>
            </a:r>
          </a:p>
          <a:p>
            <a:pPr lvl="1" eaLnBrk="1" hangingPunct="1">
              <a:lnSpc>
                <a:spcPct val="85000"/>
              </a:lnSpc>
              <a:spcBef>
                <a:spcPts val="600"/>
              </a:spcBef>
            </a:pPr>
            <a:r>
              <a:rPr lang="en-US" altLang="en-US" sz="2000" dirty="0"/>
              <a:t>Interest rate on the loan</a:t>
            </a:r>
          </a:p>
          <a:p>
            <a:pPr lvl="1" eaLnBrk="1" hangingPunct="1">
              <a:lnSpc>
                <a:spcPct val="85000"/>
              </a:lnSpc>
              <a:spcBef>
                <a:spcPts val="600"/>
              </a:spcBef>
            </a:pPr>
            <a:r>
              <a:rPr lang="en-US" altLang="en-US" sz="2000" dirty="0"/>
              <a:t>Any fees relating to the loan</a:t>
            </a:r>
          </a:p>
          <a:p>
            <a:pPr lvl="1" eaLnBrk="1" hangingPunct="1">
              <a:lnSpc>
                <a:spcPct val="85000"/>
              </a:lnSpc>
              <a:spcBef>
                <a:spcPts val="600"/>
              </a:spcBef>
            </a:pPr>
            <a:r>
              <a:rPr lang="en-US" altLang="en-US" sz="2000" dirty="0"/>
              <a:t>Credit risk premium (m) on the  loan</a:t>
            </a:r>
          </a:p>
          <a:p>
            <a:pPr lvl="1" eaLnBrk="1" hangingPunct="1">
              <a:lnSpc>
                <a:spcPct val="85000"/>
              </a:lnSpc>
              <a:spcBef>
                <a:spcPts val="600"/>
              </a:spcBef>
            </a:pPr>
            <a:r>
              <a:rPr lang="en-US" altLang="en-US" sz="2000" dirty="0"/>
              <a:t>Collateral backing the loan</a:t>
            </a:r>
          </a:p>
          <a:p>
            <a:pPr lvl="1" eaLnBrk="1" hangingPunct="1">
              <a:lnSpc>
                <a:spcPct val="85000"/>
              </a:lnSpc>
              <a:spcBef>
                <a:spcPts val="600"/>
              </a:spcBef>
            </a:pPr>
            <a:r>
              <a:rPr lang="en-US" altLang="en-US" sz="2000" dirty="0"/>
              <a:t>Other nonprice terms (e.g., compensating balances, reserve requirements)</a:t>
            </a:r>
          </a:p>
          <a:p>
            <a:pPr eaLnBrk="1" hangingPunct="1">
              <a:lnSpc>
                <a:spcPct val="85000"/>
              </a:lnSpc>
              <a:spcBef>
                <a:spcPts val="600"/>
              </a:spcBef>
            </a:pPr>
            <a:r>
              <a:rPr lang="en-US" altLang="en-US" sz="2300" dirty="0"/>
              <a:t>Direct and indirect fees and charges relating to a loan fall into three categories:</a:t>
            </a:r>
          </a:p>
          <a:p>
            <a:pPr marL="801687" lvl="1" indent="-457200" eaLnBrk="1" hangingPunct="1">
              <a:lnSpc>
                <a:spcPct val="85000"/>
              </a:lnSpc>
              <a:spcBef>
                <a:spcPts val="600"/>
              </a:spcBef>
              <a:buFont typeface="+mj-lt"/>
              <a:buAutoNum type="arabicPeriod"/>
            </a:pPr>
            <a:r>
              <a:rPr lang="en-US" altLang="en-US" sz="2000" dirty="0"/>
              <a:t>Loan origination fee (</a:t>
            </a:r>
            <a:r>
              <a:rPr lang="en-US" altLang="en-US" sz="2000" i="1" dirty="0"/>
              <a:t>f</a:t>
            </a:r>
            <a:r>
              <a:rPr lang="en-US" altLang="en-US" sz="2000" dirty="0"/>
              <a:t>) charged to borrower for application processing</a:t>
            </a:r>
          </a:p>
          <a:p>
            <a:pPr marL="801687" lvl="1" indent="-457200" eaLnBrk="1" hangingPunct="1">
              <a:lnSpc>
                <a:spcPct val="85000"/>
              </a:lnSpc>
              <a:spcBef>
                <a:spcPts val="600"/>
              </a:spcBef>
              <a:buFont typeface="+mj-lt"/>
              <a:buAutoNum type="arabicPeriod"/>
            </a:pPr>
            <a:r>
              <a:rPr lang="en-US" altLang="en-US" sz="2000" b="1" dirty="0"/>
              <a:t>Compensating balance </a:t>
            </a:r>
            <a:r>
              <a:rPr lang="en-US" altLang="en-US" sz="2000" dirty="0"/>
              <a:t>requirement</a:t>
            </a:r>
            <a:r>
              <a:rPr lang="en-US" altLang="en-US" sz="2000" b="1" dirty="0"/>
              <a:t> </a:t>
            </a:r>
            <a:r>
              <a:rPr lang="en-US" altLang="en-US" sz="2000" dirty="0"/>
              <a:t>(</a:t>
            </a:r>
            <a:r>
              <a:rPr lang="en-US" altLang="en-US" sz="2000" i="1" dirty="0"/>
              <a:t>b</a:t>
            </a:r>
            <a:r>
              <a:rPr lang="en-US" altLang="en-US" sz="2000" dirty="0"/>
              <a:t>) to be held as generally non-interest-bearing demand deposits</a:t>
            </a:r>
          </a:p>
          <a:p>
            <a:pPr marL="801687" lvl="1" indent="-457200" eaLnBrk="1" hangingPunct="1">
              <a:lnSpc>
                <a:spcPct val="85000"/>
              </a:lnSpc>
              <a:spcBef>
                <a:spcPts val="600"/>
              </a:spcBef>
              <a:buFont typeface="+mj-lt"/>
              <a:buAutoNum type="arabicPeriod"/>
            </a:pPr>
            <a:r>
              <a:rPr lang="en-US" altLang="en-US" sz="2000" dirty="0"/>
              <a:t>Reserve requirement charge (</a:t>
            </a:r>
            <a:r>
              <a:rPr lang="en-US" altLang="en-US" sz="2000" i="1" dirty="0"/>
              <a:t>RR</a:t>
            </a:r>
            <a:r>
              <a:rPr lang="en-US" altLang="en-US" sz="2000" dirty="0"/>
              <a:t>) imposed by the Fed on the bank’s demand deposits, including any compensating balances</a:t>
            </a:r>
          </a:p>
          <a:p>
            <a:pPr lvl="1" eaLnBrk="1" hangingPunct="1">
              <a:lnSpc>
                <a:spcPct val="85000"/>
              </a:lnSpc>
              <a:spcBef>
                <a:spcPts val="600"/>
              </a:spcBef>
            </a:pPr>
            <a:endParaRPr lang="en-US" altLang="en-US" sz="2100" dirty="0"/>
          </a:p>
          <a:p>
            <a:pPr eaLnBrk="1" hangingPunct="1">
              <a:lnSpc>
                <a:spcPct val="85000"/>
              </a:lnSpc>
              <a:spcBef>
                <a:spcPts val="600"/>
              </a:spcBef>
            </a:pPr>
            <a:endParaRPr lang="en-US" altLang="en-US" sz="2400" dirty="0"/>
          </a:p>
          <a:p>
            <a:pPr eaLnBrk="1" hangingPunct="1">
              <a:lnSpc>
                <a:spcPct val="85000"/>
              </a:lnSpc>
              <a:spcBef>
                <a:spcPts val="600"/>
              </a:spcBef>
            </a:pPr>
            <a:endParaRPr lang="en-US" altLang="en-US" sz="2400" dirty="0"/>
          </a:p>
          <a:p>
            <a:pPr eaLnBrk="1" hangingPunct="1">
              <a:lnSpc>
                <a:spcPct val="85000"/>
              </a:lnSpc>
              <a:spcBef>
                <a:spcPts val="600"/>
              </a:spcBef>
            </a:pPr>
            <a:endParaRPr lang="en-US" altLang="en-US" sz="2400" dirty="0"/>
          </a:p>
          <a:p>
            <a:pPr eaLnBrk="1" hangingPunct="1">
              <a:lnSpc>
                <a:spcPct val="85000"/>
              </a:lnSpc>
              <a:spcBef>
                <a:spcPts val="600"/>
              </a:spcBef>
            </a:pPr>
            <a:endParaRPr lang="en-US" altLang="en-US" sz="2400" dirty="0"/>
          </a:p>
          <a:p>
            <a:pPr eaLnBrk="1" hangingPunct="1">
              <a:lnSpc>
                <a:spcPct val="85000"/>
              </a:lnSpc>
              <a:spcBef>
                <a:spcPts val="600"/>
              </a:spcBef>
            </a:pPr>
            <a:endParaRPr lang="en-US" altLang="en-US" sz="2400" dirty="0"/>
          </a:p>
          <a:p>
            <a:pPr eaLnBrk="1" hangingPunct="1">
              <a:lnSpc>
                <a:spcPct val="85000"/>
              </a:lnSpc>
              <a:spcBef>
                <a:spcPts val="600"/>
              </a:spcBef>
            </a:pPr>
            <a:endParaRPr lang="en-US" altLang="en-US" sz="2400" dirty="0"/>
          </a:p>
          <a:p>
            <a:pPr lvl="1" eaLnBrk="1" hangingPunct="1">
              <a:lnSpc>
                <a:spcPct val="85000"/>
              </a:lnSpc>
              <a:spcBef>
                <a:spcPts val="600"/>
              </a:spcBef>
            </a:pPr>
            <a:endParaRPr lang="en-US" altLang="en-US" sz="2400" dirty="0"/>
          </a:p>
          <a:p>
            <a:pPr lvl="1" eaLnBrk="1" hangingPunct="1">
              <a:lnSpc>
                <a:spcPct val="85000"/>
              </a:lnSpc>
              <a:spcBef>
                <a:spcPts val="600"/>
              </a:spcBef>
            </a:pPr>
            <a:endParaRPr lang="en-US" altLang="en-US" sz="2400" dirty="0"/>
          </a:p>
          <a:p>
            <a:pPr lvl="2" eaLnBrk="1" hangingPunct="1">
              <a:lnSpc>
                <a:spcPct val="85000"/>
              </a:lnSpc>
              <a:spcBef>
                <a:spcPts val="600"/>
              </a:spcBef>
              <a:buFont typeface="Wingdings" pitchFamily="2" charset="2"/>
              <a:buNone/>
            </a:pPr>
            <a:endParaRPr lang="en-US" altLang="en-US" sz="2400" dirty="0"/>
          </a:p>
        </p:txBody>
      </p:sp>
      <p:sp>
        <p:nvSpPr>
          <p:cNvPr id="7" name="Footer Placeholder 3">
            <a:extLst>
              <a:ext uri="{FF2B5EF4-FFF2-40B4-BE49-F238E27FC236}">
                <a16:creationId xmlns:a16="http://schemas.microsoft.com/office/drawing/2014/main" id="{6A4AA551-AB73-4BB1-9B4D-65C8AC9F68C5}"/>
              </a:ext>
            </a:extLst>
          </p:cNvPr>
          <p:cNvSpPr>
            <a:spLocks noGrp="1"/>
          </p:cNvSpPr>
          <p:nvPr>
            <p:ph type="ftr" sz="quarter" idx="11"/>
          </p:nvPr>
        </p:nvSpPr>
        <p:spPr>
          <a:xfrm>
            <a:off x="567104" y="6556131"/>
            <a:ext cx="8009792"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3E04BA6F-A4E5-4B6A-ACF3-6F20C7BDE68E}"/>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26</a:t>
            </a:fld>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4820" name="Rectangle 2"/>
          <p:cNvSpPr>
            <a:spLocks noGrp="1" noChangeArrowheads="1"/>
          </p:cNvSpPr>
          <p:nvPr>
            <p:ph type="title" idx="4294967295"/>
          </p:nvPr>
        </p:nvSpPr>
        <p:spPr/>
        <p:txBody>
          <a:bodyPr anchor="ctr"/>
          <a:lstStyle/>
          <a:p>
            <a:pPr eaLnBrk="1" hangingPunct="1"/>
            <a:r>
              <a:rPr lang="en-US" altLang="en-US" sz="3500" dirty="0"/>
              <a:t>Calculating the Return on a Loan:</a:t>
            </a:r>
            <a:br>
              <a:rPr lang="en-US" altLang="en-US" sz="3500" dirty="0"/>
            </a:br>
            <a:r>
              <a:rPr lang="en-US" altLang="en-US" sz="3500" dirty="0"/>
              <a:t>Return on Assets (ROA) (Continued)</a:t>
            </a:r>
          </a:p>
        </p:txBody>
      </p:sp>
      <p:sp>
        <p:nvSpPr>
          <p:cNvPr id="34821" name="Rectangle 3"/>
          <p:cNvSpPr>
            <a:spLocks noGrp="1" noChangeArrowheads="1"/>
          </p:cNvSpPr>
          <p:nvPr>
            <p:ph type="body" sz="half" idx="4294967295"/>
          </p:nvPr>
        </p:nvSpPr>
        <p:spPr>
          <a:xfrm>
            <a:off x="95374" y="1676889"/>
            <a:ext cx="8933934"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Return on assets (ROA) approach shows the contractually promised gross return on a loan, </a:t>
            </a:r>
            <a:r>
              <a:rPr lang="en-US" altLang="en-US" sz="2400" i="1" dirty="0"/>
              <a:t>k</a:t>
            </a:r>
            <a:r>
              <a:rPr lang="en-US" altLang="en-US" sz="2400" dirty="0"/>
              <a:t>, per dollar lent (or 1 + </a:t>
            </a:r>
            <a:r>
              <a:rPr lang="en-US" altLang="en-US" sz="2400" i="1" dirty="0"/>
              <a:t>k</a:t>
            </a:r>
            <a:r>
              <a:rPr lang="en-US" altLang="en-US" sz="2400" dirty="0"/>
              <a:t>) – or ROA per dollar lent – will equal:</a:t>
            </a:r>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r>
              <a:rPr lang="en-US" altLang="en-US" sz="2400" dirty="0"/>
              <a:t>Numerator of formula is promised gross cash inflow to the FI per dollar lend, reflecting direct fees (</a:t>
            </a:r>
            <a:r>
              <a:rPr lang="en-US" altLang="en-US" sz="2400" i="1" dirty="0"/>
              <a:t>f</a:t>
            </a:r>
            <a:r>
              <a:rPr lang="en-US" altLang="en-US" sz="2400" dirty="0"/>
              <a:t>) plus the loan interest rate (</a:t>
            </a:r>
            <a:r>
              <a:rPr lang="en-US" altLang="en-US" sz="2400" i="1" dirty="0"/>
              <a:t>BR</a:t>
            </a:r>
            <a:r>
              <a:rPr lang="en-US" altLang="en-US" sz="2400" dirty="0"/>
              <a:t> + </a:t>
            </a:r>
            <a:r>
              <a:rPr lang="en-US" altLang="en-US" sz="2400" i="1" dirty="0"/>
              <a:t>m</a:t>
            </a:r>
            <a:r>
              <a:rPr lang="en-US" altLang="en-US" sz="2400" dirty="0"/>
              <a:t>)</a:t>
            </a:r>
          </a:p>
          <a:p>
            <a:pPr eaLnBrk="1" hangingPunct="1">
              <a:lnSpc>
                <a:spcPct val="90000"/>
              </a:lnSpc>
              <a:spcBef>
                <a:spcPts val="600"/>
              </a:spcBef>
            </a:pPr>
            <a:r>
              <a:rPr lang="en-US" altLang="en-US" sz="2400" dirty="0"/>
              <a:t>Net outflow by the FI per $1 of loans is 1 - </a:t>
            </a:r>
            <a:r>
              <a:rPr lang="en-US" altLang="en-US" sz="2400" i="1" dirty="0"/>
              <a:t>b </a:t>
            </a:r>
            <a:r>
              <a:rPr lang="en-US" altLang="en-US" sz="2400" dirty="0"/>
              <a:t>(1 - </a:t>
            </a:r>
            <a:r>
              <a:rPr lang="en-US" altLang="en-US" sz="2400" i="1" dirty="0"/>
              <a:t>RR</a:t>
            </a:r>
            <a:r>
              <a:rPr lang="en-US" altLang="en-US" sz="2400" dirty="0"/>
              <a:t>), or 1 minus the reserve-adjusted compensating balance requirement</a:t>
            </a:r>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eaLnBrk="1" hangingPunct="1">
              <a:lnSpc>
                <a:spcPct val="90000"/>
              </a:lnSpc>
              <a:spcBef>
                <a:spcPts val="600"/>
              </a:spcBef>
            </a:pPr>
            <a:endParaRPr lang="en-US" altLang="en-US" sz="2400" dirty="0"/>
          </a:p>
          <a:p>
            <a:pPr lvl="1" eaLnBrk="1" hangingPunct="1">
              <a:lnSpc>
                <a:spcPct val="90000"/>
              </a:lnSpc>
              <a:spcBef>
                <a:spcPts val="600"/>
              </a:spcBef>
            </a:pPr>
            <a:endParaRPr lang="en-US" altLang="en-US" sz="2400" dirty="0"/>
          </a:p>
          <a:p>
            <a:pPr lvl="1" eaLnBrk="1" hangingPunct="1">
              <a:lnSpc>
                <a:spcPct val="90000"/>
              </a:lnSpc>
              <a:spcBef>
                <a:spcPts val="600"/>
              </a:spcBef>
            </a:pPr>
            <a:endParaRPr lang="en-US" altLang="en-US" sz="2400" dirty="0"/>
          </a:p>
          <a:p>
            <a:pPr lvl="2" eaLnBrk="1" hangingPunct="1">
              <a:lnSpc>
                <a:spcPct val="90000"/>
              </a:lnSpc>
              <a:spcBef>
                <a:spcPts val="600"/>
              </a:spcBef>
              <a:buFont typeface="Wingdings" pitchFamily="2" charset="2"/>
              <a:buNone/>
            </a:pPr>
            <a:endParaRPr lang="en-US" altLang="en-US" sz="2400" dirty="0"/>
          </a:p>
        </p:txBody>
      </p:sp>
      <p:sp>
        <p:nvSpPr>
          <p:cNvPr id="7" name="Footer Placeholder 3">
            <a:extLst>
              <a:ext uri="{FF2B5EF4-FFF2-40B4-BE49-F238E27FC236}">
                <a16:creationId xmlns:a16="http://schemas.microsoft.com/office/drawing/2014/main" id="{6A4AA551-AB73-4BB1-9B4D-65C8AC9F68C5}"/>
              </a:ext>
            </a:extLst>
          </p:cNvPr>
          <p:cNvSpPr>
            <a:spLocks noGrp="1"/>
          </p:cNvSpPr>
          <p:nvPr>
            <p:ph type="ftr" sz="quarter" idx="11"/>
          </p:nvPr>
        </p:nvSpPr>
        <p:spPr>
          <a:xfrm>
            <a:off x="624253" y="6561747"/>
            <a:ext cx="7895493"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3E04BA6F-A4E5-4B6A-ACF3-6F20C7BDE68E}"/>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27</a:t>
            </a:fld>
            <a:endParaRPr lang="en-US" altLang="en-US" dirty="0"/>
          </a:p>
        </p:txBody>
      </p:sp>
      <p:pic>
        <p:nvPicPr>
          <p:cNvPr id="4" name="Picture 3">
            <a:extLst>
              <a:ext uri="{FF2B5EF4-FFF2-40B4-BE49-F238E27FC236}">
                <a16:creationId xmlns:a16="http://schemas.microsoft.com/office/drawing/2014/main" id="{D0A0210F-1570-4D41-8D57-FB36F64329EC}"/>
              </a:ext>
            </a:extLst>
          </p:cNvPr>
          <p:cNvPicPr>
            <a:picLocks noChangeAspect="1"/>
          </p:cNvPicPr>
          <p:nvPr/>
        </p:nvPicPr>
        <p:blipFill>
          <a:blip r:embed="rId3"/>
          <a:stretch>
            <a:fillRect/>
          </a:stretch>
        </p:blipFill>
        <p:spPr>
          <a:xfrm>
            <a:off x="2645623" y="3050462"/>
            <a:ext cx="3833436" cy="1009569"/>
          </a:xfrm>
          <a:prstGeom prst="rect">
            <a:avLst/>
          </a:prstGeom>
        </p:spPr>
      </p:pic>
    </p:spTree>
    <p:extLst>
      <p:ext uri="{BB962C8B-B14F-4D97-AF65-F5344CB8AC3E}">
        <p14:creationId xmlns:p14="http://schemas.microsoft.com/office/powerpoint/2010/main" val="268438610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3796" name="Rectangle 2"/>
          <p:cNvSpPr>
            <a:spLocks noGrp="1" noChangeArrowheads="1"/>
          </p:cNvSpPr>
          <p:nvPr>
            <p:ph type="title" idx="4294967295"/>
          </p:nvPr>
        </p:nvSpPr>
        <p:spPr>
          <a:xfrm>
            <a:off x="457200" y="146952"/>
            <a:ext cx="7543800" cy="1295400"/>
          </a:xfrm>
        </p:spPr>
        <p:txBody>
          <a:bodyPr anchor="ctr"/>
          <a:lstStyle/>
          <a:p>
            <a:pPr eaLnBrk="1" hangingPunct="1"/>
            <a:r>
              <a:rPr lang="en-US" altLang="en-US" sz="3500" dirty="0"/>
              <a:t>Calculation of ROA on a Loan</a:t>
            </a:r>
          </a:p>
        </p:txBody>
      </p:sp>
      <p:sp>
        <p:nvSpPr>
          <p:cNvPr id="7" name="Footer Placeholder 3">
            <a:extLst>
              <a:ext uri="{FF2B5EF4-FFF2-40B4-BE49-F238E27FC236}">
                <a16:creationId xmlns:a16="http://schemas.microsoft.com/office/drawing/2014/main" id="{82B5E531-6E58-46E2-8F10-7E97EE955F84}"/>
              </a:ext>
            </a:extLst>
          </p:cNvPr>
          <p:cNvSpPr>
            <a:spLocks noGrp="1"/>
          </p:cNvSpPr>
          <p:nvPr>
            <p:ph type="ftr" sz="quarter" idx="11"/>
          </p:nvPr>
        </p:nvSpPr>
        <p:spPr>
          <a:xfrm>
            <a:off x="857250" y="6547338"/>
            <a:ext cx="7429500"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99325609-FCA4-42E9-BFC4-44B2408F048E}"/>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28</a:t>
            </a:fld>
            <a:endParaRPr lang="en-US" altLang="en-US" dirty="0"/>
          </a:p>
        </p:txBody>
      </p:sp>
      <p:pic>
        <p:nvPicPr>
          <p:cNvPr id="4" name="Picture 3">
            <a:extLst>
              <a:ext uri="{FF2B5EF4-FFF2-40B4-BE49-F238E27FC236}">
                <a16:creationId xmlns:a16="http://schemas.microsoft.com/office/drawing/2014/main" id="{8E7C77F3-3CE0-4765-AC0E-5E8F10362F46}"/>
              </a:ext>
            </a:extLst>
          </p:cNvPr>
          <p:cNvPicPr>
            <a:picLocks noChangeAspect="1"/>
          </p:cNvPicPr>
          <p:nvPr/>
        </p:nvPicPr>
        <p:blipFill>
          <a:blip r:embed="rId3"/>
          <a:stretch>
            <a:fillRect/>
          </a:stretch>
        </p:blipFill>
        <p:spPr>
          <a:xfrm>
            <a:off x="161410" y="1404452"/>
            <a:ext cx="7629525" cy="5034448"/>
          </a:xfrm>
          <a:prstGeom prst="rect">
            <a:avLst/>
          </a:prstGeom>
        </p:spPr>
      </p:pic>
    </p:spTree>
    <p:extLst>
      <p:ext uri="{BB962C8B-B14F-4D97-AF65-F5344CB8AC3E}">
        <p14:creationId xmlns:p14="http://schemas.microsoft.com/office/powerpoint/2010/main" val="361556325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6868" name="Rectangle 2"/>
          <p:cNvSpPr>
            <a:spLocks noGrp="1" noChangeArrowheads="1"/>
          </p:cNvSpPr>
          <p:nvPr>
            <p:ph type="title" idx="4294967295"/>
          </p:nvPr>
        </p:nvSpPr>
        <p:spPr/>
        <p:txBody>
          <a:bodyPr anchor="ctr"/>
          <a:lstStyle/>
          <a:p>
            <a:pPr eaLnBrk="1" hangingPunct="1"/>
            <a:r>
              <a:rPr lang="en-US" altLang="en-US" sz="3500" dirty="0"/>
              <a:t>Calculating the Return on a Loan:</a:t>
            </a:r>
            <a:br>
              <a:rPr lang="en-US" altLang="en-US" sz="3500" dirty="0"/>
            </a:br>
            <a:r>
              <a:rPr lang="en-US" altLang="en-US" sz="3500" dirty="0"/>
              <a:t>RAROC Models</a:t>
            </a:r>
            <a:endParaRPr lang="en-US" altLang="en-US" sz="3500" b="0" dirty="0"/>
          </a:p>
        </p:txBody>
      </p:sp>
      <p:sp>
        <p:nvSpPr>
          <p:cNvPr id="36869" name="Rectangle 3"/>
          <p:cNvSpPr>
            <a:spLocks noGrp="1" noChangeArrowheads="1"/>
          </p:cNvSpPr>
          <p:nvPr>
            <p:ph type="body" sz="half" idx="4294967295"/>
          </p:nvPr>
        </p:nvSpPr>
        <p:spPr>
          <a:xfrm>
            <a:off x="247135" y="1719262"/>
            <a:ext cx="8625015"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400" dirty="0"/>
              <a:t>Essential idea behind RAROC is that rather than evaluating the actual or promised annual cash flow on a loan as a percentage of the amount lent (or ROA), the lending officer balances the loan’s expected income against the loan’s expected risk</a:t>
            </a:r>
          </a:p>
          <a:p>
            <a:pPr lvl="1" eaLnBrk="1" hangingPunct="1">
              <a:lnSpc>
                <a:spcPct val="85000"/>
              </a:lnSpc>
              <a:spcBef>
                <a:spcPts val="600"/>
              </a:spcBef>
            </a:pPr>
            <a:endParaRPr lang="en-US" altLang="en-US" sz="2400" dirty="0"/>
          </a:p>
          <a:p>
            <a:pPr marL="344487" lvl="1" indent="0" eaLnBrk="1" hangingPunct="1">
              <a:lnSpc>
                <a:spcPct val="85000"/>
              </a:lnSpc>
              <a:spcBef>
                <a:spcPts val="600"/>
              </a:spcBef>
              <a:buNone/>
            </a:pPr>
            <a:endParaRPr lang="en-US" altLang="en-US" sz="2200" dirty="0"/>
          </a:p>
          <a:p>
            <a:pPr eaLnBrk="1" hangingPunct="1">
              <a:lnSpc>
                <a:spcPct val="85000"/>
              </a:lnSpc>
              <a:spcBef>
                <a:spcPts val="600"/>
              </a:spcBef>
            </a:pPr>
            <a:endParaRPr lang="en-US" altLang="en-US" sz="2400" dirty="0"/>
          </a:p>
          <a:p>
            <a:pPr eaLnBrk="1" hangingPunct="1">
              <a:lnSpc>
                <a:spcPct val="85000"/>
              </a:lnSpc>
              <a:spcBef>
                <a:spcPts val="600"/>
              </a:spcBef>
            </a:pPr>
            <a:r>
              <a:rPr lang="en-US" altLang="en-US" sz="2400" dirty="0"/>
              <a:t>Loan is approved by FI only if RAROC is sufficiently high relative to a benchmark return on equity capital</a:t>
            </a:r>
          </a:p>
          <a:p>
            <a:pPr lvl="1" eaLnBrk="1" hangingPunct="1">
              <a:lnSpc>
                <a:spcPct val="85000"/>
              </a:lnSpc>
              <a:spcBef>
                <a:spcPts val="600"/>
              </a:spcBef>
            </a:pPr>
            <a:r>
              <a:rPr lang="en-US" altLang="en-US" sz="2000" dirty="0"/>
              <a:t>Loan should be made only if the risk-adjusted return on the loan adds to the FI’s equity value, as measured by the ROE required by the FI’s stockholders</a:t>
            </a:r>
          </a:p>
          <a:p>
            <a:pPr eaLnBrk="1" hangingPunct="1">
              <a:lnSpc>
                <a:spcPct val="85000"/>
              </a:lnSpc>
              <a:spcBef>
                <a:spcPts val="600"/>
              </a:spcBef>
            </a:pPr>
            <a:r>
              <a:rPr lang="en-US" altLang="en-US" sz="2200" dirty="0"/>
              <a:t>RAROC serves as a credit-risk measure and a loan pricing tool</a:t>
            </a:r>
          </a:p>
        </p:txBody>
      </p:sp>
      <p:sp>
        <p:nvSpPr>
          <p:cNvPr id="7" name="Footer Placeholder 3">
            <a:extLst>
              <a:ext uri="{FF2B5EF4-FFF2-40B4-BE49-F238E27FC236}">
                <a16:creationId xmlns:a16="http://schemas.microsoft.com/office/drawing/2014/main" id="{F4B3D2EC-C25D-4095-85F1-E0B40B43037C}"/>
              </a:ext>
            </a:extLst>
          </p:cNvPr>
          <p:cNvSpPr>
            <a:spLocks noGrp="1"/>
          </p:cNvSpPr>
          <p:nvPr>
            <p:ph type="ftr" sz="quarter" idx="11"/>
          </p:nvPr>
        </p:nvSpPr>
        <p:spPr>
          <a:xfrm>
            <a:off x="554745" y="6583362"/>
            <a:ext cx="8009793"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34CCDC88-DED6-4210-B19C-DB2E27C1E5DA}"/>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29</a:t>
            </a:fld>
            <a:endParaRPr lang="en-US" altLang="en-US" dirty="0"/>
          </a:p>
        </p:txBody>
      </p:sp>
      <p:pic>
        <p:nvPicPr>
          <p:cNvPr id="4" name="Picture 3">
            <a:extLst>
              <a:ext uri="{FF2B5EF4-FFF2-40B4-BE49-F238E27FC236}">
                <a16:creationId xmlns:a16="http://schemas.microsoft.com/office/drawing/2014/main" id="{C320EAEC-5F50-4217-BD6C-C2E4EF115CFC}"/>
              </a:ext>
            </a:extLst>
          </p:cNvPr>
          <p:cNvPicPr>
            <a:picLocks noChangeAspect="1"/>
          </p:cNvPicPr>
          <p:nvPr/>
        </p:nvPicPr>
        <p:blipFill>
          <a:blip r:embed="rId3"/>
          <a:stretch>
            <a:fillRect/>
          </a:stretch>
        </p:blipFill>
        <p:spPr>
          <a:xfrm>
            <a:off x="2088982" y="3415356"/>
            <a:ext cx="4966035" cy="850042"/>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Credit Risk Management (Continued)</a:t>
            </a:r>
          </a:p>
        </p:txBody>
      </p:sp>
      <p:sp>
        <p:nvSpPr>
          <p:cNvPr id="5125" name="Rectangle 3"/>
          <p:cNvSpPr>
            <a:spLocks noGrp="1" noChangeArrowheads="1"/>
          </p:cNvSpPr>
          <p:nvPr>
            <p:ph type="body" sz="half" idx="4294967295"/>
          </p:nvPr>
        </p:nvSpPr>
        <p:spPr>
          <a:xfrm>
            <a:off x="123568" y="1719262"/>
            <a:ext cx="8872151"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200" dirty="0"/>
              <a:t>Credit risk management is important for FI managers because it involves the determination of several features of a loan or debt instrument, such as the following:</a:t>
            </a:r>
          </a:p>
          <a:p>
            <a:pPr lvl="1" eaLnBrk="1" hangingPunct="1">
              <a:lnSpc>
                <a:spcPct val="85000"/>
              </a:lnSpc>
              <a:spcBef>
                <a:spcPts val="600"/>
              </a:spcBef>
            </a:pPr>
            <a:r>
              <a:rPr lang="en-US" altLang="en-US" sz="2100" dirty="0"/>
              <a:t>Interest rate, maturity, collateral, and other covenants</a:t>
            </a:r>
          </a:p>
          <a:p>
            <a:pPr eaLnBrk="1" hangingPunct="1">
              <a:lnSpc>
                <a:spcPct val="85000"/>
              </a:lnSpc>
              <a:spcBef>
                <a:spcPts val="600"/>
              </a:spcBef>
            </a:pPr>
            <a:r>
              <a:rPr lang="en-US" altLang="en-US" sz="2200" dirty="0"/>
              <a:t>A single major economic event can cause losses to many FIs’ loan portfolios</a:t>
            </a:r>
          </a:p>
          <a:p>
            <a:pPr lvl="1" eaLnBrk="1" hangingPunct="1">
              <a:lnSpc>
                <a:spcPct val="85000"/>
              </a:lnSpc>
              <a:spcBef>
                <a:spcPts val="600"/>
              </a:spcBef>
            </a:pPr>
            <a:r>
              <a:rPr lang="en-US" altLang="en-US" sz="2100" dirty="0"/>
              <a:t>Hurricanes Katrina and Rita in 2005 resulted in over $1.3 billion in bad loans for major banks operating in areas hit by the storm</a:t>
            </a:r>
          </a:p>
          <a:p>
            <a:pPr lvl="1" eaLnBrk="1" hangingPunct="1">
              <a:lnSpc>
                <a:spcPct val="85000"/>
              </a:lnSpc>
              <a:spcBef>
                <a:spcPts val="600"/>
              </a:spcBef>
            </a:pPr>
            <a:r>
              <a:rPr lang="en-US" altLang="en-US" sz="2100" dirty="0"/>
              <a:t>Financial crisis of 2008-2009 resulted in the largest ever credit risk-related losses for U.S. financial institutions</a:t>
            </a:r>
          </a:p>
          <a:p>
            <a:pPr eaLnBrk="1" hangingPunct="1">
              <a:lnSpc>
                <a:spcPct val="85000"/>
              </a:lnSpc>
              <a:spcBef>
                <a:spcPts val="600"/>
              </a:spcBef>
            </a:pPr>
            <a:r>
              <a:rPr lang="en-US" altLang="en-US" sz="2200" dirty="0"/>
              <a:t>On an international scale, bank loan portfolios were exposed to losses from the European debt crisis</a:t>
            </a:r>
          </a:p>
        </p:txBody>
      </p:sp>
      <p:sp>
        <p:nvSpPr>
          <p:cNvPr id="6" name="Footer Placeholder 3">
            <a:extLst>
              <a:ext uri="{FF2B5EF4-FFF2-40B4-BE49-F238E27FC236}">
                <a16:creationId xmlns:a16="http://schemas.microsoft.com/office/drawing/2014/main" id="{7A944327-027D-4E55-BC79-2C6D57E2B459}"/>
              </a:ext>
            </a:extLst>
          </p:cNvPr>
          <p:cNvSpPr>
            <a:spLocks noGrp="1"/>
          </p:cNvSpPr>
          <p:nvPr>
            <p:ph type="ftr" sz="quarter" idx="11"/>
          </p:nvPr>
        </p:nvSpPr>
        <p:spPr>
          <a:xfrm>
            <a:off x="905608" y="6553200"/>
            <a:ext cx="733278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7C447A6C-A130-4C3C-AE30-AF44666EADBD}"/>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3</a:t>
            </a:fld>
            <a:endParaRPr lang="en-US" altLang="en-US"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37892" name="Rectangle 2"/>
          <p:cNvSpPr>
            <a:spLocks noGrp="1" noChangeArrowheads="1"/>
          </p:cNvSpPr>
          <p:nvPr>
            <p:ph type="title"/>
          </p:nvPr>
        </p:nvSpPr>
        <p:spPr>
          <a:xfrm>
            <a:off x="457200" y="122238"/>
            <a:ext cx="7543800" cy="1014584"/>
          </a:xfrm>
        </p:spPr>
        <p:txBody>
          <a:bodyPr anchor="ctr"/>
          <a:lstStyle/>
          <a:p>
            <a:pPr eaLnBrk="1" hangingPunct="1"/>
            <a:r>
              <a:rPr lang="en-US" altLang="en-US" sz="3500" dirty="0"/>
              <a:t>Calculation of RAROC</a:t>
            </a:r>
          </a:p>
        </p:txBody>
      </p:sp>
      <p:pic>
        <p:nvPicPr>
          <p:cNvPr id="5" name="Content Placeholder 4">
            <a:extLst>
              <a:ext uri="{FF2B5EF4-FFF2-40B4-BE49-F238E27FC236}">
                <a16:creationId xmlns:a16="http://schemas.microsoft.com/office/drawing/2014/main" id="{D874FEE8-EE37-4DD2-A3DD-9D701EF6B7E5}"/>
              </a:ext>
            </a:extLst>
          </p:cNvPr>
          <p:cNvPicPr>
            <a:picLocks noGrp="1" noChangeAspect="1"/>
          </p:cNvPicPr>
          <p:nvPr>
            <p:ph idx="1"/>
          </p:nvPr>
        </p:nvPicPr>
        <p:blipFill>
          <a:blip r:embed="rId3"/>
          <a:stretch>
            <a:fillRect/>
          </a:stretch>
        </p:blipFill>
        <p:spPr>
          <a:xfrm>
            <a:off x="646877" y="995749"/>
            <a:ext cx="7164446" cy="5622324"/>
          </a:xfrm>
        </p:spPr>
      </p:pic>
      <p:sp>
        <p:nvSpPr>
          <p:cNvPr id="8" name="Footer Placeholder 3">
            <a:extLst>
              <a:ext uri="{FF2B5EF4-FFF2-40B4-BE49-F238E27FC236}">
                <a16:creationId xmlns:a16="http://schemas.microsoft.com/office/drawing/2014/main" id="{40D201E2-D941-4CEB-A510-64D5AAEAA419}"/>
              </a:ext>
            </a:extLst>
          </p:cNvPr>
          <p:cNvSpPr>
            <a:spLocks noGrp="1"/>
          </p:cNvSpPr>
          <p:nvPr>
            <p:ph type="ftr" sz="quarter" idx="11"/>
          </p:nvPr>
        </p:nvSpPr>
        <p:spPr>
          <a:xfrm>
            <a:off x="989777" y="6553200"/>
            <a:ext cx="7164446" cy="304800"/>
          </a:xfrm>
        </p:spPr>
        <p:txBody>
          <a:bodyPr/>
          <a:lstStyle/>
          <a:p>
            <a:pPr>
              <a:defRPr/>
            </a:pPr>
            <a:r>
              <a:rPr lang="en-US" altLang="en-US" dirty="0"/>
              <a:t>©McGraw Hill LLC. All rights reserved. No reproduction or distribution without the prior written consent of McGraw Hill. </a:t>
            </a:r>
          </a:p>
        </p:txBody>
      </p:sp>
      <p:sp>
        <p:nvSpPr>
          <p:cNvPr id="9" name="Slide Number Placeholder 1">
            <a:extLst>
              <a:ext uri="{FF2B5EF4-FFF2-40B4-BE49-F238E27FC236}">
                <a16:creationId xmlns:a16="http://schemas.microsoft.com/office/drawing/2014/main" id="{EC97B409-0FFC-49FE-AF74-9A1D7A067DF4}"/>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30</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Credit Quality Problems</a:t>
            </a:r>
          </a:p>
        </p:txBody>
      </p:sp>
      <p:sp>
        <p:nvSpPr>
          <p:cNvPr id="5125" name="Rectangle 3"/>
          <p:cNvSpPr>
            <a:spLocks noGrp="1" noChangeArrowheads="1"/>
          </p:cNvSpPr>
          <p:nvPr>
            <p:ph type="body" sz="half" idx="4294967295"/>
          </p:nvPr>
        </p:nvSpPr>
        <p:spPr>
          <a:xfrm>
            <a:off x="123568" y="1719262"/>
            <a:ext cx="8872151"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5000"/>
              </a:lnSpc>
              <a:spcBef>
                <a:spcPts val="600"/>
              </a:spcBef>
            </a:pPr>
            <a:r>
              <a:rPr lang="en-US" altLang="en-US" sz="2200" dirty="0"/>
              <a:t>Credit quality of many FIs’ lending and investment decisions has attracted a great deal of attention over the past three decades</a:t>
            </a:r>
          </a:p>
          <a:p>
            <a:pPr lvl="1" eaLnBrk="1" hangingPunct="1">
              <a:lnSpc>
                <a:spcPct val="85000"/>
              </a:lnSpc>
              <a:spcBef>
                <a:spcPts val="600"/>
              </a:spcBef>
            </a:pPr>
            <a:r>
              <a:rPr lang="en-US" altLang="en-US" sz="2000" dirty="0"/>
              <a:t>1980s - Issues with bank and thrift residential and farm mortgage loans</a:t>
            </a:r>
          </a:p>
          <a:p>
            <a:pPr lvl="1" eaLnBrk="1" hangingPunct="1">
              <a:lnSpc>
                <a:spcPct val="85000"/>
              </a:lnSpc>
              <a:spcBef>
                <a:spcPts val="600"/>
              </a:spcBef>
            </a:pPr>
            <a:r>
              <a:rPr lang="en-US" altLang="en-US" sz="2000" dirty="0"/>
              <a:t>Late 1980s and early 1990s – Attention shifted to the problems relating to commercial real estate loans and junk bonds</a:t>
            </a:r>
          </a:p>
          <a:p>
            <a:pPr lvl="1" eaLnBrk="1" hangingPunct="1">
              <a:lnSpc>
                <a:spcPct val="85000"/>
              </a:lnSpc>
              <a:spcBef>
                <a:spcPts val="600"/>
              </a:spcBef>
            </a:pPr>
            <a:r>
              <a:rPr lang="en-US" altLang="en-US" sz="2000" dirty="0"/>
              <a:t>Late 1990s – Concern shifted to the rapid increase in auto loans and credit cards as well as the declining quality in commercial lending standards as high-yield business loan delinquencies started to rise</a:t>
            </a:r>
          </a:p>
          <a:p>
            <a:pPr lvl="1" eaLnBrk="1" hangingPunct="1">
              <a:lnSpc>
                <a:spcPct val="85000"/>
              </a:lnSpc>
              <a:spcBef>
                <a:spcPts val="600"/>
              </a:spcBef>
            </a:pPr>
            <a:r>
              <a:rPr lang="en-US" altLang="en-US" sz="2000" dirty="0"/>
              <a:t>Late 1990s and early 2000s – Attention has focused on problems with telecommunication companies, new technology companies, and a variety of sovereign countries</a:t>
            </a:r>
          </a:p>
          <a:p>
            <a:pPr lvl="1" eaLnBrk="1" hangingPunct="1">
              <a:lnSpc>
                <a:spcPct val="85000"/>
              </a:lnSpc>
              <a:spcBef>
                <a:spcPts val="600"/>
              </a:spcBef>
            </a:pPr>
            <a:r>
              <a:rPr lang="en-US" altLang="en-US" sz="2000" dirty="0"/>
              <a:t>2008-2009 – Foreclosures hit a record 1.5 million in the first half of 2009, and consumer bankruptcy filings rose to 1.06 million in 2008</a:t>
            </a:r>
          </a:p>
          <a:p>
            <a:pPr lvl="1" eaLnBrk="1" hangingPunct="1">
              <a:lnSpc>
                <a:spcPct val="85000"/>
              </a:lnSpc>
              <a:spcBef>
                <a:spcPts val="600"/>
              </a:spcBef>
            </a:pPr>
            <a:r>
              <a:rPr lang="en-US" altLang="en-US" sz="2000" dirty="0"/>
              <a:t>2010 – 2019 – U.S. economy slowly recovered, and nonperforming loan rates edged downward to some of the lowest levels seen throughout the 30-year period </a:t>
            </a:r>
          </a:p>
          <a:p>
            <a:pPr marL="344487" lvl="1" indent="0" eaLnBrk="1" hangingPunct="1">
              <a:lnSpc>
                <a:spcPct val="80000"/>
              </a:lnSpc>
              <a:spcBef>
                <a:spcPts val="600"/>
              </a:spcBef>
              <a:buNone/>
            </a:pPr>
            <a:endParaRPr lang="en-US" altLang="en-US" sz="1800" dirty="0"/>
          </a:p>
          <a:p>
            <a:pPr lvl="1" eaLnBrk="1" hangingPunct="1">
              <a:lnSpc>
                <a:spcPct val="80000"/>
              </a:lnSpc>
              <a:spcBef>
                <a:spcPts val="600"/>
              </a:spcBef>
            </a:pPr>
            <a:endParaRPr lang="en-US" altLang="en-US" sz="1800" dirty="0"/>
          </a:p>
        </p:txBody>
      </p:sp>
      <p:sp>
        <p:nvSpPr>
          <p:cNvPr id="6" name="Footer Placeholder 3">
            <a:extLst>
              <a:ext uri="{FF2B5EF4-FFF2-40B4-BE49-F238E27FC236}">
                <a16:creationId xmlns:a16="http://schemas.microsoft.com/office/drawing/2014/main" id="{7A944327-027D-4E55-BC79-2C6D57E2B459}"/>
              </a:ext>
            </a:extLst>
          </p:cNvPr>
          <p:cNvSpPr>
            <a:spLocks noGrp="1"/>
          </p:cNvSpPr>
          <p:nvPr>
            <p:ph type="ftr" sz="quarter" idx="11"/>
          </p:nvPr>
        </p:nvSpPr>
        <p:spPr>
          <a:xfrm>
            <a:off x="1069096" y="6570785"/>
            <a:ext cx="698109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7C447A6C-A130-4C3C-AE30-AF44666EADBD}"/>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4</a:t>
            </a:fld>
            <a:endParaRPr lang="en-US" altLang="en-US" dirty="0"/>
          </a:p>
        </p:txBody>
      </p:sp>
    </p:spTree>
    <p:extLst>
      <p:ext uri="{BB962C8B-B14F-4D97-AF65-F5344CB8AC3E}">
        <p14:creationId xmlns:p14="http://schemas.microsoft.com/office/powerpoint/2010/main" val="31646053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9220" name="Rectangle 2"/>
          <p:cNvSpPr>
            <a:spLocks noGrp="1" noChangeArrowheads="1"/>
          </p:cNvSpPr>
          <p:nvPr>
            <p:ph type="title"/>
          </p:nvPr>
        </p:nvSpPr>
        <p:spPr/>
        <p:txBody>
          <a:bodyPr anchor="ctr"/>
          <a:lstStyle/>
          <a:p>
            <a:pPr eaLnBrk="1" hangingPunct="1"/>
            <a:r>
              <a:rPr lang="en-US" altLang="en-US" sz="3500" dirty="0"/>
              <a:t>Nonperforming Asset Ratio for U.S. Commercial Banks</a:t>
            </a:r>
          </a:p>
        </p:txBody>
      </p:sp>
      <p:sp>
        <p:nvSpPr>
          <p:cNvPr id="6" name="Footer Placeholder 3">
            <a:extLst>
              <a:ext uri="{FF2B5EF4-FFF2-40B4-BE49-F238E27FC236}">
                <a16:creationId xmlns:a16="http://schemas.microsoft.com/office/drawing/2014/main" id="{48569B3A-F8C2-4E76-A86E-7E456A4661CB}"/>
              </a:ext>
            </a:extLst>
          </p:cNvPr>
          <p:cNvSpPr>
            <a:spLocks noGrp="1"/>
          </p:cNvSpPr>
          <p:nvPr>
            <p:ph type="ftr" sz="quarter" idx="11"/>
          </p:nvPr>
        </p:nvSpPr>
        <p:spPr>
          <a:xfrm>
            <a:off x="918796" y="6553200"/>
            <a:ext cx="7306408"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EC2253F-96DA-4337-94B4-6450C72CDDA6}"/>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5</a:t>
            </a:fld>
            <a:endParaRPr lang="en-US" altLang="en-US" dirty="0"/>
          </a:p>
        </p:txBody>
      </p:sp>
      <p:sp>
        <p:nvSpPr>
          <p:cNvPr id="2" name="Content Placeholder 1">
            <a:extLst>
              <a:ext uri="{FF2B5EF4-FFF2-40B4-BE49-F238E27FC236}">
                <a16:creationId xmlns:a16="http://schemas.microsoft.com/office/drawing/2014/main" id="{CD75C122-84F9-80B2-96C7-C30D965B5547}"/>
              </a:ext>
            </a:extLst>
          </p:cNvPr>
          <p:cNvSpPr>
            <a:spLocks noGrp="1"/>
          </p:cNvSpPr>
          <p:nvPr>
            <p:ph idx="1"/>
          </p:nvPr>
        </p:nvSpPr>
        <p:spPr/>
        <p:txBody>
          <a:bodyP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5124" name="Rectangle 2"/>
          <p:cNvSpPr>
            <a:spLocks noGrp="1" noChangeArrowheads="1"/>
          </p:cNvSpPr>
          <p:nvPr>
            <p:ph type="title" idx="4294967295"/>
          </p:nvPr>
        </p:nvSpPr>
        <p:spPr/>
        <p:txBody>
          <a:bodyPr anchor="ctr"/>
          <a:lstStyle/>
          <a:p>
            <a:pPr eaLnBrk="1" hangingPunct="1"/>
            <a:r>
              <a:rPr lang="en-US" altLang="en-US" sz="3500" dirty="0"/>
              <a:t>Credit Quality Problems</a:t>
            </a:r>
            <a:br>
              <a:rPr lang="en-US" altLang="en-US" sz="3500" dirty="0"/>
            </a:br>
            <a:r>
              <a:rPr lang="en-US" altLang="en-US" sz="3500" dirty="0"/>
              <a:t>(Continued)</a:t>
            </a:r>
          </a:p>
        </p:txBody>
      </p:sp>
      <p:sp>
        <p:nvSpPr>
          <p:cNvPr id="5125" name="Rectangle 3"/>
          <p:cNvSpPr>
            <a:spLocks noGrp="1" noChangeArrowheads="1"/>
          </p:cNvSpPr>
          <p:nvPr>
            <p:ph type="body" sz="half" idx="4294967295"/>
          </p:nvPr>
        </p:nvSpPr>
        <p:spPr>
          <a:xfrm>
            <a:off x="123568" y="1719262"/>
            <a:ext cx="8872151" cy="47577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Managerial efficiency and credit risk management strategies directly affect the return and risks of the loan portfolio</a:t>
            </a:r>
          </a:p>
          <a:p>
            <a:pPr eaLnBrk="1" hangingPunct="1">
              <a:lnSpc>
                <a:spcPct val="90000"/>
              </a:lnSpc>
              <a:spcBef>
                <a:spcPts val="600"/>
              </a:spcBef>
            </a:pPr>
            <a:endParaRPr lang="en-US" altLang="en-US" sz="2400" dirty="0"/>
          </a:p>
          <a:p>
            <a:pPr eaLnBrk="1" hangingPunct="1">
              <a:lnSpc>
                <a:spcPct val="90000"/>
              </a:lnSpc>
              <a:spcBef>
                <a:spcPts val="600"/>
              </a:spcBef>
            </a:pPr>
            <a:r>
              <a:rPr lang="en-US" altLang="en-US" sz="2400" dirty="0"/>
              <a:t>One advantages that FIs have over individual investors is the ability to diversify some credit risk by exploiting the law of large numbers in their asset investment portfolios</a:t>
            </a:r>
          </a:p>
          <a:p>
            <a:pPr eaLnBrk="1" hangingPunct="1">
              <a:lnSpc>
                <a:spcPct val="90000"/>
              </a:lnSpc>
              <a:spcBef>
                <a:spcPts val="600"/>
              </a:spcBef>
            </a:pPr>
            <a:endParaRPr lang="en-US" altLang="en-US" sz="2400" dirty="0"/>
          </a:p>
          <a:p>
            <a:pPr eaLnBrk="1" hangingPunct="1">
              <a:lnSpc>
                <a:spcPct val="90000"/>
              </a:lnSpc>
              <a:spcBef>
                <a:spcPts val="600"/>
              </a:spcBef>
            </a:pPr>
            <a:r>
              <a:rPr lang="en-US" altLang="en-US" sz="2400" dirty="0"/>
              <a:t>A </a:t>
            </a:r>
            <a:r>
              <a:rPr lang="en-US" altLang="en-US" sz="2400" i="1" dirty="0"/>
              <a:t>credit quality problem</a:t>
            </a:r>
            <a:r>
              <a:rPr lang="en-US" altLang="en-US" sz="2400" dirty="0"/>
              <a:t>, in the worst case, can cause an FI to become insolvent, or it can result in such a significant drain on earnings and net worth that it can adversely affect the FI’s profitability and its ability to compete</a:t>
            </a:r>
          </a:p>
          <a:p>
            <a:pPr eaLnBrk="1" hangingPunct="1">
              <a:lnSpc>
                <a:spcPct val="90000"/>
              </a:lnSpc>
              <a:spcBef>
                <a:spcPts val="600"/>
              </a:spcBef>
            </a:pPr>
            <a:endParaRPr lang="en-US" altLang="en-US" sz="2400" dirty="0"/>
          </a:p>
        </p:txBody>
      </p:sp>
      <p:sp>
        <p:nvSpPr>
          <p:cNvPr id="6" name="Footer Placeholder 3">
            <a:extLst>
              <a:ext uri="{FF2B5EF4-FFF2-40B4-BE49-F238E27FC236}">
                <a16:creationId xmlns:a16="http://schemas.microsoft.com/office/drawing/2014/main" id="{7A944327-027D-4E55-BC79-2C6D57E2B459}"/>
              </a:ext>
            </a:extLst>
          </p:cNvPr>
          <p:cNvSpPr>
            <a:spLocks noGrp="1"/>
          </p:cNvSpPr>
          <p:nvPr>
            <p:ph type="ftr" sz="quarter" idx="11"/>
          </p:nvPr>
        </p:nvSpPr>
        <p:spPr>
          <a:xfrm>
            <a:off x="589085" y="6553200"/>
            <a:ext cx="786911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7C447A6C-A130-4C3C-AE30-AF44666EADBD}"/>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6</a:t>
            </a:fld>
            <a:endParaRPr lang="en-US" altLang="en-US" dirty="0"/>
          </a:p>
        </p:txBody>
      </p:sp>
    </p:spTree>
    <p:extLst>
      <p:ext uri="{BB962C8B-B14F-4D97-AF65-F5344CB8AC3E}">
        <p14:creationId xmlns:p14="http://schemas.microsoft.com/office/powerpoint/2010/main" val="28249101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0244" name="Rectangle 2"/>
          <p:cNvSpPr>
            <a:spLocks noGrp="1" noChangeArrowheads="1"/>
          </p:cNvSpPr>
          <p:nvPr>
            <p:ph type="title" idx="4294967295"/>
          </p:nvPr>
        </p:nvSpPr>
        <p:spPr/>
        <p:txBody>
          <a:bodyPr anchor="ctr"/>
          <a:lstStyle/>
          <a:p>
            <a:pPr eaLnBrk="1" hangingPunct="1"/>
            <a:r>
              <a:rPr lang="en-US" altLang="en-US" sz="3500" dirty="0"/>
              <a:t>Credit Analysis:</a:t>
            </a:r>
            <a:br>
              <a:rPr lang="en-US" altLang="en-US" sz="3500" dirty="0"/>
            </a:br>
            <a:r>
              <a:rPr lang="en-US" altLang="en-US" sz="3500" dirty="0"/>
              <a:t>Real Estate Lending</a:t>
            </a:r>
          </a:p>
        </p:txBody>
      </p:sp>
      <p:sp>
        <p:nvSpPr>
          <p:cNvPr id="10245" name="Rectangle 3"/>
          <p:cNvSpPr>
            <a:spLocks noGrp="1" noChangeArrowheads="1"/>
          </p:cNvSpPr>
          <p:nvPr>
            <p:ph type="body" sz="half" idx="4294967295"/>
          </p:nvPr>
        </p:nvSpPr>
        <p:spPr>
          <a:xfrm>
            <a:off x="259493" y="1719262"/>
            <a:ext cx="861265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Residential mortgage loan applications are among the most standardized of all credit applications</a:t>
            </a:r>
          </a:p>
          <a:p>
            <a:pPr eaLnBrk="1" hangingPunct="1">
              <a:lnSpc>
                <a:spcPct val="90000"/>
              </a:lnSpc>
              <a:spcBef>
                <a:spcPts val="600"/>
              </a:spcBef>
            </a:pPr>
            <a:r>
              <a:rPr lang="en-US" altLang="en-US" sz="2400" dirty="0"/>
              <a:t>Two considerations dominate an FI’s decision to approve a mortgage loan application:</a:t>
            </a:r>
          </a:p>
          <a:p>
            <a:pPr marL="801687" lvl="1" indent="-457200" eaLnBrk="1" hangingPunct="1">
              <a:lnSpc>
                <a:spcPct val="90000"/>
              </a:lnSpc>
              <a:spcBef>
                <a:spcPts val="600"/>
              </a:spcBef>
              <a:buFont typeface="+mj-lt"/>
              <a:buAutoNum type="arabicPeriod"/>
            </a:pPr>
            <a:r>
              <a:rPr lang="en-US" altLang="en-US" sz="2200" dirty="0"/>
              <a:t>Applicant’s ability and willingness to make timely interest and principal repayments</a:t>
            </a:r>
          </a:p>
          <a:p>
            <a:pPr marL="1096962" lvl="2" indent="-457200" eaLnBrk="1" hangingPunct="1">
              <a:lnSpc>
                <a:spcPct val="90000"/>
              </a:lnSpc>
              <a:spcBef>
                <a:spcPts val="600"/>
              </a:spcBef>
            </a:pPr>
            <a:r>
              <a:rPr lang="en-US" altLang="en-US" sz="2000" dirty="0"/>
              <a:t>Established by application of qualitative and quantitative models</a:t>
            </a:r>
          </a:p>
          <a:p>
            <a:pPr marL="1096962" lvl="2" indent="-457200" eaLnBrk="1" hangingPunct="1">
              <a:lnSpc>
                <a:spcPct val="90000"/>
              </a:lnSpc>
              <a:spcBef>
                <a:spcPts val="600"/>
              </a:spcBef>
            </a:pPr>
            <a:r>
              <a:rPr lang="en-US" altLang="en-US" sz="2000" dirty="0"/>
              <a:t>Character of applicant is extremely important, and is often assessed using factors such as stability of residence, occupation, family status, previous history of savings, and credit history</a:t>
            </a:r>
          </a:p>
          <a:p>
            <a:pPr marL="801687" lvl="1" indent="-457200" eaLnBrk="1" hangingPunct="1">
              <a:lnSpc>
                <a:spcPct val="90000"/>
              </a:lnSpc>
              <a:spcBef>
                <a:spcPts val="600"/>
              </a:spcBef>
              <a:buFont typeface="+mj-lt"/>
              <a:buAutoNum type="arabicPeriod"/>
            </a:pPr>
            <a:r>
              <a:rPr lang="en-US" altLang="en-US" sz="2200" dirty="0"/>
              <a:t>Value of borrower’s collateral</a:t>
            </a:r>
          </a:p>
          <a:p>
            <a:pPr marL="452437" indent="-457200" eaLnBrk="1" hangingPunct="1">
              <a:lnSpc>
                <a:spcPct val="90000"/>
              </a:lnSpc>
              <a:spcBef>
                <a:spcPts val="600"/>
              </a:spcBef>
            </a:pPr>
            <a:r>
              <a:rPr lang="en-US" altLang="en-US" sz="2400" dirty="0"/>
              <a:t>Loan officer must establish whether applicant has sufficient income</a:t>
            </a:r>
          </a:p>
        </p:txBody>
      </p:sp>
      <p:sp>
        <p:nvSpPr>
          <p:cNvPr id="6" name="Footer Placeholder 3">
            <a:extLst>
              <a:ext uri="{FF2B5EF4-FFF2-40B4-BE49-F238E27FC236}">
                <a16:creationId xmlns:a16="http://schemas.microsoft.com/office/drawing/2014/main" id="{7E20F5BD-1FE6-4ADC-AD37-85B8B99EB73C}"/>
              </a:ext>
            </a:extLst>
          </p:cNvPr>
          <p:cNvSpPr>
            <a:spLocks noGrp="1"/>
          </p:cNvSpPr>
          <p:nvPr>
            <p:ph type="ftr" sz="quarter" idx="11"/>
          </p:nvPr>
        </p:nvSpPr>
        <p:spPr>
          <a:xfrm>
            <a:off x="851072" y="6553200"/>
            <a:ext cx="74295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2ACA879-FBBF-4245-BC42-17CEC93E3A2F}"/>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7</a:t>
            </a:fld>
            <a:endParaRPr lang="en-US"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11268" name="Rectangle 2"/>
          <p:cNvSpPr>
            <a:spLocks noGrp="1" noChangeArrowheads="1"/>
          </p:cNvSpPr>
          <p:nvPr>
            <p:ph type="title" idx="4294967295"/>
          </p:nvPr>
        </p:nvSpPr>
        <p:spPr/>
        <p:txBody>
          <a:bodyPr anchor="ctr"/>
          <a:lstStyle/>
          <a:p>
            <a:pPr eaLnBrk="1" hangingPunct="1"/>
            <a:r>
              <a:rPr lang="en-US" altLang="en-US" sz="3500" dirty="0"/>
              <a:t>Credit Analysis:</a:t>
            </a:r>
            <a:br>
              <a:rPr lang="en-US" altLang="en-US" sz="3500" dirty="0"/>
            </a:br>
            <a:r>
              <a:rPr lang="en-US" altLang="en-US" sz="3500" dirty="0"/>
              <a:t>Real Estate Lending (Continued)</a:t>
            </a:r>
          </a:p>
        </p:txBody>
      </p:sp>
      <p:sp>
        <p:nvSpPr>
          <p:cNvPr id="11269"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GDS and TDS are two ratios useful in determining a customer’s ability to maintain mortgage payments</a:t>
            </a:r>
          </a:p>
          <a:p>
            <a:pPr lvl="1" eaLnBrk="1" hangingPunct="1">
              <a:spcBef>
                <a:spcPts val="600"/>
              </a:spcBef>
            </a:pPr>
            <a:r>
              <a:rPr lang="en-US" altLang="en-US" sz="2200" b="1" dirty="0"/>
              <a:t>GDS</a:t>
            </a:r>
            <a:r>
              <a:rPr lang="en-US" altLang="en-US" sz="2200" dirty="0"/>
              <a:t> refers to the </a:t>
            </a:r>
            <a:r>
              <a:rPr lang="en-US" altLang="en-US" sz="2200" b="1" dirty="0"/>
              <a:t>gross debt service ratio </a:t>
            </a:r>
          </a:p>
          <a:p>
            <a:pPr lvl="2" eaLnBrk="1" hangingPunct="1">
              <a:spcBef>
                <a:spcPts val="600"/>
              </a:spcBef>
            </a:pPr>
            <a:r>
              <a:rPr lang="en-US" altLang="en-US" sz="2000" dirty="0"/>
              <a:t>Equal to the total accommodation expenses (mortgage, lease, condominium, management fees, real estate taxes, etc.) divided by gross income</a:t>
            </a:r>
          </a:p>
          <a:p>
            <a:pPr lvl="2" eaLnBrk="1" hangingPunct="1">
              <a:spcBef>
                <a:spcPts val="600"/>
              </a:spcBef>
            </a:pPr>
            <a:r>
              <a:rPr lang="en-US" altLang="en-US" sz="2000" dirty="0"/>
              <a:t>Acceptable threshold generally set around maximum of 25% to 30%</a:t>
            </a:r>
          </a:p>
          <a:p>
            <a:pPr lvl="1" eaLnBrk="1" hangingPunct="1">
              <a:spcBef>
                <a:spcPts val="600"/>
              </a:spcBef>
            </a:pPr>
            <a:r>
              <a:rPr lang="en-US" altLang="en-US" sz="2200" b="1" dirty="0"/>
              <a:t>TDS</a:t>
            </a:r>
            <a:r>
              <a:rPr lang="en-US" altLang="en-US" sz="2200" dirty="0"/>
              <a:t> refers to the </a:t>
            </a:r>
            <a:r>
              <a:rPr lang="en-US" altLang="en-US" sz="2200" b="1" dirty="0"/>
              <a:t>total debt service ratio</a:t>
            </a:r>
            <a:endParaRPr lang="en-US" altLang="en-US" sz="2200" dirty="0"/>
          </a:p>
          <a:p>
            <a:pPr lvl="2" eaLnBrk="1" hangingPunct="1">
              <a:spcBef>
                <a:spcPts val="600"/>
              </a:spcBef>
            </a:pPr>
            <a:r>
              <a:rPr lang="en-US" altLang="en-US" sz="2000" dirty="0"/>
              <a:t>Equal to the total accommodation expenses plus all other debt service payments divided by gross income</a:t>
            </a:r>
          </a:p>
          <a:p>
            <a:pPr lvl="2" eaLnBrk="1" hangingPunct="1">
              <a:spcBef>
                <a:spcPts val="600"/>
              </a:spcBef>
            </a:pPr>
            <a:r>
              <a:rPr lang="en-US" altLang="en-US" sz="2000" dirty="0"/>
              <a:t>Acceptable threshold generally set around maximum of 35% to 40%</a:t>
            </a:r>
          </a:p>
        </p:txBody>
      </p:sp>
      <p:sp>
        <p:nvSpPr>
          <p:cNvPr id="6" name="Footer Placeholder 3">
            <a:extLst>
              <a:ext uri="{FF2B5EF4-FFF2-40B4-BE49-F238E27FC236}">
                <a16:creationId xmlns:a16="http://schemas.microsoft.com/office/drawing/2014/main" id="{F07FAE4C-1F56-4367-8A3F-E826EFC3E2AF}"/>
              </a:ext>
            </a:extLst>
          </p:cNvPr>
          <p:cNvSpPr>
            <a:spLocks noGrp="1"/>
          </p:cNvSpPr>
          <p:nvPr>
            <p:ph type="ftr" sz="quarter" idx="11"/>
          </p:nvPr>
        </p:nvSpPr>
        <p:spPr>
          <a:xfrm>
            <a:off x="611065" y="6553200"/>
            <a:ext cx="792187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E2FB1002-202C-4857-86D9-3635EA12DF1C}"/>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8</a:t>
            </a:fld>
            <a:endParaRPr lang="en-US" alt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r"/>
            <a:endParaRPr lang="en-US" altLang="en-US" sz="2000" dirty="0"/>
          </a:p>
        </p:txBody>
      </p:sp>
      <p:sp>
        <p:nvSpPr>
          <p:cNvPr id="9220" name="Rectangle 2"/>
          <p:cNvSpPr>
            <a:spLocks noGrp="1" noChangeArrowheads="1"/>
          </p:cNvSpPr>
          <p:nvPr>
            <p:ph type="title"/>
          </p:nvPr>
        </p:nvSpPr>
        <p:spPr>
          <a:xfrm>
            <a:off x="214009" y="122238"/>
            <a:ext cx="7786991" cy="1295400"/>
          </a:xfrm>
        </p:spPr>
        <p:txBody>
          <a:bodyPr anchor="ctr"/>
          <a:lstStyle/>
          <a:p>
            <a:pPr eaLnBrk="1" hangingPunct="1"/>
            <a:r>
              <a:rPr lang="en-US" altLang="en-US" sz="3500" dirty="0"/>
              <a:t>Calculation of GDS and TDS Ratios</a:t>
            </a:r>
          </a:p>
        </p:txBody>
      </p:sp>
      <p:sp>
        <p:nvSpPr>
          <p:cNvPr id="6" name="Footer Placeholder 3">
            <a:extLst>
              <a:ext uri="{FF2B5EF4-FFF2-40B4-BE49-F238E27FC236}">
                <a16:creationId xmlns:a16="http://schemas.microsoft.com/office/drawing/2014/main" id="{48569B3A-F8C2-4E76-A86E-7E456A4661CB}"/>
              </a:ext>
            </a:extLst>
          </p:cNvPr>
          <p:cNvSpPr>
            <a:spLocks noGrp="1"/>
          </p:cNvSpPr>
          <p:nvPr>
            <p:ph type="ftr" sz="quarter" idx="11"/>
          </p:nvPr>
        </p:nvSpPr>
        <p:spPr>
          <a:xfrm>
            <a:off x="1041888" y="6539400"/>
            <a:ext cx="706022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EC2253F-96DA-4337-94B4-6450C72CDDA6}"/>
              </a:ext>
            </a:extLst>
          </p:cNvPr>
          <p:cNvSpPr>
            <a:spLocks noGrp="1"/>
          </p:cNvSpPr>
          <p:nvPr>
            <p:ph type="sldNum" sz="quarter" idx="12"/>
          </p:nvPr>
        </p:nvSpPr>
        <p:spPr>
          <a:xfrm>
            <a:off x="6553200" y="6553200"/>
            <a:ext cx="2133600" cy="304800"/>
          </a:xfrm>
        </p:spPr>
        <p:txBody>
          <a:bodyPr/>
          <a:lstStyle/>
          <a:p>
            <a:pPr>
              <a:defRPr/>
            </a:pPr>
            <a:r>
              <a:rPr lang="en-US" altLang="en-US" dirty="0"/>
              <a:t>21-</a:t>
            </a:r>
            <a:fld id="{7AF55BBF-CA4E-4AD6-B039-F5AB6EDCC4B9}" type="slidenum">
              <a:rPr lang="en-US" altLang="en-US" smtClean="0"/>
              <a:pPr>
                <a:defRPr/>
              </a:pPr>
              <a:t>9</a:t>
            </a:fld>
            <a:endParaRPr lang="en-US" altLang="en-US" dirty="0"/>
          </a:p>
        </p:txBody>
      </p:sp>
      <p:pic>
        <p:nvPicPr>
          <p:cNvPr id="4" name="Content Placeholder 3">
            <a:extLst>
              <a:ext uri="{FF2B5EF4-FFF2-40B4-BE49-F238E27FC236}">
                <a16:creationId xmlns:a16="http://schemas.microsoft.com/office/drawing/2014/main" id="{5EAC8EB8-4CFD-46D3-A951-3CD951E94B2F}"/>
              </a:ext>
            </a:extLst>
          </p:cNvPr>
          <p:cNvPicPr>
            <a:picLocks noGrp="1" noChangeAspect="1"/>
          </p:cNvPicPr>
          <p:nvPr>
            <p:ph idx="1"/>
          </p:nvPr>
        </p:nvPicPr>
        <p:blipFill>
          <a:blip r:embed="rId3"/>
          <a:stretch>
            <a:fillRect/>
          </a:stretch>
        </p:blipFill>
        <p:spPr>
          <a:xfrm>
            <a:off x="457200" y="1143941"/>
            <a:ext cx="7097949" cy="2605270"/>
          </a:xfrm>
        </p:spPr>
      </p:pic>
      <p:pic>
        <p:nvPicPr>
          <p:cNvPr id="9" name="Picture 8">
            <a:extLst>
              <a:ext uri="{FF2B5EF4-FFF2-40B4-BE49-F238E27FC236}">
                <a16:creationId xmlns:a16="http://schemas.microsoft.com/office/drawing/2014/main" id="{CA6F977F-C902-4624-8928-42BFBCF6F0D2}"/>
              </a:ext>
            </a:extLst>
          </p:cNvPr>
          <p:cNvPicPr>
            <a:picLocks noChangeAspect="1"/>
          </p:cNvPicPr>
          <p:nvPr/>
        </p:nvPicPr>
        <p:blipFill>
          <a:blip r:embed="rId4"/>
          <a:stretch>
            <a:fillRect/>
          </a:stretch>
        </p:blipFill>
        <p:spPr>
          <a:xfrm>
            <a:off x="457200" y="3671387"/>
            <a:ext cx="7786991" cy="2843713"/>
          </a:xfrm>
          <a:prstGeom prst="rect">
            <a:avLst/>
          </a:prstGeom>
        </p:spPr>
      </p:pic>
    </p:spTree>
    <p:extLst>
      <p:ext uri="{BB962C8B-B14F-4D97-AF65-F5344CB8AC3E}">
        <p14:creationId xmlns:p14="http://schemas.microsoft.com/office/powerpoint/2010/main" val="1938100846"/>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0F30C9-8907-43A1-A643-E701B9D74B26}">
  <ds:schemaRefs>
    <ds:schemaRef ds:uri="http://schemas.microsoft.com/sharepoint/v3/contenttype/forms"/>
  </ds:schemaRefs>
</ds:datastoreItem>
</file>

<file path=customXml/itemProps2.xml><?xml version="1.0" encoding="utf-8"?>
<ds:datastoreItem xmlns:ds="http://schemas.openxmlformats.org/officeDocument/2006/customXml" ds:itemID="{D0C76C09-8B1E-4391-93A2-5B72C01AC64C}">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92734855-6C15-4217-BCB7-B1C09C200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5415</TotalTime>
  <Words>3893</Words>
  <Application>Microsoft Office PowerPoint</Application>
  <PresentationFormat>On-screen Show (4:3)</PresentationFormat>
  <Paragraphs>302</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STIX MathJax Main</vt:lpstr>
      <vt:lpstr>Times New Roman</vt:lpstr>
      <vt:lpstr>Wingdings</vt:lpstr>
      <vt:lpstr>Network</vt:lpstr>
      <vt:lpstr>Chapter Twenty-One</vt:lpstr>
      <vt:lpstr>Credit Risk Management</vt:lpstr>
      <vt:lpstr>Credit Risk Management (Continued)</vt:lpstr>
      <vt:lpstr>Credit Quality Problems</vt:lpstr>
      <vt:lpstr>Nonperforming Asset Ratio for U.S. Commercial Banks</vt:lpstr>
      <vt:lpstr>Credit Quality Problems (Continued)</vt:lpstr>
      <vt:lpstr>Credit Analysis: Real Estate Lending</vt:lpstr>
      <vt:lpstr>Credit Analysis: Real Estate Lending (Continued)</vt:lpstr>
      <vt:lpstr>Calculation of GDS and TDS Ratios</vt:lpstr>
      <vt:lpstr>Credit Scoring Systems</vt:lpstr>
      <vt:lpstr>Credit Analysis: Real Estate Lending (Concluded)</vt:lpstr>
      <vt:lpstr>Prior to Accepting a Mortgage</vt:lpstr>
      <vt:lpstr>Consumer (Individual) and Small-Business Lending</vt:lpstr>
      <vt:lpstr>Mid-Market Commercial and Industrial Lending</vt:lpstr>
      <vt:lpstr>Five C’s of Credit</vt:lpstr>
      <vt:lpstr>Cash Flow Analysis</vt:lpstr>
      <vt:lpstr>Statement of Cash Flows</vt:lpstr>
      <vt:lpstr>Ratio Analysis</vt:lpstr>
      <vt:lpstr>Ratio Analysis (Continued)</vt:lpstr>
      <vt:lpstr>Large Commercial and Industrial Lending</vt:lpstr>
      <vt:lpstr>Altman’s Z-Score</vt:lpstr>
      <vt:lpstr>Altman’s Z-Score Interpretation</vt:lpstr>
      <vt:lpstr>Calculation of Altman’s Z-Score</vt:lpstr>
      <vt:lpstr>Moody’s Analytics Credit Monitor Model</vt:lpstr>
      <vt:lpstr>Moody’s Analytics EDF and Moody’s for Peabody Energy Corporation</vt:lpstr>
      <vt:lpstr>Calculating the Return on a Loan: Return on Assets (ROA)</vt:lpstr>
      <vt:lpstr>Calculating the Return on a Loan: Return on Assets (ROA) (Continued)</vt:lpstr>
      <vt:lpstr>Calculation of ROA on a Loan</vt:lpstr>
      <vt:lpstr>Calculating the Return on a Loan: RAROC Models</vt:lpstr>
      <vt:lpstr>Calculation of RAROC</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549</cp:revision>
  <dcterms:created xsi:type="dcterms:W3CDTF">2000-07-01T19:33:32Z</dcterms:created>
  <dcterms:modified xsi:type="dcterms:W3CDTF">2024-03-13T09:37:45Z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