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1"/>
  </p:notesMasterIdLst>
  <p:sldIdLst>
    <p:sldId id="306" r:id="rId3"/>
    <p:sldId id="257" r:id="rId4"/>
    <p:sldId id="258" r:id="rId5"/>
    <p:sldId id="265" r:id="rId6"/>
    <p:sldId id="264" r:id="rId7"/>
    <p:sldId id="259" r:id="rId8"/>
    <p:sldId id="267" r:id="rId9"/>
    <p:sldId id="268" r:id="rId10"/>
    <p:sldId id="269" r:id="rId11"/>
    <p:sldId id="270" r:id="rId12"/>
    <p:sldId id="271" r:id="rId13"/>
    <p:sldId id="273" r:id="rId14"/>
    <p:sldId id="272" r:id="rId15"/>
    <p:sldId id="262" r:id="rId16"/>
    <p:sldId id="261" r:id="rId17"/>
    <p:sldId id="284" r:id="rId18"/>
    <p:sldId id="260" r:id="rId19"/>
    <p:sldId id="274" r:id="rId20"/>
    <p:sldId id="275" r:id="rId21"/>
    <p:sldId id="276" r:id="rId22"/>
    <p:sldId id="277" r:id="rId23"/>
    <p:sldId id="278" r:id="rId24"/>
    <p:sldId id="279" r:id="rId25"/>
    <p:sldId id="285" r:id="rId26"/>
    <p:sldId id="280" r:id="rId27"/>
    <p:sldId id="281" r:id="rId28"/>
    <p:sldId id="282" r:id="rId29"/>
    <p:sldId id="30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4F85A-FE14-454E-ACFC-52BAEB653218}" type="datetimeFigureOut">
              <a:rPr lang="tr-TR" smtClean="0"/>
              <a:t>1.10.2024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ED41F-F9C6-4570-8B7C-C13333EFEBB3}" type="slidenum">
              <a:rPr lang="tr-TR" smtClean="0"/>
              <a:t>‹#›</a:t>
            </a:fld>
            <a:endParaRPr lang="tr-TR"/>
          </a:p>
        </p:txBody>
      </p:sp>
    </p:spTree>
    <p:extLst>
      <p:ext uri="{BB962C8B-B14F-4D97-AF65-F5344CB8AC3E}">
        <p14:creationId xmlns:p14="http://schemas.microsoft.com/office/powerpoint/2010/main" val="48514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978069-83E1-4991-80A0-47677E66E62F}"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94341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3149600" y="4038600"/>
            <a:ext cx="8636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B62D403-BEC4-43CD-AF7C-31A88EEB35A3}" type="datetimeFigureOut">
              <a:rPr lang="tr-TR" smtClean="0"/>
              <a:t>1.10.2024</a:t>
            </a:fld>
            <a:endParaRPr lang="tr-TR"/>
          </a:p>
        </p:txBody>
      </p:sp>
      <p:sp>
        <p:nvSpPr>
          <p:cNvPr id="17" name="Altbilgi Yer Tutucusu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61F06768-70CB-4ACC-800F-9CA3F7AB6BF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B62D403-BEC4-43CD-AF7C-31A88EEB35A3}"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F06768-70CB-4ACC-800F-9CA3F7AB6BF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609601"/>
            <a:ext cx="27432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609600"/>
            <a:ext cx="74168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8737600" y="6248403"/>
            <a:ext cx="2946400" cy="365125"/>
          </a:xfrm>
        </p:spPr>
        <p:txBody>
          <a:bodyPr/>
          <a:lstStyle/>
          <a:p>
            <a:fld id="{3B62D403-BEC4-43CD-AF7C-31A88EEB35A3}" type="datetimeFigureOut">
              <a:rPr lang="tr-TR" smtClean="0"/>
              <a:t>1.10.2024</a:t>
            </a:fld>
            <a:endParaRPr lang="tr-TR"/>
          </a:p>
        </p:txBody>
      </p:sp>
      <p:sp>
        <p:nvSpPr>
          <p:cNvPr id="5" name="Altbilgi Yer Tutucusu 4"/>
          <p:cNvSpPr>
            <a:spLocks noGrp="1"/>
          </p:cNvSpPr>
          <p:nvPr>
            <p:ph type="ftr" sz="quarter" idx="11"/>
          </p:nvPr>
        </p:nvSpPr>
        <p:spPr>
          <a:xfrm>
            <a:off x="609602" y="6248208"/>
            <a:ext cx="7431311" cy="365125"/>
          </a:xfrm>
        </p:spPr>
        <p:txBody>
          <a:bodyPr/>
          <a:lstStyle/>
          <a:p>
            <a:endParaRPr lang="tr-TR"/>
          </a:p>
        </p:txBody>
      </p:sp>
      <p:sp>
        <p:nvSpPr>
          <p:cNvPr id="7" name="Dikdörtgen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8075084" y="103716"/>
            <a:ext cx="533400" cy="325968"/>
          </a:xfrm>
        </p:spPr>
        <p:txBody>
          <a:bodyPr/>
          <a:lstStyle/>
          <a:p>
            <a:fld id="{61F06768-70CB-4ACC-800F-9CA3F7AB6BF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802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6420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80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6707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514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2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417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9" y="273050"/>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049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6864" y="228600"/>
            <a:ext cx="108712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3B62D403-BEC4-43CD-AF7C-31A88EEB35A3}" type="datetimeFigureOut">
              <a:rPr lang="tr-TR" smtClean="0"/>
              <a:t>1.10.2024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61F06768-70CB-4ACC-800F-9CA3F7AB6BF7}" type="slidenum">
              <a:rPr lang="tr-TR" smtClean="0"/>
              <a:t>‹#›</a:t>
            </a:fld>
            <a:endParaRPr lang="tr-TR"/>
          </a:p>
        </p:txBody>
      </p:sp>
      <p:sp>
        <p:nvSpPr>
          <p:cNvPr id="8" name="İçerik Yer Tutucusu 7"/>
          <p:cNvSpPr>
            <a:spLocks noGrp="1"/>
          </p:cNvSpPr>
          <p:nvPr>
            <p:ph sz="quarter" idx="1"/>
          </p:nvPr>
        </p:nvSpPr>
        <p:spPr>
          <a:xfrm>
            <a:off x="816864" y="1600200"/>
            <a:ext cx="108712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34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469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466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3B62D403-BEC4-43CD-AF7C-31A88EEB35A3}" type="datetimeFigureOut">
              <a:rPr lang="tr-TR" smtClean="0"/>
              <a:t>1.10.2024</a:t>
            </a:fld>
            <a:endParaRPr lang="tr-TR"/>
          </a:p>
        </p:txBody>
      </p:sp>
      <p:sp>
        <p:nvSpPr>
          <p:cNvPr id="13" name="Slayt Numarası Yer Tutucus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61F06768-70CB-4ACC-800F-9CA3F7AB6BF7}"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812800"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459868"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3B62D403-BEC4-43CD-AF7C-31A88EEB35A3}" type="datetimeFigureOut">
              <a:rPr lang="tr-TR" smtClean="0"/>
              <a:t>1.10.2024</a:t>
            </a:fld>
            <a:endParaRPr lang="tr-TR"/>
          </a:p>
        </p:txBody>
      </p:sp>
      <p:sp>
        <p:nvSpPr>
          <p:cNvPr id="10" name="Slayt Numarası Yer Tutucusu 9"/>
          <p:cNvSpPr>
            <a:spLocks noGrp="1"/>
          </p:cNvSpPr>
          <p:nvPr>
            <p:ph type="sldNum" sz="quarter" idx="16"/>
          </p:nvPr>
        </p:nvSpPr>
        <p:spPr/>
        <p:txBody>
          <a:bodyPr rtlCol="0"/>
          <a:lstStyle/>
          <a:p>
            <a:fld id="{61F06768-70CB-4ACC-800F-9CA3F7AB6BF7}"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11200" y="273050"/>
            <a:ext cx="108712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812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6400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3B62D403-BEC4-43CD-AF7C-31A88EEB35A3}" type="datetimeFigureOut">
              <a:rPr lang="tr-TR" smtClean="0"/>
              <a:t>1.10.2024</a:t>
            </a:fld>
            <a:endParaRPr lang="tr-TR"/>
          </a:p>
        </p:txBody>
      </p:sp>
      <p:sp>
        <p:nvSpPr>
          <p:cNvPr id="12" name="Slayt Numarası Yer Tutucusu 11"/>
          <p:cNvSpPr>
            <a:spLocks noGrp="1"/>
          </p:cNvSpPr>
          <p:nvPr>
            <p:ph type="sldNum" sz="quarter" idx="16"/>
          </p:nvPr>
        </p:nvSpPr>
        <p:spPr/>
        <p:txBody>
          <a:bodyPr rtlCol="0"/>
          <a:lstStyle/>
          <a:p>
            <a:fld id="{61F06768-70CB-4ACC-800F-9CA3F7AB6BF7}"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3B62D403-BEC4-43CD-AF7C-31A88EEB35A3}" type="datetimeFigureOut">
              <a:rPr lang="tr-TR" smtClean="0"/>
              <a:t>1.10.2024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61F06768-70CB-4ACC-800F-9CA3F7AB6BF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B62D403-BEC4-43CD-AF7C-31A88EEB35A3}" type="datetimeFigureOut">
              <a:rPr lang="tr-TR" smtClean="0"/>
              <a:t>1.10.2024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711200" cy="381000"/>
          </a:xfrm>
        </p:spPr>
        <p:txBody>
          <a:bodyPr/>
          <a:lstStyle>
            <a:lvl1pPr>
              <a:defRPr>
                <a:solidFill>
                  <a:schemeClr val="tx2"/>
                </a:solidFill>
              </a:defRPr>
            </a:lvl1pPr>
          </a:lstStyle>
          <a:p>
            <a:fld id="{61F06768-70CB-4ACC-800F-9CA3F7AB6BF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3050"/>
            <a:ext cx="107696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3B62D403-BEC4-43CD-AF7C-31A88EEB35A3}" type="datetimeFigureOut">
              <a:rPr lang="tr-TR" smtClean="0"/>
              <a:t>1.10.2024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61F06768-70CB-4ACC-800F-9CA3F7AB6BF7}" type="slidenum">
              <a:rPr lang="tr-TR" smtClean="0"/>
              <a:t>‹#›</a:t>
            </a:fld>
            <a:endParaRPr lang="tr-TR"/>
          </a:p>
        </p:txBody>
      </p:sp>
      <p:sp>
        <p:nvSpPr>
          <p:cNvPr id="3" name="Metin Yer Tutucusu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3149600" y="1752600"/>
            <a:ext cx="85344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8331200" y="6248401"/>
            <a:ext cx="3556000" cy="365125"/>
          </a:xfrm>
        </p:spPr>
        <p:txBody>
          <a:bodyPr rtlCol="0"/>
          <a:lstStyle/>
          <a:p>
            <a:fld id="{3B62D403-BEC4-43CD-AF7C-31A88EEB35A3}" type="datetimeFigureOut">
              <a:rPr lang="tr-TR" smtClean="0"/>
              <a:t>1.10.2024</a:t>
            </a:fld>
            <a:endParaRPr lang="tr-TR"/>
          </a:p>
        </p:txBody>
      </p:sp>
      <p:sp>
        <p:nvSpPr>
          <p:cNvPr id="13" name="Slayt Numarası Yer Tutucusu 12"/>
          <p:cNvSpPr>
            <a:spLocks noGrp="1"/>
          </p:cNvSpPr>
          <p:nvPr>
            <p:ph type="sldNum" sz="quarter" idx="11"/>
          </p:nvPr>
        </p:nvSpPr>
        <p:spPr>
          <a:xfrm>
            <a:off x="0" y="4667249"/>
            <a:ext cx="1930400" cy="663578"/>
          </a:xfrm>
        </p:spPr>
        <p:txBody>
          <a:bodyPr rtlCol="0"/>
          <a:lstStyle>
            <a:lvl1pPr>
              <a:defRPr sz="2800"/>
            </a:lvl1pPr>
          </a:lstStyle>
          <a:p>
            <a:fld id="{61F06768-70CB-4ACC-800F-9CA3F7AB6BF7}" type="slidenum">
              <a:rPr lang="tr-TR" smtClean="0"/>
              <a:t>‹#›</a:t>
            </a:fld>
            <a:endParaRPr lang="tr-TR"/>
          </a:p>
        </p:txBody>
      </p:sp>
      <p:sp>
        <p:nvSpPr>
          <p:cNvPr id="14" name="Altbilgi Yer Tutucusu 13"/>
          <p:cNvSpPr>
            <a:spLocks noGrp="1"/>
          </p:cNvSpPr>
          <p:nvPr>
            <p:ph type="ftr" sz="quarter" idx="12"/>
          </p:nvPr>
        </p:nvSpPr>
        <p:spPr>
          <a:xfrm>
            <a:off x="2133600" y="6248207"/>
            <a:ext cx="6096000" cy="365125"/>
          </a:xfrm>
        </p:spPr>
        <p:txBody>
          <a:bodyPr rtlCol="0"/>
          <a:lstStyle/>
          <a:p>
            <a:endParaRPr lang="tr-TR"/>
          </a:p>
        </p:txBody>
      </p:sp>
      <p:sp>
        <p:nvSpPr>
          <p:cNvPr id="3" name="Resim Yer Tutucusu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812800" y="228600"/>
            <a:ext cx="108712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B62D403-BEC4-43CD-AF7C-31A88EEB35A3}" type="datetimeFigureOut">
              <a:rPr lang="tr-TR" smtClean="0"/>
              <a:t>1.10.2024</a:t>
            </a:fld>
            <a:endParaRPr lang="tr-TR"/>
          </a:p>
        </p:txBody>
      </p:sp>
      <p:sp>
        <p:nvSpPr>
          <p:cNvPr id="3" name="Altbilgi Yer Tutucusu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1F06768-70CB-4ACC-800F-9CA3F7AB6BF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2076-A4D6-4437-BB4F-EE6A80BC26C5}" type="datetimeFigureOut">
              <a:rPr lang="zh-CN" altLang="en-US" smtClean="0">
                <a:solidFill>
                  <a:prstClr val="black">
                    <a:tint val="75000"/>
                  </a:prstClr>
                </a:solidFill>
              </a:rPr>
              <a:pPr/>
              <a:t>2024/10/1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98842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yzx\Desktop\模板.pptx\ppt\media\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 y="2468896"/>
            <a:ext cx="12192001" cy="15361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dirty="0" smtClean="0">
                <a:solidFill>
                  <a:prstClr val="white"/>
                </a:solidFill>
              </a:rPr>
              <a:t>;</a:t>
            </a:r>
            <a:endParaRPr lang="zh-CN" altLang="en-US" dirty="0">
              <a:solidFill>
                <a:prstClr val="white"/>
              </a:solidFill>
            </a:endParaRPr>
          </a:p>
        </p:txBody>
      </p:sp>
      <p:sp>
        <p:nvSpPr>
          <p:cNvPr id="2" name="标题 1"/>
          <p:cNvSpPr>
            <a:spLocks noGrp="1"/>
          </p:cNvSpPr>
          <p:nvPr>
            <p:ph type="ctrTitle"/>
          </p:nvPr>
        </p:nvSpPr>
        <p:spPr>
          <a:xfrm>
            <a:off x="914401" y="2345914"/>
            <a:ext cx="10363200" cy="1782134"/>
          </a:xfrm>
        </p:spPr>
        <p:txBody>
          <a:bodyPr>
            <a:normAutofit/>
          </a:bodyPr>
          <a:lstStyle/>
          <a:p>
            <a:r>
              <a:rPr lang="tr-TR" altLang="zh-CN" b="1" smtClean="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Sağlık </a:t>
            </a:r>
            <a:r>
              <a:rPr lang="tr-TR" altLang="zh-CN" b="1" smtClean="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Okuryazarlığı Dersi</a:t>
            </a:r>
            <a: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
            </a:r>
            <a:b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br>
            <a:r>
              <a:rPr lang="tr-TR" altLang="zh-CN" sz="3200" b="1" dirty="0" smtClean="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Sağlık Hizmetleri ve Özellikleri</a:t>
            </a:r>
            <a:endParaRPr lang="zh-CN" altLang="en-US" sz="40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sp>
        <p:nvSpPr>
          <p:cNvPr id="3" name="矩形 2"/>
          <p:cNvSpPr/>
          <p:nvPr/>
        </p:nvSpPr>
        <p:spPr>
          <a:xfrm>
            <a:off x="8332315" y="5954321"/>
            <a:ext cx="3859685" cy="9036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b="1" dirty="0" smtClean="0">
                <a:solidFill>
                  <a:schemeClr val="tx1"/>
                </a:solidFill>
                <a:latin typeface="Times New Roman" pitchFamily="18" charset="0"/>
                <a:cs typeface="Times New Roman" pitchFamily="18" charset="0"/>
              </a:rPr>
              <a:t>Öğr. Gör. Şeyda ÇAVMAK</a:t>
            </a:r>
          </a:p>
          <a:p>
            <a:pPr algn="ctr"/>
            <a:r>
              <a:rPr lang="tr-TR" altLang="zh-CN" b="1" dirty="0" smtClean="0">
                <a:solidFill>
                  <a:schemeClr val="tx1"/>
                </a:solidFill>
                <a:latin typeface="Times New Roman" pitchFamily="18" charset="0"/>
                <a:cs typeface="Times New Roman" pitchFamily="18" charset="0"/>
              </a:rPr>
              <a:t>seydacavmak@cag.edu.tr</a:t>
            </a:r>
            <a:endParaRPr lang="zh-CN" altLang="en-US" b="1" dirty="0">
              <a:solidFill>
                <a:schemeClr val="tx1"/>
              </a:solidFill>
              <a:latin typeface="Times New Roman" pitchFamily="18" charset="0"/>
              <a:cs typeface="Times New Roman" pitchFamily="18" charset="0"/>
            </a:endParaRPr>
          </a:p>
        </p:txBody>
      </p:sp>
      <p:pic>
        <p:nvPicPr>
          <p:cNvPr id="6" name="Picture 10" descr="çağ üniversitesi logo 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47" y="19743"/>
            <a:ext cx="1651452" cy="16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1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955515" y="317986"/>
            <a:ext cx="10515600" cy="927490"/>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882868" y="1753907"/>
            <a:ext cx="10168759" cy="4525963"/>
          </a:xfrm>
        </p:spPr>
        <p:txBody>
          <a:bodyPr/>
          <a:lstStyle/>
          <a:p>
            <a:pPr>
              <a:lnSpc>
                <a:spcPct val="150000"/>
              </a:lnSpc>
            </a:pPr>
            <a:r>
              <a:rPr lang="tr-TR" sz="2400" u="sng" dirty="0" smtClean="0">
                <a:latin typeface="Times New Roman" pitchFamily="18" charset="0"/>
                <a:cs typeface="Times New Roman" pitchFamily="18" charset="0"/>
              </a:rPr>
              <a:t>Halk Sağlığı Anlayışı Dönemi</a:t>
            </a:r>
            <a:r>
              <a:rPr lang="tr-TR" sz="2400" dirty="0" smtClean="0">
                <a:latin typeface="Times New Roman" pitchFamily="18" charset="0"/>
                <a:cs typeface="Times New Roman" pitchFamily="18" charset="0"/>
              </a:rPr>
              <a:t>:</a:t>
            </a:r>
          </a:p>
          <a:p>
            <a:pPr>
              <a:lnSpc>
                <a:spcPct val="150000"/>
              </a:lnSpc>
              <a:buFont typeface="Wingdings" pitchFamily="2" charset="2"/>
              <a:buChar char="ü"/>
            </a:pPr>
            <a:r>
              <a:rPr lang="tr-TR" sz="2400" dirty="0" smtClean="0">
                <a:latin typeface="Times New Roman" pitchFamily="18" charset="0"/>
                <a:cs typeface="Times New Roman" pitchFamily="18" charset="0"/>
              </a:rPr>
              <a:t>İkinci Dünya Savaşı sonrası ortaya çıkan yiyecek, barınma ve sosyal sıkıntılar sağlık olayını farklı bir noktaya taşımıştır.</a:t>
            </a:r>
          </a:p>
          <a:p>
            <a:pPr>
              <a:lnSpc>
                <a:spcPct val="150000"/>
              </a:lnSpc>
              <a:buFont typeface="Wingdings" pitchFamily="2" charset="2"/>
              <a:buChar char="ü"/>
            </a:pPr>
            <a:r>
              <a:rPr lang="tr-TR" sz="2400" dirty="0" smtClean="0">
                <a:latin typeface="Times New Roman" pitchFamily="18" charset="0"/>
                <a:cs typeface="Times New Roman" pitchFamily="18" charset="0"/>
              </a:rPr>
              <a:t>DSÖ bu sorun için yiyecek ve tıbbi malzeme yardımı yapmaya başladı.</a:t>
            </a:r>
          </a:p>
          <a:p>
            <a:pPr marL="0" indent="0">
              <a:buNone/>
            </a:pPr>
            <a:endParaRPr lang="tr-TR" dirty="0">
              <a:latin typeface="Times New Roman" pitchFamily="18" charset="0"/>
              <a:cs typeface="Times New Roman" pitchFamily="18" charset="0"/>
            </a:endParaRPr>
          </a:p>
        </p:txBody>
      </p:sp>
      <p:pic>
        <p:nvPicPr>
          <p:cNvPr id="5122" name="Picture 2" descr="C:\Users\sude akay\Desktop\Doğancan Dersler\Halk Sağlığı\s11-1halk sa_l__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3" y="4581128"/>
            <a:ext cx="2219325" cy="1756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4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983875" y="279345"/>
            <a:ext cx="10515600" cy="776945"/>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p:txBody>
          <a:bodyPr/>
          <a:lstStyle/>
          <a:p>
            <a:pPr algn="just">
              <a:lnSpc>
                <a:spcPct val="150000"/>
              </a:lnSpc>
            </a:pPr>
            <a:r>
              <a:rPr lang="tr-TR" sz="2400" u="sng" dirty="0" smtClean="0">
                <a:latin typeface="Times New Roman" pitchFamily="18" charset="0"/>
                <a:cs typeface="Times New Roman" pitchFamily="18" charset="0"/>
              </a:rPr>
              <a:t>Halk Sağlığı Anlayışı Dönemi</a:t>
            </a:r>
            <a:r>
              <a:rPr lang="tr-TR" sz="2400" dirty="0" smtClean="0">
                <a:latin typeface="Times New Roman" pitchFamily="18" charset="0"/>
                <a:cs typeface="Times New Roman" pitchFamily="18" charset="0"/>
              </a:rPr>
              <a:t>:</a:t>
            </a:r>
          </a:p>
          <a:p>
            <a:pPr algn="just">
              <a:lnSpc>
                <a:spcPct val="150000"/>
              </a:lnSpc>
              <a:buFont typeface="Wingdings" pitchFamily="2" charset="2"/>
              <a:buChar char="v"/>
            </a:pPr>
            <a:r>
              <a:rPr lang="tr-TR" sz="2400" dirty="0" smtClean="0">
                <a:latin typeface="Times New Roman" pitchFamily="18" charset="0"/>
                <a:cs typeface="Times New Roman" pitchFamily="18" charset="0"/>
              </a:rPr>
              <a:t>Bu dönemin en büyük bulgusu, insanların yaşadıkları ortamın, topluluğun ve ailenin, sağlık düzeyi ile doğrudan ilgili olduğu bilgisidir.</a:t>
            </a:r>
          </a:p>
          <a:p>
            <a:pPr algn="just">
              <a:lnSpc>
                <a:spcPct val="150000"/>
              </a:lnSpc>
              <a:buFont typeface="Wingdings" pitchFamily="2" charset="2"/>
              <a:buChar char="ü"/>
            </a:pPr>
            <a:r>
              <a:rPr lang="tr-TR" sz="2400" i="1" u="sng" dirty="0" smtClean="0">
                <a:latin typeface="Times New Roman" pitchFamily="18" charset="0"/>
                <a:cs typeface="Times New Roman" pitchFamily="18" charset="0"/>
              </a:rPr>
              <a:t>Hekimlik ve sağlık uygulamalarını halkın içine yayma ilkesi benimsenmeye başlandı, bu da «halk sağlığı» olarak isimlendirildi</a:t>
            </a:r>
            <a:r>
              <a:rPr lang="tr-TR" i="1" u="sng" dirty="0" smtClean="0">
                <a:latin typeface="Times New Roman" pitchFamily="18" charset="0"/>
                <a:cs typeface="Times New Roman" pitchFamily="18" charset="0"/>
              </a:rPr>
              <a:t>.</a:t>
            </a:r>
            <a:endParaRPr lang="tr-TR" i="1" u="sng" dirty="0">
              <a:latin typeface="Times New Roman" pitchFamily="18" charset="0"/>
              <a:cs typeface="Times New Roman" pitchFamily="18" charset="0"/>
            </a:endParaRPr>
          </a:p>
        </p:txBody>
      </p:sp>
    </p:spTree>
    <p:extLst>
      <p:ext uri="{BB962C8B-B14F-4D97-AF65-F5344CB8AC3E}">
        <p14:creationId xmlns:p14="http://schemas.microsoft.com/office/powerpoint/2010/main" val="417673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904" y="252604"/>
            <a:ext cx="10515600" cy="961342"/>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536028" y="1844566"/>
            <a:ext cx="11146220" cy="2951552"/>
          </a:xfrm>
        </p:spPr>
        <p:txBody>
          <a:bodyPr>
            <a:normAutofit lnSpcReduction="10000"/>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Bugün toplumun sağlık statüsünün, sağlık hizmetleri dışında bir çok faktör etrafında şekillendiğini biliyoruz. </a:t>
            </a:r>
          </a:p>
          <a:p>
            <a:pPr algn="just">
              <a:lnSpc>
                <a:spcPct val="150000"/>
              </a:lnSpc>
            </a:pPr>
            <a:r>
              <a:rPr lang="tr-TR" sz="2400" dirty="0" smtClean="0">
                <a:latin typeface="Times New Roman" panose="02020603050405020304" pitchFamily="18" charset="0"/>
                <a:cs typeface="Times New Roman" panose="02020603050405020304" pitchFamily="18" charset="0"/>
              </a:rPr>
              <a:t>Sağlığın belirleyicileri olan ifade edilen bu modelde, bireylerin ve toplumun sağlık statüsü; sosyal, kalıtımsal, çevresel, ekonomik ve eğitim koşulları gibi bir dizi faktör etrafında şekillenmektedir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40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 27"/>
          <p:cNvGrpSpPr/>
          <p:nvPr/>
        </p:nvGrpSpPr>
        <p:grpSpPr>
          <a:xfrm>
            <a:off x="2713735" y="980728"/>
            <a:ext cx="6696744" cy="5215934"/>
            <a:chOff x="2179254" y="1609278"/>
            <a:chExt cx="4913026" cy="4340002"/>
          </a:xfrm>
        </p:grpSpPr>
        <p:sp>
          <p:nvSpPr>
            <p:cNvPr id="4" name="Oval 3"/>
            <p:cNvSpPr/>
            <p:nvPr/>
          </p:nvSpPr>
          <p:spPr>
            <a:xfrm>
              <a:off x="3865808" y="3326657"/>
              <a:ext cx="1368152" cy="108012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i="1" dirty="0">
                  <a:solidFill>
                    <a:schemeClr val="tx1">
                      <a:lumMod val="95000"/>
                      <a:lumOff val="5000"/>
                    </a:schemeClr>
                  </a:solidFill>
                  <a:latin typeface="Times New Roman" pitchFamily="18" charset="0"/>
                  <a:cs typeface="Times New Roman" pitchFamily="18" charset="0"/>
                </a:rPr>
                <a:t>Sağlık</a:t>
              </a:r>
            </a:p>
          </p:txBody>
        </p:sp>
        <p:sp>
          <p:nvSpPr>
            <p:cNvPr id="5" name="Sağ Ok 4"/>
            <p:cNvSpPr/>
            <p:nvPr/>
          </p:nvSpPr>
          <p:spPr>
            <a:xfrm>
              <a:off x="2179254" y="3339028"/>
              <a:ext cx="1584176" cy="10553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Çevre</a:t>
              </a:r>
            </a:p>
          </p:txBody>
        </p:sp>
        <p:sp>
          <p:nvSpPr>
            <p:cNvPr id="6" name="Aşağı Ok 5"/>
            <p:cNvSpPr/>
            <p:nvPr/>
          </p:nvSpPr>
          <p:spPr>
            <a:xfrm>
              <a:off x="3707903" y="1609278"/>
              <a:ext cx="1656185" cy="165618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Kalıtım</a:t>
              </a:r>
            </a:p>
          </p:txBody>
        </p:sp>
        <p:sp>
          <p:nvSpPr>
            <p:cNvPr id="25" name="Yukarı Ok 24"/>
            <p:cNvSpPr/>
            <p:nvPr/>
          </p:nvSpPr>
          <p:spPr>
            <a:xfrm>
              <a:off x="3541772" y="4509120"/>
              <a:ext cx="2016224" cy="14401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Davranış</a:t>
              </a:r>
            </a:p>
          </p:txBody>
        </p:sp>
        <p:sp>
          <p:nvSpPr>
            <p:cNvPr id="26" name="Sol Ok 25"/>
            <p:cNvSpPr/>
            <p:nvPr/>
          </p:nvSpPr>
          <p:spPr>
            <a:xfrm>
              <a:off x="5364088" y="3192388"/>
              <a:ext cx="1728192" cy="12618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Sağlık Bakım Hizmetleri</a:t>
              </a:r>
            </a:p>
          </p:txBody>
        </p:sp>
      </p:grpSp>
      <p:grpSp>
        <p:nvGrpSpPr>
          <p:cNvPr id="47" name="Grup 46"/>
          <p:cNvGrpSpPr/>
          <p:nvPr/>
        </p:nvGrpSpPr>
        <p:grpSpPr>
          <a:xfrm>
            <a:off x="2743532" y="218740"/>
            <a:ext cx="6435201" cy="5195975"/>
            <a:chOff x="1667371" y="359941"/>
            <a:chExt cx="5869559" cy="5195975"/>
          </a:xfrm>
        </p:grpSpPr>
        <p:sp>
          <p:nvSpPr>
            <p:cNvPr id="29" name="Metin kutusu 28"/>
            <p:cNvSpPr txBox="1"/>
            <p:nvPr/>
          </p:nvSpPr>
          <p:spPr>
            <a:xfrm>
              <a:off x="3916521" y="359941"/>
              <a:ext cx="116473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Nüfus</a:t>
              </a:r>
            </a:p>
          </p:txBody>
        </p:sp>
        <p:sp>
          <p:nvSpPr>
            <p:cNvPr id="30" name="Metin kutusu 29"/>
            <p:cNvSpPr txBox="1"/>
            <p:nvPr/>
          </p:nvSpPr>
          <p:spPr>
            <a:xfrm>
              <a:off x="1711411" y="1858156"/>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Doğal Kaynaklar</a:t>
              </a:r>
            </a:p>
          </p:txBody>
        </p:sp>
        <p:sp>
          <p:nvSpPr>
            <p:cNvPr id="31" name="Metin kutusu 30"/>
            <p:cNvSpPr txBox="1"/>
            <p:nvPr/>
          </p:nvSpPr>
          <p:spPr>
            <a:xfrm>
              <a:off x="1667371" y="4709531"/>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Ekolojik Denge</a:t>
              </a:r>
            </a:p>
          </p:txBody>
        </p:sp>
        <p:sp>
          <p:nvSpPr>
            <p:cNvPr id="32" name="Metin kutusu 31"/>
            <p:cNvSpPr txBox="1"/>
            <p:nvPr/>
          </p:nvSpPr>
          <p:spPr>
            <a:xfrm>
              <a:off x="6372200" y="4848030"/>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Akıl Sağlığı</a:t>
              </a:r>
            </a:p>
          </p:txBody>
        </p:sp>
        <p:sp>
          <p:nvSpPr>
            <p:cNvPr id="33" name="Metin kutusu 32"/>
            <p:cNvSpPr txBox="1"/>
            <p:nvPr/>
          </p:nvSpPr>
          <p:spPr>
            <a:xfrm>
              <a:off x="6228184" y="1733036"/>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Kültürel Sistem</a:t>
              </a:r>
            </a:p>
          </p:txBody>
        </p:sp>
      </p:grpSp>
      <p:sp>
        <p:nvSpPr>
          <p:cNvPr id="48" name="Oval 47"/>
          <p:cNvSpPr/>
          <p:nvPr/>
        </p:nvSpPr>
        <p:spPr>
          <a:xfrm>
            <a:off x="1943257" y="23318"/>
            <a:ext cx="8064896" cy="6657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8348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cial Determinants of Health (SDH) - Public Health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903" y="330853"/>
            <a:ext cx="8199531" cy="617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9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 Kavramı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88731" y="1825625"/>
            <a:ext cx="11398469" cy="4126940"/>
          </a:xfrm>
        </p:spPr>
        <p:txBody>
          <a:bodyPr>
            <a:noAutofit/>
          </a:bodyPr>
          <a:lstStyle/>
          <a:p>
            <a:pPr algn="just">
              <a:lnSpc>
                <a:spcPct val="160000"/>
              </a:lnSpc>
            </a:pPr>
            <a:r>
              <a:rPr lang="tr-TR" sz="2400" dirty="0" smtClean="0">
                <a:latin typeface="Times New Roman" panose="02020603050405020304" pitchFamily="18" charset="0"/>
                <a:cs typeface="Times New Roman" panose="02020603050405020304" pitchFamily="18" charset="0"/>
              </a:rPr>
              <a:t>Sağlığın meşhur tanımı; «sadece hastalık ve sakatlığın olmayışı değil, bedensel, ruhsal ve sosyal yönden tam bir iyilik hali» : DSÖ 1948.</a:t>
            </a:r>
          </a:p>
          <a:p>
            <a:pPr algn="just">
              <a:lnSpc>
                <a:spcPct val="160000"/>
              </a:lnSpc>
            </a:pPr>
            <a:r>
              <a:rPr lang="tr-TR" sz="2400" dirty="0" smtClean="0">
                <a:latin typeface="Times New Roman" panose="02020603050405020304" pitchFamily="18" charset="0"/>
                <a:cs typeface="Times New Roman" panose="02020603050405020304" pitchFamily="18" charset="0"/>
              </a:rPr>
              <a:t>Sağlık hizmetleri; </a:t>
            </a:r>
            <a:r>
              <a:rPr lang="tr-TR" sz="2400" i="1" dirty="0" smtClean="0">
                <a:latin typeface="Times New Roman" panose="02020603050405020304" pitchFamily="18" charset="0"/>
                <a:cs typeface="Times New Roman" panose="02020603050405020304" pitchFamily="18" charset="0"/>
              </a:rPr>
              <a:t>kişileri sağlık iken korumak, hastalanmaları durumunda erken ve uygun tedaviyi sağlamak, sakatlık durumlarında başkalarına bağımlı olmadan hayatlarını devam ettirmelerini sağlamak, rehabilite etmek ve toplumun sağlık statüsünü yükseltmek amacı  taşıyan planlı çalışmaların tümü. </a:t>
            </a:r>
          </a:p>
        </p:txBody>
      </p:sp>
    </p:spTree>
    <p:extLst>
      <p:ext uri="{BB962C8B-B14F-4D97-AF65-F5344CB8AC3E}">
        <p14:creationId xmlns:p14="http://schemas.microsoft.com/office/powerpoint/2010/main" val="356649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835572" y="1545021"/>
            <a:ext cx="10783614" cy="5171090"/>
          </a:xfrm>
        </p:spPr>
        <p:txBody>
          <a:bodyPr>
            <a:noAutofit/>
          </a:bodyPr>
          <a:lstStyle/>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 tüketimi rastlantısaldır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hizmetinin ikamesi yoktur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-Acil sağlık hizmetleri ertelenemez</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hizmetinin boyutunu ve kapsamını hizmetten yararlanan değil, hekim belirler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hizmetleri tüketicilerinin davranışları irrasyoneldir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-Hizmetten sağlanan doyum ve kaliteyi önceden belirlemek çok zordur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hizmetlerinin bir bölümü toplumsal nitelik ve kamu malı olma özelliği taşımaktadır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hizmetinin çıktısı paraya çevrilemez</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-Garantisi yoktur, önceden test edilemez, hata kaldırmaz</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18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pPr marL="514350" indent="-514350">
              <a:lnSpc>
                <a:spcPct val="150000"/>
              </a:lnSpc>
              <a:buFont typeface="+mj-lt"/>
              <a:buAutoNum type="arabicPeriod"/>
            </a:pPr>
            <a:r>
              <a:rPr lang="tr-TR" sz="2400" b="1" dirty="0" smtClean="0">
                <a:solidFill>
                  <a:srgbClr val="C00000"/>
                </a:solidFill>
                <a:latin typeface="Times New Roman" panose="02020603050405020304" pitchFamily="18" charset="0"/>
                <a:cs typeface="Times New Roman" panose="02020603050405020304" pitchFamily="18" charset="0"/>
              </a:rPr>
              <a:t>Hastanın Hizmet Sürecine Katılımı</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Hastalar veya hizmet kullanıcılar sağlık hizmeti üretiminin önemli girdilerindendir. Sağlık hizmeti üretiminde bir fiil rol alırlar. </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Tükettikleri hizmet doğrudan bireyler üzerinde gerçekleşmektedir. Dolayısıyla hasta katılımını sağlamak, hizmet kalitesinin önemli bir belirleyicisidir.</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1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212726"/>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44061" y="1619437"/>
            <a:ext cx="11285483" cy="2620869"/>
          </a:xfrm>
        </p:spPr>
        <p:txBody>
          <a:bodyPr>
            <a:noAutofit/>
          </a:bodyPr>
          <a:lstStyle/>
          <a:p>
            <a:pPr marL="0" indent="0">
              <a:lnSpc>
                <a:spcPct val="150000"/>
              </a:lnSpc>
              <a:buNone/>
            </a:pPr>
            <a:r>
              <a:rPr lang="tr-TR" sz="2400" b="1" dirty="0" smtClean="0">
                <a:solidFill>
                  <a:srgbClr val="C00000"/>
                </a:solidFill>
                <a:latin typeface="Times New Roman" panose="02020603050405020304" pitchFamily="18" charset="0"/>
                <a:cs typeface="Times New Roman" panose="02020603050405020304" pitchFamily="18" charset="0"/>
              </a:rPr>
              <a:t>2. Bilgi Asimetrisi</a:t>
            </a:r>
          </a:p>
          <a:p>
            <a:pPr marL="0" indent="0" algn="just">
              <a:lnSpc>
                <a:spcPct val="150000"/>
              </a:lnSpc>
              <a:buNone/>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Bir işlemin tarafları arasındaki bilgi düzeyinin eşit ve dengeli olmaması, asimetrik olması durumudur. Taraflardan birinin üretilen hizmet hakkında diğer taraftan daha fazla bilgi sahibi olması, etkileme ve yönlendirmenin gücünü arttırmaktadır. Bu durum sağlık hizmetlerinde sağlık çalışanı ve hasta arasında görülmektedir. </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3105807" y="4555237"/>
            <a:ext cx="5135444" cy="2176723"/>
          </a:xfrm>
          <a:prstGeom prst="rect">
            <a:avLst/>
          </a:prstGeom>
        </p:spPr>
      </p:pic>
      <p:sp>
        <p:nvSpPr>
          <p:cNvPr id="6" name="Metin kutusu 5"/>
          <p:cNvSpPr txBox="1"/>
          <p:nvPr/>
        </p:nvSpPr>
        <p:spPr>
          <a:xfrm>
            <a:off x="8686520" y="6142365"/>
            <a:ext cx="3388659" cy="261610"/>
          </a:xfrm>
          <a:prstGeom prst="rect">
            <a:avLst/>
          </a:prstGeom>
          <a:noFill/>
        </p:spPr>
        <p:txBody>
          <a:bodyPr wrap="square" rtlCol="0">
            <a:spAutoFit/>
          </a:bodyPr>
          <a:lstStyle/>
          <a:p>
            <a:r>
              <a:rPr lang="tr-TR" sz="1100" dirty="0" smtClean="0"/>
              <a:t>Kaynak: </a:t>
            </a:r>
            <a:r>
              <a:rPr lang="tr-TR" sz="1100" dirty="0" err="1" smtClean="0"/>
              <a:t>Massimo</a:t>
            </a:r>
            <a:r>
              <a:rPr lang="tr-TR" sz="1100" dirty="0" smtClean="0"/>
              <a:t> </a:t>
            </a:r>
            <a:r>
              <a:rPr lang="tr-TR" sz="1100" dirty="0" err="1" smtClean="0"/>
              <a:t>Di</a:t>
            </a:r>
            <a:r>
              <a:rPr lang="tr-TR" sz="1100" dirty="0" smtClean="0"/>
              <a:t> </a:t>
            </a:r>
            <a:r>
              <a:rPr lang="tr-TR" sz="1100" dirty="0" err="1" smtClean="0"/>
              <a:t>Rienzo</a:t>
            </a:r>
            <a:r>
              <a:rPr lang="tr-TR" sz="1100" dirty="0" smtClean="0"/>
              <a:t> EHFCN </a:t>
            </a:r>
            <a:r>
              <a:rPr lang="tr-TR" sz="1100" dirty="0" err="1" smtClean="0"/>
              <a:t>Webinar</a:t>
            </a:r>
            <a:r>
              <a:rPr lang="tr-TR" sz="1100" dirty="0" smtClean="0"/>
              <a:t> Sunumu</a:t>
            </a:r>
            <a:endParaRPr lang="tr-TR" sz="1100" dirty="0"/>
          </a:p>
        </p:txBody>
      </p:sp>
    </p:spTree>
    <p:extLst>
      <p:ext uri="{BB962C8B-B14F-4D97-AF65-F5344CB8AC3E}">
        <p14:creationId xmlns:p14="http://schemas.microsoft.com/office/powerpoint/2010/main" val="204191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85497" y="422006"/>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838200" y="1995954"/>
            <a:ext cx="10515600" cy="3332791"/>
          </a:xfrm>
        </p:spPr>
        <p:txBody>
          <a:bodyPr>
            <a:normAutofit fontScale="77500" lnSpcReduction="20000"/>
          </a:bodyPr>
          <a:lstStyle/>
          <a:p>
            <a:pPr marL="0" indent="0" algn="just">
              <a:lnSpc>
                <a:spcPct val="160000"/>
              </a:lnSpc>
              <a:buNone/>
            </a:pPr>
            <a:r>
              <a:rPr lang="tr-TR" b="1" dirty="0" smtClean="0">
                <a:solidFill>
                  <a:srgbClr val="C00000"/>
                </a:solidFill>
                <a:latin typeface="Times New Roman" panose="02020603050405020304" pitchFamily="18" charset="0"/>
                <a:cs typeface="Times New Roman" panose="02020603050405020304" pitchFamily="18" charset="0"/>
              </a:rPr>
              <a:t>3. Eşzamanlılık ve Dayanıksızlık</a:t>
            </a:r>
          </a:p>
          <a:p>
            <a:pPr marL="0" indent="0" algn="just">
              <a:lnSpc>
                <a:spcPct val="160000"/>
              </a:lnSpc>
              <a:buNone/>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hizmeti stoklanabilir nitelikte değildir. Tüketim ile eş zamanlı olarak tüketilir. Bu en temelde anlık bir kalite kontrol zorluğu doğurur. Aynı zamanda ortaya çıkabilecek hizmet ihtiyacı net olarak bilinemediği için, hizmet üretim miktarı ile ilgili belirsizlikler ortaya çıkabilmekte, sağlık işletmeleri yedek malzeme stokları tutmaktadırlar.</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46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5" y="1744829"/>
            <a:ext cx="10893972" cy="3670561"/>
          </a:xfrm>
        </p:spPr>
        <p:txBody>
          <a:bodyPr>
            <a:normAutofit/>
          </a:bodyPr>
          <a:lstStyle/>
          <a:p>
            <a:pPr>
              <a:lnSpc>
                <a:spcPct val="150000"/>
              </a:lnSpc>
            </a:pPr>
            <a:r>
              <a:rPr lang="tr-TR" sz="2000" dirty="0" smtClean="0">
                <a:latin typeface="Times New Roman" panose="02020603050405020304" pitchFamily="18" charset="0"/>
                <a:cs typeface="Times New Roman" panose="02020603050405020304" pitchFamily="18" charset="0"/>
              </a:rPr>
              <a:t>İlk kayıtlı doktor reçetesi: M.Ö. 1728-1686 </a:t>
            </a:r>
            <a:r>
              <a:rPr lang="tr-TR" sz="2000" dirty="0" err="1" smtClean="0">
                <a:latin typeface="Times New Roman" panose="02020603050405020304" pitchFamily="18" charset="0"/>
                <a:cs typeface="Times New Roman" panose="02020603050405020304" pitchFamily="18" charset="0"/>
              </a:rPr>
              <a:t>Hammurabi</a:t>
            </a:r>
            <a:r>
              <a:rPr lang="tr-TR" sz="2000" dirty="0" smtClean="0">
                <a:latin typeface="Times New Roman" panose="02020603050405020304" pitchFamily="18" charset="0"/>
                <a:cs typeface="Times New Roman" panose="02020603050405020304" pitchFamily="18" charset="0"/>
              </a:rPr>
              <a:t> Hanedanlığı /Sümerler</a:t>
            </a:r>
          </a:p>
          <a:p>
            <a:pPr>
              <a:lnSpc>
                <a:spcPct val="150000"/>
              </a:lnSpc>
            </a:pPr>
            <a:r>
              <a:rPr lang="tr-TR" sz="2000" dirty="0" smtClean="0">
                <a:latin typeface="Times New Roman" panose="02020603050405020304" pitchFamily="18" charset="0"/>
                <a:cs typeface="Times New Roman" panose="02020603050405020304" pitchFamily="18" charset="0"/>
              </a:rPr>
              <a:t>Hipokrat (M.Ö.460-375): hekimin görevi doğru ilacı, doğru zamanda kullandırmaktır.</a:t>
            </a:r>
          </a:p>
          <a:p>
            <a:pPr>
              <a:lnSpc>
                <a:spcPct val="150000"/>
              </a:lnSpc>
            </a:pPr>
            <a:r>
              <a:rPr lang="tr-TR" sz="2000" dirty="0" smtClean="0">
                <a:latin typeface="Times New Roman" panose="02020603050405020304" pitchFamily="18" charset="0"/>
                <a:cs typeface="Times New Roman" panose="02020603050405020304" pitchFamily="18" charset="0"/>
              </a:rPr>
              <a:t>M.S. 129  yılında Gladyatör hekimliği: Galen</a:t>
            </a:r>
          </a:p>
          <a:p>
            <a:pPr>
              <a:lnSpc>
                <a:spcPct val="150000"/>
              </a:lnSpc>
            </a:pPr>
            <a:r>
              <a:rPr lang="tr-TR" sz="2000" dirty="0" smtClean="0">
                <a:latin typeface="Times New Roman" panose="02020603050405020304" pitchFamily="18" charset="0"/>
                <a:cs typeface="Times New Roman" panose="02020603050405020304" pitchFamily="18" charset="0"/>
              </a:rPr>
              <a:t>Roma yıkılınca Arap coğrafyası Yunanlıların eserlerini de kullanıp atılım yapmaya başlamışlar: </a:t>
            </a:r>
            <a:r>
              <a:rPr lang="tr-TR" sz="2000" dirty="0" err="1" smtClean="0">
                <a:latin typeface="Times New Roman" panose="02020603050405020304" pitchFamily="18" charset="0"/>
                <a:cs typeface="Times New Roman" panose="02020603050405020304" pitchFamily="18" charset="0"/>
              </a:rPr>
              <a:t>İbn</a:t>
            </a:r>
            <a:r>
              <a:rPr lang="tr-TR" sz="2000" dirty="0" smtClean="0">
                <a:latin typeface="Times New Roman" panose="02020603050405020304" pitchFamily="18" charset="0"/>
                <a:cs typeface="Times New Roman" panose="02020603050405020304" pitchFamily="18" charset="0"/>
              </a:rPr>
              <a:t>-i Sina, Razi </a:t>
            </a:r>
          </a:p>
          <a:p>
            <a:endParaRPr lang="tr-TR" dirty="0" smtClean="0">
              <a:latin typeface="Times New Roman" panose="02020603050405020304" pitchFamily="18" charset="0"/>
              <a:cs typeface="Times New Roman" panose="02020603050405020304" pitchFamily="18" charset="0"/>
            </a:endParaRPr>
          </a:p>
        </p:txBody>
      </p:sp>
      <p:pic>
        <p:nvPicPr>
          <p:cNvPr id="1026" name="Picture 2" descr="Bilim ve sanat takdir edilmediği yerden göç eder. | İbn-i Sina #bilim  #sanat #felsefe | Ebeveynlik ipuçları, Edebiyat, Felse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468" y="4156298"/>
            <a:ext cx="2420470" cy="2420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bni Sina sözleri: Sağlık, hastalık, yemek ile ilgili sözleri (Resimli,  anlamlı ve kısa) - Kültür Haberle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380" y="4722470"/>
            <a:ext cx="2775884" cy="18505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508561"/>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pPr marL="0" indent="0" algn="just">
              <a:lnSpc>
                <a:spcPct val="150000"/>
              </a:lnSpc>
              <a:buNone/>
            </a:pPr>
            <a:r>
              <a:rPr lang="tr-TR" sz="2400" b="1" dirty="0" smtClean="0">
                <a:solidFill>
                  <a:srgbClr val="C00000"/>
                </a:solidFill>
                <a:latin typeface="Times New Roman" panose="02020603050405020304" pitchFamily="18" charset="0"/>
                <a:cs typeface="Times New Roman" panose="02020603050405020304" pitchFamily="18" charset="0"/>
              </a:rPr>
              <a:t>4. Soyutluk</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hizmetlerinde hizmetin içeriğini nelerin oluşturduğu her zaman tam net değildir. Dolayısıyla ödeme yapılan hizmetin ne olduğu da bazen belirsizdir. Verilen tedavilerin her zaman hangi sonuçları vereceğini bilmek de mümkün değildir.</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361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508561"/>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lstStyle/>
          <a:p>
            <a:pPr marL="0" indent="0" algn="just">
              <a:lnSpc>
                <a:spcPct val="150000"/>
              </a:lnSpc>
              <a:buNone/>
            </a:pPr>
            <a:r>
              <a:rPr lang="tr-TR" sz="2400" b="1" dirty="0" smtClean="0">
                <a:solidFill>
                  <a:srgbClr val="C00000"/>
                </a:solidFill>
                <a:latin typeface="Times New Roman" panose="02020603050405020304" pitchFamily="18" charset="0"/>
                <a:cs typeface="Times New Roman" panose="02020603050405020304" pitchFamily="18" charset="0"/>
              </a:rPr>
              <a:t>5. </a:t>
            </a:r>
            <a:r>
              <a:rPr lang="tr-TR" sz="2400" b="1" dirty="0" err="1" smtClean="0">
                <a:solidFill>
                  <a:srgbClr val="C00000"/>
                </a:solidFill>
                <a:latin typeface="Times New Roman" panose="02020603050405020304" pitchFamily="18" charset="0"/>
                <a:cs typeface="Times New Roman" panose="02020603050405020304" pitchFamily="18" charset="0"/>
              </a:rPr>
              <a:t>Heterojenlik</a:t>
            </a:r>
            <a:endParaRPr lang="tr-TR" sz="2400" b="1" dirty="0" smtClean="0">
              <a:solidFill>
                <a:srgbClr val="C00000"/>
              </a:solidFill>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hizmetlerinin tarafları arasında algı farklılıkları yüksektir. Bir sağlık problemi hasta ve hekim tarafından farklı algılanabilmekte ve yorumlanabilmektedir.</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Ayrıca üretilen sağlık hizmetinin içeriği kompleks bir yapıda olabilmektedir. Farklı uzmanlık alanlarının işbirliği, vakalar arasındaki farklılıklar ve farklı yorumlamalar, hizmette </a:t>
            </a:r>
            <a:r>
              <a:rPr lang="tr-TR"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heterojenlik</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 yaratmaktadır</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41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9209" y="228600"/>
            <a:ext cx="10871200" cy="990600"/>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425670" y="1615966"/>
            <a:ext cx="11366938" cy="4495800"/>
          </a:xfrm>
        </p:spPr>
        <p:txBody>
          <a:bodyPr>
            <a:normAutofit/>
          </a:bodyPr>
          <a:lstStyle/>
          <a:p>
            <a:pPr marL="0" indent="0">
              <a:buNone/>
            </a:pPr>
            <a:r>
              <a:rPr lang="tr-TR" sz="2400" b="1" dirty="0" smtClean="0">
                <a:solidFill>
                  <a:srgbClr val="C00000"/>
                </a:solidFill>
                <a:latin typeface="Times New Roman" panose="02020603050405020304" pitchFamily="18" charset="0"/>
                <a:cs typeface="Times New Roman" panose="02020603050405020304" pitchFamily="18" charset="0"/>
              </a:rPr>
              <a:t>6. Çoğu zaman ertelenemez özelliktedir. (en azından hasta gözünden)</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Bireyler hastalandıkları anda, sağlıklarına büyük önem atfetmeye başlarlar (kendilerini sağlıklı hissettikleri zamanlarda bu geçerli değildir). Bu zamanlarda, ihtiyaçlarını acil olarak nitelerler ve sağlık kurumlarına genellikle </a:t>
            </a:r>
            <a:r>
              <a:rPr lang="tr-TR"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anksiyete</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 korku veya stres ile başvururlar.</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Bu durumların yanı sıra, hayati önem arz eden sağlık durumları için sağlık işletmeleri 7/24 hazır olmak durumundadır. </a:t>
            </a:r>
          </a:p>
          <a:p>
            <a:endParaRPr lang="tr-TR" dirty="0"/>
          </a:p>
        </p:txBody>
      </p:sp>
    </p:spTree>
    <p:extLst>
      <p:ext uri="{BB962C8B-B14F-4D97-AF65-F5344CB8AC3E}">
        <p14:creationId xmlns:p14="http://schemas.microsoft.com/office/powerpoint/2010/main" val="368492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472966" y="1600199"/>
            <a:ext cx="11215098" cy="4910959"/>
          </a:xfrm>
        </p:spPr>
        <p:txBody>
          <a:bodyPr>
            <a:normAutofit/>
          </a:bodyPr>
          <a:lstStyle/>
          <a:p>
            <a:pPr marL="0" indent="0">
              <a:lnSpc>
                <a:spcPct val="150000"/>
              </a:lnSpc>
              <a:buNone/>
            </a:pPr>
            <a:r>
              <a:rPr lang="tr-TR" sz="2400" b="1" dirty="0" smtClean="0">
                <a:solidFill>
                  <a:srgbClr val="C00000"/>
                </a:solidFill>
                <a:latin typeface="Times New Roman" pitchFamily="18" charset="0"/>
                <a:cs typeface="Times New Roman" panose="02020603050405020304" pitchFamily="18" charset="0"/>
              </a:rPr>
              <a:t>7. Üretimi pahalı hizmetlerdir</a:t>
            </a:r>
          </a:p>
          <a:p>
            <a:pPr marL="0" indent="0">
              <a:lnSpc>
                <a:spcPct val="150000"/>
              </a:lnSpc>
              <a:buNone/>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hizmetlerinin girdileri oldukça yüksek finansal değere sahiptir.</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çalışanı ücretleri</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Madde-malzeme ücretleri</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Bina, teçhizat, araç, taşıt giderleri</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Genel harcamalar (elektrik, ısınma, su, enerji vb.) </a:t>
            </a:r>
          </a:p>
          <a:p>
            <a:pPr>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harcamaları sürekli olarak artış göstermektedir !</a:t>
            </a:r>
            <a:endParaRPr lang="tr-TR"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88820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32073"/>
            <a:ext cx="5646543" cy="2953792"/>
          </a:xfrm>
          <a:prstGeom prst="rect">
            <a:avLst/>
          </a:prstGeom>
        </p:spPr>
      </p:pic>
      <p:pic>
        <p:nvPicPr>
          <p:cNvPr id="5" name="Resim 4"/>
          <p:cNvPicPr>
            <a:picLocks noChangeAspect="1"/>
          </p:cNvPicPr>
          <p:nvPr/>
        </p:nvPicPr>
        <p:blipFill>
          <a:blip r:embed="rId3"/>
          <a:stretch>
            <a:fillRect/>
          </a:stretch>
        </p:blipFill>
        <p:spPr>
          <a:xfrm>
            <a:off x="5308204" y="2985865"/>
            <a:ext cx="6883796" cy="3872135"/>
          </a:xfrm>
          <a:prstGeom prst="rect">
            <a:avLst/>
          </a:prstGeom>
        </p:spPr>
      </p:pic>
    </p:spTree>
    <p:extLst>
      <p:ext uri="{BB962C8B-B14F-4D97-AF65-F5344CB8AC3E}">
        <p14:creationId xmlns:p14="http://schemas.microsoft.com/office/powerpoint/2010/main" val="799230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904" y="230654"/>
            <a:ext cx="10515600" cy="961651"/>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838200" y="1825625"/>
            <a:ext cx="10515600" cy="3194610"/>
          </a:xfrm>
        </p:spPr>
        <p:txBody>
          <a:bodyPr>
            <a:normAutofit/>
          </a:bodyPr>
          <a:lstStyle/>
          <a:p>
            <a:pPr marL="0" indent="0">
              <a:buNone/>
            </a:pPr>
            <a:r>
              <a:rPr lang="tr-TR" sz="2400" b="1" dirty="0" smtClean="0">
                <a:solidFill>
                  <a:srgbClr val="C00000"/>
                </a:solidFill>
                <a:latin typeface="Times New Roman" panose="02020603050405020304" pitchFamily="18" charset="0"/>
                <a:cs typeface="Times New Roman" panose="02020603050405020304" pitchFamily="18" charset="0"/>
              </a:rPr>
              <a:t>8. Uzmanlaşma seviyesi çok yüksektir.</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hizmetlerinde insan kaynağının uzmanlık alanları oldukça geniş bir düzeydedir. Bu durum bağımsız çalışma ve karar alma yatkınlığını kaçınılmaz hale getirmektedir. Dolayısıyla, sağlık işletmelerinde tıbbi-tıbbi veya tıbbi-idari insan kaynağı arasında çatışmalar görülebilmektedir. </a:t>
            </a:r>
            <a:endParaRPr lang="tr-TR" sz="2400" dirty="0">
              <a:solidFill>
                <a:schemeClr val="tx1">
                  <a:lumMod val="95000"/>
                  <a:lumOff val="5000"/>
                </a:schemeClr>
              </a:solidFill>
            </a:endParaRPr>
          </a:p>
        </p:txBody>
      </p:sp>
    </p:spTree>
    <p:extLst>
      <p:ext uri="{BB962C8B-B14F-4D97-AF65-F5344CB8AC3E}">
        <p14:creationId xmlns:p14="http://schemas.microsoft.com/office/powerpoint/2010/main" val="3314255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Önemi</a:t>
            </a:r>
            <a:endParaRPr lang="tr-TR" dirty="0"/>
          </a:p>
        </p:txBody>
      </p:sp>
      <p:sp>
        <p:nvSpPr>
          <p:cNvPr id="3" name="İçerik Yer Tutucusu 2"/>
          <p:cNvSpPr>
            <a:spLocks noGrp="1"/>
          </p:cNvSpPr>
          <p:nvPr>
            <p:ph sz="quarter" idx="1"/>
          </p:nvPr>
        </p:nvSpPr>
        <p:spPr>
          <a:xfrm>
            <a:off x="425669" y="1600200"/>
            <a:ext cx="11303876" cy="4495800"/>
          </a:xfrm>
        </p:spPr>
        <p:txBody>
          <a:bodyPr>
            <a:normAutofit/>
          </a:bodyPr>
          <a:lstStyle/>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Sağlık hizmetlerin etkili sunumu toplumsal gelişmenin en temel öğelerinden birisidir. Sağlık hizmeti sunumunda etkinliğin sağlanması ise öncelikle sağlık hizmetlerinin nitelik ve niceliğinin artırılmasıyla mümkündür. </a:t>
            </a:r>
          </a:p>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Sağlık hizmetleri (özellikle birinci basamak koruyucu sağlık hizmetleri) dışsallıkları çok fazla olan bir hizmet türüdür. Bu nedenle birçok ülkede sağlık hizmetlerinin ağırlıklı olarak kamu sektöründe yapılanması söz konusudur. </a:t>
            </a:r>
          </a:p>
          <a:p>
            <a:endParaRPr lang="tr-TR" dirty="0"/>
          </a:p>
        </p:txBody>
      </p:sp>
    </p:spTree>
    <p:extLst>
      <p:ext uri="{BB962C8B-B14F-4D97-AF65-F5344CB8AC3E}">
        <p14:creationId xmlns:p14="http://schemas.microsoft.com/office/powerpoint/2010/main" val="163680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Önemi</a:t>
            </a:r>
            <a:endParaRPr lang="tr-TR" dirty="0"/>
          </a:p>
        </p:txBody>
      </p:sp>
      <p:sp>
        <p:nvSpPr>
          <p:cNvPr id="3" name="İçerik Yer Tutucusu 2"/>
          <p:cNvSpPr>
            <a:spLocks noGrp="1"/>
          </p:cNvSpPr>
          <p:nvPr>
            <p:ph sz="quarter" idx="1"/>
          </p:nvPr>
        </p:nvSpPr>
        <p:spPr>
          <a:xfrm>
            <a:off x="533084" y="1726324"/>
            <a:ext cx="11227992" cy="4495800"/>
          </a:xfrm>
        </p:spPr>
        <p:txBody>
          <a:bodyPr/>
          <a:lstStyle/>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Ülkelerin gelişmişlik düzeyleri ekonomik göstergelerle olduğu kadar diğer sektörlere ilişkin göstergelerle de belirlenmektedir. </a:t>
            </a:r>
            <a:r>
              <a:rPr lang="tr-TR" sz="2400" b="1" dirty="0" smtClean="0">
                <a:latin typeface="Times New Roman" panose="02020603050405020304" pitchFamily="18" charset="0"/>
                <a:cs typeface="Times New Roman" panose="02020603050405020304" pitchFamily="18" charset="0"/>
              </a:rPr>
              <a:t>Sağlık göstergeleri </a:t>
            </a:r>
            <a:r>
              <a:rPr lang="tr-TR" sz="2400" dirty="0" smtClean="0">
                <a:latin typeface="Times New Roman" panose="02020603050405020304" pitchFamily="18" charset="0"/>
                <a:cs typeface="Times New Roman" panose="02020603050405020304" pitchFamily="18" charset="0"/>
              </a:rPr>
              <a:t>ise bu alanda kullanılan ölçütlerin başında yer almaktadır. Dolayısıyla ülkelerin gelişmişliklerinin bir göstergesi de toplumun sağlık düzeyidir. </a:t>
            </a:r>
          </a:p>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Bu alanda </a:t>
            </a:r>
            <a:r>
              <a:rPr lang="tr-TR" sz="2400" dirty="0" smtClean="0">
                <a:solidFill>
                  <a:srgbClr val="FF0000"/>
                </a:solidFill>
                <a:latin typeface="Times New Roman" panose="02020603050405020304" pitchFamily="18" charset="0"/>
                <a:cs typeface="Times New Roman" panose="02020603050405020304" pitchFamily="18" charset="0"/>
              </a:rPr>
              <a:t>doğumda beklenen yaşam süresi, bebek ölüm hızı, anne ölüm hızı</a:t>
            </a:r>
            <a:r>
              <a:rPr lang="tr-TR" sz="2400" dirty="0" smtClean="0">
                <a:latin typeface="Times New Roman" panose="02020603050405020304" pitchFamily="18" charset="0"/>
                <a:cs typeface="Times New Roman" panose="02020603050405020304" pitchFamily="18" charset="0"/>
              </a:rPr>
              <a:t> gibi göstergeler sıklıkla kullanılmaktadır. </a:t>
            </a:r>
          </a:p>
          <a:p>
            <a:pPr marL="0" indent="0" algn="just">
              <a:buNone/>
            </a:pPr>
            <a:endParaRPr lang="tr-TR" sz="24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9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7105" y="376872"/>
            <a:ext cx="2935941" cy="898899"/>
          </a:xfrm>
        </p:spPr>
        <p:txBody>
          <a:bodyPr/>
          <a:lstStyle/>
          <a:p>
            <a:r>
              <a:rPr lang="tr-TR" dirty="0" smtClean="0">
                <a:latin typeface="Times New Roman" panose="02020603050405020304" pitchFamily="18" charset="0"/>
                <a:cs typeface="Times New Roman" panose="02020603050405020304" pitchFamily="18" charset="0"/>
              </a:rPr>
              <a:t>Kaynaklar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818028" y="1995488"/>
            <a:ext cx="10555941" cy="3669740"/>
          </a:xfrm>
        </p:spPr>
        <p:txBody>
          <a:bodyPr>
            <a:normAutofit/>
          </a:bodyPr>
          <a:lstStyle/>
          <a:p>
            <a:r>
              <a:rPr lang="tr-TR" sz="2400" dirty="0" smtClean="0">
                <a:latin typeface="Times New Roman" panose="02020603050405020304" pitchFamily="18" charset="0"/>
                <a:cs typeface="Times New Roman" panose="02020603050405020304" pitchFamily="18" charset="0"/>
              </a:rPr>
              <a:t>Atasever, M. (2021) Sağlık Kurumları İşletmeciliği ve Hastane Yönetimi. Akademisyen Yayınevi.</a:t>
            </a:r>
          </a:p>
          <a:p>
            <a:r>
              <a:rPr lang="en-US" sz="2400" dirty="0" err="1" smtClean="0">
                <a:latin typeface="Times New Roman" panose="02020603050405020304" pitchFamily="18" charset="0"/>
                <a:cs typeface="Times New Roman" panose="02020603050405020304" pitchFamily="18" charset="0"/>
              </a:rPr>
              <a:t>Kates</a:t>
            </a:r>
            <a:r>
              <a:rPr lang="en-US" sz="2400" dirty="0">
                <a:latin typeface="Times New Roman" panose="02020603050405020304" pitchFamily="18" charset="0"/>
                <a:cs typeface="Times New Roman" panose="02020603050405020304" pitchFamily="18" charset="0"/>
              </a:rPr>
              <a:t>, N., Hutchison, B., O’Brien, P., Fraser, B., Wheeler, S., &amp; Chapman, C. (2012). Framework for advancing improvement in primary care. </a:t>
            </a:r>
            <a:r>
              <a:rPr lang="en-US" sz="2400" i="1" dirty="0">
                <a:latin typeface="Times New Roman" panose="02020603050405020304" pitchFamily="18" charset="0"/>
                <a:cs typeface="Times New Roman" panose="02020603050405020304" pitchFamily="18" charset="0"/>
              </a:rPr>
              <a:t>Healthcare papers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(2), 8-21</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https://crosstalkingvc.substack.com/p/transforming-indias-primary-healthcare</a:t>
            </a:r>
          </a:p>
          <a:p>
            <a:r>
              <a:rPr lang="tr-TR" sz="2400" dirty="0" smtClean="0">
                <a:latin typeface="Times New Roman" panose="02020603050405020304" pitchFamily="18" charset="0"/>
                <a:cs typeface="Times New Roman" panose="02020603050405020304" pitchFamily="18" charset="0"/>
              </a:rPr>
              <a:t>https://medium.com/@Neuronytics/preventative-healthcare-has-the-potential-to-improve-global-wellness-but-how-does-it-work-1deb1cf26002</a:t>
            </a:r>
          </a:p>
          <a:p>
            <a:endParaRPr lang="tr-TR" sz="2400" dirty="0" smtClean="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31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567559" y="1762872"/>
            <a:ext cx="11083158" cy="4351338"/>
          </a:xfrm>
        </p:spPr>
        <p:txBody>
          <a:bodyPr>
            <a:normAutofit fontScale="92500"/>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1500’lü yıllarda anatomi ve bulaşıcı hastalıklar üzerine yapılan çalışmalar ile, insan vücudu daha iyi tanınmaya ve hastalıkların bulaş yolları ortaya çıkarılmaya başlanmıştır.</a:t>
            </a:r>
          </a:p>
          <a:p>
            <a:pPr algn="just">
              <a:lnSpc>
                <a:spcPct val="150000"/>
              </a:lnSpc>
            </a:pPr>
            <a:r>
              <a:rPr lang="tr-TR" sz="2400" dirty="0" smtClean="0">
                <a:latin typeface="Times New Roman" panose="02020603050405020304" pitchFamily="18" charset="0"/>
                <a:cs typeface="Times New Roman" panose="02020603050405020304" pitchFamily="18" charset="0"/>
              </a:rPr>
              <a:t>Sanayi devrimi sonrası, mikropların keşfi ile, her hastalığın bir mikrop kaynaklı olduğu inancı yerleşmiştir. Biyoloji, anatomi, patoloji gibi çalışma alanları gelişmeye başlamıştır.</a:t>
            </a:r>
          </a:p>
          <a:p>
            <a:pPr algn="just">
              <a:lnSpc>
                <a:spcPct val="150000"/>
              </a:lnSpc>
            </a:pPr>
            <a:r>
              <a:rPr lang="tr-TR" sz="2400" dirty="0" smtClean="0">
                <a:latin typeface="Times New Roman" panose="02020603050405020304" pitchFamily="18" charset="0"/>
                <a:cs typeface="Times New Roman" panose="02020603050405020304" pitchFamily="18" charset="0"/>
              </a:rPr>
              <a:t>Tüberküloz, verem gibi hastalıklarının nedenlerinin bulunması; tetanos, çocuk felci aşılarının geliştirilmesi toplum sağlık statüsünü yükseltmeye başlamıştır.</a:t>
            </a:r>
          </a:p>
          <a:p>
            <a:pPr marL="0" indent="0" algn="just">
              <a:buNone/>
            </a:pPr>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20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761"/>
            <a:ext cx="10515600" cy="863040"/>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3931870" y="1591771"/>
            <a:ext cx="4098545" cy="3158358"/>
          </a:xfrm>
        </p:spPr>
        <p:txBody>
          <a:bodyPr>
            <a:noAutofit/>
          </a:bodyPr>
          <a:lstStyle/>
          <a:p>
            <a:pPr marL="0" indent="0" algn="just">
              <a:buNone/>
            </a:pPr>
            <a:r>
              <a:rPr lang="tr-TR" sz="2000" b="1" dirty="0" smtClean="0">
                <a:latin typeface="Times New Roman" pitchFamily="18" charset="0"/>
                <a:cs typeface="Times New Roman" pitchFamily="18" charset="0"/>
              </a:rPr>
              <a:t>Ekstra Not: </a:t>
            </a:r>
          </a:p>
          <a:p>
            <a:pPr marL="0" indent="0" algn="just">
              <a:buNone/>
            </a:pPr>
            <a:r>
              <a:rPr lang="tr-TR" sz="2000" dirty="0" smtClean="0">
                <a:latin typeface="Times New Roman" panose="02020603050405020304" pitchFamily="18" charset="0"/>
                <a:cs typeface="Times New Roman" panose="02020603050405020304" pitchFamily="18" charset="0"/>
              </a:rPr>
              <a:t>1940’lı yıllardan 80’ e kadar verem Türkiye’nin en önemli sağlık sorunlarından biriydi. Veremle mücadele için açılan Heybeliada </a:t>
            </a:r>
            <a:r>
              <a:rPr lang="tr-TR" sz="2000" dirty="0" err="1" smtClean="0">
                <a:latin typeface="Times New Roman" panose="02020603050405020304" pitchFamily="18" charset="0"/>
                <a:cs typeface="Times New Roman" panose="02020603050405020304" pitchFamily="18" charset="0"/>
              </a:rPr>
              <a:t>Senatoryumu</a:t>
            </a:r>
            <a:r>
              <a:rPr lang="tr-TR" sz="2000" dirty="0" smtClean="0">
                <a:latin typeface="Times New Roman" panose="02020603050405020304" pitchFamily="18" charset="0"/>
                <a:cs typeface="Times New Roman" panose="02020603050405020304" pitchFamily="18" charset="0"/>
              </a:rPr>
              <a:t> Türkiye’nin ilk </a:t>
            </a:r>
            <a:r>
              <a:rPr lang="tr-TR" sz="2000" dirty="0" err="1" smtClean="0">
                <a:latin typeface="Times New Roman" panose="02020603050405020304" pitchFamily="18" charset="0"/>
                <a:cs typeface="Times New Roman" panose="02020603050405020304" pitchFamily="18" charset="0"/>
              </a:rPr>
              <a:t>pandemi</a:t>
            </a:r>
            <a:r>
              <a:rPr lang="tr-TR" sz="2000" dirty="0" smtClean="0">
                <a:latin typeface="Times New Roman" panose="02020603050405020304" pitchFamily="18" charset="0"/>
                <a:cs typeface="Times New Roman" panose="02020603050405020304" pitchFamily="18" charset="0"/>
              </a:rPr>
              <a:t> hastanelerinden biridir.</a:t>
            </a:r>
          </a:p>
          <a:p>
            <a:pPr marL="0" indent="0" algn="just">
              <a:buNone/>
            </a:pPr>
            <a:r>
              <a:rPr lang="tr-TR" sz="2000" dirty="0" smtClean="0">
                <a:latin typeface="Times New Roman" panose="02020603050405020304" pitchFamily="18" charset="0"/>
                <a:cs typeface="Times New Roman" panose="02020603050405020304" pitchFamily="18" charset="0"/>
              </a:rPr>
              <a:t> Film önerisi: Kelebeğin Rüyası</a:t>
            </a:r>
            <a:endParaRPr lang="tr-TR" sz="2000" dirty="0">
              <a:latin typeface="Times New Roman" panose="02020603050405020304" pitchFamily="18" charset="0"/>
              <a:cs typeface="Times New Roman" panose="02020603050405020304" pitchFamily="18" charset="0"/>
            </a:endParaRPr>
          </a:p>
        </p:txBody>
      </p:sp>
      <p:pic>
        <p:nvPicPr>
          <p:cNvPr id="2050" name="Picture 2" descr="Heybeliada Sanatoryumu ne zaman açıldı, neden kapandı? İşte tarihçe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523" y="4806743"/>
            <a:ext cx="2941077" cy="1980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ybeliada Sanatoryumu'nun Diyanet'e tahsisi iptal edil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81" y="2851000"/>
            <a:ext cx="2941077" cy="16628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ybeliada Sanatoryumu ne zaman açıldı, neden kapandı? İşte tarihçe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415" y="4881161"/>
            <a:ext cx="3448238" cy="193963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KELEBEĞİN RÜYASI « Böcek Film"/>
          <p:cNvSpPr>
            <a:spLocks noChangeAspect="1" noChangeArrowheads="1"/>
          </p:cNvSpPr>
          <p:nvPr/>
        </p:nvSpPr>
        <p:spPr bwMode="auto">
          <a:xfrm>
            <a:off x="5238562" y="3665537"/>
            <a:ext cx="700273" cy="700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2" name="Picture 14" descr="Kelebeğin Rüyası - Kamera Arkas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643" y="2826358"/>
            <a:ext cx="2884768" cy="192377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rak Konusu Oldu! Kelebeğin Rüyası nerede çekildi? Kelebeğin Rüya filmi  konusu 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835" y="5071332"/>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0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712694" y="1583578"/>
            <a:ext cx="10515600" cy="2696647"/>
          </a:xfrm>
        </p:spPr>
        <p:txBody>
          <a:bodyPr>
            <a:noAutofit/>
          </a:bodyPr>
          <a:lstStyle/>
          <a:p>
            <a:pPr algn="just">
              <a:lnSpc>
                <a:spcPct val="150000"/>
              </a:lnSpc>
            </a:pPr>
            <a:r>
              <a:rPr lang="tr-TR" sz="2000" dirty="0" smtClean="0">
                <a:latin typeface="Times New Roman" panose="02020603050405020304" pitchFamily="18" charset="0"/>
                <a:cs typeface="Times New Roman" panose="02020603050405020304" pitchFamily="18" charset="0"/>
              </a:rPr>
              <a:t>Modern zamanlara kadar bulaşıcı hastalıkların ağırlığı yüksek olmuştur. Bunun en temel sebebi: temiz su, yeterli gıda, iyi barınma ve eğitim hizmetlerine ulaşımın düşük olmasıdır.</a:t>
            </a:r>
          </a:p>
          <a:p>
            <a:pPr algn="just">
              <a:lnSpc>
                <a:spcPct val="150000"/>
              </a:lnSpc>
            </a:pPr>
            <a:r>
              <a:rPr lang="tr-TR" sz="2000" dirty="0" smtClean="0">
                <a:latin typeface="Times New Roman" panose="02020603050405020304" pitchFamily="18" charset="0"/>
                <a:cs typeface="Times New Roman" panose="02020603050405020304" pitchFamily="18" charset="0"/>
              </a:rPr>
              <a:t>Örneğin şiddetli kolera salgınları yaşanmıştır. Özellikle Uzakdoğu ülkelerinde. Aşağıda kişilerin ağır kolera geçirirken yattıkları hasta yataklarını görebilirsiniz. </a:t>
            </a:r>
          </a:p>
          <a:p>
            <a:pPr algn="just">
              <a:lnSpc>
                <a:spcPct val="150000"/>
              </a:lnSpc>
            </a:pPr>
            <a:r>
              <a:rPr lang="tr-TR" sz="2000" dirty="0" smtClean="0">
                <a:latin typeface="Times New Roman" panose="02020603050405020304" pitchFamily="18" charset="0"/>
                <a:cs typeface="Times New Roman" panose="02020603050405020304" pitchFamily="18" charset="0"/>
              </a:rPr>
              <a:t>Bir de film önerisi: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Painted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Veil</a:t>
            </a:r>
            <a:endParaRPr lang="tr-TR" sz="2000" dirty="0">
              <a:latin typeface="Times New Roman" panose="02020603050405020304" pitchFamily="18" charset="0"/>
              <a:cs typeface="Times New Roman" panose="02020603050405020304" pitchFamily="18" charset="0"/>
            </a:endParaRPr>
          </a:p>
        </p:txBody>
      </p:sp>
      <p:pic>
        <p:nvPicPr>
          <p:cNvPr id="3074" name="Picture 2" descr="Cholera - Caustic S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827" y="4280225"/>
            <a:ext cx="3276600" cy="2232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ime Video: The Painted Ve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4050" y="4280225"/>
            <a:ext cx="1815710" cy="242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5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751" y="252248"/>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725214" y="2157319"/>
            <a:ext cx="10982693" cy="4006998"/>
          </a:xfrm>
        </p:spPr>
        <p:txBody>
          <a:bodyPr>
            <a:normAutofit/>
          </a:bodyPr>
          <a:lstStyle/>
          <a:p>
            <a:pPr marL="0" indent="0">
              <a:lnSpc>
                <a:spcPct val="150000"/>
              </a:lnSpc>
              <a:buNone/>
            </a:pPr>
            <a:r>
              <a:rPr lang="tr-TR" sz="2400" dirty="0" smtClean="0">
                <a:latin typeface="Times New Roman" panose="02020603050405020304" pitchFamily="18" charset="0"/>
                <a:cs typeface="Times New Roman" panose="02020603050405020304" pitchFamily="18" charset="0"/>
              </a:rPr>
              <a:t>Bu çerçevede hekimlik uygulamaları da değişim ve dönüşüm geçirmiştir.</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a:t>
            </a:r>
            <a:r>
              <a:rPr lang="tr-TR" sz="2400" i="1" dirty="0" err="1" smtClean="0">
                <a:latin typeface="Times New Roman" pitchFamily="18" charset="0"/>
                <a:cs typeface="Times New Roman" pitchFamily="18" charset="0"/>
              </a:rPr>
              <a:t>Semptomatik</a:t>
            </a:r>
            <a:r>
              <a:rPr lang="tr-TR" sz="2400" i="1" dirty="0" smtClean="0">
                <a:latin typeface="Times New Roman" pitchFamily="18" charset="0"/>
                <a:cs typeface="Times New Roman" pitchFamily="18" charset="0"/>
              </a:rPr>
              <a:t> Dönemi</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Laboratuvar Dönemi</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Klinik Dönemi</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Halk Sağlığı Dönemi</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4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83875" y="1996201"/>
            <a:ext cx="10515600" cy="4351338"/>
          </a:xfrm>
        </p:spPr>
        <p:txBody>
          <a:bodyPr>
            <a:normAutofit/>
          </a:bodyPr>
          <a:lstStyle/>
          <a:p>
            <a:pPr>
              <a:lnSpc>
                <a:spcPct val="150000"/>
              </a:lnSpc>
            </a:pPr>
            <a:r>
              <a:rPr lang="tr-TR" sz="2400" u="sng" dirty="0" err="1" smtClean="0">
                <a:latin typeface="Times New Roman" pitchFamily="18" charset="0"/>
                <a:cs typeface="Times New Roman" pitchFamily="18" charset="0"/>
              </a:rPr>
              <a:t>Semptomatik</a:t>
            </a:r>
            <a:r>
              <a:rPr lang="tr-TR" sz="2400" u="sng" dirty="0" smtClean="0">
                <a:latin typeface="Times New Roman" pitchFamily="18" charset="0"/>
                <a:cs typeface="Times New Roman" pitchFamily="18" charset="0"/>
              </a:rPr>
              <a:t> Dönem</a:t>
            </a:r>
            <a:r>
              <a:rPr lang="tr-TR" sz="2400" dirty="0" smtClean="0">
                <a:latin typeface="Times New Roman" pitchFamily="18" charset="0"/>
                <a:cs typeface="Times New Roman" pitchFamily="18" charset="0"/>
              </a:rPr>
              <a:t>:</a:t>
            </a:r>
          </a:p>
          <a:p>
            <a:pPr>
              <a:lnSpc>
                <a:spcPct val="150000"/>
              </a:lnSpc>
              <a:buFont typeface="Wingdings" pitchFamily="2" charset="2"/>
              <a:buChar char="Ø"/>
            </a:pPr>
            <a:r>
              <a:rPr lang="tr-TR" sz="2400" dirty="0" smtClean="0">
                <a:latin typeface="Times New Roman" pitchFamily="18" charset="0"/>
                <a:cs typeface="Times New Roman" pitchFamily="18" charset="0"/>
              </a:rPr>
              <a:t>Neden-sonuç ilişkisinin kurulamadığı dönemdir</a:t>
            </a:r>
          </a:p>
          <a:p>
            <a:pPr>
              <a:lnSpc>
                <a:spcPct val="150000"/>
              </a:lnSpc>
              <a:buFont typeface="Wingdings" pitchFamily="2" charset="2"/>
              <a:buChar char="Ø"/>
            </a:pPr>
            <a:r>
              <a:rPr lang="tr-TR" sz="2400" dirty="0" smtClean="0">
                <a:latin typeface="Times New Roman" pitchFamily="18" charset="0"/>
                <a:cs typeface="Times New Roman" pitchFamily="18" charset="0"/>
              </a:rPr>
              <a:t>Her bulgu bir hastalık olarak kabul edilmiştir</a:t>
            </a:r>
          </a:p>
          <a:p>
            <a:pPr>
              <a:lnSpc>
                <a:spcPct val="150000"/>
              </a:lnSpc>
              <a:buFont typeface="Wingdings" pitchFamily="2" charset="2"/>
              <a:buChar char="Ø"/>
            </a:pPr>
            <a:r>
              <a:rPr lang="tr-TR" sz="2400" dirty="0" smtClean="0">
                <a:latin typeface="Times New Roman" pitchFamily="18" charset="0"/>
                <a:cs typeface="Times New Roman" pitchFamily="18" charset="0"/>
              </a:rPr>
              <a:t>İyileştirme yöntemleri ilkeldi.(Otlar, balçıkla </a:t>
            </a:r>
            <a:r>
              <a:rPr lang="tr-TR" sz="2400" dirty="0" err="1" smtClean="0">
                <a:latin typeface="Times New Roman" pitchFamily="18" charset="0"/>
                <a:cs typeface="Times New Roman" pitchFamily="18" charset="0"/>
              </a:rPr>
              <a:t>müdahele</a:t>
            </a:r>
            <a:r>
              <a:rPr lang="tr-TR" sz="2400" dirty="0" smtClean="0">
                <a:latin typeface="Times New Roman" pitchFamily="18" charset="0"/>
                <a:cs typeface="Times New Roman" pitchFamily="18" charset="0"/>
              </a:rPr>
              <a:t> vb.)</a:t>
            </a:r>
            <a:endParaRPr lang="tr-TR" sz="2400" dirty="0">
              <a:latin typeface="Times New Roman" pitchFamily="18" charset="0"/>
              <a:cs typeface="Times New Roman" pitchFamily="18" charset="0"/>
            </a:endParaRPr>
          </a:p>
        </p:txBody>
      </p:sp>
      <p:pic>
        <p:nvPicPr>
          <p:cNvPr id="3074" name="Picture 2" descr="C:\Users\sude akay\Desktop\Doğancan Dersler\Halk Sağlığı\hepatit-c-semptomlari-310x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764" y="4392870"/>
            <a:ext cx="3672408" cy="1954669"/>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p:cNvSpPr txBox="1">
            <a:spLocks/>
          </p:cNvSpPr>
          <p:nvPr/>
        </p:nvSpPr>
        <p:spPr>
          <a:xfrm>
            <a:off x="983875" y="310876"/>
            <a:ext cx="10515600" cy="1029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Tree>
    <p:extLst>
      <p:ext uri="{BB962C8B-B14F-4D97-AF65-F5344CB8AC3E}">
        <p14:creationId xmlns:p14="http://schemas.microsoft.com/office/powerpoint/2010/main" val="159290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38201" y="279346"/>
            <a:ext cx="10515600" cy="950366"/>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2400" i="1" dirty="0" smtClean="0">
                <a:latin typeface="Times New Roman" pitchFamily="18" charset="0"/>
                <a:cs typeface="Times New Roman" pitchFamily="18" charset="0"/>
              </a:rPr>
              <a:t>Laboratuvar Dönemi</a:t>
            </a:r>
            <a:r>
              <a:rPr lang="tr-TR" sz="2400" dirty="0" smtClean="0">
                <a:latin typeface="Times New Roman" pitchFamily="18" charset="0"/>
                <a:cs typeface="Times New Roman" pitchFamily="18" charset="0"/>
              </a:rPr>
              <a:t>:</a:t>
            </a:r>
          </a:p>
          <a:p>
            <a:pPr algn="just">
              <a:lnSpc>
                <a:spcPct val="150000"/>
              </a:lnSpc>
              <a:buFont typeface="Wingdings" pitchFamily="2" charset="2"/>
              <a:buChar char="ü"/>
            </a:pPr>
            <a:r>
              <a:rPr lang="tr-TR" sz="2400" dirty="0" smtClean="0">
                <a:latin typeface="Times New Roman" pitchFamily="18" charset="0"/>
                <a:cs typeface="Times New Roman" pitchFamily="18" charset="0"/>
              </a:rPr>
              <a:t>Dönemin başlangıcı Louis </a:t>
            </a:r>
            <a:r>
              <a:rPr lang="tr-TR" sz="2400" dirty="0" err="1" smtClean="0">
                <a:latin typeface="Times New Roman" pitchFamily="18" charset="0"/>
                <a:cs typeface="Times New Roman" pitchFamily="18" charset="0"/>
              </a:rPr>
              <a:t>Pasteur’a</a:t>
            </a:r>
            <a:r>
              <a:rPr lang="tr-TR" sz="2400" dirty="0" smtClean="0">
                <a:latin typeface="Times New Roman" pitchFamily="18" charset="0"/>
                <a:cs typeface="Times New Roman" pitchFamily="18" charset="0"/>
              </a:rPr>
              <a:t> dayanır. (1880’de mikroorganizmaların varlığının keşfi)</a:t>
            </a:r>
          </a:p>
          <a:p>
            <a:pPr algn="just">
              <a:lnSpc>
                <a:spcPct val="150000"/>
              </a:lnSpc>
              <a:buFont typeface="Wingdings" pitchFamily="2" charset="2"/>
              <a:buChar char="ü"/>
            </a:pPr>
            <a:r>
              <a:rPr lang="tr-TR" sz="2400" dirty="0" smtClean="0">
                <a:latin typeface="Times New Roman" pitchFamily="18" charset="0"/>
                <a:cs typeface="Times New Roman" pitchFamily="18" charset="0"/>
              </a:rPr>
              <a:t>Bundan sonra her hastalığın bir mikroorganizmadan kaynaklandığı fikri benimsenmiştir.</a:t>
            </a:r>
          </a:p>
        </p:txBody>
      </p:sp>
      <p:pic>
        <p:nvPicPr>
          <p:cNvPr id="4098" name="Picture 2" descr="C:\Users\sude akay\Desktop\Doğancan Dersler\Halk Sağlığı\slider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575" y="4540469"/>
            <a:ext cx="4906620" cy="1916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5239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936579" y="268014"/>
            <a:ext cx="10515600" cy="930166"/>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472965" y="1619854"/>
            <a:ext cx="10625959" cy="4525963"/>
          </a:xfrm>
        </p:spPr>
        <p:txBody>
          <a:bodyPr>
            <a:normAutofit/>
          </a:bodyPr>
          <a:lstStyle/>
          <a:p>
            <a:pPr algn="just">
              <a:lnSpc>
                <a:spcPct val="150000"/>
              </a:lnSpc>
            </a:pPr>
            <a:r>
              <a:rPr lang="tr-TR" sz="2400" u="sng" dirty="0" smtClean="0">
                <a:latin typeface="Times New Roman" pitchFamily="18" charset="0"/>
                <a:cs typeface="Times New Roman" pitchFamily="18" charset="0"/>
              </a:rPr>
              <a:t>Klinik Dönemi</a:t>
            </a:r>
            <a:r>
              <a:rPr lang="tr-TR" sz="2400" dirty="0" smtClean="0">
                <a:latin typeface="Times New Roman" pitchFamily="18" charset="0"/>
                <a:cs typeface="Times New Roman" pitchFamily="18" charset="0"/>
              </a:rPr>
              <a:t>:</a:t>
            </a:r>
          </a:p>
          <a:p>
            <a:pPr algn="just">
              <a:lnSpc>
                <a:spcPct val="150000"/>
              </a:lnSpc>
              <a:buFont typeface="Wingdings" pitchFamily="2" charset="2"/>
              <a:buChar char="ü"/>
            </a:pPr>
            <a:r>
              <a:rPr lang="tr-TR" sz="2400" dirty="0" smtClean="0">
                <a:latin typeface="Times New Roman" pitchFamily="18" charset="0"/>
                <a:cs typeface="Times New Roman" pitchFamily="18" charset="0"/>
              </a:rPr>
              <a:t>Laboratuvar dönemi aynı hastalığa yakalanan kişilerin farklı durumlar yaşadığı anlaşıldığı zaman sona ermeye başladı.</a:t>
            </a:r>
          </a:p>
          <a:p>
            <a:pPr algn="just">
              <a:lnSpc>
                <a:spcPct val="150000"/>
              </a:lnSpc>
              <a:buFont typeface="Wingdings" pitchFamily="2" charset="2"/>
              <a:buChar char="ü"/>
            </a:pPr>
            <a:r>
              <a:rPr lang="tr-TR" sz="2400" dirty="0" smtClean="0">
                <a:latin typeface="Times New Roman" pitchFamily="18" charset="0"/>
                <a:cs typeface="Times New Roman" pitchFamily="18" charset="0"/>
              </a:rPr>
              <a:t>Bu durum hastalık yoktur, hasta vardır anlayışını yansıtmaktadır.</a:t>
            </a:r>
          </a:p>
          <a:p>
            <a:pPr algn="just">
              <a:lnSpc>
                <a:spcPct val="150000"/>
              </a:lnSpc>
              <a:buFont typeface="Wingdings" pitchFamily="2" charset="2"/>
              <a:buChar char="ü"/>
            </a:pPr>
            <a:r>
              <a:rPr lang="tr-TR" sz="2400" dirty="0" smtClean="0">
                <a:latin typeface="Times New Roman" pitchFamily="18" charset="0"/>
                <a:cs typeface="Times New Roman" pitchFamily="18" charset="0"/>
              </a:rPr>
              <a:t>Dolayısı ile laboratuvar bulguları ile birlikte hastaların kendi direnç yapıları da değerlendirilmeye başlanmıştır</a:t>
            </a:r>
            <a:r>
              <a:rPr lang="tr-TR" dirty="0" smtClean="0">
                <a:latin typeface="Times New Roman" pitchFamily="18" charset="0"/>
                <a:cs typeface="Times New Roman" pitchFamily="18" charset="0"/>
              </a:rPr>
              <a:t>.</a:t>
            </a:r>
          </a:p>
          <a:p>
            <a:pPr marL="0" indent="0" algn="just">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801342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318</TotalTime>
  <Words>1275</Words>
  <Application>Microsoft Office PowerPoint</Application>
  <PresentationFormat>Özel</PresentationFormat>
  <Paragraphs>120</Paragraphs>
  <Slides>28</Slides>
  <Notes>1</Notes>
  <HiddenSlides>0</HiddenSlides>
  <MMClips>0</MMClips>
  <ScaleCrop>false</ScaleCrop>
  <HeadingPairs>
    <vt:vector size="4" baseType="variant">
      <vt:variant>
        <vt:lpstr>Tema</vt:lpstr>
      </vt:variant>
      <vt:variant>
        <vt:i4>2</vt:i4>
      </vt:variant>
      <vt:variant>
        <vt:lpstr>Slayt Başlıkları</vt:lpstr>
      </vt:variant>
      <vt:variant>
        <vt:i4>28</vt:i4>
      </vt:variant>
    </vt:vector>
  </HeadingPairs>
  <TitlesOfParts>
    <vt:vector size="30" baseType="lpstr">
      <vt:lpstr>Medyan</vt:lpstr>
      <vt:lpstr>Office 主题​​</vt:lpstr>
      <vt:lpstr>Sağlık Okuryazarlığı Dersi Sağlık Hizmetleri ve Özellikleri</vt:lpstr>
      <vt:lpstr>Kısa Bir Sağlık Hizmetleri Tarihçesi</vt:lpstr>
      <vt:lpstr>Kısa Bir Sağlık Hizmetleri Tarihçesi</vt:lpstr>
      <vt:lpstr>Kısa Bir Sağlık Hizmetleri Tarihçesi</vt:lpstr>
      <vt:lpstr>Kısa Bir Sağlık Hizmetleri Tarihçesi</vt:lpstr>
      <vt:lpstr>Kısa Bir Sağlık Hizmetleri Tarihçesi</vt:lpstr>
      <vt:lpstr>PowerPoint Sunusu</vt:lpstr>
      <vt:lpstr>Kısa Bir Sağlık Hizmetleri Tarihçesi</vt:lpstr>
      <vt:lpstr>Kısa Bir Sağlık Hizmetleri Tarihçesi</vt:lpstr>
      <vt:lpstr>Kısa Bir Sağlık Hizmetleri Tarihçesi</vt:lpstr>
      <vt:lpstr>Kısa Bir Sağlık Hizmetleri Tarihçesi</vt:lpstr>
      <vt:lpstr>Kısa Bir Sağlık Hizmetleri Tarihçesi</vt:lpstr>
      <vt:lpstr>PowerPoint Sunusu</vt:lpstr>
      <vt:lpstr>PowerPoint Sunusu</vt:lpstr>
      <vt:lpstr>Sağlık Hizmetleri Kavramı</vt:lpstr>
      <vt:lpstr>Sağlık Hizmetlerinin Özellikleri</vt:lpstr>
      <vt:lpstr>Sağlık Hizmetlerinin Özellikleri</vt:lpstr>
      <vt:lpstr>Sağlık Hizmetlerinin Özellikleri</vt:lpstr>
      <vt:lpstr>Sağlık Hizmetlerinin Özellikleri</vt:lpstr>
      <vt:lpstr>Sağlık Hizmetlerinin Özellikleri</vt:lpstr>
      <vt:lpstr>Sağlık Hizmetlerinin Özellikleri</vt:lpstr>
      <vt:lpstr>Sağlık Hizmetlerinin Özellikleri</vt:lpstr>
      <vt:lpstr>Sağlık Hizmetlerinin Özellikleri</vt:lpstr>
      <vt:lpstr>PowerPoint Sunusu</vt:lpstr>
      <vt:lpstr>Sağlık Hizmetlerinin Özellikleri</vt:lpstr>
      <vt:lpstr>Sağlık Hizmetlerinin Önemi</vt:lpstr>
      <vt:lpstr>Sağlık Hizmetlerinin Önemi</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Hizmetleri ve Sağlık Sistemleri</dc:title>
  <dc:creator>Windows User</dc:creator>
  <cp:lastModifiedBy>Şeyda ÇAVMAK</cp:lastModifiedBy>
  <cp:revision>42</cp:revision>
  <dcterms:created xsi:type="dcterms:W3CDTF">2022-08-29T07:41:21Z</dcterms:created>
  <dcterms:modified xsi:type="dcterms:W3CDTF">2024-10-01T09:15:54Z</dcterms:modified>
</cp:coreProperties>
</file>