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9" r:id="rId3"/>
    <p:sldId id="260" r:id="rId4"/>
    <p:sldId id="261" r:id="rId5"/>
    <p:sldId id="262" r:id="rId6"/>
    <p:sldId id="263" r:id="rId7"/>
    <p:sldId id="264" r:id="rId8"/>
    <p:sldId id="265" r:id="rId9"/>
    <p:sldId id="266" r:id="rId10"/>
    <p:sldId id="267" r:id="rId11"/>
    <p:sldId id="268" r:id="rId12"/>
    <p:sldId id="270" r:id="rId13"/>
    <p:sldId id="271" r:id="rId14"/>
    <p:sldId id="272" r:id="rId15"/>
    <p:sldId id="273" r:id="rId16"/>
    <p:sldId id="26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64" y="3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84489D-546C-478C-8FBB-DFB27BEEE62A}" type="datetimeFigureOut">
              <a:rPr lang="tr-TR" smtClean="0"/>
              <a:t>7.11.2022</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8452CE-DCDC-4C6C-AA6C-D316BFC7EEF6}" type="slidenum">
              <a:rPr lang="tr-TR" smtClean="0"/>
              <a:t>‹#›</a:t>
            </a:fld>
            <a:endParaRPr lang="tr-TR"/>
          </a:p>
        </p:txBody>
      </p:sp>
    </p:spTree>
    <p:extLst>
      <p:ext uri="{BB962C8B-B14F-4D97-AF65-F5344CB8AC3E}">
        <p14:creationId xmlns:p14="http://schemas.microsoft.com/office/powerpoint/2010/main" val="2250470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008452CE-DCDC-4C6C-AA6C-D316BFC7EEF6}" type="slidenum">
              <a:rPr lang="tr-TR" smtClean="0"/>
              <a:t>7</a:t>
            </a:fld>
            <a:endParaRPr lang="tr-TR"/>
          </a:p>
        </p:txBody>
      </p:sp>
    </p:spTree>
    <p:extLst>
      <p:ext uri="{BB962C8B-B14F-4D97-AF65-F5344CB8AC3E}">
        <p14:creationId xmlns:p14="http://schemas.microsoft.com/office/powerpoint/2010/main" val="565727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ABFEE80-7840-458E-9BA4-6C16E14170EC}" type="datetimeFigureOut">
              <a:rPr lang="tr-TR" smtClean="0"/>
              <a:t>7.11.2022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A8C2F87-CC3E-40E9-841E-5F2B7B4ED196}"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7132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ABFEE80-7840-458E-9BA4-6C16E14170EC}" type="datetimeFigureOut">
              <a:rPr lang="tr-TR" smtClean="0"/>
              <a:t>7.11.2022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A8C2F87-CC3E-40E9-841E-5F2B7B4ED196}" type="slidenum">
              <a:rPr lang="tr-TR" smtClean="0"/>
              <a:t>‹#›</a:t>
            </a:fld>
            <a:endParaRPr lang="tr-TR"/>
          </a:p>
        </p:txBody>
      </p:sp>
    </p:spTree>
    <p:extLst>
      <p:ext uri="{BB962C8B-B14F-4D97-AF65-F5344CB8AC3E}">
        <p14:creationId xmlns:p14="http://schemas.microsoft.com/office/powerpoint/2010/main" val="1732666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ABFEE80-7840-458E-9BA4-6C16E14170EC}" type="datetimeFigureOut">
              <a:rPr lang="tr-TR" smtClean="0"/>
              <a:t>7.11.2022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A8C2F87-CC3E-40E9-841E-5F2B7B4ED196}" type="slidenum">
              <a:rPr lang="tr-TR" smtClean="0"/>
              <a:t>‹#›</a:t>
            </a:fld>
            <a:endParaRPr lang="tr-TR"/>
          </a:p>
        </p:txBody>
      </p:sp>
    </p:spTree>
    <p:extLst>
      <p:ext uri="{BB962C8B-B14F-4D97-AF65-F5344CB8AC3E}">
        <p14:creationId xmlns:p14="http://schemas.microsoft.com/office/powerpoint/2010/main" val="798683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ABFEE80-7840-458E-9BA4-6C16E14170EC}" type="datetimeFigureOut">
              <a:rPr lang="tr-TR" smtClean="0"/>
              <a:t>7.11.2022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A8C2F87-CC3E-40E9-841E-5F2B7B4ED196}" type="slidenum">
              <a:rPr lang="tr-TR" smtClean="0"/>
              <a:t>‹#›</a:t>
            </a:fld>
            <a:endParaRPr lang="tr-TR"/>
          </a:p>
        </p:txBody>
      </p:sp>
    </p:spTree>
    <p:extLst>
      <p:ext uri="{BB962C8B-B14F-4D97-AF65-F5344CB8AC3E}">
        <p14:creationId xmlns:p14="http://schemas.microsoft.com/office/powerpoint/2010/main" val="2062502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ABFEE80-7840-458E-9BA4-6C16E14170EC}" type="datetimeFigureOut">
              <a:rPr lang="tr-TR" smtClean="0"/>
              <a:t>7.11.2022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A8C2F87-CC3E-40E9-841E-5F2B7B4ED196}"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5521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ABFEE80-7840-458E-9BA4-6C16E14170EC}" type="datetimeFigureOut">
              <a:rPr lang="tr-TR" smtClean="0"/>
              <a:t>7.11.2022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A8C2F87-CC3E-40E9-841E-5F2B7B4ED196}" type="slidenum">
              <a:rPr lang="tr-TR" smtClean="0"/>
              <a:t>‹#›</a:t>
            </a:fld>
            <a:endParaRPr lang="tr-TR"/>
          </a:p>
        </p:txBody>
      </p:sp>
    </p:spTree>
    <p:extLst>
      <p:ext uri="{BB962C8B-B14F-4D97-AF65-F5344CB8AC3E}">
        <p14:creationId xmlns:p14="http://schemas.microsoft.com/office/powerpoint/2010/main" val="842511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97280" y="2582334"/>
            <a:ext cx="4937760" cy="33782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217920" y="2582334"/>
            <a:ext cx="4937760" cy="33782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ABFEE80-7840-458E-9BA4-6C16E14170EC}" type="datetimeFigureOut">
              <a:rPr lang="tr-TR" smtClean="0"/>
              <a:t>7.11.2022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A8C2F87-CC3E-40E9-841E-5F2B7B4ED196}" type="slidenum">
              <a:rPr lang="tr-TR" smtClean="0"/>
              <a:t>‹#›</a:t>
            </a:fld>
            <a:endParaRPr lang="tr-TR"/>
          </a:p>
        </p:txBody>
      </p:sp>
    </p:spTree>
    <p:extLst>
      <p:ext uri="{BB962C8B-B14F-4D97-AF65-F5344CB8AC3E}">
        <p14:creationId xmlns:p14="http://schemas.microsoft.com/office/powerpoint/2010/main" val="2267009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ABFEE80-7840-458E-9BA4-6C16E14170EC}" type="datetimeFigureOut">
              <a:rPr lang="tr-TR" smtClean="0"/>
              <a:t>7.11.2022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A8C2F87-CC3E-40E9-841E-5F2B7B4ED196}" type="slidenum">
              <a:rPr lang="tr-TR" smtClean="0"/>
              <a:t>‹#›</a:t>
            </a:fld>
            <a:endParaRPr lang="tr-TR"/>
          </a:p>
        </p:txBody>
      </p:sp>
    </p:spTree>
    <p:extLst>
      <p:ext uri="{BB962C8B-B14F-4D97-AF65-F5344CB8AC3E}">
        <p14:creationId xmlns:p14="http://schemas.microsoft.com/office/powerpoint/2010/main" val="3822322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BFEE80-7840-458E-9BA4-6C16E14170EC}" type="datetimeFigureOut">
              <a:rPr lang="tr-TR" smtClean="0"/>
              <a:t>7.11.2022</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DA8C2F87-CC3E-40E9-841E-5F2B7B4ED196}" type="slidenum">
              <a:rPr lang="tr-TR" smtClean="0"/>
              <a:t>‹#›</a:t>
            </a:fld>
            <a:endParaRPr lang="tr-TR"/>
          </a:p>
        </p:txBody>
      </p:sp>
    </p:spTree>
    <p:extLst>
      <p:ext uri="{BB962C8B-B14F-4D97-AF65-F5344CB8AC3E}">
        <p14:creationId xmlns:p14="http://schemas.microsoft.com/office/powerpoint/2010/main" val="3843486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ABFEE80-7840-458E-9BA4-6C16E14170EC}" type="datetimeFigureOut">
              <a:rPr lang="tr-TR" smtClean="0"/>
              <a:t>7.11.2022</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A8C2F87-CC3E-40E9-841E-5F2B7B4ED196}" type="slidenum">
              <a:rPr lang="tr-TR" smtClean="0"/>
              <a:t>‹#›</a:t>
            </a:fld>
            <a:endParaRPr lang="tr-TR"/>
          </a:p>
        </p:txBody>
      </p:sp>
    </p:spTree>
    <p:extLst>
      <p:ext uri="{BB962C8B-B14F-4D97-AF65-F5344CB8AC3E}">
        <p14:creationId xmlns:p14="http://schemas.microsoft.com/office/powerpoint/2010/main" val="508621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ABFEE80-7840-458E-9BA4-6C16E14170EC}" type="datetimeFigureOut">
              <a:rPr lang="tr-TR" smtClean="0"/>
              <a:t>7.11.2022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A8C2F87-CC3E-40E9-841E-5F2B7B4ED196}" type="slidenum">
              <a:rPr lang="tr-TR" smtClean="0"/>
              <a:t>‹#›</a:t>
            </a:fld>
            <a:endParaRPr lang="tr-TR"/>
          </a:p>
        </p:txBody>
      </p:sp>
    </p:spTree>
    <p:extLst>
      <p:ext uri="{BB962C8B-B14F-4D97-AF65-F5344CB8AC3E}">
        <p14:creationId xmlns:p14="http://schemas.microsoft.com/office/powerpoint/2010/main" val="2468944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ABFEE80-7840-458E-9BA4-6C16E14170EC}" type="datetimeFigureOut">
              <a:rPr lang="tr-TR" smtClean="0"/>
              <a:t>7.11.2022</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A8C2F87-CC3E-40E9-841E-5F2B7B4ED196}"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20154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4D464D-0B00-496B-B5AA-13AE5F686883}"/>
              </a:ext>
            </a:extLst>
          </p:cNvPr>
          <p:cNvSpPr>
            <a:spLocks noGrp="1"/>
          </p:cNvSpPr>
          <p:nvPr>
            <p:ph type="ctrTitle"/>
          </p:nvPr>
        </p:nvSpPr>
        <p:spPr/>
        <p:txBody>
          <a:bodyPr/>
          <a:lstStyle/>
          <a:p>
            <a:pPr algn="ctr"/>
            <a:r>
              <a:rPr lang="tr-TR" sz="5400" b="1" i="1" dirty="0">
                <a:solidFill>
                  <a:schemeClr val="accent1"/>
                </a:solidFill>
                <a:latin typeface="Times New Roman" panose="02020603050405020304" pitchFamily="18" charset="0"/>
                <a:cs typeface="Times New Roman" panose="02020603050405020304" pitchFamily="18" charset="0"/>
              </a:rPr>
              <a:t>SOSYAL HİZMET KURAMLARI</a:t>
            </a:r>
            <a:br>
              <a:rPr lang="tr-TR" sz="5400" b="1" i="1" dirty="0">
                <a:solidFill>
                  <a:schemeClr val="accent1"/>
                </a:solidFill>
                <a:latin typeface="Times New Roman" panose="02020603050405020304" pitchFamily="18" charset="0"/>
                <a:cs typeface="Times New Roman" panose="02020603050405020304" pitchFamily="18" charset="0"/>
              </a:rPr>
            </a:br>
            <a:br>
              <a:rPr lang="tr-TR" sz="5400" b="1" i="1" dirty="0">
                <a:solidFill>
                  <a:schemeClr val="accent1"/>
                </a:solidFill>
                <a:latin typeface="Times New Roman" panose="02020603050405020304" pitchFamily="18" charset="0"/>
                <a:cs typeface="Times New Roman" panose="02020603050405020304" pitchFamily="18" charset="0"/>
              </a:rPr>
            </a:br>
            <a:br>
              <a:rPr lang="tr-TR" sz="3600" b="1" i="1" dirty="0">
                <a:solidFill>
                  <a:schemeClr val="accent1"/>
                </a:solidFill>
                <a:latin typeface="Times New Roman" panose="02020603050405020304" pitchFamily="18" charset="0"/>
                <a:cs typeface="Times New Roman" panose="02020603050405020304" pitchFamily="18" charset="0"/>
              </a:rPr>
            </a:br>
            <a:r>
              <a:rPr lang="tr-TR" sz="3600" b="1" i="1" dirty="0">
                <a:solidFill>
                  <a:schemeClr val="tx1"/>
                </a:solidFill>
                <a:latin typeface="Times New Roman" panose="02020603050405020304" pitchFamily="18" charset="0"/>
                <a:cs typeface="Times New Roman" panose="02020603050405020304" pitchFamily="18" charset="0"/>
              </a:rPr>
              <a:t>4.Hafta: Sosyal </a:t>
            </a:r>
            <a:r>
              <a:rPr lang="tr-TR" sz="3600" b="1" i="1" dirty="0" err="1">
                <a:solidFill>
                  <a:schemeClr val="tx1"/>
                </a:solidFill>
                <a:latin typeface="Times New Roman" panose="02020603050405020304" pitchFamily="18" charset="0"/>
                <a:cs typeface="Times New Roman" panose="02020603050405020304" pitchFamily="18" charset="0"/>
              </a:rPr>
              <a:t>İnşacılık</a:t>
            </a:r>
            <a:r>
              <a:rPr lang="tr-TR" sz="3600" b="1" i="1" dirty="0">
                <a:solidFill>
                  <a:schemeClr val="tx1"/>
                </a:solidFill>
                <a:latin typeface="Times New Roman" panose="02020603050405020304" pitchFamily="18" charset="0"/>
                <a:cs typeface="Times New Roman" panose="02020603050405020304" pitchFamily="18" charset="0"/>
              </a:rPr>
              <a:t> Kuramı</a:t>
            </a:r>
            <a:endParaRPr lang="tr-TR" sz="36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9813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6D56A4A-4BC2-47BB-AF54-3B55DD17A4DA}"/>
              </a:ext>
            </a:extLst>
          </p:cNvPr>
          <p:cNvSpPr>
            <a:spLocks noGrp="1"/>
          </p:cNvSpPr>
          <p:nvPr>
            <p:ph idx="1"/>
          </p:nvPr>
        </p:nvSpPr>
        <p:spPr>
          <a:xfrm>
            <a:off x="1097280" y="1212273"/>
            <a:ext cx="10058400" cy="4656821"/>
          </a:xfrm>
        </p:spPr>
        <p:txBody>
          <a:bodyPr/>
          <a:lstStyle/>
          <a:p>
            <a:r>
              <a:rPr lang="tr-TR" b="1" i="1" dirty="0">
                <a:solidFill>
                  <a:schemeClr val="accent1"/>
                </a:solidFill>
                <a:latin typeface="Times New Roman" panose="02020603050405020304" pitchFamily="18" charset="0"/>
                <a:cs typeface="Times New Roman" panose="02020603050405020304" pitchFamily="18" charset="0"/>
              </a:rPr>
              <a:t>5. Müracaatçının Dilini Öğren ve Kullan:</a:t>
            </a:r>
          </a:p>
          <a:p>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Müracaatçıyı kendi durumunun uzmanı olarak onayladıkça, sosyal çalışmacı müracaatçının dilini ve kavramlara verdiği anlamları öğrenip kullanmaya çalışmalıdır. Sosyal çalışmacılar kullandıkları dildeki mesleki jargonu sınırlandırmaya çalışmalı ve bunun yerine müracaatçının en iyi anlayabileceği dili ve kavramları kullanmalıdırlar.</a:t>
            </a:r>
          </a:p>
        </p:txBody>
      </p:sp>
    </p:spTree>
    <p:extLst>
      <p:ext uri="{BB962C8B-B14F-4D97-AF65-F5344CB8AC3E}">
        <p14:creationId xmlns:p14="http://schemas.microsoft.com/office/powerpoint/2010/main" val="727302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B780FE0-B546-4AFA-9235-C9E0C8B799F9}"/>
              </a:ext>
            </a:extLst>
          </p:cNvPr>
          <p:cNvSpPr>
            <a:spLocks noGrp="1"/>
          </p:cNvSpPr>
          <p:nvPr>
            <p:ph idx="1"/>
          </p:nvPr>
        </p:nvSpPr>
        <p:spPr>
          <a:xfrm>
            <a:off x="1097280" y="1323108"/>
            <a:ext cx="10058400" cy="4545985"/>
          </a:xfrm>
        </p:spPr>
        <p:txBody>
          <a:bodyPr/>
          <a:lstStyle/>
          <a:p>
            <a:r>
              <a:rPr lang="tr-TR" b="1" i="1" dirty="0">
                <a:solidFill>
                  <a:schemeClr val="accent1"/>
                </a:solidFill>
                <a:latin typeface="Times New Roman" panose="02020603050405020304" pitchFamily="18" charset="0"/>
                <a:cs typeface="Times New Roman" panose="02020603050405020304" pitchFamily="18" charset="0"/>
              </a:rPr>
              <a:t>6. Gerçeklik Diyalog Yoluyla İnşa Edilmelidir:</a:t>
            </a:r>
          </a:p>
          <a:p>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Sosyal çalışmacılar «değişimi kolaylaştırma işi» yaparlar. Dolayısıyla müracaatçılar gerçeklikle ilgili kendilerini güçsüzleştirici, </a:t>
            </a:r>
            <a:r>
              <a:rPr lang="tr-TR" dirty="0" err="1">
                <a:latin typeface="Times New Roman" panose="02020603050405020304" pitchFamily="18" charset="0"/>
                <a:cs typeface="Times New Roman" panose="02020603050405020304" pitchFamily="18" charset="0"/>
              </a:rPr>
              <a:t>etiketleyici</a:t>
            </a:r>
            <a:r>
              <a:rPr lang="tr-TR" dirty="0">
                <a:latin typeface="Times New Roman" panose="02020603050405020304" pitchFamily="18" charset="0"/>
                <a:cs typeface="Times New Roman" panose="02020603050405020304" pitchFamily="18" charset="0"/>
              </a:rPr>
              <a:t> ya da zararlı bir algıya sahip olduklarında, sosyal çalışmacı müracaatçıyla , müracaatçı tarafından daha olumlu şekilde kabul edilecek yeni  bir gerçeklik inşa etmeye yönelik bir diyalog geliştirmelidir.</a:t>
            </a:r>
          </a:p>
          <a:p>
            <a:pPr algn="just"/>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Sosyal inşacı yaklaşım müracaatçının kendi gerçeklerini ve deneyimlerini ifade etmelerine izin verir.</a:t>
            </a:r>
            <a:r>
              <a:rPr lang="tr-TR" dirty="0">
                <a:solidFill>
                  <a:schemeClr val="tx1"/>
                </a:solidFill>
                <a:latin typeface="Times New Roman" panose="02020603050405020304" pitchFamily="18" charset="0"/>
                <a:cs typeface="Times New Roman" panose="02020603050405020304" pitchFamily="18" charset="0"/>
              </a:rPr>
              <a:t> Burada amaç müracaatçıyı «sorun» anlatımından «tercih edilir olan» anlatımına taşımaktır.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04200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a:extLst>
              <a:ext uri="{FF2B5EF4-FFF2-40B4-BE49-F238E27FC236}">
                <a16:creationId xmlns:a16="http://schemas.microsoft.com/office/drawing/2014/main" id="{34A163D5-140A-45C9-B5AA-A7644D75F580}"/>
              </a:ext>
            </a:extLst>
          </p:cNvPr>
          <p:cNvSpPr>
            <a:spLocks noGrp="1"/>
          </p:cNvSpPr>
          <p:nvPr>
            <p:ph idx="1"/>
          </p:nvPr>
        </p:nvSpPr>
        <p:spPr>
          <a:xfrm>
            <a:off x="1097280" y="1323109"/>
            <a:ext cx="10058400" cy="4545985"/>
          </a:xfrm>
        </p:spPr>
        <p:txBody>
          <a:bodyPr/>
          <a:lstStyle/>
          <a:p>
            <a:r>
              <a:rPr lang="tr-TR" b="1" dirty="0">
                <a:solidFill>
                  <a:schemeClr val="accent2"/>
                </a:solidFill>
                <a:latin typeface="Times New Roman" panose="02020603050405020304" pitchFamily="18" charset="0"/>
                <a:cs typeface="Times New Roman" panose="02020603050405020304" pitchFamily="18" charset="0"/>
              </a:rPr>
              <a:t>Vaka Örneği: Sosyal </a:t>
            </a:r>
            <a:r>
              <a:rPr lang="tr-TR" b="1" dirty="0" err="1">
                <a:solidFill>
                  <a:schemeClr val="accent2"/>
                </a:solidFill>
                <a:latin typeface="Times New Roman" panose="02020603050405020304" pitchFamily="18" charset="0"/>
                <a:cs typeface="Times New Roman" panose="02020603050405020304" pitchFamily="18" charset="0"/>
              </a:rPr>
              <a:t>İnşacılığı</a:t>
            </a:r>
            <a:r>
              <a:rPr lang="tr-TR" b="1" dirty="0">
                <a:solidFill>
                  <a:schemeClr val="accent2"/>
                </a:solidFill>
                <a:latin typeface="Times New Roman" panose="02020603050405020304" pitchFamily="18" charset="0"/>
                <a:cs typeface="Times New Roman" panose="02020603050405020304" pitchFamily="18" charset="0"/>
              </a:rPr>
              <a:t> Uygulamaya Koymak</a:t>
            </a:r>
          </a:p>
          <a:p>
            <a:endParaRPr lang="tr-TR" dirty="0">
              <a:solidFill>
                <a:schemeClr val="accent2"/>
              </a:solidFill>
              <a:latin typeface="Times New Roman" panose="02020603050405020304" pitchFamily="18" charset="0"/>
              <a:cs typeface="Times New Roman" panose="02020603050405020304" pitchFamily="18" charset="0"/>
            </a:endParaRPr>
          </a:p>
          <a:p>
            <a:endParaRPr lang="tr-TR" dirty="0">
              <a:solidFill>
                <a:schemeClr val="accent2"/>
              </a:solidFill>
              <a:latin typeface="Times New Roman" panose="02020603050405020304" pitchFamily="18" charset="0"/>
              <a:cs typeface="Times New Roman" panose="02020603050405020304" pitchFamily="18" charset="0"/>
            </a:endParaRPr>
          </a:p>
          <a:p>
            <a:pPr algn="just"/>
            <a:r>
              <a:rPr lang="tr-TR" dirty="0">
                <a:solidFill>
                  <a:schemeClr val="tx1"/>
                </a:solidFill>
                <a:latin typeface="Times New Roman" panose="02020603050405020304" pitchFamily="18" charset="0"/>
                <a:cs typeface="Times New Roman" panose="02020603050405020304" pitchFamily="18" charset="0"/>
              </a:rPr>
              <a:t>5 yaşındaki Sarah ve 3 yaşındaki </a:t>
            </a:r>
            <a:r>
              <a:rPr lang="tr-TR" dirty="0" err="1">
                <a:solidFill>
                  <a:schemeClr val="tx1"/>
                </a:solidFill>
                <a:latin typeface="Times New Roman" panose="02020603050405020304" pitchFamily="18" charset="0"/>
                <a:cs typeface="Times New Roman" panose="02020603050405020304" pitchFamily="18" charset="0"/>
              </a:rPr>
              <a:t>Sophie</a:t>
            </a:r>
            <a:r>
              <a:rPr lang="tr-TR" dirty="0">
                <a:solidFill>
                  <a:schemeClr val="tx1"/>
                </a:solidFill>
                <a:latin typeface="Times New Roman" panose="02020603050405020304" pitchFamily="18" charset="0"/>
                <a:cs typeface="Times New Roman" panose="02020603050405020304" pitchFamily="18" charset="0"/>
              </a:rPr>
              <a:t>’ </a:t>
            </a:r>
            <a:r>
              <a:rPr lang="tr-TR" dirty="0" err="1">
                <a:solidFill>
                  <a:schemeClr val="tx1"/>
                </a:solidFill>
                <a:latin typeface="Times New Roman" panose="02020603050405020304" pitchFamily="18" charset="0"/>
                <a:cs typeface="Times New Roman" panose="02020603050405020304" pitchFamily="18" charset="0"/>
              </a:rPr>
              <a:t>nin</a:t>
            </a:r>
            <a:r>
              <a:rPr lang="tr-TR" dirty="0">
                <a:solidFill>
                  <a:schemeClr val="tx1"/>
                </a:solidFill>
                <a:latin typeface="Times New Roman" panose="02020603050405020304" pitchFamily="18" charset="0"/>
                <a:cs typeface="Times New Roman" panose="02020603050405020304" pitchFamily="18" charset="0"/>
              </a:rPr>
              <a:t> annesi Maria 29 yaşında bekar İngiliz bir kadındır. Maria’nın çocuklarının babası David,  </a:t>
            </a:r>
            <a:r>
              <a:rPr lang="tr-TR" dirty="0" err="1">
                <a:solidFill>
                  <a:schemeClr val="tx1"/>
                </a:solidFill>
                <a:latin typeface="Times New Roman" panose="02020603050405020304" pitchFamily="18" charset="0"/>
                <a:cs typeface="Times New Roman" panose="02020603050405020304" pitchFamily="18" charset="0"/>
              </a:rPr>
              <a:t>Sophie</a:t>
            </a:r>
            <a:r>
              <a:rPr lang="tr-TR" dirty="0">
                <a:solidFill>
                  <a:schemeClr val="tx1"/>
                </a:solidFill>
                <a:latin typeface="Times New Roman" panose="02020603050405020304" pitchFamily="18" charset="0"/>
                <a:cs typeface="Times New Roman" panose="02020603050405020304" pitchFamily="18" charset="0"/>
              </a:rPr>
              <a:t>’ </a:t>
            </a:r>
            <a:r>
              <a:rPr lang="tr-TR" dirty="0" err="1">
                <a:solidFill>
                  <a:schemeClr val="tx1"/>
                </a:solidFill>
                <a:latin typeface="Times New Roman" panose="02020603050405020304" pitchFamily="18" charset="0"/>
                <a:cs typeface="Times New Roman" panose="02020603050405020304" pitchFamily="18" charset="0"/>
              </a:rPr>
              <a:t>nin</a:t>
            </a:r>
            <a:r>
              <a:rPr lang="tr-TR" dirty="0">
                <a:solidFill>
                  <a:schemeClr val="tx1"/>
                </a:solidFill>
                <a:latin typeface="Times New Roman" panose="02020603050405020304" pitchFamily="18" charset="0"/>
                <a:cs typeface="Times New Roman" panose="02020603050405020304" pitchFamily="18" charset="0"/>
              </a:rPr>
              <a:t> doğumundan kısa bir süre sonra Irak’ta hayatını kaybetmiştir. David’in ölümünden sonra Maria, yemek yemeyi, yatağa girmeyi ya da banyo yapmayı reddetmek gibi depresif davranışlar sergilemeye başlamıştır. Maria için çocuklarına bakmak giderek zorlaşmış ve destek için ailesinden yardım istemek durumunda kalmıştır. Ailesi Maria’nın durumu ve kızlarına bakıp bakamayacağıyla ilgili endişe duymaya başlamış ve son çare olarak Çocuk Koruma Hizmetleri’ne başvuruda bulunmuştur.</a:t>
            </a:r>
          </a:p>
          <a:p>
            <a:pPr algn="just"/>
            <a:endParaRPr lang="tr-TR" dirty="0">
              <a:solidFill>
                <a:schemeClr val="tx1"/>
              </a:solidFill>
            </a:endParaRPr>
          </a:p>
        </p:txBody>
      </p:sp>
    </p:spTree>
    <p:extLst>
      <p:ext uri="{BB962C8B-B14F-4D97-AF65-F5344CB8AC3E}">
        <p14:creationId xmlns:p14="http://schemas.microsoft.com/office/powerpoint/2010/main" val="2971814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2EF5E6B-9879-4592-AE69-72C5F349DCD5}"/>
              </a:ext>
            </a:extLst>
          </p:cNvPr>
          <p:cNvSpPr>
            <a:spLocks noGrp="1"/>
          </p:cNvSpPr>
          <p:nvPr>
            <p:ph idx="4294967295"/>
          </p:nvPr>
        </p:nvSpPr>
        <p:spPr>
          <a:xfrm>
            <a:off x="1066800" y="145474"/>
            <a:ext cx="10058400" cy="5784272"/>
          </a:xfrm>
        </p:spPr>
        <p:txBody>
          <a:bodyPr/>
          <a:lstStyle/>
          <a:p>
            <a:pPr algn="just"/>
            <a:r>
              <a:rPr lang="tr-TR" dirty="0">
                <a:latin typeface="Times New Roman" panose="02020603050405020304" pitchFamily="18" charset="0"/>
                <a:cs typeface="Times New Roman" panose="02020603050405020304" pitchFamily="18" charset="0"/>
              </a:rPr>
              <a:t>Çocuk Koruma Hizmetlerinde çalışan bir sosyal çalışmacı olarak Sosyal </a:t>
            </a:r>
            <a:r>
              <a:rPr lang="tr-TR" dirty="0" err="1">
                <a:latin typeface="Times New Roman" panose="02020603050405020304" pitchFamily="18" charset="0"/>
                <a:cs typeface="Times New Roman" panose="02020603050405020304" pitchFamily="18" charset="0"/>
              </a:rPr>
              <a:t>İnşacılığın</a:t>
            </a:r>
            <a:r>
              <a:rPr lang="tr-TR" dirty="0">
                <a:latin typeface="Times New Roman" panose="02020603050405020304" pitchFamily="18" charset="0"/>
                <a:cs typeface="Times New Roman" panose="02020603050405020304" pitchFamily="18" charset="0"/>
              </a:rPr>
              <a:t> 6 yönünü de içerecek şekilde, </a:t>
            </a:r>
          </a:p>
          <a:p>
            <a:pPr marL="0" indent="0" algn="just">
              <a:buNone/>
            </a:pPr>
            <a:endParaRPr lang="tr-TR" dirty="0">
              <a:latin typeface="Times New Roman" panose="02020603050405020304" pitchFamily="18" charset="0"/>
              <a:cs typeface="Times New Roman" panose="02020603050405020304" pitchFamily="18" charset="0"/>
            </a:endParaRPr>
          </a:p>
          <a:p>
            <a:pPr algn="just"/>
            <a:r>
              <a:rPr lang="tr-TR" b="1" i="1" dirty="0">
                <a:solidFill>
                  <a:schemeClr val="accent1"/>
                </a:solidFill>
                <a:latin typeface="Times New Roman" panose="02020603050405020304" pitchFamily="18" charset="0"/>
                <a:cs typeface="Times New Roman" panose="02020603050405020304" pitchFamily="18" charset="0"/>
              </a:rPr>
              <a:t>1. Adım olarak </a:t>
            </a:r>
            <a:r>
              <a:rPr lang="tr-TR" dirty="0">
                <a:latin typeface="Times New Roman" panose="02020603050405020304" pitchFamily="18" charset="0"/>
                <a:cs typeface="Times New Roman" panose="02020603050405020304" pitchFamily="18" charset="0"/>
              </a:rPr>
              <a:t>öncelikle Maria’yla </a:t>
            </a:r>
            <a:r>
              <a:rPr lang="tr-TR" b="1" i="1" dirty="0">
                <a:solidFill>
                  <a:schemeClr val="accent1"/>
                </a:solidFill>
                <a:latin typeface="Times New Roman" panose="02020603050405020304" pitchFamily="18" charset="0"/>
                <a:cs typeface="Times New Roman" panose="02020603050405020304" pitchFamily="18" charset="0"/>
              </a:rPr>
              <a:t>işbirlikçi</a:t>
            </a:r>
            <a:r>
              <a:rPr lang="tr-TR" dirty="0">
                <a:latin typeface="Times New Roman" panose="02020603050405020304" pitchFamily="18" charset="0"/>
                <a:cs typeface="Times New Roman" panose="02020603050405020304" pitchFamily="18" charset="0"/>
              </a:rPr>
              <a:t> bir ilişki kurmak istiyorsunuz. </a:t>
            </a:r>
          </a:p>
          <a:p>
            <a:pPr algn="just"/>
            <a:r>
              <a:rPr lang="tr-TR" dirty="0">
                <a:latin typeface="Times New Roman" panose="02020603050405020304" pitchFamily="18" charset="0"/>
                <a:cs typeface="Times New Roman" panose="02020603050405020304" pitchFamily="18" charset="0"/>
              </a:rPr>
              <a:t>Çocuk alanında çalışan bir sosyal çalışmacı olarak güçlü bir pozisyonda olduğunuzu hissedebilirsiniz çünkü ebeveynlerin ya da bakım verenlerin isteklerine zıt olarak bir çocuğun evinden alınmasını önerebilirsiniz. Bu reddedilmez otorite pozisyonuna karşın Maria’ya ilk ziyaretiniz iş birliğini ve onun tanımladığı hedefleri teşvik etme girişimidir. </a:t>
            </a:r>
          </a:p>
          <a:p>
            <a:pPr algn="just"/>
            <a:r>
              <a:rPr lang="tr-TR" dirty="0">
                <a:latin typeface="Times New Roman" panose="02020603050405020304" pitchFamily="18" charset="0"/>
                <a:cs typeface="Times New Roman" panose="02020603050405020304" pitchFamily="18" charset="0"/>
              </a:rPr>
              <a:t>Maria’yı gerçekliği; geçmiş ve mevcut deneyimleri, ailesi, kültürü ve toplum tarafından toplum tarafından şekillendirilmiş bir birey olarak tanımak istiyorsunuz.</a:t>
            </a:r>
          </a:p>
          <a:p>
            <a:pPr algn="just"/>
            <a:endParaRPr lang="tr-TR" dirty="0">
              <a:latin typeface="Times New Roman" panose="02020603050405020304" pitchFamily="18" charset="0"/>
              <a:cs typeface="Times New Roman" panose="02020603050405020304" pitchFamily="18" charset="0"/>
            </a:endParaRPr>
          </a:p>
          <a:p>
            <a:pPr algn="just"/>
            <a:r>
              <a:rPr lang="tr-TR" b="1" i="1" dirty="0">
                <a:solidFill>
                  <a:schemeClr val="accent1"/>
                </a:solidFill>
                <a:latin typeface="Times New Roman" panose="02020603050405020304" pitchFamily="18" charset="0"/>
                <a:cs typeface="Times New Roman" panose="02020603050405020304" pitchFamily="18" charset="0"/>
              </a:rPr>
              <a:t>2. Adımda </a:t>
            </a:r>
            <a:r>
              <a:rPr lang="tr-TR" dirty="0">
                <a:latin typeface="Times New Roman" panose="02020603050405020304" pitchFamily="18" charset="0"/>
                <a:cs typeface="Times New Roman" panose="02020603050405020304" pitchFamily="18" charset="0"/>
              </a:rPr>
              <a:t>Maria’ya mevcut durumu hakkında sorular sorarak başlıyorsunuz ve tipik bir gününün nasıl olduğunu, gün boyunca neler düşünüp neler hissettiğini sorarak </a:t>
            </a:r>
            <a:r>
              <a:rPr lang="tr-TR" b="1" i="1" dirty="0">
                <a:solidFill>
                  <a:schemeClr val="accent1"/>
                </a:solidFill>
                <a:latin typeface="Times New Roman" panose="02020603050405020304" pitchFamily="18" charset="0"/>
                <a:cs typeface="Times New Roman" panose="02020603050405020304" pitchFamily="18" charset="0"/>
              </a:rPr>
              <a:t>meraklı bir duruş </a:t>
            </a:r>
            <a:r>
              <a:rPr lang="tr-TR" dirty="0">
                <a:latin typeface="Times New Roman" panose="02020603050405020304" pitchFamily="18" charset="0"/>
                <a:cs typeface="Times New Roman" panose="02020603050405020304" pitchFamily="18" charset="0"/>
              </a:rPr>
              <a:t>sergiliyorsunuz. Maria David’in ölümü etrafında şekillenen olayları ifşa ediyor ve siz de ona bunun onun için nasıl bir deneyim olduğunu soruyorsunuz.</a:t>
            </a:r>
          </a:p>
          <a:p>
            <a:pPr algn="just"/>
            <a:endParaRPr lang="tr-TR" dirty="0"/>
          </a:p>
        </p:txBody>
      </p:sp>
    </p:spTree>
    <p:extLst>
      <p:ext uri="{BB962C8B-B14F-4D97-AF65-F5344CB8AC3E}">
        <p14:creationId xmlns:p14="http://schemas.microsoft.com/office/powerpoint/2010/main" val="1044386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1A0EE5C-8438-4ABE-81F4-7FFEADA8FCE8}"/>
              </a:ext>
            </a:extLst>
          </p:cNvPr>
          <p:cNvSpPr>
            <a:spLocks noGrp="1"/>
          </p:cNvSpPr>
          <p:nvPr>
            <p:ph idx="4294967295"/>
          </p:nvPr>
        </p:nvSpPr>
        <p:spPr>
          <a:xfrm>
            <a:off x="1219200" y="789709"/>
            <a:ext cx="10058400" cy="4650653"/>
          </a:xfrm>
        </p:spPr>
        <p:txBody>
          <a:bodyPr>
            <a:normAutofit/>
          </a:bodyPr>
          <a:lstStyle/>
          <a:p>
            <a:pPr algn="just"/>
            <a:r>
              <a:rPr lang="tr-TR" b="1" i="1" dirty="0">
                <a:solidFill>
                  <a:schemeClr val="accent1"/>
                </a:solidFill>
                <a:latin typeface="Times New Roman" panose="02020603050405020304" pitchFamily="18" charset="0"/>
                <a:cs typeface="Times New Roman" panose="02020603050405020304" pitchFamily="18" charset="0"/>
              </a:rPr>
              <a:t>3. Adıma </a:t>
            </a:r>
            <a:r>
              <a:rPr lang="tr-TR" dirty="0">
                <a:latin typeface="Times New Roman" panose="02020603050405020304" pitchFamily="18" charset="0"/>
                <a:cs typeface="Times New Roman" panose="02020603050405020304" pitchFamily="18" charset="0"/>
              </a:rPr>
              <a:t>gelindiğinde işbirlikçi ilişkiyi devam ettirirken ondan sorunları kendi gördüğü şekliyle tanımlamasını; kendisi ve çocukları için belirlediği hedefleri açıklamasını istiyorsunuz. </a:t>
            </a:r>
          </a:p>
          <a:p>
            <a:pPr algn="just"/>
            <a:r>
              <a:rPr lang="tr-TR" dirty="0">
                <a:latin typeface="Times New Roman" panose="02020603050405020304" pitchFamily="18" charset="0"/>
                <a:cs typeface="Times New Roman" panose="02020603050405020304" pitchFamily="18" charset="0"/>
              </a:rPr>
              <a:t>Maria fazla depresif hissettiğini açık bir şekilde ifade ediyor ve David’in ölümünden beri günlük işlerini yapmaya motive olamadığını artık iki çocuğuna bakan bekar bir anne olduğunu fark ettiğinde çok yalnız hissettiğini söylediğinde onunla durumunu nasıl geliştirebileceği üzerine tartışmak yerine </a:t>
            </a:r>
            <a:r>
              <a:rPr lang="tr-TR" b="1" i="1" dirty="0">
                <a:solidFill>
                  <a:schemeClr val="accent1"/>
                </a:solidFill>
                <a:latin typeface="Times New Roman" panose="02020603050405020304" pitchFamily="18" charset="0"/>
                <a:cs typeface="Times New Roman" panose="02020603050405020304" pitchFamily="18" charset="0"/>
              </a:rPr>
              <a:t>bilmeyen-uzman olmayan </a:t>
            </a:r>
            <a:r>
              <a:rPr lang="tr-TR" dirty="0">
                <a:latin typeface="Times New Roman" panose="02020603050405020304" pitchFamily="18" charset="0"/>
                <a:cs typeface="Times New Roman" panose="02020603050405020304" pitchFamily="18" charset="0"/>
              </a:rPr>
              <a:t>bir duruş alırsınız.</a:t>
            </a:r>
          </a:p>
          <a:p>
            <a:pPr algn="just"/>
            <a:endParaRPr lang="tr-TR"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a:p>
            <a:pPr algn="just"/>
            <a:r>
              <a:rPr lang="tr-TR" b="1" i="1" dirty="0">
                <a:solidFill>
                  <a:schemeClr val="accent1"/>
                </a:solidFill>
                <a:latin typeface="Times New Roman" panose="02020603050405020304" pitchFamily="18" charset="0"/>
                <a:cs typeface="Times New Roman" panose="02020603050405020304" pitchFamily="18" charset="0"/>
              </a:rPr>
              <a:t>4. Adımda </a:t>
            </a:r>
            <a:r>
              <a:rPr lang="tr-TR" dirty="0">
                <a:latin typeface="Times New Roman" panose="02020603050405020304" pitchFamily="18" charset="0"/>
                <a:cs typeface="Times New Roman" panose="02020603050405020304" pitchFamily="18" charset="0"/>
              </a:rPr>
              <a:t>Maria’ya bu tip bir yalnızlık hissetmenin nasıl bir deneyim olduğunu sorarsınız </a:t>
            </a:r>
            <a:r>
              <a:rPr lang="tr-TR" dirty="0">
                <a:solidFill>
                  <a:schemeClr val="tx1"/>
                </a:solidFill>
                <a:latin typeface="Times New Roman" panose="02020603050405020304" pitchFamily="18" charset="0"/>
                <a:cs typeface="Times New Roman" panose="02020603050405020304" pitchFamily="18" charset="0"/>
              </a:rPr>
              <a:t>ve tanımladığı sorunlarının çözümü için olası çözüm önerilerini sorarsınız. Maria nihai hedefinin çocukları için var olmak, onların kendilerini güvende ve sevilir hisseden, karnı tok, üstü giyinik, okula devam eden çocuklar olmalarını sağlamak olduğunu söyler. Maria ile iş birliği içinde bir bakım planı geliştirirsiniz. Bunu yaparken de hedefleri belirlemek ve görevleri tamamlamak için </a:t>
            </a:r>
            <a:r>
              <a:rPr lang="tr-TR" b="1" i="1" dirty="0">
                <a:solidFill>
                  <a:schemeClr val="accent1"/>
                </a:solidFill>
                <a:latin typeface="Times New Roman" panose="02020603050405020304" pitchFamily="18" charset="0"/>
                <a:cs typeface="Times New Roman" panose="02020603050405020304" pitchFamily="18" charset="0"/>
              </a:rPr>
              <a:t>onun sözcüklerini kullanırsınız.</a:t>
            </a:r>
          </a:p>
        </p:txBody>
      </p:sp>
    </p:spTree>
    <p:extLst>
      <p:ext uri="{BB962C8B-B14F-4D97-AF65-F5344CB8AC3E}">
        <p14:creationId xmlns:p14="http://schemas.microsoft.com/office/powerpoint/2010/main" val="1759328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72A3206-9FA0-4252-870A-7F37D9561C49}"/>
              </a:ext>
            </a:extLst>
          </p:cNvPr>
          <p:cNvSpPr>
            <a:spLocks noGrp="1"/>
          </p:cNvSpPr>
          <p:nvPr>
            <p:ph idx="4294967295"/>
          </p:nvPr>
        </p:nvSpPr>
        <p:spPr>
          <a:xfrm>
            <a:off x="1066800" y="834882"/>
            <a:ext cx="10058400" cy="4630736"/>
          </a:xfrm>
        </p:spPr>
        <p:txBody>
          <a:bodyPr/>
          <a:lstStyle/>
          <a:p>
            <a:pPr algn="just"/>
            <a:r>
              <a:rPr lang="tr-TR" b="1" i="1" dirty="0">
                <a:solidFill>
                  <a:schemeClr val="accent1"/>
                </a:solidFill>
                <a:latin typeface="Times New Roman" panose="02020603050405020304" pitchFamily="18" charset="0"/>
                <a:cs typeface="Times New Roman" panose="02020603050405020304" pitchFamily="18" charset="0"/>
              </a:rPr>
              <a:t>5. Adımda </a:t>
            </a:r>
            <a:r>
              <a:rPr lang="tr-TR" dirty="0">
                <a:latin typeface="Times New Roman" panose="02020603050405020304" pitchFamily="18" charset="0"/>
                <a:cs typeface="Times New Roman" panose="02020603050405020304" pitchFamily="18" charset="0"/>
              </a:rPr>
              <a:t>Maria çocuklarına kendisi bakabilecek duruma gelene kadar ebeveynlerinin yanında kalmasından memnun olacağı konusunda hem fikirdir. Maria’nın ifadesiyle, yataktan çıkmak, evi temizlemek gibi günlük işleri yapabilecek duruma geldiğinde çocuklarına bakabilecek düzeye de gelmiş olacaktır. Onu zorlayan yasla ilgili bireysel danışmanla görüşme fikrine katılarak çocukları için var olmak hedefi üzerinden </a:t>
            </a:r>
            <a:r>
              <a:rPr lang="tr-TR" b="1" i="1" dirty="0">
                <a:solidFill>
                  <a:schemeClr val="accent1"/>
                </a:solidFill>
                <a:latin typeface="Times New Roman" panose="02020603050405020304" pitchFamily="18" charset="0"/>
                <a:cs typeface="Times New Roman" panose="02020603050405020304" pitchFamily="18" charset="0"/>
              </a:rPr>
              <a:t>görevler gerçekleştirmeye </a:t>
            </a:r>
            <a:r>
              <a:rPr lang="tr-TR" dirty="0">
                <a:latin typeface="Times New Roman" panose="02020603050405020304" pitchFamily="18" charset="0"/>
                <a:cs typeface="Times New Roman" panose="02020603050405020304" pitchFamily="18" charset="0"/>
              </a:rPr>
              <a:t>ikna olmuştur.</a:t>
            </a:r>
          </a:p>
          <a:p>
            <a:pPr algn="just"/>
            <a:endParaRPr lang="tr-TR"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a:p>
            <a:pPr algn="just"/>
            <a:r>
              <a:rPr lang="tr-TR" b="1" i="1" dirty="0">
                <a:solidFill>
                  <a:schemeClr val="accent1"/>
                </a:solidFill>
                <a:latin typeface="Times New Roman" panose="02020603050405020304" pitchFamily="18" charset="0"/>
                <a:cs typeface="Times New Roman" panose="02020603050405020304" pitchFamily="18" charset="0"/>
              </a:rPr>
              <a:t>6. ve son adıma </a:t>
            </a:r>
            <a:r>
              <a:rPr lang="tr-TR" dirty="0">
                <a:latin typeface="Times New Roman" panose="02020603050405020304" pitchFamily="18" charset="0"/>
                <a:cs typeface="Times New Roman" panose="02020603050405020304" pitchFamily="18" charset="0"/>
              </a:rPr>
              <a:t>gelindiğinde Maria’nın doktoru ve danışmanı depresyonu atlattığını, çocuklarına bakabilecek durumda olduğunu söyler. Maria ile olumlu bir gerçeklik inşa etmeye çalışırken iyi bir annenin nasıl göründüğünü tarif etmesini ve bu tarifi nasıl hayata geçirebileceğini sorduğunuz bir diyaloğa başlarsınız. Maria sahip olduğu güç ve kaynakları tanımlamaya başlar. Maria’nın bir ebeveyn olarak kendisi ile ilgili gerçekliği, daha kabul edilebilir ve kendisine değer vermesini mümkün kılacak şekilde yeniden yapılandırmıştır.</a:t>
            </a:r>
          </a:p>
        </p:txBody>
      </p:sp>
    </p:spTree>
    <p:extLst>
      <p:ext uri="{BB962C8B-B14F-4D97-AF65-F5344CB8AC3E}">
        <p14:creationId xmlns:p14="http://schemas.microsoft.com/office/powerpoint/2010/main" val="25345594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428B8934-B3ED-4A02-96D3-35FB09A702C1}"/>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4. Sosyal </a:t>
            </a:r>
            <a:r>
              <a:rPr lang="tr-TR" dirty="0" err="1">
                <a:latin typeface="Times New Roman" panose="02020603050405020304" pitchFamily="18" charset="0"/>
                <a:cs typeface="Times New Roman" panose="02020603050405020304" pitchFamily="18" charset="0"/>
              </a:rPr>
              <a:t>İnşacılıkta</a:t>
            </a:r>
            <a:r>
              <a:rPr lang="tr-TR" dirty="0">
                <a:latin typeface="Times New Roman" panose="02020603050405020304" pitchFamily="18" charset="0"/>
                <a:cs typeface="Times New Roman" panose="02020603050405020304" pitchFamily="18" charset="0"/>
              </a:rPr>
              <a:t> Güçler ve Sınırlılıklar</a:t>
            </a:r>
          </a:p>
        </p:txBody>
      </p:sp>
      <p:sp>
        <p:nvSpPr>
          <p:cNvPr id="5" name="İçerik Yer Tutucusu 4">
            <a:extLst>
              <a:ext uri="{FF2B5EF4-FFF2-40B4-BE49-F238E27FC236}">
                <a16:creationId xmlns:a16="http://schemas.microsoft.com/office/drawing/2014/main" id="{31442F63-588F-4BC4-8612-BE50E35BB4EF}"/>
              </a:ext>
            </a:extLst>
          </p:cNvPr>
          <p:cNvSpPr>
            <a:spLocks noGrp="1"/>
          </p:cNvSpPr>
          <p:nvPr>
            <p:ph sz="half" idx="1"/>
          </p:nvPr>
        </p:nvSpPr>
        <p:spPr>
          <a:xfrm>
            <a:off x="1097279" y="1845734"/>
            <a:ext cx="4937760" cy="4023360"/>
          </a:xfrm>
        </p:spPr>
        <p:txBody>
          <a:bodyPr>
            <a:normAutofit lnSpcReduction="10000"/>
          </a:bodyPr>
          <a:lstStyle/>
          <a:p>
            <a:pPr algn="ctr"/>
            <a:r>
              <a:rPr lang="tr-TR" b="1" i="1" dirty="0">
                <a:solidFill>
                  <a:schemeClr val="accent2"/>
                </a:solidFill>
                <a:latin typeface="Times New Roman" panose="02020603050405020304" pitchFamily="18" charset="0"/>
                <a:cs typeface="Times New Roman" panose="02020603050405020304" pitchFamily="18" charset="0"/>
              </a:rPr>
              <a:t>Güçlü Yönler</a:t>
            </a:r>
          </a:p>
          <a:p>
            <a:pPr algn="ctr"/>
            <a:endParaRPr lang="tr-TR" b="1" i="1" dirty="0">
              <a:solidFill>
                <a:schemeClr val="accent2"/>
              </a:solidFill>
              <a:latin typeface="Times New Roman" panose="02020603050405020304" pitchFamily="18" charset="0"/>
              <a:cs typeface="Times New Roman" panose="02020603050405020304" pitchFamily="18" charset="0"/>
            </a:endParaRPr>
          </a:p>
          <a:p>
            <a:pPr algn="just"/>
            <a:r>
              <a:rPr lang="tr-TR" b="1" i="1" dirty="0">
                <a:solidFill>
                  <a:schemeClr val="accent2"/>
                </a:solidFill>
                <a:latin typeface="Times New Roman" panose="02020603050405020304" pitchFamily="18" charset="0"/>
                <a:cs typeface="Times New Roman" panose="02020603050405020304" pitchFamily="18" charset="0"/>
              </a:rPr>
              <a:t>- Sosyal </a:t>
            </a:r>
            <a:r>
              <a:rPr lang="tr-TR" b="1" i="1" dirty="0" err="1">
                <a:solidFill>
                  <a:schemeClr val="accent2"/>
                </a:solidFill>
                <a:latin typeface="Times New Roman" panose="02020603050405020304" pitchFamily="18" charset="0"/>
                <a:cs typeface="Times New Roman" panose="02020603050405020304" pitchFamily="18" charset="0"/>
              </a:rPr>
              <a:t>inşacılık</a:t>
            </a:r>
            <a:r>
              <a:rPr lang="tr-TR" b="1" i="1" dirty="0">
                <a:solidFill>
                  <a:schemeClr val="accent2"/>
                </a:solidFill>
                <a:latin typeface="Times New Roman" panose="02020603050405020304" pitchFamily="18" charset="0"/>
                <a:cs typeface="Times New Roman" panose="02020603050405020304" pitchFamily="18" charset="0"/>
              </a:rPr>
              <a:t> güçlendirme temelli uygulamayı benimser.</a:t>
            </a:r>
          </a:p>
          <a:p>
            <a:pPr algn="just"/>
            <a:r>
              <a:rPr lang="tr-TR" b="1" i="1" dirty="0">
                <a:solidFill>
                  <a:schemeClr val="accent2"/>
                </a:solidFill>
                <a:latin typeface="Times New Roman" panose="02020603050405020304" pitchFamily="18" charset="0"/>
                <a:cs typeface="Times New Roman" panose="02020603050405020304" pitchFamily="18" charset="0"/>
              </a:rPr>
              <a:t>- Güç ve kontrol müracaatçıdadır.</a:t>
            </a:r>
          </a:p>
          <a:p>
            <a:pPr algn="just"/>
            <a:r>
              <a:rPr lang="tr-TR" b="1" i="1" dirty="0">
                <a:solidFill>
                  <a:schemeClr val="accent2"/>
                </a:solidFill>
                <a:latin typeface="Times New Roman" panose="02020603050405020304" pitchFamily="18" charset="0"/>
                <a:cs typeface="Times New Roman" panose="02020603050405020304" pitchFamily="18" charset="0"/>
              </a:rPr>
              <a:t>- </a:t>
            </a:r>
            <a:r>
              <a:rPr lang="tr-TR" b="1" i="1" dirty="0" err="1">
                <a:solidFill>
                  <a:schemeClr val="accent2"/>
                </a:solidFill>
                <a:latin typeface="Times New Roman" panose="02020603050405020304" pitchFamily="18" charset="0"/>
                <a:cs typeface="Times New Roman" panose="02020603050405020304" pitchFamily="18" charset="0"/>
              </a:rPr>
              <a:t>Sosya</a:t>
            </a:r>
            <a:r>
              <a:rPr lang="tr-TR" b="1" i="1" dirty="0">
                <a:solidFill>
                  <a:schemeClr val="accent2"/>
                </a:solidFill>
                <a:latin typeface="Times New Roman" panose="02020603050405020304" pitchFamily="18" charset="0"/>
                <a:cs typeface="Times New Roman" panose="02020603050405020304" pitchFamily="18" charset="0"/>
              </a:rPr>
              <a:t> </a:t>
            </a:r>
            <a:r>
              <a:rPr lang="tr-TR" b="1" i="1" dirty="0" err="1">
                <a:solidFill>
                  <a:schemeClr val="accent2"/>
                </a:solidFill>
                <a:latin typeface="Times New Roman" panose="02020603050405020304" pitchFamily="18" charset="0"/>
                <a:cs typeface="Times New Roman" panose="02020603050405020304" pitchFamily="18" charset="0"/>
              </a:rPr>
              <a:t>inşacılık</a:t>
            </a:r>
            <a:r>
              <a:rPr lang="tr-TR" b="1" i="1" dirty="0">
                <a:solidFill>
                  <a:schemeClr val="accent2"/>
                </a:solidFill>
                <a:latin typeface="Times New Roman" panose="02020603050405020304" pitchFamily="18" charset="0"/>
                <a:cs typeface="Times New Roman" panose="02020603050405020304" pitchFamily="18" charset="0"/>
              </a:rPr>
              <a:t> ayrımcılık ırkçılık ve baskı karşıtı uygulamayı benimser.</a:t>
            </a:r>
          </a:p>
          <a:p>
            <a:pPr algn="just"/>
            <a:r>
              <a:rPr lang="tr-TR" b="1" i="1" dirty="0">
                <a:solidFill>
                  <a:schemeClr val="accent2"/>
                </a:solidFill>
                <a:latin typeface="Times New Roman" panose="02020603050405020304" pitchFamily="18" charset="0"/>
                <a:cs typeface="Times New Roman" panose="02020603050405020304" pitchFamily="18" charset="0"/>
              </a:rPr>
              <a:t>- Baskın kültür tarafından belirlenen ve herkesin </a:t>
            </a:r>
            <a:r>
              <a:rPr lang="tr-TR" b="1" i="1" dirty="0" err="1">
                <a:solidFill>
                  <a:schemeClr val="accent2"/>
                </a:solidFill>
                <a:latin typeface="Times New Roman" panose="02020603050405020304" pitchFamily="18" charset="0"/>
                <a:cs typeface="Times New Roman" panose="02020603050405020304" pitchFamily="18" charset="0"/>
              </a:rPr>
              <a:t>gerçeliği</a:t>
            </a:r>
            <a:r>
              <a:rPr lang="tr-TR" b="1" i="1" dirty="0">
                <a:solidFill>
                  <a:schemeClr val="accent2"/>
                </a:solidFill>
                <a:latin typeface="Times New Roman" panose="02020603050405020304" pitchFamily="18" charset="0"/>
                <a:cs typeface="Times New Roman" panose="02020603050405020304" pitchFamily="18" charset="0"/>
              </a:rPr>
              <a:t> ile uyuşmayan teşhis ve eksiklik modellerini benimsemez</a:t>
            </a:r>
          </a:p>
          <a:p>
            <a:pPr marL="0" indent="0" algn="just">
              <a:buNone/>
            </a:pPr>
            <a:endParaRPr lang="tr-TR" b="1" i="1" dirty="0">
              <a:solidFill>
                <a:schemeClr val="tx1"/>
              </a:solidFill>
            </a:endParaRPr>
          </a:p>
          <a:p>
            <a:endParaRPr lang="tr-TR" i="1" dirty="0">
              <a:solidFill>
                <a:schemeClr val="accent1"/>
              </a:solidFill>
            </a:endParaRPr>
          </a:p>
        </p:txBody>
      </p:sp>
      <p:sp>
        <p:nvSpPr>
          <p:cNvPr id="6" name="İçerik Yer Tutucusu 5">
            <a:extLst>
              <a:ext uri="{FF2B5EF4-FFF2-40B4-BE49-F238E27FC236}">
                <a16:creationId xmlns:a16="http://schemas.microsoft.com/office/drawing/2014/main" id="{CE6AA780-363B-4015-B2F4-CA9BBE4FABC2}"/>
              </a:ext>
            </a:extLst>
          </p:cNvPr>
          <p:cNvSpPr>
            <a:spLocks noGrp="1"/>
          </p:cNvSpPr>
          <p:nvPr>
            <p:ph sz="half" idx="2"/>
          </p:nvPr>
        </p:nvSpPr>
        <p:spPr/>
        <p:txBody>
          <a:bodyPr>
            <a:normAutofit lnSpcReduction="10000"/>
          </a:bodyPr>
          <a:lstStyle/>
          <a:p>
            <a:pPr algn="ctr"/>
            <a:r>
              <a:rPr lang="tr-TR" b="1" i="1" dirty="0">
                <a:solidFill>
                  <a:schemeClr val="accent1"/>
                </a:solidFill>
                <a:latin typeface="Times New Roman" panose="02020603050405020304" pitchFamily="18" charset="0"/>
                <a:cs typeface="Times New Roman" panose="02020603050405020304" pitchFamily="18" charset="0"/>
              </a:rPr>
              <a:t>Sınırlılıklar</a:t>
            </a:r>
          </a:p>
          <a:p>
            <a:r>
              <a:rPr lang="tr-TR" b="1" i="1" dirty="0">
                <a:solidFill>
                  <a:schemeClr val="accent1"/>
                </a:solidFill>
                <a:latin typeface="Times New Roman" panose="02020603050405020304" pitchFamily="18" charset="0"/>
                <a:cs typeface="Times New Roman" panose="02020603050405020304" pitchFamily="18" charset="0"/>
              </a:rPr>
              <a:t>- Müracaatçıya dışarıdan dayatılan hedeflerin müracaatçının teoriye bağlı kalmasını zorlaştırması</a:t>
            </a:r>
          </a:p>
          <a:p>
            <a:r>
              <a:rPr lang="tr-TR" b="1" i="1" dirty="0">
                <a:solidFill>
                  <a:schemeClr val="accent1"/>
                </a:solidFill>
                <a:latin typeface="Times New Roman" panose="02020603050405020304" pitchFamily="18" charset="0"/>
                <a:cs typeface="Times New Roman" panose="02020603050405020304" pitchFamily="18" charset="0"/>
              </a:rPr>
              <a:t>- objektif ve tek gerçeklik yoktur ilkesinin müracaatçıyla empati kurulamayacak bir sübjektiflik olarak anlaşılması</a:t>
            </a:r>
          </a:p>
          <a:p>
            <a:r>
              <a:rPr lang="tr-TR" b="1" i="1" dirty="0">
                <a:solidFill>
                  <a:schemeClr val="accent1"/>
                </a:solidFill>
                <a:latin typeface="Times New Roman" panose="02020603050405020304" pitchFamily="18" charset="0"/>
                <a:cs typeface="Times New Roman" panose="02020603050405020304" pitchFamily="18" charset="0"/>
              </a:rPr>
              <a:t>- </a:t>
            </a:r>
            <a:r>
              <a:rPr lang="tr-TR" b="1" i="1" dirty="0" err="1">
                <a:solidFill>
                  <a:schemeClr val="accent1"/>
                </a:solidFill>
                <a:latin typeface="Times New Roman" panose="02020603050405020304" pitchFamily="18" charset="0"/>
                <a:cs typeface="Times New Roman" panose="02020603050405020304" pitchFamily="18" charset="0"/>
              </a:rPr>
              <a:t>Geneksel</a:t>
            </a:r>
            <a:r>
              <a:rPr lang="tr-TR" b="1" i="1" dirty="0">
                <a:solidFill>
                  <a:schemeClr val="accent1"/>
                </a:solidFill>
                <a:latin typeface="Times New Roman" panose="02020603050405020304" pitchFamily="18" charset="0"/>
                <a:cs typeface="Times New Roman" panose="02020603050405020304" pitchFamily="18" charset="0"/>
              </a:rPr>
              <a:t> anlayışa oranla sosyal çalışmacı müracaatçının kendi kendinin uzmanı olmasına izin vermekte zorlanabilmektedir.</a:t>
            </a:r>
          </a:p>
          <a:p>
            <a:r>
              <a:rPr lang="tr-TR" b="1" i="1" dirty="0">
                <a:solidFill>
                  <a:schemeClr val="accent1"/>
                </a:solidFill>
                <a:latin typeface="Times New Roman" panose="02020603050405020304" pitchFamily="18" charset="0"/>
                <a:cs typeface="Times New Roman" panose="02020603050405020304" pitchFamily="18" charset="0"/>
              </a:rPr>
              <a:t>-Eğer herkesin kendine ait bir gerçekliği varsa, doğası itibariyle ayrımcı olan gerçeklikleri nasıl anlamlandırırız?</a:t>
            </a:r>
          </a:p>
        </p:txBody>
      </p:sp>
    </p:spTree>
    <p:extLst>
      <p:ext uri="{BB962C8B-B14F-4D97-AF65-F5344CB8AC3E}">
        <p14:creationId xmlns:p14="http://schemas.microsoft.com/office/powerpoint/2010/main" val="865745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76EF963-D8F8-4260-BCE1-5308F8184535}"/>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2. Sosyal </a:t>
            </a:r>
            <a:r>
              <a:rPr lang="tr-TR" dirty="0" err="1">
                <a:latin typeface="Times New Roman" panose="02020603050405020304" pitchFamily="18" charset="0"/>
                <a:cs typeface="Times New Roman" panose="02020603050405020304" pitchFamily="18" charset="0"/>
              </a:rPr>
              <a:t>İnşacılığın</a:t>
            </a:r>
            <a:r>
              <a:rPr lang="tr-TR" dirty="0">
                <a:latin typeface="Times New Roman" panose="02020603050405020304" pitchFamily="18" charset="0"/>
                <a:cs typeface="Times New Roman" panose="02020603050405020304" pitchFamily="18" charset="0"/>
              </a:rPr>
              <a:t> Temel Önermeleri</a:t>
            </a:r>
          </a:p>
        </p:txBody>
      </p:sp>
      <p:sp>
        <p:nvSpPr>
          <p:cNvPr id="3" name="İçerik Yer Tutucusu 2">
            <a:extLst>
              <a:ext uri="{FF2B5EF4-FFF2-40B4-BE49-F238E27FC236}">
                <a16:creationId xmlns:a16="http://schemas.microsoft.com/office/drawing/2014/main" id="{ACE88E25-C2C1-456A-BFAF-CBC6C8AB46A6}"/>
              </a:ext>
            </a:extLst>
          </p:cNvPr>
          <p:cNvSpPr>
            <a:spLocks noGrp="1"/>
          </p:cNvSpPr>
          <p:nvPr>
            <p:ph idx="1"/>
          </p:nvPr>
        </p:nvSpPr>
        <p:spPr>
          <a:xfrm>
            <a:off x="1184564" y="1845734"/>
            <a:ext cx="9971116" cy="4458084"/>
          </a:xfrm>
        </p:spPr>
        <p:txBody>
          <a:bodyPr>
            <a:normAutofit lnSpcReduction="10000"/>
          </a:bodyPr>
          <a:lstStyle/>
          <a:p>
            <a:pPr algn="just">
              <a:buFont typeface="Wingdings" panose="05000000000000000000" pitchFamily="2" charset="2"/>
              <a:buChar char="v"/>
            </a:pPr>
            <a:r>
              <a:rPr lang="tr-TR" dirty="0"/>
              <a:t> </a:t>
            </a:r>
            <a:r>
              <a:rPr lang="tr-TR" dirty="0">
                <a:latin typeface="Times New Roman" panose="02020603050405020304" pitchFamily="18" charset="0"/>
                <a:cs typeface="Times New Roman" panose="02020603050405020304" pitchFamily="18" charset="0"/>
              </a:rPr>
              <a:t>Sosyal </a:t>
            </a:r>
            <a:r>
              <a:rPr lang="tr-TR" dirty="0" err="1">
                <a:latin typeface="Times New Roman" panose="02020603050405020304" pitchFamily="18" charset="0"/>
                <a:cs typeface="Times New Roman" panose="02020603050405020304" pitchFamily="18" charset="0"/>
              </a:rPr>
              <a:t>inşacılık</a:t>
            </a:r>
            <a:r>
              <a:rPr lang="tr-TR" dirty="0">
                <a:latin typeface="Times New Roman" panose="02020603050405020304" pitchFamily="18" charset="0"/>
                <a:cs typeface="Times New Roman" panose="02020603050405020304" pitchFamily="18" charset="0"/>
              </a:rPr>
              <a:t>, insanın bilgiyi bulmak ya da keşfetmekten çok inşa ettiğine ya da ürettiğine inanır.</a:t>
            </a:r>
          </a:p>
          <a:p>
            <a:pPr algn="just">
              <a:buFont typeface="Wingdings" panose="05000000000000000000" pitchFamily="2" charset="2"/>
              <a:buChar char="v"/>
            </a:pPr>
            <a:r>
              <a:rPr lang="tr-TR" dirty="0">
                <a:latin typeface="Times New Roman" panose="02020603050405020304" pitchFamily="18" charset="0"/>
                <a:cs typeface="Times New Roman" panose="02020603050405020304" pitchFamily="18" charset="0"/>
              </a:rPr>
              <a:t> Sosyal inşacı bir yaklaşım benimsediğimizde her bireyin yaşam deneyimlerine değere veririz ve özellikle sosyokültürel değerlerin etkisiyle, bir durumu her bireyin farklı deneyimleyeceğini biliriz. Her bireyin biricik ve farklı bir gerçeklik algısı olduğunu kabul ederken tüm bu gerçeklikleri anlamaya dilin kullanımıyla başlarız.</a:t>
            </a:r>
          </a:p>
          <a:p>
            <a:pPr algn="just">
              <a:buFont typeface="Wingdings" panose="05000000000000000000" pitchFamily="2" charset="2"/>
              <a:buChar char="v"/>
            </a:pPr>
            <a:r>
              <a:rPr lang="tr-TR" dirty="0">
                <a:latin typeface="Times New Roman" panose="02020603050405020304" pitchFamily="18" charset="0"/>
                <a:cs typeface="Times New Roman" panose="02020603050405020304" pitchFamily="18" charset="0"/>
              </a:rPr>
              <a:t> Sosyal </a:t>
            </a:r>
            <a:r>
              <a:rPr lang="tr-TR" dirty="0" err="1">
                <a:latin typeface="Times New Roman" panose="02020603050405020304" pitchFamily="18" charset="0"/>
                <a:cs typeface="Times New Roman" panose="02020603050405020304" pitchFamily="18" charset="0"/>
              </a:rPr>
              <a:t>İnşacılığı</a:t>
            </a:r>
            <a:r>
              <a:rPr lang="tr-TR" dirty="0">
                <a:latin typeface="Times New Roman" panose="02020603050405020304" pitchFamily="18" charset="0"/>
                <a:cs typeface="Times New Roman" panose="02020603050405020304" pitchFamily="18" charset="0"/>
              </a:rPr>
              <a:t> keşfederken aşağıdaki sorular dilin kullanımı ve yakın çevremizde bile olaylar ve olgular karşısında gerçekliğin nasıl değiştiğini bize gösteren örneklerdir. Kendimizi yakın hissettiğimiz küçük bir grupla şu soruları cevaplandıralım:</a:t>
            </a:r>
          </a:p>
          <a:p>
            <a:pPr algn="just"/>
            <a:r>
              <a:rPr lang="tr-TR" dirty="0">
                <a:latin typeface="Times New Roman" panose="02020603050405020304" pitchFamily="18" charset="0"/>
                <a:cs typeface="Times New Roman" panose="02020603050405020304" pitchFamily="18" charset="0"/>
              </a:rPr>
              <a:t>1. Size göre yılın en önemli bayramı hangisidir?</a:t>
            </a:r>
          </a:p>
          <a:p>
            <a:pPr algn="just"/>
            <a:r>
              <a:rPr lang="tr-TR" dirty="0">
                <a:latin typeface="Times New Roman" panose="02020603050405020304" pitchFamily="18" charset="0"/>
                <a:cs typeface="Times New Roman" panose="02020603050405020304" pitchFamily="18" charset="0"/>
              </a:rPr>
              <a:t>2. Aileler akşam yemeğini düzenli olarak birlikte mi yemeliler?</a:t>
            </a:r>
          </a:p>
          <a:p>
            <a:pPr algn="just"/>
            <a:r>
              <a:rPr lang="tr-TR" dirty="0">
                <a:latin typeface="Times New Roman" panose="02020603050405020304" pitchFamily="18" charset="0"/>
                <a:cs typeface="Times New Roman" panose="02020603050405020304" pitchFamily="18" charset="0"/>
              </a:rPr>
              <a:t>3. Bir çocuğunuz olsaydı ona önereceğiniz en uygun evlilik yaşı ne olurdu?</a:t>
            </a:r>
          </a:p>
          <a:p>
            <a:pPr algn="just"/>
            <a:r>
              <a:rPr lang="tr-TR" dirty="0">
                <a:latin typeface="Times New Roman" panose="02020603050405020304" pitchFamily="18" charset="0"/>
                <a:cs typeface="Times New Roman" panose="02020603050405020304" pitchFamily="18" charset="0"/>
              </a:rPr>
              <a:t>4. En çok hangi sporu seviyorsunuz ve nedeni nedir?</a:t>
            </a:r>
          </a:p>
          <a:p>
            <a:endParaRPr lang="tr-TR" dirty="0"/>
          </a:p>
        </p:txBody>
      </p:sp>
    </p:spTree>
    <p:extLst>
      <p:ext uri="{BB962C8B-B14F-4D97-AF65-F5344CB8AC3E}">
        <p14:creationId xmlns:p14="http://schemas.microsoft.com/office/powerpoint/2010/main" val="3237006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501EC78-7AAD-47A1-80CF-1D11AB3DAE0B}"/>
              </a:ext>
            </a:extLst>
          </p:cNvPr>
          <p:cNvSpPr>
            <a:spLocks noGrp="1"/>
          </p:cNvSpPr>
          <p:nvPr>
            <p:ph type="body" sz="half" idx="4294967295"/>
          </p:nvPr>
        </p:nvSpPr>
        <p:spPr>
          <a:xfrm>
            <a:off x="1039019" y="228600"/>
            <a:ext cx="10113962" cy="6047509"/>
          </a:xfrm>
        </p:spPr>
        <p:txBody>
          <a:bodyPr>
            <a:normAutofit lnSpcReduction="10000"/>
          </a:bodyPr>
          <a:lstStyle/>
          <a:p>
            <a:pPr algn="just"/>
            <a:r>
              <a:rPr lang="tr-TR" b="1" i="1" dirty="0">
                <a:latin typeface="Times New Roman" panose="02020603050405020304" pitchFamily="18" charset="0"/>
                <a:cs typeface="Times New Roman" panose="02020603050405020304" pitchFamily="18" charset="0"/>
              </a:rPr>
              <a:t>Sosyal </a:t>
            </a:r>
            <a:r>
              <a:rPr lang="tr-TR" b="1" i="1" dirty="0" err="1">
                <a:latin typeface="Times New Roman" panose="02020603050405020304" pitchFamily="18" charset="0"/>
                <a:cs typeface="Times New Roman" panose="02020603050405020304" pitchFamily="18" charset="0"/>
              </a:rPr>
              <a:t>İnşacılıkta</a:t>
            </a:r>
            <a:r>
              <a:rPr lang="tr-TR" b="1" i="1" dirty="0">
                <a:latin typeface="Times New Roman" panose="02020603050405020304" pitchFamily="18" charset="0"/>
                <a:cs typeface="Times New Roman" panose="02020603050405020304" pitchFamily="18" charset="0"/>
              </a:rPr>
              <a:t> Temel Önermeler Şöyledir:</a:t>
            </a:r>
          </a:p>
          <a:p>
            <a:pPr algn="just"/>
            <a:endParaRPr lang="tr-TR" b="1" i="1" dirty="0">
              <a:latin typeface="Times New Roman" panose="02020603050405020304" pitchFamily="18" charset="0"/>
              <a:cs typeface="Times New Roman" panose="02020603050405020304" pitchFamily="18" charset="0"/>
            </a:endParaRPr>
          </a:p>
          <a:p>
            <a:pPr algn="just"/>
            <a:r>
              <a:rPr lang="tr-TR" b="1" i="1" dirty="0">
                <a:latin typeface="Times New Roman" panose="02020603050405020304" pitchFamily="18" charset="0"/>
                <a:cs typeface="Times New Roman" panose="02020603050405020304" pitchFamily="18" charset="0"/>
              </a:rPr>
              <a:t>1. Bireyler Kendi Gerçekliklerine ve Dünyayı Anlama Şekillerine Sahiptirler</a:t>
            </a:r>
          </a:p>
          <a:p>
            <a:pPr algn="just"/>
            <a:r>
              <a:rPr lang="tr-TR" dirty="0">
                <a:latin typeface="Times New Roman" panose="02020603050405020304" pitchFamily="18" charset="0"/>
                <a:cs typeface="Times New Roman" panose="02020603050405020304" pitchFamily="18" charset="0"/>
              </a:rPr>
              <a:t>Her birey kendi gerçeklik algısını kendisi oluşturur ve başka kimse aynı gerçekliğe sahip olamaz. Çünkü o gerçeklik, o kişinin kendi dünyasında gerçekleşen deneyimler ve bu deneyimlerle ilgili kendi inanç ve değerleri tarafından geliştirilir. Bu inanç ve değerler de kişinin üyesi olduğu toplumun kültüründen etkilenir.</a:t>
            </a:r>
          </a:p>
          <a:p>
            <a:pPr algn="just"/>
            <a:endParaRPr lang="tr-TR" dirty="0">
              <a:latin typeface="Times New Roman" panose="02020603050405020304" pitchFamily="18" charset="0"/>
              <a:cs typeface="Times New Roman" panose="02020603050405020304" pitchFamily="18" charset="0"/>
            </a:endParaRPr>
          </a:p>
          <a:p>
            <a:pPr algn="just"/>
            <a:r>
              <a:rPr lang="tr-TR" b="1" i="1" dirty="0">
                <a:latin typeface="Times New Roman" panose="02020603050405020304" pitchFamily="18" charset="0"/>
                <a:cs typeface="Times New Roman" panose="02020603050405020304" pitchFamily="18" charset="0"/>
              </a:rPr>
              <a:t>2.</a:t>
            </a:r>
            <a:r>
              <a:rPr lang="tr-TR" b="1" i="1" dirty="0">
                <a:effectLst/>
                <a:latin typeface="Times New Roman" panose="02020603050405020304" pitchFamily="18" charset="0"/>
                <a:ea typeface="Calibri" panose="020F0502020204030204" pitchFamily="34" charset="0"/>
                <a:cs typeface="Times New Roman" panose="02020603050405020304" pitchFamily="18" charset="0"/>
              </a:rPr>
              <a:t> Kişiler Dünyayla İlgili Bilgilerini Oluşturma Sürecine Aktif Olarak Dahildirler, Çevrelerindeki Uyaranlarla Pasif Olarak Uyaran-Uyarı İlişkisi Kurmakla Yetinmezler</a:t>
            </a:r>
            <a:endParaRPr lang="tr-TR" b="1" i="1" dirty="0">
              <a:latin typeface="Times New Roman" panose="02020603050405020304" pitchFamily="18" charset="0"/>
              <a:cs typeface="Times New Roman" panose="02020603050405020304" pitchFamily="18" charset="0"/>
            </a:endParaRPr>
          </a:p>
          <a:p>
            <a:pPr algn="just"/>
            <a:r>
              <a:rPr lang="tr-TR" dirty="0">
                <a:effectLst/>
                <a:latin typeface="Times New Roman" panose="02020603050405020304" pitchFamily="18" charset="0"/>
                <a:ea typeface="Calibri" panose="020F0502020204030204" pitchFamily="34" charset="0"/>
                <a:cs typeface="Times New Roman" panose="02020603050405020304" pitchFamily="18" charset="0"/>
              </a:rPr>
              <a:t>Bireyler gerçeklik algılarını çevreleriyle etkileşime girerek oluşan yaşam deneyimlerini bilişsel düzeyleriyle birleştirip inşa ederler. Bireylerin gerçeklikleri karşılaştıkları durumlar karşısında sürekli olarak bir değişim halindedir. İradeleri dışında gelişen olaylara göre kendi gerçekliklerini düzenlerler. Örneğin; 1999 yılında meydana gelen Marmara depremi binlerce insanın ölümüne yol açmıştır. Ancak bu afeti yaşayan bireylerin depremi nasıl deneyimlediğini bilmek mümkün değildir. Deprem esnasında yan yana olan iki birey bile birbirinden farklı görüşlere, duygulara sahip olacağından gerçeklikleri de birbirinden farklı olacaktır. Üstelik gerçeklikleri bu deneyimle değişecek olup Marmara depremini deneyimlememiş olanlar bu deneyimi hiç bilemeyecekler.</a:t>
            </a:r>
          </a:p>
          <a:p>
            <a:pPr algn="just"/>
            <a:endParaRPr lang="tr-TR" dirty="0"/>
          </a:p>
        </p:txBody>
      </p:sp>
    </p:spTree>
    <p:extLst>
      <p:ext uri="{BB962C8B-B14F-4D97-AF65-F5344CB8AC3E}">
        <p14:creationId xmlns:p14="http://schemas.microsoft.com/office/powerpoint/2010/main" val="3196605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58687E7-539B-4349-981D-18B92D60B5F6}"/>
              </a:ext>
            </a:extLst>
          </p:cNvPr>
          <p:cNvSpPr>
            <a:spLocks noGrp="1"/>
          </p:cNvSpPr>
          <p:nvPr>
            <p:ph idx="4294967295"/>
          </p:nvPr>
        </p:nvSpPr>
        <p:spPr>
          <a:xfrm>
            <a:off x="1350819" y="457200"/>
            <a:ext cx="9732818" cy="6165273"/>
          </a:xfrm>
        </p:spPr>
        <p:txBody>
          <a:bodyPr>
            <a:normAutofit fontScale="25000" lnSpcReduction="20000"/>
          </a:bodyPr>
          <a:lstStyle/>
          <a:p>
            <a:pPr marL="0" lvl="0" indent="0" algn="just">
              <a:lnSpc>
                <a:spcPct val="120000"/>
              </a:lnSpc>
              <a:buNone/>
            </a:pPr>
            <a:r>
              <a:rPr lang="tr-TR" sz="8000" b="1" i="1" dirty="0">
                <a:effectLst/>
                <a:latin typeface="Times New Roman" panose="02020603050405020304" pitchFamily="18" charset="0"/>
                <a:ea typeface="Calibri" panose="020F0502020204030204" pitchFamily="34" charset="0"/>
                <a:cs typeface="Times New Roman" panose="02020603050405020304" pitchFamily="18" charset="0"/>
              </a:rPr>
              <a:t>3. Bir Bireyin Gerçekliği ve Bilgisi, Tarihi ve Kültürel Bir Bağlamda Yer Alır; Gerçeklik Bu Tarihi ve Kültürel Bağlam Yoluyla Geliştirilir. </a:t>
            </a:r>
          </a:p>
          <a:p>
            <a:pPr marL="0" lvl="0" indent="0" algn="just">
              <a:lnSpc>
                <a:spcPct val="120000"/>
              </a:lnSpc>
              <a:buNone/>
            </a:pPr>
            <a:r>
              <a:rPr lang="tr-TR" sz="8000" dirty="0">
                <a:effectLst/>
                <a:latin typeface="Times New Roman" panose="02020603050405020304" pitchFamily="18" charset="0"/>
                <a:ea typeface="Calibri" panose="020F0502020204030204" pitchFamily="34" charset="0"/>
                <a:cs typeface="Times New Roman" panose="02020603050405020304" pitchFamily="18" charset="0"/>
              </a:rPr>
              <a:t>Sosyal inşacılar dünyayı anlamlandırmada yol haritası olarak kabul ettiğimiz dil ve kavramların içinde bulunduğumuz zamana, kültüre has olduğuna inanırlar. Bilgi zaman ve kültürle çevrelenmiştir, bunlardan bağımsız olamaz.</a:t>
            </a:r>
          </a:p>
          <a:p>
            <a:pPr marL="0" lvl="0" indent="0" algn="just">
              <a:lnSpc>
                <a:spcPct val="120000"/>
              </a:lnSpc>
              <a:buNone/>
            </a:pPr>
            <a:r>
              <a:rPr lang="tr-TR" sz="8000" dirty="0">
                <a:effectLst/>
                <a:latin typeface="Times New Roman" panose="02020603050405020304" pitchFamily="18" charset="0"/>
                <a:ea typeface="Calibri" panose="020F0502020204030204" pitchFamily="34" charset="0"/>
                <a:cs typeface="Times New Roman" panose="02020603050405020304" pitchFamily="18" charset="0"/>
              </a:rPr>
              <a:t>Bu varsayım bireyin kendi gerçekliğini oluştururken içinde bulunduğu toplumsal yapıyı, kültürel değerleri, inanç sistemlerini nasıl yorumlayacağı ve deneyimleyeceği üzerine odaklanır. Bireyler dünyayı algılarken bilişsel anlamda oluşturdukları bilgi ve anlamlarla birlikte olayları hangi zaman diliminde yaşadıkları, sosyal çevreleri, dahil oldukları inanç sistemleri ve kültürel değerlere göre deneyimler ve yorumlarlar. Böylelikle bireyler kendi gerçekliklerini oluştururken belli bir tarih ve süreç içerisinde deneyimledikleri deneyimleri baz alırlar.</a:t>
            </a:r>
          </a:p>
          <a:p>
            <a:pPr marL="0" lvl="0" indent="0" algn="just">
              <a:lnSpc>
                <a:spcPct val="120000"/>
              </a:lnSpc>
              <a:buNone/>
            </a:pPr>
            <a:r>
              <a:rPr lang="tr-TR" sz="8000" dirty="0">
                <a:effectLst/>
                <a:latin typeface="Times New Roman" panose="02020603050405020304" pitchFamily="18" charset="0"/>
                <a:ea typeface="Calibri" panose="020F0502020204030204" pitchFamily="34" charset="0"/>
                <a:cs typeface="Times New Roman" panose="02020603050405020304" pitchFamily="18" charset="0"/>
              </a:rPr>
              <a:t>Örneğin; afyon 18. Yüzyılda Osmanlı Döneminde ekimi ve ticareti yapılan bir ürün iken tarihsel süreçte afyonun bağımlılık yapıcı maddelerden biri olarak toplumun geniş bir bölümünü olumsuz etkilemesi üzerine toplumsal bir sorun haline gelmiş; satışı ve kullanımı yasaklanan bir madde olmuştur.</a:t>
            </a:r>
          </a:p>
          <a:p>
            <a:endParaRPr lang="tr-TR" dirty="0"/>
          </a:p>
        </p:txBody>
      </p:sp>
    </p:spTree>
    <p:extLst>
      <p:ext uri="{BB962C8B-B14F-4D97-AF65-F5344CB8AC3E}">
        <p14:creationId xmlns:p14="http://schemas.microsoft.com/office/powerpoint/2010/main" val="2187780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F051E44E-CAF1-4184-8BBC-24D9C980A11C}"/>
              </a:ext>
            </a:extLst>
          </p:cNvPr>
          <p:cNvSpPr txBox="1"/>
          <p:nvPr/>
        </p:nvSpPr>
        <p:spPr>
          <a:xfrm>
            <a:off x="928254" y="674537"/>
            <a:ext cx="10356273" cy="5324535"/>
          </a:xfrm>
          <a:prstGeom prst="rect">
            <a:avLst/>
          </a:prstGeom>
          <a:noFill/>
        </p:spPr>
        <p:txBody>
          <a:bodyPr wrap="square">
            <a:spAutoFit/>
          </a:bodyPr>
          <a:lstStyle/>
          <a:p>
            <a:pPr marL="457200" algn="just"/>
            <a:r>
              <a:rPr lang="tr-TR" sz="2000" dirty="0">
                <a:effectLst/>
                <a:ea typeface="Calibri" panose="020F0502020204030204" pitchFamily="34" charset="0"/>
                <a:cs typeface="Times New Roman" panose="02020603050405020304" pitchFamily="18" charset="0"/>
              </a:rPr>
              <a:t> </a:t>
            </a:r>
          </a:p>
          <a:p>
            <a:pPr lvl="0" algn="just"/>
            <a:r>
              <a:rPr lang="tr-TR" sz="2000" b="1" i="1" dirty="0">
                <a:effectLst/>
                <a:latin typeface="Times New Roman" panose="02020603050405020304" pitchFamily="18" charset="0"/>
                <a:ea typeface="Calibri" panose="020F0502020204030204" pitchFamily="34" charset="0"/>
                <a:cs typeface="Times New Roman" panose="02020603050405020304" pitchFamily="18" charset="0"/>
              </a:rPr>
              <a:t>4. Bireyler Gerçekliklerini Dil Yoluyla İfade Ederler: </a:t>
            </a:r>
            <a:r>
              <a:rPr lang="tr-TR" sz="2000" dirty="0">
                <a:effectLst/>
                <a:latin typeface="Times New Roman" panose="02020603050405020304" pitchFamily="18" charset="0"/>
                <a:ea typeface="Calibri" panose="020F0502020204030204" pitchFamily="34" charset="0"/>
                <a:cs typeface="Times New Roman" panose="02020603050405020304" pitchFamily="18" charset="0"/>
              </a:rPr>
              <a:t>Dil bireylerin kendi gerçekliklerini ve diğerlerinin gerçekliklerini anlama aracıdır. Günlük hayatta bireyler arasındaki gerçeklikleri aktarmak dil aracılığıyla mümkün olur. Sosyal </a:t>
            </a:r>
            <a:r>
              <a:rPr lang="tr-TR" sz="2000" dirty="0" err="1">
                <a:effectLst/>
                <a:latin typeface="Times New Roman" panose="02020603050405020304" pitchFamily="18" charset="0"/>
                <a:ea typeface="Calibri" panose="020F0502020204030204" pitchFamily="34" charset="0"/>
                <a:cs typeface="Times New Roman" panose="02020603050405020304" pitchFamily="18" charset="0"/>
              </a:rPr>
              <a:t>inşacılıkta</a:t>
            </a:r>
            <a:r>
              <a:rPr lang="tr-TR" sz="2000" dirty="0">
                <a:effectLst/>
                <a:latin typeface="Times New Roman" panose="02020603050405020304" pitchFamily="18" charset="0"/>
                <a:ea typeface="Calibri" panose="020F0502020204030204" pitchFamily="34" charset="0"/>
                <a:cs typeface="Times New Roman" panose="02020603050405020304" pitchFamily="18" charset="0"/>
              </a:rPr>
              <a:t> gündelik hayatın gerçekliğini kavramak isteyene yol gösterecek en önemli öncüllerden biri dildir. Gündelik hayatın gerçekliğinin farklı alanlar arasında köprü kurarak onları anlamlı bir bütün içinde birleştirir. Bu akış </a:t>
            </a:r>
            <a:r>
              <a:rPr lang="tr-TR" sz="2000" dirty="0" err="1">
                <a:effectLst/>
                <a:latin typeface="Times New Roman" panose="02020603050405020304" pitchFamily="18" charset="0"/>
                <a:ea typeface="Calibri" panose="020F0502020204030204" pitchFamily="34" charset="0"/>
                <a:cs typeface="Times New Roman" panose="02020603050405020304" pitchFamily="18" charset="0"/>
              </a:rPr>
              <a:t>mekansal</a:t>
            </a:r>
            <a:r>
              <a:rPr lang="tr-TR" sz="2000" dirty="0">
                <a:effectLst/>
                <a:latin typeface="Times New Roman" panose="02020603050405020304" pitchFamily="18" charset="0"/>
                <a:ea typeface="Calibri" panose="020F0502020204030204" pitchFamily="34" charset="0"/>
                <a:cs typeface="Times New Roman" panose="02020603050405020304" pitchFamily="18" charset="0"/>
              </a:rPr>
              <a:t>, zamansal ve sosyal boyutlar taşır. Dil vasıtasıyla, birey kendi manevra alanı ile ötekininki arasındaki uçurumu aşabilir, kendi  zaman düzenini ötekiyle eş zamanlı hale getirebilir. Dil şimdiye dek yüz-yüze etkileşim kurmadığımız bireyler ve topluluklar hakkında bilgi sahibi olmamızı </a:t>
            </a:r>
            <a:r>
              <a:rPr lang="tr-TR" sz="2000" dirty="0" err="1">
                <a:effectLst/>
                <a:latin typeface="Times New Roman" panose="02020603050405020304" pitchFamily="18" charset="0"/>
                <a:ea typeface="Calibri" panose="020F0502020204030204" pitchFamily="34" charset="0"/>
                <a:cs typeface="Times New Roman" panose="02020603050405020304" pitchFamily="18" charset="0"/>
              </a:rPr>
              <a:t>mekansal</a:t>
            </a:r>
            <a:r>
              <a:rPr lang="tr-TR" sz="2000" dirty="0">
                <a:effectLst/>
                <a:latin typeface="Times New Roman" panose="02020603050405020304" pitchFamily="18" charset="0"/>
                <a:ea typeface="Calibri" panose="020F0502020204030204" pitchFamily="34" charset="0"/>
                <a:cs typeface="Times New Roman" panose="02020603050405020304" pitchFamily="18" charset="0"/>
              </a:rPr>
              <a:t>, zamansal ve sosyal bakımdan 'burada ve şimdi' olmayan çeşitli nesneleri 'burada kılmamıza' katkı sağlayacaktır. </a:t>
            </a:r>
          </a:p>
          <a:p>
            <a:pPr lvl="0" algn="just"/>
            <a:r>
              <a:rPr lang="tr-TR"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lvl="0" algn="just">
              <a:spcAft>
                <a:spcPts val="800"/>
              </a:spcAft>
            </a:pPr>
            <a:r>
              <a:rPr lang="tr-TR" sz="2000" b="1" i="1" dirty="0">
                <a:effectLst/>
                <a:latin typeface="Times New Roman" panose="02020603050405020304" pitchFamily="18" charset="0"/>
                <a:ea typeface="Calibri" panose="020F0502020204030204" pitchFamily="34" charset="0"/>
                <a:cs typeface="Times New Roman" panose="02020603050405020304" pitchFamily="18" charset="0"/>
              </a:rPr>
              <a:t>5. Objektif ve Tek Bir Gerçeklik Yoktur: </a:t>
            </a:r>
            <a:r>
              <a:rPr lang="tr-TR" sz="2000" dirty="0">
                <a:effectLst/>
                <a:latin typeface="Times New Roman" panose="02020603050405020304" pitchFamily="18" charset="0"/>
                <a:ea typeface="Calibri" panose="020F0502020204030204" pitchFamily="34" charset="0"/>
                <a:cs typeface="Times New Roman" panose="02020603050405020304" pitchFamily="18" charset="0"/>
              </a:rPr>
              <a:t>Bu varsayıma göre bireyler dünyayı kendi pencerelerinden okuyacakları için objektif ve tek bir gerçeklikten bahsedilemez. İnsanların yaşantılarında gerçeklikleri nasıl algıladıkları kendi deneyimlerinden ibarettir. Örneğin; bir insanın evlenme yaşı içinde bulunduğu toplumun yapısıyla, kişisel değerliyle, eğitim durumuyla, bağlı olduğu dini ritüellerle değişebilir. </a:t>
            </a:r>
          </a:p>
        </p:txBody>
      </p:sp>
    </p:spTree>
    <p:extLst>
      <p:ext uri="{BB962C8B-B14F-4D97-AF65-F5344CB8AC3E}">
        <p14:creationId xmlns:p14="http://schemas.microsoft.com/office/powerpoint/2010/main" val="542401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92CECDB0-1190-446C-8E95-D2B2B17D78F3}"/>
              </a:ext>
            </a:extLst>
          </p:cNvPr>
          <p:cNvSpPr>
            <a:spLocks noGrp="1"/>
          </p:cNvSpPr>
          <p:nvPr>
            <p:ph type="title"/>
          </p:nvPr>
        </p:nvSpPr>
        <p:spPr>
          <a:xfrm>
            <a:off x="1156855" y="263527"/>
            <a:ext cx="9998825" cy="1450757"/>
          </a:xfrm>
        </p:spPr>
        <p:txBody>
          <a:bodyPr/>
          <a:lstStyle/>
          <a:p>
            <a:pPr algn="ctr"/>
            <a:r>
              <a:rPr lang="tr-TR" dirty="0">
                <a:latin typeface="Times New Roman" panose="02020603050405020304" pitchFamily="18" charset="0"/>
                <a:cs typeface="Times New Roman" panose="02020603050405020304" pitchFamily="18" charset="0"/>
              </a:rPr>
              <a:t>3. Sosyal Çalışma Uygulamasında Sosyal </a:t>
            </a:r>
            <a:r>
              <a:rPr lang="tr-TR" dirty="0" err="1">
                <a:latin typeface="Times New Roman" panose="02020603050405020304" pitchFamily="18" charset="0"/>
                <a:cs typeface="Times New Roman" panose="02020603050405020304" pitchFamily="18" charset="0"/>
              </a:rPr>
              <a:t>İnşacılık</a:t>
            </a:r>
            <a:endParaRPr lang="tr-TR" dirty="0">
              <a:latin typeface="Times New Roman" panose="02020603050405020304" pitchFamily="18" charset="0"/>
              <a:cs typeface="Times New Roman" panose="02020603050405020304" pitchFamily="18" charset="0"/>
            </a:endParaRPr>
          </a:p>
        </p:txBody>
      </p:sp>
      <p:sp>
        <p:nvSpPr>
          <p:cNvPr id="5" name="İçerik Yer Tutucusu 4">
            <a:extLst>
              <a:ext uri="{FF2B5EF4-FFF2-40B4-BE49-F238E27FC236}">
                <a16:creationId xmlns:a16="http://schemas.microsoft.com/office/drawing/2014/main" id="{A502BDAB-25F1-4578-A728-281AC2600EC2}"/>
              </a:ext>
            </a:extLst>
          </p:cNvPr>
          <p:cNvSpPr>
            <a:spLocks noGrp="1"/>
          </p:cNvSpPr>
          <p:nvPr>
            <p:ph idx="1"/>
          </p:nvPr>
        </p:nvSpPr>
        <p:spPr>
          <a:xfrm>
            <a:off x="1097280" y="1651937"/>
            <a:ext cx="10058400" cy="5143717"/>
          </a:xfrm>
        </p:spPr>
        <p:txBody>
          <a:bodyPr>
            <a:normAutofit fontScale="92500"/>
          </a:bodyPr>
          <a:lstStyle/>
          <a:p>
            <a:pPr algn="just">
              <a:lnSpc>
                <a:spcPct val="200000"/>
              </a:lnSpc>
              <a:spcAft>
                <a:spcPts val="800"/>
              </a:spcAft>
            </a:pPr>
            <a:r>
              <a:rPr lang="tr-TR" sz="2200" b="1" i="1" dirty="0">
                <a:effectLst/>
                <a:latin typeface="Times New Roman" panose="02020603050405020304" pitchFamily="18" charset="0"/>
                <a:ea typeface="Calibri" panose="020F0502020204030204" pitchFamily="34" charset="0"/>
                <a:cs typeface="Times New Roman" panose="02020603050405020304" pitchFamily="18" charset="0"/>
              </a:rPr>
              <a:t>Sosyal </a:t>
            </a:r>
            <a:r>
              <a:rPr lang="tr-TR" sz="2200" b="1" i="1" dirty="0" err="1">
                <a:effectLst/>
                <a:latin typeface="Times New Roman" panose="02020603050405020304" pitchFamily="18" charset="0"/>
                <a:ea typeface="Calibri" panose="020F0502020204030204" pitchFamily="34" charset="0"/>
                <a:cs typeface="Times New Roman" panose="02020603050405020304" pitchFamily="18" charset="0"/>
              </a:rPr>
              <a:t>İnşacılığın</a:t>
            </a:r>
            <a:r>
              <a:rPr lang="tr-TR" sz="2200" b="1" i="1" dirty="0">
                <a:effectLst/>
                <a:latin typeface="Times New Roman" panose="02020603050405020304" pitchFamily="18" charset="0"/>
                <a:ea typeface="Calibri" panose="020F0502020204030204" pitchFamily="34" charset="0"/>
                <a:cs typeface="Times New Roman" panose="02020603050405020304" pitchFamily="18" charset="0"/>
              </a:rPr>
              <a:t> mesleki anlamda uygulamaya konması için 6 temel dayanak belirlenmiştir: </a:t>
            </a:r>
          </a:p>
          <a:p>
            <a:pPr algn="just">
              <a:lnSpc>
                <a:spcPct val="200000"/>
              </a:lnSpc>
              <a:spcAft>
                <a:spcPts val="800"/>
              </a:spcAft>
            </a:pPr>
            <a:r>
              <a:rPr lang="tr-TR" sz="2200" b="1" i="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Müracaatçılarla İşbirliğine Dayalı İlişki Geliştirmek: </a:t>
            </a:r>
          </a:p>
          <a:p>
            <a:pPr marL="0" lvl="0" indent="0" algn="just">
              <a:lnSpc>
                <a:spcPct val="120000"/>
              </a:lnSpc>
              <a:spcAft>
                <a:spcPts val="800"/>
              </a:spcAft>
              <a:buNone/>
            </a:pPr>
            <a:r>
              <a:rPr lang="tr-TR" sz="2200" dirty="0">
                <a:effectLst/>
                <a:latin typeface="Times New Roman" panose="02020603050405020304" pitchFamily="18" charset="0"/>
                <a:ea typeface="Calibri" panose="020F0502020204030204" pitchFamily="34" charset="0"/>
                <a:cs typeface="Times New Roman" panose="02020603050405020304" pitchFamily="18" charset="0"/>
              </a:rPr>
              <a:t>Bu aşamada sosyal çalışmacı ve müracaatçı güçlerini birleştirerek hareket etmelidir. Sosyal çalışmacı müracaatçısı karşısında kendisini bir kurtarıcı olarak göstermemeli, müracaatçısını sorunlarıyla baş edebilen, kendi hayatının uzmanı haline getirmelidir. Burada amaç sosyal çalışmacının gerçekliğinden ziyade müracaatçının gerçekliğini anlamaktır. Bu işbirlikçi anlayışta sosyal çalışmacı süreç içerisinde müracaatçının güç ve kaynaklarını değerlendirmelidir. Bu işbirliği sosyal çalışmacı ve müracaatçı arasındaki ilişkiyi daha anlamlı bir hale getirmektedir.</a:t>
            </a:r>
          </a:p>
          <a:p>
            <a:endParaRPr lang="tr-TR" dirty="0"/>
          </a:p>
        </p:txBody>
      </p:sp>
    </p:spTree>
    <p:extLst>
      <p:ext uri="{BB962C8B-B14F-4D97-AF65-F5344CB8AC3E}">
        <p14:creationId xmlns:p14="http://schemas.microsoft.com/office/powerpoint/2010/main" val="1854286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D52F6F1-45C4-47C9-B913-B81DA45055BF}"/>
              </a:ext>
            </a:extLst>
          </p:cNvPr>
          <p:cNvSpPr>
            <a:spLocks noGrp="1"/>
          </p:cNvSpPr>
          <p:nvPr>
            <p:ph idx="1"/>
          </p:nvPr>
        </p:nvSpPr>
        <p:spPr>
          <a:xfrm>
            <a:off x="1097280" y="955964"/>
            <a:ext cx="10058400" cy="4913130"/>
          </a:xfrm>
        </p:spPr>
        <p:txBody>
          <a:bodyPr/>
          <a:lstStyle/>
          <a:p>
            <a:pPr algn="just"/>
            <a:r>
              <a:rPr lang="tr-TR" b="1" i="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2.Müracaatçı Tarafından Tanımlanmış Hedeflere Odaklanmak ve O Doğrultuda Çalışmak</a:t>
            </a:r>
            <a:endParaRPr lang="tr-TR" b="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endParaRPr lang="tr-TR" b="1" dirty="0">
              <a:solidFill>
                <a:schemeClr val="accent1"/>
              </a:solidFill>
              <a:latin typeface="Times New Roman" panose="02020603050405020304" pitchFamily="18" charset="0"/>
              <a:ea typeface="Calibri" panose="020F0502020204030204" pitchFamily="34" charset="0"/>
              <a:cs typeface="Times New Roman" panose="02020603050405020304" pitchFamily="18" charset="0"/>
            </a:endParaRPr>
          </a:p>
          <a:p>
            <a:pPr algn="just"/>
            <a:endParaRPr lang="tr-TR" b="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tr-TR" dirty="0">
                <a:effectLst/>
                <a:latin typeface="Times New Roman" panose="02020603050405020304" pitchFamily="18" charset="0"/>
                <a:ea typeface="Calibri" panose="020F0502020204030204" pitchFamily="34" charset="0"/>
                <a:cs typeface="Times New Roman" panose="02020603050405020304" pitchFamily="18" charset="0"/>
              </a:rPr>
              <a:t>Bu aşamada müracaatçı sorununu kendi gerçekliği ile tanımlar ve tanımladığı soruna ilişkin hedefler belirler. Müracaatçılar sosyal çalışmacıların biçtikleri hedeflere onları bir otorite figürü gibi gördüklerinden motive olamayabilirler. Denetimli serbestlik sürecinde olan bir müracaatçının yasal zorunluluk gereği bireysel görüşmelere katılması ya da koruyucu aile sürecinde olan ebeveynlerin zorunluluk gereği belirli eğitimlere katılması gibi örnek durumlarda müracaatçılar dışarıdan dayatılan hedeflere maruz kaldıklarında sosyal çalışmacı hedefleri müracaatçının da katkı sağlayacağı şekilde düzenlemelidir.</a:t>
            </a:r>
          </a:p>
          <a:p>
            <a:endParaRPr lang="tr-TR" dirty="0"/>
          </a:p>
        </p:txBody>
      </p:sp>
    </p:spTree>
    <p:extLst>
      <p:ext uri="{BB962C8B-B14F-4D97-AF65-F5344CB8AC3E}">
        <p14:creationId xmlns:p14="http://schemas.microsoft.com/office/powerpoint/2010/main" val="2594312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312DCB7-0ECD-47D8-9E3D-B767CF183A7C}"/>
              </a:ext>
            </a:extLst>
          </p:cNvPr>
          <p:cNvSpPr>
            <a:spLocks noGrp="1"/>
          </p:cNvSpPr>
          <p:nvPr>
            <p:ph idx="1"/>
          </p:nvPr>
        </p:nvSpPr>
        <p:spPr>
          <a:xfrm>
            <a:off x="1097280" y="1143000"/>
            <a:ext cx="10058400" cy="4726094"/>
          </a:xfrm>
        </p:spPr>
        <p:txBody>
          <a:bodyPr/>
          <a:lstStyle/>
          <a:p>
            <a:r>
              <a:rPr lang="tr-TR" b="1" i="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3. Meraklı Bir Duruş Sergilenmeli: </a:t>
            </a:r>
          </a:p>
          <a:p>
            <a:endParaRPr lang="tr-TR" i="1"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tr-TR" dirty="0">
                <a:effectLst/>
                <a:latin typeface="Times New Roman" panose="02020603050405020304" pitchFamily="18" charset="0"/>
                <a:ea typeface="Calibri" panose="020F0502020204030204" pitchFamily="34" charset="0"/>
                <a:cs typeface="Times New Roman" panose="02020603050405020304" pitchFamily="18" charset="0"/>
              </a:rPr>
              <a:t>Sosyal çalışmacı sosyal inşacı perspektiften müracaatçısının keşfedilmeyi bekleyen kendi gerçekliği olduğunu varsayar. Bu açıdan müracaatçının keşfetmesi gereken gerçekliğini ortaya çıkarması için merak eden bir pozisyon almalıdır. Sosyal çalışmacı müracaatçının sorunlarını ve bu sorunlar karşısında sahip olduğu güçlü yanlarını nasıl gördüğüyle yakından ilgili olmalıdır. </a:t>
            </a:r>
          </a:p>
          <a:p>
            <a:pPr algn="just"/>
            <a:r>
              <a:rPr lang="tr-TR" dirty="0">
                <a:effectLst/>
                <a:latin typeface="Times New Roman" panose="02020603050405020304" pitchFamily="18" charset="0"/>
                <a:ea typeface="Calibri" panose="020F0502020204030204" pitchFamily="34" charset="0"/>
                <a:cs typeface="Times New Roman" panose="02020603050405020304" pitchFamily="18" charset="0"/>
              </a:rPr>
              <a:t>Örneğin; sosyal çalışmacı </a:t>
            </a:r>
          </a:p>
          <a:p>
            <a:pPr algn="just"/>
            <a:r>
              <a:rPr lang="tr-TR" b="1" i="1" dirty="0">
                <a:effectLst/>
                <a:latin typeface="Times New Roman" panose="02020603050405020304" pitchFamily="18" charset="0"/>
                <a:ea typeface="Calibri" panose="020F0502020204030204" pitchFamily="34" charset="0"/>
                <a:cs typeface="Times New Roman" panose="02020603050405020304" pitchFamily="18" charset="0"/>
              </a:rPr>
              <a:t>“ Kemoterapi sürecinde yanında bir yardımcı olması hakkında ne düşünüyorsun?” </a:t>
            </a:r>
          </a:p>
          <a:p>
            <a:pPr algn="just"/>
            <a:r>
              <a:rPr lang="tr-TR" dirty="0">
                <a:effectLst/>
                <a:latin typeface="Times New Roman" panose="02020603050405020304" pitchFamily="18" charset="0"/>
                <a:ea typeface="Calibri" panose="020F0502020204030204" pitchFamily="34" charset="0"/>
                <a:cs typeface="Times New Roman" panose="02020603050405020304" pitchFamily="18" charset="0"/>
              </a:rPr>
              <a:t>ya da </a:t>
            </a:r>
          </a:p>
          <a:p>
            <a:pPr algn="just"/>
            <a:r>
              <a:rPr lang="tr-TR" b="1" i="1" dirty="0">
                <a:effectLst/>
                <a:latin typeface="Times New Roman" panose="02020603050405020304" pitchFamily="18" charset="0"/>
                <a:ea typeface="Calibri" panose="020F0502020204030204" pitchFamily="34" charset="0"/>
                <a:cs typeface="Times New Roman" panose="02020603050405020304" pitchFamily="18" charset="0"/>
              </a:rPr>
              <a:t>“Son zamanlarda en çok ne yapmaktan keyif alırsın?” </a:t>
            </a:r>
          </a:p>
          <a:p>
            <a:pPr marL="0" indent="0" algn="just">
              <a:buNone/>
            </a:pPr>
            <a:r>
              <a:rPr lang="tr-TR" dirty="0">
                <a:effectLst/>
                <a:latin typeface="Times New Roman" panose="02020603050405020304" pitchFamily="18" charset="0"/>
                <a:ea typeface="Calibri" panose="020F0502020204030204" pitchFamily="34" charset="0"/>
                <a:cs typeface="Times New Roman" panose="02020603050405020304" pitchFamily="18" charset="0"/>
              </a:rPr>
              <a:t>gibi sorular yönelterek müracaatçısına onunla ilgilendiğini hissettirmelidir.</a:t>
            </a:r>
          </a:p>
          <a:p>
            <a:endParaRPr lang="tr-TR" dirty="0"/>
          </a:p>
        </p:txBody>
      </p:sp>
    </p:spTree>
    <p:extLst>
      <p:ext uri="{BB962C8B-B14F-4D97-AF65-F5344CB8AC3E}">
        <p14:creationId xmlns:p14="http://schemas.microsoft.com/office/powerpoint/2010/main" val="1178623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3370318-350E-40A3-A3C5-BDDF5413B9B6}"/>
              </a:ext>
            </a:extLst>
          </p:cNvPr>
          <p:cNvSpPr>
            <a:spLocks noGrp="1"/>
          </p:cNvSpPr>
          <p:nvPr>
            <p:ph idx="1"/>
          </p:nvPr>
        </p:nvSpPr>
        <p:spPr>
          <a:xfrm>
            <a:off x="1180407" y="1166861"/>
            <a:ext cx="10058400" cy="4977630"/>
          </a:xfrm>
        </p:spPr>
        <p:txBody>
          <a:bodyPr/>
          <a:lstStyle/>
          <a:p>
            <a:r>
              <a:rPr lang="tr-TR" b="1" i="1" dirty="0">
                <a:solidFill>
                  <a:schemeClr val="accent1"/>
                </a:solidFill>
                <a:latin typeface="Times New Roman" panose="02020603050405020304" pitchFamily="18" charset="0"/>
                <a:cs typeface="Times New Roman" panose="02020603050405020304" pitchFamily="18" charset="0"/>
              </a:rPr>
              <a:t>4. Bilmeyen Uzman Olmayan Pozisyonu Alın:</a:t>
            </a:r>
          </a:p>
          <a:p>
            <a:endParaRPr lang="tr-TR" b="1" i="1" dirty="0">
              <a:solidFill>
                <a:schemeClr val="accent1"/>
              </a:solidFill>
              <a:latin typeface="Times New Roman" panose="02020603050405020304" pitchFamily="18" charset="0"/>
              <a:cs typeface="Times New Roman" panose="02020603050405020304" pitchFamily="18" charset="0"/>
            </a:endParaRPr>
          </a:p>
          <a:p>
            <a:pPr algn="just"/>
            <a:r>
              <a:rPr lang="tr-TR" dirty="0">
                <a:solidFill>
                  <a:schemeClr val="tx1"/>
                </a:solidFill>
                <a:latin typeface="Times New Roman" panose="02020603050405020304" pitchFamily="18" charset="0"/>
                <a:cs typeface="Times New Roman" panose="02020603050405020304" pitchFamily="18" charset="0"/>
              </a:rPr>
              <a:t>Sosyal çalışmacı sosyal </a:t>
            </a:r>
            <a:r>
              <a:rPr lang="tr-TR" dirty="0" err="1">
                <a:solidFill>
                  <a:schemeClr val="tx1"/>
                </a:solidFill>
                <a:latin typeface="Times New Roman" panose="02020603050405020304" pitchFamily="18" charset="0"/>
                <a:cs typeface="Times New Roman" panose="02020603050405020304" pitchFamily="18" charset="0"/>
              </a:rPr>
              <a:t>inşacılık</a:t>
            </a:r>
            <a:r>
              <a:rPr lang="tr-TR" dirty="0">
                <a:solidFill>
                  <a:schemeClr val="tx1"/>
                </a:solidFill>
                <a:latin typeface="Times New Roman" panose="02020603050405020304" pitchFamily="18" charset="0"/>
                <a:cs typeface="Times New Roman" panose="02020603050405020304" pitchFamily="18" charset="0"/>
              </a:rPr>
              <a:t> teorisini uygularken müracaatçının kendi hayatının uzmanı olduğunun farkındadır. Bir sosyal çalışmacı müracaatçısına bilmeyen-uzman olmayan bir duruş sergilemeli, mevcut durumla ilgili varsayımlarda bulunmak yerine müracaatçının kendi gerçekliğini kendi kelimeleriyle ifade etmesine izin vermelidir.</a:t>
            </a:r>
          </a:p>
          <a:p>
            <a:pPr algn="just"/>
            <a:r>
              <a:rPr lang="tr-TR" dirty="0">
                <a:solidFill>
                  <a:schemeClr val="tx1"/>
                </a:solidFill>
                <a:latin typeface="Times New Roman" panose="02020603050405020304" pitchFamily="18" charset="0"/>
                <a:cs typeface="Times New Roman" panose="02020603050405020304" pitchFamily="18" charset="0"/>
              </a:rPr>
              <a:t>Bu yaklaşım, sosyal çalışmacı tarafından müracaatçının gerçekliklerini anlamak üzere müracaatçıyla işbirliği içinde çalışmasını ve müracaatçının yeterlilikleri, güçleri, kaynakları, sorunları ve çözümlerini sosyal çalışmacıya öğretebileceğini fark etmesini mümkün kılar. </a:t>
            </a:r>
          </a:p>
        </p:txBody>
      </p:sp>
    </p:spTree>
    <p:extLst>
      <p:ext uri="{BB962C8B-B14F-4D97-AF65-F5344CB8AC3E}">
        <p14:creationId xmlns:p14="http://schemas.microsoft.com/office/powerpoint/2010/main" val="2857558473"/>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0</TotalTime>
  <Words>1803</Words>
  <Application>Microsoft Office PowerPoint</Application>
  <PresentationFormat>Geniş ekran</PresentationFormat>
  <Paragraphs>86</Paragraphs>
  <Slides>16</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16</vt:i4>
      </vt:variant>
    </vt:vector>
  </HeadingPairs>
  <TitlesOfParts>
    <vt:vector size="21" baseType="lpstr">
      <vt:lpstr>Calibri</vt:lpstr>
      <vt:lpstr>Calibri Light</vt:lpstr>
      <vt:lpstr>Times New Roman</vt:lpstr>
      <vt:lpstr>Wingdings</vt:lpstr>
      <vt:lpstr>Geçmişe bakış</vt:lpstr>
      <vt:lpstr>SOSYAL HİZMET KURAMLARI   4.Hafta: Sosyal İnşacılık Kuramı</vt:lpstr>
      <vt:lpstr>2. Sosyal İnşacılığın Temel Önermeleri</vt:lpstr>
      <vt:lpstr>PowerPoint Sunusu</vt:lpstr>
      <vt:lpstr>PowerPoint Sunusu</vt:lpstr>
      <vt:lpstr>PowerPoint Sunusu</vt:lpstr>
      <vt:lpstr>3. Sosyal Çalışma Uygulamasında Sosyal İnşacılık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4. Sosyal İnşacılıkta Güçler ve Sınırlılıklar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İnşacılık Kuramı</dc:title>
  <dc:creator>Elif GÜRHAN DURAN</dc:creator>
  <cp:lastModifiedBy>Elif GÜRHAN DURAN</cp:lastModifiedBy>
  <cp:revision>32</cp:revision>
  <dcterms:created xsi:type="dcterms:W3CDTF">2020-12-20T18:15:47Z</dcterms:created>
  <dcterms:modified xsi:type="dcterms:W3CDTF">2022-11-07T07:17:48Z</dcterms:modified>
</cp:coreProperties>
</file>