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7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80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944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18759"/>
            <a:ext cx="48006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1855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355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8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89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06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14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97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9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1524000"/>
            <a:ext cx="70866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HALK</a:t>
            </a:r>
            <a:r>
              <a:rPr sz="6000" spc="-20" dirty="0"/>
              <a:t> </a:t>
            </a:r>
            <a:r>
              <a:rPr sz="6000" spc="-10" dirty="0"/>
              <a:t>SAĞLIĞI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3962400" y="5257800"/>
            <a:ext cx="4389883" cy="41293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175" marR="0" lvl="0" indent="0" algn="ctr" defTabSz="914400" rtl="0" eaLnBrk="1" fontAlgn="auto" latinLnBrk="0" hangingPunct="1">
              <a:lnSpc>
                <a:spcPct val="100000"/>
              </a:lnSpc>
              <a:spcBef>
                <a:spcPts val="8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ÖĞR. GÖR. ŞEYDA ÇAVMAK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739788" y="3287476"/>
            <a:ext cx="7086600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Halk</a:t>
            </a:r>
            <a:r>
              <a:rPr kumimoji="0" lang="tr-TR" sz="36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</a:t>
            </a:r>
            <a:r>
              <a:rPr kumimoji="0" lang="tr-TR" sz="36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Sağlığının</a:t>
            </a:r>
            <a:r>
              <a:rPr kumimoji="0" lang="tr-TR" sz="3600" b="0" i="0" u="none" strike="noStrike" kern="1200" cap="none" spc="-1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Tarihsel Gelişimi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732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362200"/>
            <a:ext cx="77616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Halk</a:t>
            </a:r>
            <a:r>
              <a:rPr sz="6000" spc="-275" dirty="0"/>
              <a:t> </a:t>
            </a:r>
            <a:r>
              <a:rPr sz="6000" spc="-10" dirty="0"/>
              <a:t>Sağlığı</a:t>
            </a:r>
            <a:r>
              <a:rPr sz="6000" spc="-260" dirty="0"/>
              <a:t> </a:t>
            </a:r>
            <a:r>
              <a:rPr sz="6000" spc="-25" dirty="0"/>
              <a:t>Dönemi</a:t>
            </a:r>
            <a:endParaRPr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680" y="29109"/>
            <a:ext cx="11647919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Hekimlikte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Görüşlerin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Farklılıkları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1680" y="832738"/>
          <a:ext cx="11414125" cy="5951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1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Konular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Toplum</a:t>
                      </a:r>
                      <a:r>
                        <a:rPr sz="24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Hekimliği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Görüşü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Geleneksel</a:t>
                      </a:r>
                      <a:r>
                        <a:rPr sz="2400" b="1" spc="-1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Görüş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pPr marL="91440" marR="2622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edilen kişiyi değerlendirme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5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Kişi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fizik,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biyolojik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sosyal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çevresi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ile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bütündür.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çevreden soyutlanamaz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5585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Kişi,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hastane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ya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muaynehaneye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gelen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hastalığını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tedavi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ettirmek isteyen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insandır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sunumu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Sağlık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hizmetini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herkese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götürmek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Hastaneye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veya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muaynehaneye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başvuranlara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etmek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edilen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20" dirty="0">
                          <a:latin typeface="Calibri"/>
                          <a:cs typeface="Calibri"/>
                        </a:rPr>
                        <a:t>kişi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Kişiye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hem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sağlıklı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hem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hasta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iken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etmek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Kişiye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hasta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iken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etmek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Hizmetin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kapsamı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Koruma,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tedavi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rehabilitasyon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40" dirty="0">
                          <a:latin typeface="Calibri"/>
                          <a:cs typeface="Calibri"/>
                        </a:rPr>
                        <a:t>Tedavi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rehabilitasyon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Hastalıklardan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korunma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Öncelik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alır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Özel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durumlarda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sınırlı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uygulama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Hastalıkların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nedeni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Biyolojik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sosyal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nedenler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Yalnız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biyolojik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neden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271" y="172594"/>
            <a:ext cx="1159612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Hekimlikte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</a:t>
            </a:r>
            <a:r>
              <a:rPr sz="32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32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sz="3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Görüşlerin</a:t>
            </a:r>
            <a:r>
              <a:rPr sz="32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7271" y="1134236"/>
          <a:ext cx="11341734" cy="567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Konular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Toplum</a:t>
                      </a:r>
                      <a:r>
                        <a:rPr sz="24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Hekimliği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Görüşü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Geleneksel</a:t>
                      </a:r>
                      <a:r>
                        <a:rPr sz="2400" b="1" spc="-1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Görüş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Kaynak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 marR="296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ayırımında öncelik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6863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Sınırlı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olan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kaynaklardan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çok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görülen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ve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öldüren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hastalıkların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teşhis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tedavisi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özel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eğitim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görmüş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hekim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olmayan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sağlık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personeline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yaptırmak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62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Hastalık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teşhis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tedavisini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yalnız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hekimlere hasredilmesi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Örgütlenme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6203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Çeşitli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meslek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mensuplarının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oluşturduğu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küçük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ekiplerin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birbirini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tamamladığı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ve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desteklediği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ülke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çapında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ekip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hizmeti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147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60" dirty="0">
                          <a:latin typeface="Calibri"/>
                          <a:cs typeface="Calibri"/>
                        </a:rPr>
                        <a:t>Tek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hekimin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hizmeti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olabilir.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Ekip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kavramı,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genellikle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hastane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duvarlarını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aşmaz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995">
                <a:tc>
                  <a:txBody>
                    <a:bodyPr/>
                    <a:lstStyle/>
                    <a:p>
                      <a:pPr marL="91440" marR="347980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Toplumsal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kavram</a:t>
                      </a:r>
                      <a:r>
                        <a:rPr sz="240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ve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planlama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25780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Toplumdaki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sağlıkla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ilgili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olayları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sürekli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ve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objektif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olarak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gözlemek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bu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gözlemlere dayalı,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sosyo-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ekonomik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kalkınmanın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bir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 marR="23749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parçası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olan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bir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çerçevesinde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hizmetleri geliştirme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Yoktur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Günümüzde</a:t>
            </a:r>
            <a:r>
              <a:rPr spc="-204" dirty="0"/>
              <a:t> </a:t>
            </a:r>
            <a:r>
              <a:rPr dirty="0"/>
              <a:t>Halk</a:t>
            </a:r>
            <a:r>
              <a:rPr spc="-235" dirty="0"/>
              <a:t> </a:t>
            </a:r>
            <a:r>
              <a:rPr spc="-10" dirty="0"/>
              <a:t>Sağlığı</a:t>
            </a:r>
            <a:r>
              <a:rPr spc="-200" dirty="0"/>
              <a:t> </a:t>
            </a:r>
            <a:r>
              <a:rPr spc="-10" dirty="0"/>
              <a:t>Anlayışı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4391025" cy="4117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1.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Toplumsal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eşitlik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2.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Çevreyle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bütünlük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3.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Yaşamın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bütünlüğü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4.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Toplumsal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etmenler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5.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Hizmetin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boyutu</a:t>
            </a:r>
            <a:endParaRPr sz="28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6.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Korumaya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öncelik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7.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gruplarına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öncelik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8.Önemli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hastalıklara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öncelik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6324600" y="1524000"/>
            <a:ext cx="3909060" cy="360552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9.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Entegre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hizmet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10.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Ekip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hizmeti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11.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Sağlık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kalkınma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ilişkisi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12.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Öz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sorumluluk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13.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Halkın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katılımı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14.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Evrensellik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15.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Koşullara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uygunluk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603"/>
            <a:ext cx="10741661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Halk</a:t>
            </a:r>
            <a:r>
              <a:rPr spc="-195" dirty="0"/>
              <a:t> </a:t>
            </a:r>
            <a:r>
              <a:rPr spc="-10" dirty="0"/>
              <a:t>Sağlığı</a:t>
            </a:r>
            <a:r>
              <a:rPr spc="-190" dirty="0"/>
              <a:t> </a:t>
            </a:r>
            <a:r>
              <a:rPr dirty="0"/>
              <a:t>ile</a:t>
            </a:r>
            <a:r>
              <a:rPr spc="-175" dirty="0"/>
              <a:t> </a:t>
            </a:r>
            <a:r>
              <a:rPr spc="-10" dirty="0"/>
              <a:t>Klinik</a:t>
            </a:r>
            <a:r>
              <a:rPr spc="-195" dirty="0"/>
              <a:t> </a:t>
            </a:r>
            <a:r>
              <a:rPr dirty="0"/>
              <a:t>Tıp</a:t>
            </a:r>
            <a:r>
              <a:rPr spc="-204" dirty="0"/>
              <a:t> </a:t>
            </a:r>
            <a:r>
              <a:rPr spc="-10" dirty="0" err="1" smtClean="0"/>
              <a:t>Bilimleri</a:t>
            </a:r>
            <a:r>
              <a:rPr lang="tr-TR" spc="-10" dirty="0" smtClean="0"/>
              <a:t> KARŞILAŞTIRILMASI </a:t>
            </a:r>
            <a:endParaRPr spc="-1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25685"/>
              </p:ext>
            </p:extLst>
          </p:nvPr>
        </p:nvGraphicFramePr>
        <p:xfrm>
          <a:off x="634047" y="1295400"/>
          <a:ext cx="11307443" cy="522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5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Klinik</a:t>
                      </a:r>
                      <a:r>
                        <a:rPr sz="2000" b="1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Tıp</a:t>
                      </a:r>
                      <a:r>
                        <a:rPr sz="2000" b="1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Bilimi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Halk</a:t>
                      </a:r>
                      <a:r>
                        <a:rPr sz="2000" b="1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Sağlığı</a:t>
                      </a:r>
                      <a:r>
                        <a:rPr sz="20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Bilimi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Hizmet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Bireye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(Hastaya)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Topluma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(Hastaların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yanı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sıra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sağlam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kişilere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de)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1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Amaç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Genellikle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kişilerin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hastalıklarını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teşhis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tedavi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2097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25" dirty="0">
                          <a:latin typeface="Calibri"/>
                          <a:cs typeface="Calibri"/>
                        </a:rPr>
                        <a:t>Toplumun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sağlık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sorunlarını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belirlemek,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bunları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önlemek,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ortadan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kaldırmak,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toplumun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sağlık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düzeyini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yükseltmek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Temel</a:t>
                      </a:r>
                      <a:r>
                        <a:rPr sz="20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bilimler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6794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Anatomi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(vücudun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yapısı),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Fizyoloji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(Vücudun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işleyişi)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168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Sosyoloji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(Toplumun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yapısı),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Sosyal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antropoloji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(Toplumun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işleyişi)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0" dirty="0">
                          <a:latin typeface="Calibri"/>
                          <a:cs typeface="Calibri"/>
                        </a:rPr>
                        <a:t>Tanı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yöntemleri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Anamnez,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fizik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muayene,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laboratuvar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incelemesi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Epidemiyolojik</a:t>
                      </a:r>
                      <a:r>
                        <a:rPr sz="2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yöntemler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Tedavi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yöntemleri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Tıbbi,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cerrahi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İyi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sağlık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yönetimi,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sağlık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eğitimi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Hizmet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latin typeface="Calibri"/>
                          <a:cs typeface="Calibri"/>
                        </a:rPr>
                        <a:t>yeri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Kurumsal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(Hastane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vb.)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Yaşanılan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her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yer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İlgili</a:t>
                      </a:r>
                      <a:r>
                        <a:rPr sz="2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latin typeface="Calibri"/>
                          <a:cs typeface="Calibri"/>
                        </a:rPr>
                        <a:t>birimler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Uzmanlık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dalına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yakın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tıp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bilimleri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Bütün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tıp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bilimleri,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çevre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bilimleri,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sosyal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bilimler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Hekimliğin </a:t>
            </a:r>
            <a:r>
              <a:rPr spc="-10" dirty="0"/>
              <a:t>Dönemleri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7693661" cy="157158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</a:t>
            </a:r>
            <a:r>
              <a:rPr sz="28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Sanayileşme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Çağdaş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Hekimlik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Sanayileşme</a:t>
            </a:r>
            <a:r>
              <a:rPr spc="-75" dirty="0"/>
              <a:t> </a:t>
            </a:r>
            <a:r>
              <a:rPr dirty="0"/>
              <a:t>Öncesi</a:t>
            </a:r>
            <a:r>
              <a:rPr spc="-50" dirty="0"/>
              <a:t> </a:t>
            </a:r>
            <a:r>
              <a:rPr spc="-10" dirty="0"/>
              <a:t>Dönem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622486"/>
            <a:ext cx="10513062" cy="377988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0665" indent="-227965" algn="just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Animistik</a:t>
            </a:r>
            <a:r>
              <a:rPr sz="2400" spc="-1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marR="690880" lvl="1" indent="-227329" algn="just">
              <a:lnSpc>
                <a:spcPts val="3020"/>
              </a:lnSpc>
              <a:spcBef>
                <a:spcPts val="57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Bedensel</a:t>
            </a:r>
            <a:r>
              <a:rPr sz="2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ruhsal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hastalıkları: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güçlerin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kızgınlık</a:t>
            </a:r>
            <a:r>
              <a:rPr lang="tr-TR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belirtileri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2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etmişlerdir.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lvl="1" indent="-227329" algn="just">
              <a:lnSpc>
                <a:spcPts val="3190"/>
              </a:lnSpc>
              <a:spcBef>
                <a:spcPts val="130"/>
              </a:spcBef>
              <a:buFont typeface="Arial MT"/>
              <a:buChar char="•"/>
              <a:tabLst>
                <a:tab pos="697230" algn="l"/>
              </a:tabLst>
            </a:pP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Tedavide: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Doğaüstü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güçlerin(Tanrı,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ruh,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şeytan,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tr-TR" sz="24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kızgınlıklarını</a:t>
            </a:r>
            <a:r>
              <a:rPr sz="24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gidermeye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eylemler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yapıyorlardı.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Sihir,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yapılıyordu.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0665" indent="-227965" algn="just">
              <a:lnSpc>
                <a:spcPct val="100000"/>
              </a:lnSpc>
              <a:spcBef>
                <a:spcPts val="545"/>
              </a:spcBef>
              <a:buFont typeface="Arial MT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Akılcı</a:t>
            </a:r>
            <a:r>
              <a:rPr sz="24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marR="556260" lvl="1" indent="-227329" algn="just">
              <a:lnSpc>
                <a:spcPts val="3020"/>
              </a:lnSpc>
              <a:spcBef>
                <a:spcPts val="580"/>
              </a:spcBef>
              <a:buFont typeface="Arial MT"/>
              <a:buChar char="•"/>
              <a:tabLst>
                <a:tab pos="6985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</a:t>
            </a: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nedenlerinin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kişilerde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yada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yaşadıkları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çevredeki</a:t>
            </a:r>
            <a:r>
              <a:rPr lang="tr-TR" sz="2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koşullarda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aranması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</a:t>
            </a:r>
            <a:r>
              <a:rPr sz="24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r>
              <a:rPr sz="24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ediyordu.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72822"/>
            <a:ext cx="11046461" cy="431746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0665" indent="-227965" algn="just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240665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Hümoral</a:t>
            </a:r>
            <a:r>
              <a:rPr sz="32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Kuram(Empedokles-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Hipokrat):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marR="5080" lvl="1" indent="-227329" algn="just">
              <a:lnSpc>
                <a:spcPct val="90000"/>
              </a:lnSpc>
              <a:spcBef>
                <a:spcPts val="520"/>
              </a:spcBef>
              <a:buFont typeface="Arial MT"/>
              <a:buChar char="•"/>
              <a:tabLst>
                <a:tab pos="6985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vücudunun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kan,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balgam,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safra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safra</a:t>
            </a:r>
            <a:r>
              <a:rPr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8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sevda</a:t>
            </a:r>
            <a:r>
              <a:rPr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8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oluştuğunu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denge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olacağını 	söylemektedir.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marR="699770" lvl="1" indent="-227329" algn="just">
              <a:lnSpc>
                <a:spcPts val="3030"/>
              </a:lnSpc>
              <a:spcBef>
                <a:spcPts val="545"/>
              </a:spcBef>
              <a:buFont typeface="Arial MT"/>
              <a:buChar char="•"/>
              <a:tabLst>
                <a:tab pos="6985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dengenin;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iklim,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toprak,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su,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	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etmenler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bozulabileceğini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belirtmişlerdir</a:t>
            </a:r>
            <a:r>
              <a:rPr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 algn="just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Miasma</a:t>
            </a:r>
            <a:r>
              <a:rPr sz="3200" spc="-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Kuramı</a:t>
            </a:r>
            <a:r>
              <a:rPr sz="32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(Hipokrat)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230" lvl="1" indent="-227329" algn="just">
              <a:lnSpc>
                <a:spcPts val="3190"/>
              </a:lnSpc>
              <a:spcBef>
                <a:spcPts val="190"/>
              </a:spcBef>
              <a:buFont typeface="Arial MT"/>
              <a:buChar char="•"/>
              <a:tabLst>
                <a:tab pos="69723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Salgın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hastalıkların,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organik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maddelerin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kokuşmasıyla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oluşan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8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miasma</a:t>
            </a:r>
            <a:r>
              <a:rPr lang="tr-TR"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adı</a:t>
            </a:r>
            <a:r>
              <a:rPr sz="28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parçaçıkların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havanın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niteliğini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bozmasıyla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tr-TR"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çıktığına</a:t>
            </a:r>
            <a:r>
              <a:rPr sz="2800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inanılmıştır.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Hipok</a:t>
            </a:r>
            <a:r>
              <a:rPr spc="-65" dirty="0"/>
              <a:t>r</a:t>
            </a:r>
            <a:r>
              <a:rPr spc="-40" dirty="0"/>
              <a:t>a</a:t>
            </a:r>
            <a:r>
              <a:rPr spc="175" dirty="0"/>
              <a:t>t</a:t>
            </a:r>
            <a:r>
              <a:rPr spc="-340" dirty="0"/>
              <a:t>’</a:t>
            </a:r>
            <a:r>
              <a:rPr spc="10" dirty="0"/>
              <a:t>a</a:t>
            </a:r>
            <a:r>
              <a:rPr spc="-100" dirty="0"/>
              <a:t> </a:t>
            </a:r>
            <a:r>
              <a:rPr dirty="0"/>
              <a:t>göre</a:t>
            </a:r>
            <a:r>
              <a:rPr spc="-125" dirty="0"/>
              <a:t> </a:t>
            </a:r>
            <a:r>
              <a:rPr spc="-10" dirty="0"/>
              <a:t>Hekimlik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752601"/>
            <a:ext cx="11125200" cy="2907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0" algn="just">
              <a:lnSpc>
                <a:spcPct val="150000"/>
              </a:lnSpc>
              <a:spcBef>
                <a:spcPts val="100"/>
              </a:spcBef>
              <a:buNone/>
              <a:tabLst>
                <a:tab pos="24130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gerçeklere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ct val="150000"/>
              </a:lnSpc>
              <a:buNone/>
              <a:tabLst>
                <a:tab pos="24130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Gerçekler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gözlemlerle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ct val="150000"/>
              </a:lnSpc>
              <a:spcBef>
                <a:spcPts val="5"/>
              </a:spcBef>
              <a:buNone/>
              <a:tabLst>
                <a:tab pos="241300" algn="l"/>
              </a:tabLst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Tümden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gelim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gerçeklere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dayanılarak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yapılabilir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 algn="just">
              <a:lnSpc>
                <a:spcPct val="150000"/>
              </a:lnSpc>
              <a:spcBef>
                <a:spcPts val="5"/>
              </a:spcBef>
              <a:buNone/>
              <a:tabLst>
                <a:tab pos="241300" algn="l"/>
              </a:tabLst>
            </a:pP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Bilmek,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başkalarının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bildiğine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inanmaktan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farklıdır.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bilimdir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başkalarının</a:t>
            </a:r>
            <a:r>
              <a:rPr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bildiğine</a:t>
            </a:r>
            <a:r>
              <a:rPr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körü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körüne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inanmak bilgisizliktir.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2254"/>
            <a:ext cx="982726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Aristo</a:t>
            </a:r>
            <a:r>
              <a:rPr spc="-125" dirty="0"/>
              <a:t> </a:t>
            </a:r>
            <a:r>
              <a:rPr spc="-10" dirty="0"/>
              <a:t>Kuramı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325100" cy="42875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39395" marR="254000" indent="-227329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*Evrende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bulunan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tüm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canlı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cansız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varlıklarda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soğuk,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yaş,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sıcak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ve 	</a:t>
            </a:r>
            <a:r>
              <a:rPr sz="2800" dirty="0">
                <a:latin typeface="Calibri"/>
                <a:cs typeface="Calibri"/>
              </a:rPr>
              <a:t>kuru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olarak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belirtilen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nitelikten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veya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birkaçı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bulunur.</a:t>
            </a:r>
            <a:endParaRPr sz="2800">
              <a:latin typeface="Calibri"/>
              <a:cs typeface="Calibri"/>
            </a:endParaRPr>
          </a:p>
          <a:p>
            <a:pPr marL="240029" marR="1130300" indent="-227965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*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Evreni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oluşturan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dört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temel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öğe(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toprak,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hava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ateş)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bu 	</a:t>
            </a:r>
            <a:r>
              <a:rPr sz="2800" dirty="0">
                <a:latin typeface="Calibri"/>
                <a:cs typeface="Calibri"/>
              </a:rPr>
              <a:t>niteliklerin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karşılıklı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etkileşimi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ortaya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çıkmıştır.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Ateş: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sıcak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kuru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Hava: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sıcak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nemli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Su: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yaş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soğuk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spc="-40" dirty="0">
                <a:latin typeface="Calibri"/>
                <a:cs typeface="Calibri"/>
              </a:rPr>
              <a:t>Toprak: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soğuk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kurudur.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İnsan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vücudunu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oluşturan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maddelerin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niteliği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taşıdığı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kabul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edilir.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8447" y="3543300"/>
            <a:ext cx="6245352" cy="21534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Semptomatik</a:t>
            </a:r>
            <a:r>
              <a:rPr spc="-160" dirty="0"/>
              <a:t> </a:t>
            </a:r>
            <a:r>
              <a:rPr spc="-10" dirty="0"/>
              <a:t>dönem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94346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39395" marR="5080" indent="-227329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Her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semptom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ayrı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hastalık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olarak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kabul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ediliyor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ayrı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tedavi 	</a:t>
            </a:r>
            <a:r>
              <a:rPr sz="2800" dirty="0">
                <a:latin typeface="Calibri"/>
                <a:cs typeface="Calibri"/>
              </a:rPr>
              <a:t>edilmeye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çalışılıyordu.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069339" y="3003603"/>
            <a:ext cx="10513061" cy="5520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tr-TR" smtClean="0"/>
              <a:t>Sanayileşme</a:t>
            </a:r>
            <a:r>
              <a:rPr lang="tr-TR" spc="-105" smtClean="0"/>
              <a:t> </a:t>
            </a:r>
            <a:r>
              <a:rPr lang="tr-TR" smtClean="0"/>
              <a:t>Döneminde</a:t>
            </a:r>
            <a:r>
              <a:rPr lang="tr-TR" spc="-70" smtClean="0"/>
              <a:t> </a:t>
            </a:r>
            <a:r>
              <a:rPr lang="tr-TR" spc="-10" smtClean="0"/>
              <a:t>Hekimlik</a:t>
            </a:r>
            <a:endParaRPr lang="tr-TR" spc="-10" dirty="0"/>
          </a:p>
        </p:txBody>
      </p:sp>
      <p:sp>
        <p:nvSpPr>
          <p:cNvPr id="5" name="object 3"/>
          <p:cNvSpPr txBox="1"/>
          <p:nvPr/>
        </p:nvSpPr>
        <p:spPr>
          <a:xfrm>
            <a:off x="1069339" y="3929797"/>
            <a:ext cx="3522979" cy="15614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1.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Laboratuvar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dönemi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2.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Klinik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Dönem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3.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Halk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Sağlığı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Dönem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Laboratuvar</a:t>
            </a:r>
            <a:r>
              <a:rPr spc="-225" dirty="0"/>
              <a:t> </a:t>
            </a:r>
            <a:r>
              <a:rPr spc="-10" dirty="0"/>
              <a:t>Dönemi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793189"/>
            <a:ext cx="10055861" cy="365061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39395" marR="696595" indent="-227329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*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1880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Yılında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Louis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Pasteur,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kuduz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hastalığının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nedeninin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bir 	</a:t>
            </a:r>
            <a:r>
              <a:rPr sz="2800" spc="-10" dirty="0">
                <a:latin typeface="Calibri"/>
                <a:cs typeface="Calibri"/>
              </a:rPr>
              <a:t>mikroorganizma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olduğunu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buldu.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Kuduz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aşısını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buldu.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???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*O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halde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hastalığa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neden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mikroorganizma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olmalıydı!</a:t>
            </a:r>
            <a:endParaRPr sz="2800" dirty="0">
              <a:latin typeface="Calibri"/>
              <a:cs typeface="Calibri"/>
            </a:endParaRPr>
          </a:p>
          <a:p>
            <a:pPr marL="239395" marR="486409" indent="-227329">
              <a:lnSpc>
                <a:spcPts val="303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*Herkes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laboratuvarda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hastalık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nedeni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olacak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mikroorganizma 	aramaya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başladı.</a:t>
            </a:r>
            <a:endParaRPr sz="2800" dirty="0">
              <a:latin typeface="Calibri"/>
              <a:cs typeface="Calibri"/>
            </a:endParaRPr>
          </a:p>
          <a:p>
            <a:pPr marL="240029" marR="5080" indent="-227965">
              <a:lnSpc>
                <a:spcPts val="3030"/>
              </a:lnSpc>
              <a:spcBef>
                <a:spcPts val="99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*Bir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mikroorganizma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herkeste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aynı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hastalığa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neden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olacak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aynı 	</a:t>
            </a:r>
            <a:r>
              <a:rPr sz="2800" dirty="0">
                <a:latin typeface="Calibri"/>
                <a:cs typeface="Calibri"/>
              </a:rPr>
              <a:t>tedavi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tedavi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edilecekti.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Küçük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farklar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göz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ardı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edilebilir.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*«Hasta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yok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hastalık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var»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Klinik</a:t>
            </a:r>
            <a:r>
              <a:rPr spc="-85" dirty="0"/>
              <a:t> </a:t>
            </a:r>
            <a:r>
              <a:rPr spc="-20" dirty="0"/>
              <a:t>Dönem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01472" rIns="0" bIns="0" rtlCol="0">
            <a:spAutoFit/>
          </a:bodyPr>
          <a:lstStyle/>
          <a:p>
            <a:pPr marL="230504" marR="5080" indent="-227329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32410" algn="l"/>
              </a:tabLst>
            </a:pPr>
            <a:r>
              <a:rPr dirty="0"/>
              <a:t>*</a:t>
            </a:r>
            <a:r>
              <a:rPr spc="-100" dirty="0"/>
              <a:t> </a:t>
            </a:r>
            <a:r>
              <a:rPr spc="-10" dirty="0"/>
              <a:t>Laboratuvar</a:t>
            </a:r>
            <a:r>
              <a:rPr spc="-105" dirty="0"/>
              <a:t> </a:t>
            </a:r>
            <a:r>
              <a:rPr dirty="0"/>
              <a:t>döneminde</a:t>
            </a:r>
            <a:r>
              <a:rPr spc="-80" dirty="0"/>
              <a:t> </a:t>
            </a:r>
            <a:r>
              <a:rPr dirty="0"/>
              <a:t>«hasta</a:t>
            </a:r>
            <a:r>
              <a:rPr spc="-85" dirty="0"/>
              <a:t> </a:t>
            </a:r>
            <a:r>
              <a:rPr dirty="0"/>
              <a:t>yok</a:t>
            </a:r>
            <a:r>
              <a:rPr spc="-95" dirty="0"/>
              <a:t> </a:t>
            </a:r>
            <a:r>
              <a:rPr dirty="0"/>
              <a:t>hastalık</a:t>
            </a:r>
            <a:r>
              <a:rPr spc="-85" dirty="0"/>
              <a:t> </a:t>
            </a:r>
            <a:r>
              <a:rPr dirty="0"/>
              <a:t>var»</a:t>
            </a:r>
            <a:r>
              <a:rPr spc="-110" dirty="0"/>
              <a:t> </a:t>
            </a:r>
            <a:r>
              <a:rPr dirty="0"/>
              <a:t>söyleminin</a:t>
            </a:r>
            <a:r>
              <a:rPr spc="-85" dirty="0"/>
              <a:t> </a:t>
            </a:r>
            <a:r>
              <a:rPr spc="-10" dirty="0"/>
              <a:t>gerçeği 	</a:t>
            </a:r>
            <a:r>
              <a:rPr dirty="0"/>
              <a:t>yansıtmadığı</a:t>
            </a:r>
            <a:r>
              <a:rPr spc="-125" dirty="0"/>
              <a:t> </a:t>
            </a:r>
            <a:r>
              <a:rPr spc="-10" dirty="0"/>
              <a:t>gözlendi.</a:t>
            </a:r>
          </a:p>
          <a:p>
            <a:pPr marL="231140" marR="202565" indent="-227965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32410" algn="l"/>
              </a:tabLst>
            </a:pPr>
            <a:r>
              <a:rPr dirty="0"/>
              <a:t>*</a:t>
            </a:r>
            <a:r>
              <a:rPr spc="-85" dirty="0"/>
              <a:t> </a:t>
            </a:r>
            <a:r>
              <a:rPr dirty="0"/>
              <a:t>Aynı</a:t>
            </a:r>
            <a:r>
              <a:rPr spc="-75" dirty="0"/>
              <a:t> </a:t>
            </a:r>
            <a:r>
              <a:rPr spc="-10" dirty="0"/>
              <a:t>mikroorganizma,</a:t>
            </a:r>
            <a:r>
              <a:rPr spc="-85" dirty="0"/>
              <a:t> </a:t>
            </a:r>
            <a:r>
              <a:rPr dirty="0"/>
              <a:t>kişilerin</a:t>
            </a:r>
            <a:r>
              <a:rPr spc="-70" dirty="0"/>
              <a:t> </a:t>
            </a:r>
            <a:r>
              <a:rPr dirty="0"/>
              <a:t>organik</a:t>
            </a:r>
            <a:r>
              <a:rPr spc="-95" dirty="0"/>
              <a:t> </a:t>
            </a:r>
            <a:r>
              <a:rPr dirty="0"/>
              <a:t>ve</a:t>
            </a:r>
            <a:r>
              <a:rPr spc="-90" dirty="0"/>
              <a:t> </a:t>
            </a:r>
            <a:r>
              <a:rPr dirty="0"/>
              <a:t>ruhsal</a:t>
            </a:r>
            <a:r>
              <a:rPr spc="-70" dirty="0"/>
              <a:t> </a:t>
            </a:r>
            <a:r>
              <a:rPr dirty="0"/>
              <a:t>dirençlerinin</a:t>
            </a:r>
            <a:r>
              <a:rPr spc="-60" dirty="0"/>
              <a:t> </a:t>
            </a:r>
            <a:r>
              <a:rPr spc="-10" dirty="0"/>
              <a:t>farklı 	</a:t>
            </a:r>
            <a:r>
              <a:rPr dirty="0"/>
              <a:t>olmasından</a:t>
            </a:r>
            <a:r>
              <a:rPr spc="-60" dirty="0"/>
              <a:t> </a:t>
            </a:r>
            <a:r>
              <a:rPr dirty="0"/>
              <a:t>dolayı,</a:t>
            </a:r>
            <a:r>
              <a:rPr spc="-80" dirty="0"/>
              <a:t> </a:t>
            </a:r>
            <a:r>
              <a:rPr dirty="0"/>
              <a:t>farklı</a:t>
            </a:r>
            <a:r>
              <a:rPr spc="-80" dirty="0"/>
              <a:t> </a:t>
            </a:r>
            <a:r>
              <a:rPr dirty="0"/>
              <a:t>klinik</a:t>
            </a:r>
            <a:r>
              <a:rPr spc="-65" dirty="0"/>
              <a:t> </a:t>
            </a:r>
            <a:r>
              <a:rPr dirty="0"/>
              <a:t>seyir</a:t>
            </a:r>
            <a:r>
              <a:rPr spc="-80" dirty="0"/>
              <a:t> </a:t>
            </a:r>
            <a:r>
              <a:rPr spc="-10" dirty="0"/>
              <a:t>gösteriyordu.</a:t>
            </a:r>
          </a:p>
          <a:p>
            <a:pPr marL="231140" marR="141605" indent="-227965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32410" algn="l"/>
              </a:tabLst>
            </a:pPr>
            <a:r>
              <a:rPr dirty="0"/>
              <a:t>«Hastalık</a:t>
            </a:r>
            <a:r>
              <a:rPr spc="-70" dirty="0"/>
              <a:t> </a:t>
            </a:r>
            <a:r>
              <a:rPr spc="-35" dirty="0"/>
              <a:t>yoktur,</a:t>
            </a:r>
            <a:r>
              <a:rPr spc="-65" dirty="0"/>
              <a:t> </a:t>
            </a:r>
            <a:r>
              <a:rPr dirty="0"/>
              <a:t>hasta</a:t>
            </a:r>
            <a:r>
              <a:rPr spc="-80" dirty="0"/>
              <a:t> </a:t>
            </a:r>
            <a:r>
              <a:rPr spc="-40" dirty="0"/>
              <a:t>vardır.</a:t>
            </a:r>
            <a:r>
              <a:rPr spc="-80" dirty="0"/>
              <a:t> </a:t>
            </a:r>
            <a:r>
              <a:rPr dirty="0"/>
              <a:t>Her</a:t>
            </a:r>
            <a:r>
              <a:rPr spc="-95" dirty="0"/>
              <a:t> </a:t>
            </a:r>
            <a:r>
              <a:rPr spc="-10" dirty="0"/>
              <a:t>hastayı</a:t>
            </a:r>
            <a:r>
              <a:rPr spc="-80" dirty="0"/>
              <a:t> </a:t>
            </a:r>
            <a:r>
              <a:rPr dirty="0"/>
              <a:t>yeni</a:t>
            </a:r>
            <a:r>
              <a:rPr spc="-90" dirty="0"/>
              <a:t> </a:t>
            </a:r>
            <a:r>
              <a:rPr dirty="0"/>
              <a:t>bir</a:t>
            </a:r>
            <a:r>
              <a:rPr spc="-85" dirty="0"/>
              <a:t> </a:t>
            </a:r>
            <a:r>
              <a:rPr spc="-10" dirty="0"/>
              <a:t>hastalıkmış</a:t>
            </a:r>
            <a:r>
              <a:rPr spc="-65" dirty="0"/>
              <a:t> </a:t>
            </a:r>
            <a:r>
              <a:rPr dirty="0"/>
              <a:t>gibi</a:t>
            </a:r>
            <a:r>
              <a:rPr spc="-90" dirty="0"/>
              <a:t> </a:t>
            </a:r>
            <a:r>
              <a:rPr spc="-25" dirty="0"/>
              <a:t>ele 	</a:t>
            </a:r>
            <a:r>
              <a:rPr dirty="0"/>
              <a:t>almak</a:t>
            </a:r>
            <a:r>
              <a:rPr spc="-75" dirty="0"/>
              <a:t> </a:t>
            </a:r>
            <a:r>
              <a:rPr spc="-10" dirty="0"/>
              <a:t>gereklidir.»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833</Words>
  <Application>Microsoft Office PowerPoint</Application>
  <PresentationFormat>Geniş ekran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Arial MT</vt:lpstr>
      <vt:lpstr>Book Antiqua</vt:lpstr>
      <vt:lpstr>Calibri</vt:lpstr>
      <vt:lpstr>Calibri Light</vt:lpstr>
      <vt:lpstr>Century Gothic</vt:lpstr>
      <vt:lpstr>Times New Roman</vt:lpstr>
      <vt:lpstr>Eczacı</vt:lpstr>
      <vt:lpstr>HALK SAĞLIĞI</vt:lpstr>
      <vt:lpstr>Hekimliğin Dönemleri</vt:lpstr>
      <vt:lpstr>Sanayileşme Öncesi Dönem</vt:lpstr>
      <vt:lpstr>PowerPoint Sunusu</vt:lpstr>
      <vt:lpstr>Hipokrat’a göre Hekimlik</vt:lpstr>
      <vt:lpstr>Aristo Kuramı</vt:lpstr>
      <vt:lpstr>Semptomatik dönem</vt:lpstr>
      <vt:lpstr>Laboratuvar Dönemi</vt:lpstr>
      <vt:lpstr>Klinik Dönem</vt:lpstr>
      <vt:lpstr>Halk Sağlığı Dönemi</vt:lpstr>
      <vt:lpstr>Hekimlikte Geleneksel ve toplumsal Görüşlerin Farklılıkları</vt:lpstr>
      <vt:lpstr>Hekimlikte Geleneksel ve toplumsal Görüşlerin Farklılıkları</vt:lpstr>
      <vt:lpstr>Günümüzde Halk Sağlığı Anlayışı</vt:lpstr>
      <vt:lpstr>Halk Sağlığı ile Klinik Tıp Bilimleri KARŞILAŞTIRILMASI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SAĞLIĞININ GELİŞMESİ</dc:title>
  <dc:creator>Nafiz Bozdemir</dc:creator>
  <cp:lastModifiedBy>Windows user</cp:lastModifiedBy>
  <cp:revision>1</cp:revision>
  <dcterms:created xsi:type="dcterms:W3CDTF">2024-02-19T19:37:29Z</dcterms:created>
  <dcterms:modified xsi:type="dcterms:W3CDTF">2024-02-19T19:46:23Z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2022-11-16T00:00:00Z</vt:filetime>
  </property>
  <property fmtid="{D5CDD505-2E9C-101B-9397-08002B2CF9AE}" pid="3" name="Creator">
    <vt:lpwstr>Microsoft® PowerPoint® Microsoft 365 için</vt:lpwstr>
  </property>
  <property fmtid="{D5CDD505-2E9C-101B-9397-08002B2CF9AE}" pid="4" name="LastSaved">
    <vt:filetime>2024-02-19T00:00:00Z</vt:filetime>
  </property>
  <property fmtid="{D5CDD505-2E9C-101B-9397-08002B2CF9AE}" pid="5" name="Producer">
    <vt:lpwstr>Microsoft® PowerPoint® Microsoft 365 için</vt:lpwstr>
  </property>
</Properties>
</file>