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77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12192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7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12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771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458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0623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0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51828" y="1718759"/>
            <a:ext cx="4800600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9397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FF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265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927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1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105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03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77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42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79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099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79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9400" y="1524000"/>
            <a:ext cx="70866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/>
              <a:t>HALK</a:t>
            </a:r>
            <a:r>
              <a:rPr sz="6000" spc="-20" dirty="0"/>
              <a:t> </a:t>
            </a:r>
            <a:r>
              <a:rPr sz="6000" spc="-10" dirty="0"/>
              <a:t>SAĞLIĞI</a:t>
            </a:r>
            <a:endParaRPr sz="6000" dirty="0"/>
          </a:p>
        </p:txBody>
      </p:sp>
      <p:sp>
        <p:nvSpPr>
          <p:cNvPr id="3" name="object 3"/>
          <p:cNvSpPr txBox="1"/>
          <p:nvPr/>
        </p:nvSpPr>
        <p:spPr>
          <a:xfrm>
            <a:off x="3962400" y="5257800"/>
            <a:ext cx="4389883" cy="412934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175" marR="0" lvl="0" indent="0" algn="ctr" defTabSz="914400" eaLnBrk="1" fontAlgn="auto" latinLnBrk="0" hangingPunct="1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ÖĞR. GÖR. ŞEYDA ÇAVMAK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739788" y="3287476"/>
            <a:ext cx="7086600" cy="5668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cap="none" dirty="0" smtClean="0">
                <a:solidFill>
                  <a:prstClr val="black"/>
                </a:solidFill>
                <a:latin typeface="Book Antiqua"/>
              </a:rPr>
              <a:t>EPİDEMİYOLOJİ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503491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10665461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C00000"/>
                </a:solidFill>
              </a:rPr>
              <a:t>Olgu</a:t>
            </a:r>
            <a:r>
              <a:rPr sz="4400" spc="-20" dirty="0">
                <a:solidFill>
                  <a:srgbClr val="C00000"/>
                </a:solidFill>
              </a:rPr>
              <a:t> </a:t>
            </a:r>
            <a:r>
              <a:rPr sz="4400" spc="-30" dirty="0">
                <a:solidFill>
                  <a:srgbClr val="C00000"/>
                </a:solidFill>
              </a:rPr>
              <a:t>Kontrol</a:t>
            </a:r>
            <a:r>
              <a:rPr sz="4400" spc="-20" dirty="0">
                <a:solidFill>
                  <a:srgbClr val="C00000"/>
                </a:solidFill>
              </a:rPr>
              <a:t> </a:t>
            </a:r>
            <a:r>
              <a:rPr sz="4400" spc="-5" dirty="0">
                <a:solidFill>
                  <a:srgbClr val="C00000"/>
                </a:solidFill>
              </a:rPr>
              <a:t>araştırmasında</a:t>
            </a:r>
            <a:endParaRPr sz="4400" dirty="0"/>
          </a:p>
        </p:txBody>
      </p:sp>
      <p:sp>
        <p:nvSpPr>
          <p:cNvPr id="6" name="object 6"/>
          <p:cNvSpPr txBox="1">
            <a:spLocks noGrp="1"/>
          </p:cNvSpPr>
          <p:nvPr>
            <p:ph idx="1"/>
          </p:nvPr>
        </p:nvSpPr>
        <p:spPr>
          <a:xfrm>
            <a:off x="609600" y="2576754"/>
            <a:ext cx="10972800" cy="3363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" indent="0">
              <a:lnSpc>
                <a:spcPct val="100000"/>
              </a:lnSpc>
              <a:spcBef>
                <a:spcPts val="100"/>
              </a:spcBef>
              <a:buNone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9235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229235" algn="l"/>
              </a:tabLst>
            </a:pP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Tahmini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Rölatif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(Odds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Ratio)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d)/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</a:p>
          <a:p>
            <a:pPr marL="114300" indent="0">
              <a:lnSpc>
                <a:spcPct val="100000"/>
              </a:lnSpc>
              <a:spcBef>
                <a:spcPts val="145"/>
              </a:spcBef>
              <a:buNone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9235">
              <a:lnSpc>
                <a:spcPct val="100000"/>
              </a:lnSpc>
              <a:spcBef>
                <a:spcPts val="135"/>
              </a:spcBef>
              <a:buFont typeface="Arial MT"/>
              <a:buChar char="•"/>
              <a:tabLst>
                <a:tab pos="229235" algn="l"/>
              </a:tabLst>
            </a:pP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Tahmini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rölatif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hesaplanması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koşulların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yerine getirilmesi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gerekir:</a:t>
            </a:r>
          </a:p>
          <a:p>
            <a:pPr marL="114300" indent="0">
              <a:lnSpc>
                <a:spcPts val="2775"/>
              </a:lnSpc>
              <a:spcBef>
                <a:spcPts val="130"/>
              </a:spcBef>
              <a:buNone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9235">
              <a:lnSpc>
                <a:spcPts val="2185"/>
              </a:lnSpc>
              <a:buFont typeface="Arial MT"/>
              <a:buChar char="•"/>
              <a:tabLst>
                <a:tab pos="685800" algn="l"/>
                <a:tab pos="6864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grubu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toplumu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temsil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ediyorsa,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9235">
              <a:lnSpc>
                <a:spcPts val="2180"/>
              </a:lnSpc>
              <a:buFont typeface="Arial MT"/>
              <a:buChar char="•"/>
              <a:tabLst>
                <a:tab pos="685800" algn="l"/>
                <a:tab pos="686435" algn="l"/>
              </a:tabLst>
            </a:pP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Vaka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grubunu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oluşturanlar toplumdaki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vakaları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temsil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ediyorsa,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9235">
              <a:lnSpc>
                <a:spcPts val="2285"/>
              </a:lnSpc>
              <a:buFont typeface="Arial MT"/>
              <a:buChar char="•"/>
              <a:tabLst>
                <a:tab pos="685800" algn="l"/>
                <a:tab pos="6864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Nedeni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araştırılan</a:t>
            </a:r>
            <a:r>
              <a:rPr sz="24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toplumda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görülmüyorsa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9639" y="1746250"/>
            <a:ext cx="10731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9257" y="1746250"/>
            <a:ext cx="5448300" cy="793750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marL="228600" indent="-229235">
              <a:lnSpc>
                <a:spcPct val="100000"/>
              </a:lnSpc>
              <a:spcBef>
                <a:spcPts val="244"/>
              </a:spcBef>
              <a:buFont typeface="Arial MT"/>
              <a:buChar char="•"/>
              <a:tabLst>
                <a:tab pos="229235" algn="l"/>
              </a:tabLst>
            </a:pPr>
            <a:r>
              <a:rPr sz="2400" spc="-45" dirty="0">
                <a:latin typeface="Calibri"/>
                <a:cs typeface="Calibri"/>
              </a:rPr>
              <a:t>Vaka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grubunda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etkenle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karşılaşma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oranı</a:t>
            </a:r>
            <a:endParaRPr sz="2400" dirty="0">
              <a:latin typeface="Calibri"/>
              <a:cs typeface="Calibri"/>
            </a:endParaRPr>
          </a:p>
          <a:p>
            <a:pPr marL="228600" indent="-229235">
              <a:lnSpc>
                <a:spcPct val="100000"/>
              </a:lnSpc>
              <a:spcBef>
                <a:spcPts val="140"/>
              </a:spcBef>
              <a:buFont typeface="Arial MT"/>
              <a:buChar char="•"/>
              <a:tabLst>
                <a:tab pos="229235" algn="l"/>
              </a:tabLst>
            </a:pPr>
            <a:r>
              <a:rPr sz="2400" spc="-20" dirty="0">
                <a:latin typeface="Calibri"/>
                <a:cs typeface="Calibri"/>
              </a:rPr>
              <a:t>Kontrol </a:t>
            </a:r>
            <a:r>
              <a:rPr sz="2400" dirty="0">
                <a:latin typeface="Calibri"/>
                <a:cs typeface="Calibri"/>
              </a:rPr>
              <a:t>grubunda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etkenle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karşılaşma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oranı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39000" y="1783004"/>
            <a:ext cx="1849755" cy="793750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4"/>
              </a:spcBef>
              <a:tabLst>
                <a:tab pos="300355" algn="l"/>
              </a:tabLst>
            </a:pPr>
            <a:r>
              <a:rPr sz="2400" dirty="0">
                <a:latin typeface="Calibri"/>
                <a:cs typeface="Calibri"/>
              </a:rPr>
              <a:t>=	a/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a+b</a:t>
            </a:r>
          </a:p>
          <a:p>
            <a:pPr marL="858519">
              <a:lnSpc>
                <a:spcPct val="100000"/>
              </a:lnSpc>
              <a:spcBef>
                <a:spcPts val="140"/>
              </a:spcBef>
            </a:pPr>
            <a:r>
              <a:rPr sz="2400" dirty="0">
                <a:latin typeface="Calibri"/>
                <a:cs typeface="Calibri"/>
              </a:rPr>
              <a:t>=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c/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5" dirty="0">
                <a:latin typeface="Calibri"/>
                <a:cs typeface="Calibri"/>
              </a:rPr>
              <a:t>c+d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705336"/>
            <a:ext cx="1074166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solidFill>
                  <a:srgbClr val="C00000"/>
                </a:solidFill>
              </a:rPr>
              <a:t>Olgu</a:t>
            </a:r>
            <a:r>
              <a:rPr sz="3200" spc="-114" dirty="0">
                <a:solidFill>
                  <a:srgbClr val="C00000"/>
                </a:solidFill>
              </a:rPr>
              <a:t> </a:t>
            </a:r>
            <a:r>
              <a:rPr sz="3200" spc="-60" dirty="0">
                <a:solidFill>
                  <a:srgbClr val="C00000"/>
                </a:solidFill>
              </a:rPr>
              <a:t>Kontrol</a:t>
            </a:r>
            <a:r>
              <a:rPr sz="3200" spc="-95" dirty="0">
                <a:solidFill>
                  <a:srgbClr val="C00000"/>
                </a:solidFill>
              </a:rPr>
              <a:t> </a:t>
            </a:r>
            <a:r>
              <a:rPr sz="3200" spc="-35" dirty="0">
                <a:solidFill>
                  <a:srgbClr val="C00000"/>
                </a:solidFill>
              </a:rPr>
              <a:t>araştırmalarının</a:t>
            </a:r>
            <a:r>
              <a:rPr sz="3200" spc="-125" dirty="0">
                <a:solidFill>
                  <a:srgbClr val="C00000"/>
                </a:solidFill>
              </a:rPr>
              <a:t> </a:t>
            </a:r>
            <a:r>
              <a:rPr sz="3200" spc="-40" dirty="0">
                <a:solidFill>
                  <a:srgbClr val="C00000"/>
                </a:solidFill>
              </a:rPr>
              <a:t>yararları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609600" y="1706841"/>
            <a:ext cx="11582399" cy="3083858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Kolay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ucuz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>
              <a:lnSpc>
                <a:spcPts val="3190"/>
              </a:lnSpc>
              <a:spcBef>
                <a:spcPts val="67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Toplumda</a:t>
            </a:r>
            <a:r>
              <a:rPr sz="24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seyrek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görülen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etkenle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karşılaştıktan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ortaya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5080">
              <a:lnSpc>
                <a:spcPts val="3020"/>
              </a:lnSpc>
              <a:spcBef>
                <a:spcPts val="219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çıkması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uzun</a:t>
            </a:r>
            <a:r>
              <a:rPr sz="24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latent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gereken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hastalıkların</a:t>
            </a:r>
            <a:r>
              <a:rPr sz="24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etiyolojisini </a:t>
            </a:r>
            <a:r>
              <a:rPr sz="2400" spc="-6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araştırmada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>
              <a:lnSpc>
                <a:spcPct val="100000"/>
              </a:lnSpc>
              <a:spcBef>
                <a:spcPts val="620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Araştırmaya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katılanların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terk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sorunu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yok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196850" indent="-229235">
              <a:lnSpc>
                <a:spcPts val="3030"/>
              </a:lnSpc>
              <a:spcBef>
                <a:spcPts val="103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 bölgelerde,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kurumlarda</a:t>
            </a:r>
            <a:r>
              <a:rPr sz="24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konuda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araştırıcılarca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sz="2400"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yöntemle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yapılacak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araştırmaların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birleştirilmesi</a:t>
            </a:r>
            <a:r>
              <a:rPr sz="24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mümkün.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705337"/>
            <a:ext cx="1097026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Olgu</a:t>
            </a:r>
            <a:r>
              <a:rPr sz="3200" spc="-114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</a:t>
            </a:r>
            <a:r>
              <a:rPr sz="3200" spc="-9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araştırmalarının</a:t>
            </a:r>
            <a:r>
              <a:rPr sz="3200" spc="-1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sakıncaları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1429893"/>
            <a:ext cx="11277599" cy="4639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 algn="just">
              <a:lnSpc>
                <a:spcPts val="2810"/>
              </a:lnSpc>
              <a:spcBef>
                <a:spcPts val="10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olgu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grupları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evreni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temsil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etmiyor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evrene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algn="just">
              <a:lnSpc>
                <a:spcPts val="2810"/>
              </a:lnSpc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genellenemez.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5080" indent="-229235" algn="just">
              <a:lnSpc>
                <a:spcPct val="80000"/>
              </a:lnSpc>
              <a:spcBef>
                <a:spcPts val="994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Evren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bilinmediği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epidemiyolojik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ölçütler(morbidite,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mortalite hızları, </a:t>
            </a:r>
            <a:r>
              <a:rPr sz="2400" spc="-5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rölatif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atfedilen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risk)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hesaplanamaz.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1254125" indent="-229235" algn="just">
              <a:lnSpc>
                <a:spcPts val="2500"/>
              </a:lnSpc>
              <a:spcBef>
                <a:spcPts val="98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Retrospektif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yöntemde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sonuç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(hastalık)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şüphe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edilen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etken </a:t>
            </a:r>
            <a:r>
              <a:rPr sz="2400" spc="-5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(neden)den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hangisinin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başladığını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saptamak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güç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 algn="just">
              <a:lnSpc>
                <a:spcPts val="3115"/>
              </a:lnSpc>
              <a:spcBef>
                <a:spcPts val="390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tutma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olasılığı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nedenlerle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yüksektir.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nedenler: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 algn="just">
              <a:lnSpc>
                <a:spcPts val="262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Kayıtların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güvenilir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olmaması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 algn="just">
              <a:lnSpc>
                <a:spcPts val="261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Hatırlama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faktörü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 algn="just">
              <a:lnSpc>
                <a:spcPts val="2615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Olguların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konmasında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kriterlerin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kullanılması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marR="617855" lvl="1" indent="-228600" algn="just">
              <a:lnSpc>
                <a:spcPts val="2110"/>
              </a:lnSpc>
              <a:spcBef>
                <a:spcPts val="500"/>
              </a:spcBef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hastalığın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fatalite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hızı yüksek</a:t>
            </a:r>
            <a:r>
              <a:rPr sz="24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hastaların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kurumuna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ulaşmasını </a:t>
            </a:r>
            <a:r>
              <a:rPr sz="2400" spc="-48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engelleyen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eldeki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veriler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hastalığın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özelliklerini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yansıtmayabilir.(Berkson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yanılgısı)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07107" y="143255"/>
            <a:ext cx="6699504" cy="671474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1074166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35" dirty="0">
                <a:solidFill>
                  <a:srgbClr val="C00000"/>
                </a:solidFill>
              </a:rPr>
              <a:t>Kesitsel</a:t>
            </a:r>
            <a:r>
              <a:rPr sz="3200" spc="-100" dirty="0">
                <a:solidFill>
                  <a:srgbClr val="C00000"/>
                </a:solidFill>
              </a:rPr>
              <a:t> </a:t>
            </a:r>
            <a:r>
              <a:rPr sz="3200" spc="-35" dirty="0">
                <a:solidFill>
                  <a:srgbClr val="C00000"/>
                </a:solidFill>
              </a:rPr>
              <a:t>araştırmaların</a:t>
            </a:r>
            <a:r>
              <a:rPr sz="3200" spc="-120" dirty="0">
                <a:solidFill>
                  <a:srgbClr val="C00000"/>
                </a:solidFill>
              </a:rPr>
              <a:t> </a:t>
            </a:r>
            <a:r>
              <a:rPr sz="3200" spc="-40" dirty="0">
                <a:solidFill>
                  <a:srgbClr val="C00000"/>
                </a:solidFill>
              </a:rPr>
              <a:t>genel</a:t>
            </a:r>
            <a:r>
              <a:rPr sz="3200" spc="-90" dirty="0">
                <a:solidFill>
                  <a:srgbClr val="C00000"/>
                </a:solidFill>
              </a:rPr>
              <a:t> </a:t>
            </a:r>
            <a:r>
              <a:rPr sz="3200" spc="-45" dirty="0">
                <a:solidFill>
                  <a:srgbClr val="C00000"/>
                </a:solidFill>
              </a:rPr>
              <a:t>özellikleri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916938" y="1324170"/>
            <a:ext cx="10970261" cy="508254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46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Toplumu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temsil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eden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örnek 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seçilir.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>
              <a:lnSpc>
                <a:spcPct val="100000"/>
              </a:lnSpc>
              <a:spcBef>
                <a:spcPts val="37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Prevalans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hızı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hesaplanabilir.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5080" indent="-229235">
              <a:lnSpc>
                <a:spcPct val="80000"/>
              </a:lnSpc>
              <a:spcBef>
                <a:spcPts val="1010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kaynağı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rutin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sağlık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kayıtları,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anketler,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laboratuvar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muayenelerinin</a:t>
            </a:r>
            <a:r>
              <a:rPr sz="2400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sonuçlarını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içeren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formlar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kullanılabilir.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ts val="262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Verilerin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doğruluğunun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önemi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5700" lvl="2" indent="-229235">
              <a:lnSpc>
                <a:spcPct val="100000"/>
              </a:lnSpc>
              <a:spcBef>
                <a:spcPts val="60"/>
              </a:spcBef>
              <a:buFont typeface="Arial MT"/>
              <a:buChar char="•"/>
              <a:tabLst>
                <a:tab pos="1155700" algn="l"/>
                <a:tab pos="11563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Güvenilirlik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5700" lvl="2" indent="-229235">
              <a:lnSpc>
                <a:spcPct val="100000"/>
              </a:lnSpc>
              <a:spcBef>
                <a:spcPts val="50"/>
              </a:spcBef>
              <a:buFont typeface="Arial MT"/>
              <a:buChar char="•"/>
              <a:tabLst>
                <a:tab pos="1155700" algn="l"/>
                <a:tab pos="1156335" algn="l"/>
              </a:tabLst>
            </a:pP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Tekrar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edilebilirlik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5700" lvl="2" indent="-229235">
              <a:lnSpc>
                <a:spcPct val="100000"/>
              </a:lnSpc>
              <a:spcBef>
                <a:spcPts val="35"/>
              </a:spcBef>
              <a:buFont typeface="Arial MT"/>
              <a:buChar char="•"/>
              <a:tabLst>
                <a:tab pos="1155700" algn="l"/>
                <a:tab pos="1156335" algn="l"/>
              </a:tabLst>
            </a:pP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Tutarlılık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5700" lvl="2" indent="-229235">
              <a:lnSpc>
                <a:spcPct val="100000"/>
              </a:lnSpc>
              <a:spcBef>
                <a:spcPts val="50"/>
              </a:spcBef>
              <a:buFont typeface="Arial MT"/>
              <a:buChar char="•"/>
              <a:tabLst>
                <a:tab pos="1155700" algn="l"/>
                <a:tab pos="11563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Geçerlilik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5700" lvl="2" indent="-229235">
              <a:lnSpc>
                <a:spcPct val="100000"/>
              </a:lnSpc>
              <a:spcBef>
                <a:spcPts val="45"/>
              </a:spcBef>
              <a:buFont typeface="Arial MT"/>
              <a:buChar char="•"/>
              <a:tabLst>
                <a:tab pos="1155700" algn="l"/>
                <a:tab pos="11563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Rastgele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hata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(Bazen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yüksek,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bazen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düşük)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5700" lvl="2" indent="-229235">
              <a:lnSpc>
                <a:spcPts val="2260"/>
              </a:lnSpc>
              <a:spcBef>
                <a:spcPts val="40"/>
              </a:spcBef>
              <a:buFont typeface="Arial MT"/>
              <a:buChar char="•"/>
              <a:tabLst>
                <a:tab pos="1155700" algn="l"/>
                <a:tab pos="11563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Sistematik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hata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(Sürekli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yönde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kayıt)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ts val="261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Sonuçların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yanlış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yorumlanması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635" lvl="1" indent="-293370">
              <a:lnSpc>
                <a:spcPts val="2610"/>
              </a:lnSpc>
              <a:buFont typeface="Arial MT"/>
              <a:buChar char="•"/>
              <a:tabLst>
                <a:tab pos="762635" algn="l"/>
                <a:tab pos="763270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Araştırmada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kullanılan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araçların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standardize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edilmemeleri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ts val="2620"/>
              </a:lnSpc>
              <a:buFont typeface="Arial MT"/>
              <a:buChar char="•"/>
              <a:tabLst>
                <a:tab pos="698500" algn="l"/>
                <a:tab pos="6991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Araştırmacıların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denetimlerinin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yapılmaması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705336"/>
            <a:ext cx="1081786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Kesitsel</a:t>
            </a:r>
            <a:r>
              <a:rPr sz="3200" spc="-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araştırmaların</a:t>
            </a:r>
            <a:r>
              <a:rPr sz="3200" spc="-1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</a:t>
            </a:r>
            <a:r>
              <a:rPr sz="3200" spc="-9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4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özellikleri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9638" y="1756565"/>
            <a:ext cx="10652761" cy="385191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85"/>
              </a:spcBef>
              <a:tabLst>
                <a:tab pos="229235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Araştırmaya</a:t>
            </a:r>
            <a:r>
              <a:rPr sz="28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katılma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yüzdesi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önemlidir.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9235">
              <a:lnSpc>
                <a:spcPct val="100000"/>
              </a:lnSpc>
              <a:spcBef>
                <a:spcPts val="245"/>
              </a:spcBef>
              <a:buFont typeface="Arial MT"/>
              <a:buChar char="•"/>
              <a:tabLst>
                <a:tab pos="6864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Katılmayanların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hepsi sağlıklı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9235">
              <a:lnSpc>
                <a:spcPct val="100000"/>
              </a:lnSpc>
              <a:spcBef>
                <a:spcPts val="219"/>
              </a:spcBef>
              <a:buFont typeface="Arial MT"/>
              <a:buChar char="•"/>
              <a:tabLst>
                <a:tab pos="6864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Katılmayanların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sosyoekonomik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düzeyi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düşük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9235">
              <a:lnSpc>
                <a:spcPct val="100000"/>
              </a:lnSpc>
              <a:spcBef>
                <a:spcPts val="200"/>
              </a:spcBef>
              <a:buFont typeface="Arial MT"/>
              <a:buChar char="•"/>
              <a:tabLst>
                <a:tab pos="6864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Katılmayanların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güvenceleri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olmayabilir.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9235">
              <a:lnSpc>
                <a:spcPct val="100000"/>
              </a:lnSpc>
              <a:spcBef>
                <a:spcPts val="220"/>
              </a:spcBef>
              <a:buFont typeface="Arial MT"/>
              <a:buChar char="•"/>
              <a:tabLst>
                <a:tab pos="6864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yerde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bulunuyor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olabilirler.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970"/>
              </a:spcBef>
              <a:tabLst>
                <a:tab pos="229235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masraf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personelle</a:t>
            </a:r>
            <a:r>
              <a:rPr sz="28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yararlı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bilgiler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800" spc="-6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araştırmada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birden</a:t>
            </a:r>
            <a:r>
              <a:rPr sz="28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 hastalık</a:t>
            </a:r>
            <a:r>
              <a:rPr sz="28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</a:t>
            </a:r>
            <a:r>
              <a:rPr sz="28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görülme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sıklığı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belirlenebilir.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70"/>
              </a:spcBef>
            </a:pPr>
            <a:endParaRPr sz="2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15083" y="129539"/>
            <a:ext cx="6170676" cy="672845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705336"/>
            <a:ext cx="1089406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solidFill>
                  <a:srgbClr val="C00000"/>
                </a:solidFill>
              </a:rPr>
              <a:t>Kohort</a:t>
            </a:r>
            <a:r>
              <a:rPr sz="3200" dirty="0">
                <a:solidFill>
                  <a:srgbClr val="C00000"/>
                </a:solidFill>
              </a:rPr>
              <a:t> </a:t>
            </a:r>
            <a:r>
              <a:rPr sz="3200" spc="-5" dirty="0">
                <a:solidFill>
                  <a:srgbClr val="C00000"/>
                </a:solidFill>
              </a:rPr>
              <a:t>araştırmalarının</a:t>
            </a:r>
            <a:r>
              <a:rPr sz="3200" spc="-10" dirty="0">
                <a:solidFill>
                  <a:srgbClr val="C00000"/>
                </a:solidFill>
              </a:rPr>
              <a:t> </a:t>
            </a:r>
            <a:r>
              <a:rPr sz="3200" spc="-20" dirty="0">
                <a:solidFill>
                  <a:srgbClr val="C00000"/>
                </a:solidFill>
              </a:rPr>
              <a:t>yararları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706841"/>
            <a:ext cx="10232390" cy="284035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Neden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sonuç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ilişkisini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belirlemede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güvenilir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yöntemdir.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ts val="3190"/>
              </a:lnSpc>
              <a:spcBef>
                <a:spcPts val="6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Herhangi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bir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hastalığa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yakalanma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veya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olayla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karşılaşma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olasılıklarının</a:t>
            </a:r>
            <a:endParaRPr sz="2800" dirty="0">
              <a:latin typeface="Calibri"/>
              <a:cs typeface="Calibri"/>
            </a:endParaRPr>
          </a:p>
          <a:p>
            <a:pPr marL="241300">
              <a:lnSpc>
                <a:spcPts val="3190"/>
              </a:lnSpc>
            </a:pPr>
            <a:r>
              <a:rPr sz="2800" spc="-10" dirty="0">
                <a:latin typeface="Calibri"/>
                <a:cs typeface="Calibri"/>
              </a:rPr>
              <a:t>hesap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edilmesidir.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Sonuçlar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tarafsız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ve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güvenilirdir.</a:t>
            </a:r>
            <a:endParaRPr sz="2800" dirty="0">
              <a:latin typeface="Calibri"/>
              <a:cs typeface="Calibri"/>
            </a:endParaRPr>
          </a:p>
          <a:p>
            <a:pPr marL="241300" marR="799465" indent="-229235">
              <a:lnSpc>
                <a:spcPts val="3020"/>
              </a:lnSpc>
              <a:spcBef>
                <a:spcPts val="105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40" dirty="0">
                <a:latin typeface="Calibri"/>
                <a:cs typeface="Calibri"/>
              </a:rPr>
              <a:t>Toplumda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sık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görülen,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latent</a:t>
            </a:r>
            <a:r>
              <a:rPr sz="2800" spc="-10" dirty="0">
                <a:latin typeface="Calibri"/>
                <a:cs typeface="Calibri"/>
              </a:rPr>
              <a:t> dönemi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uzun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olmayan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hastalıkların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etiyolojilerinin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araştırılmasında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uygun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yöntemdir.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705336"/>
            <a:ext cx="1089406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solidFill>
                  <a:srgbClr val="C00000"/>
                </a:solidFill>
              </a:rPr>
              <a:t>Kohort</a:t>
            </a:r>
            <a:r>
              <a:rPr sz="3200" spc="-5" dirty="0">
                <a:solidFill>
                  <a:srgbClr val="C00000"/>
                </a:solidFill>
              </a:rPr>
              <a:t> araştırmaları</a:t>
            </a:r>
            <a:r>
              <a:rPr sz="3200" spc="-50" dirty="0">
                <a:solidFill>
                  <a:srgbClr val="C00000"/>
                </a:solidFill>
              </a:rPr>
              <a:t> </a:t>
            </a:r>
            <a:r>
              <a:rPr sz="3200" dirty="0">
                <a:solidFill>
                  <a:srgbClr val="C00000"/>
                </a:solidFill>
              </a:rPr>
              <a:t>sınırlılıkları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706841"/>
            <a:ext cx="9704705" cy="347916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Pahalı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Retrospektif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kohort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araştırmalarda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eldeki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kayıtlarla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sınırlılık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60" dirty="0">
                <a:latin typeface="Calibri"/>
                <a:cs typeface="Calibri"/>
              </a:rPr>
              <a:t>vardır.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Araştırmayı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terk sorunu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Araştırmacıların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ilgilerinin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azalması</a:t>
            </a:r>
            <a:endParaRPr sz="2800">
              <a:latin typeface="Calibri"/>
              <a:cs typeface="Calibri"/>
            </a:endParaRPr>
          </a:p>
          <a:p>
            <a:pPr marL="241300" marR="42545" indent="-229235">
              <a:lnSpc>
                <a:spcPts val="3020"/>
              </a:lnSpc>
              <a:spcBef>
                <a:spcPts val="105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İzleme </a:t>
            </a:r>
            <a:r>
              <a:rPr sz="2800" spc="-15" dirty="0">
                <a:latin typeface="Calibri"/>
                <a:cs typeface="Calibri"/>
              </a:rPr>
              <a:t>süresi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uzadıkça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neden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sonuç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ilişkilerinin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dikkate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alınmayan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başka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faktörlerle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etkilenme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olasılığı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artar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İnsidansı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düşük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olan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hastalıklar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için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maliyet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daha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da </a:t>
            </a:r>
            <a:r>
              <a:rPr sz="2800" spc="-10" dirty="0">
                <a:latin typeface="Calibri"/>
                <a:cs typeface="Calibri"/>
              </a:rPr>
              <a:t>artar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236" y="0"/>
            <a:ext cx="9680448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4200" y="288109"/>
            <a:ext cx="5560061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Epidemiyoloji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000" y="947905"/>
            <a:ext cx="11506200" cy="522579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marR="817244" indent="-229235" algn="just">
              <a:lnSpc>
                <a:spcPct val="150000"/>
              </a:lnSpc>
              <a:spcBef>
                <a:spcPts val="770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toplumlarda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sağlıkla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olayların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dağılımı ile </a:t>
            </a:r>
            <a:r>
              <a:rPr sz="2400"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belirleyicilerinin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incelenmesi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çalışmanın sağlık sorunlarının </a:t>
            </a:r>
            <a:r>
              <a:rPr sz="2400"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önlenmesi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kontrolüne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uygulanmasıdır</a:t>
            </a:r>
            <a:r>
              <a:rPr sz="2400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41300" marR="817244" indent="-229235" algn="r">
              <a:lnSpc>
                <a:spcPct val="150000"/>
              </a:lnSpc>
              <a:spcBef>
                <a:spcPts val="770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1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 algn="just">
              <a:lnSpc>
                <a:spcPct val="150000"/>
              </a:lnSpc>
              <a:spcBef>
                <a:spcPts val="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Bilimidir.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 algn="just">
              <a:lnSpc>
                <a:spcPct val="150000"/>
              </a:lnSpc>
              <a:spcBef>
                <a:spcPts val="320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klinik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tıp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bilimlerinde</a:t>
            </a:r>
            <a:r>
              <a:rPr sz="24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hastalıkların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sağlığı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ilgilendiren</a:t>
            </a:r>
            <a:r>
              <a:rPr sz="2400" spc="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olayların dağılımlarının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incelenmesi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(Tanımlayıcı), </a:t>
            </a:r>
            <a:r>
              <a:rPr sz="2400"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nedenlerin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araştırılması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(Analitik)</a:t>
            </a:r>
            <a:r>
              <a:rPr sz="24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</a:t>
            </a:r>
            <a:r>
              <a:rPr sz="2400" spc="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teşhis,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tedavi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önlenmeleri</a:t>
            </a:r>
            <a:r>
              <a:rPr sz="2400" spc="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yöntemleri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belirlemeye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Deneysel</a:t>
            </a:r>
            <a:r>
              <a:rPr sz="2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yarayan</a:t>
            </a:r>
            <a:r>
              <a:rPr sz="2400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6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teknikleri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epidemiyoloji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kapsamındadır.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36876" y="0"/>
            <a:ext cx="6091428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705337"/>
            <a:ext cx="1112266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Epidemiyolojik</a:t>
            </a:r>
            <a:r>
              <a:rPr sz="3200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yöntemlerin</a:t>
            </a:r>
            <a:r>
              <a:rPr sz="3200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kullanım</a:t>
            </a:r>
            <a:r>
              <a:rPr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alanları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1759661"/>
            <a:ext cx="11429999" cy="3272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>
              <a:lnSpc>
                <a:spcPts val="3025"/>
              </a:lnSpc>
              <a:spcBef>
                <a:spcPts val="95"/>
              </a:spcBef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sorunlarının</a:t>
            </a:r>
            <a:r>
              <a:rPr sz="24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süreci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gösterdiği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değişimin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incelenmesi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>
              <a:lnSpc>
                <a:spcPct val="100000"/>
              </a:lnSpc>
              <a:spcBef>
                <a:spcPts val="325"/>
              </a:spcBef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>
              <a:lnSpc>
                <a:spcPct val="100000"/>
              </a:lnSpc>
              <a:spcBef>
                <a:spcPts val="335"/>
              </a:spcBef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hastalığın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klinik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tablosunun</a:t>
            </a:r>
            <a:r>
              <a:rPr sz="24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belirlenmesi,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>
              <a:lnSpc>
                <a:spcPts val="3025"/>
              </a:lnSpc>
              <a:spcBef>
                <a:spcPts val="330"/>
              </a:spcBef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Kişilerin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sorunları</a:t>
            </a:r>
            <a:r>
              <a:rPr sz="24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karşılaşma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risklerinin</a:t>
            </a:r>
            <a:r>
              <a:rPr sz="24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prognozlarının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tahmini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>
              <a:lnSpc>
                <a:spcPct val="100000"/>
              </a:lnSpc>
              <a:spcBef>
                <a:spcPts val="320"/>
              </a:spcBef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sorunlarının</a:t>
            </a:r>
            <a:r>
              <a:rPr sz="24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nedenlerinin</a:t>
            </a:r>
            <a:r>
              <a:rPr sz="2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araştırılması,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>
              <a:lnSpc>
                <a:spcPct val="100000"/>
              </a:lnSpc>
              <a:spcBef>
                <a:spcPts val="340"/>
              </a:spcBef>
              <a:tabLst>
                <a:tab pos="2419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6.Sendromların</a:t>
            </a:r>
            <a:r>
              <a:rPr sz="24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belirlenmesi,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739140">
              <a:lnSpc>
                <a:spcPts val="2690"/>
              </a:lnSpc>
              <a:spcBef>
                <a:spcPts val="969"/>
              </a:spcBef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hizmeti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sunan</a:t>
            </a:r>
            <a:r>
              <a:rPr sz="24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kişi-kurum</a:t>
            </a:r>
            <a:r>
              <a:rPr sz="2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araç/gereçlerin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hizmetten</a:t>
            </a:r>
            <a:r>
              <a:rPr lang="tr-TR"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yararlananların</a:t>
            </a:r>
            <a:r>
              <a:rPr sz="2400" spc="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özelliklerinin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705337"/>
            <a:ext cx="1112266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Epidemiyolojik</a:t>
            </a:r>
            <a:r>
              <a:rPr sz="3200" spc="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araştırmaların</a:t>
            </a:r>
            <a:r>
              <a:rPr sz="3200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Sınıflandırılması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6841"/>
            <a:ext cx="4182745" cy="156146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Gözlemsel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Deneysel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Metodolojik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74559"/>
            <a:ext cx="10360661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10" dirty="0">
                <a:solidFill>
                  <a:srgbClr val="C00000"/>
                </a:solidFill>
              </a:rPr>
              <a:t>Gözlemsel</a:t>
            </a:r>
            <a:r>
              <a:rPr sz="3600" spc="-20" dirty="0">
                <a:solidFill>
                  <a:srgbClr val="C00000"/>
                </a:solidFill>
              </a:rPr>
              <a:t> </a:t>
            </a:r>
            <a:r>
              <a:rPr sz="3600" spc="-5" dirty="0">
                <a:solidFill>
                  <a:srgbClr val="C00000"/>
                </a:solidFill>
              </a:rPr>
              <a:t>araştırmalar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762000" y="1242022"/>
            <a:ext cx="9751061" cy="244490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Tanımlayıcı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24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Kişi-yer-zaman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özelliklerine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tanımlama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Analitik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244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Vaka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Kohort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indent="-229235">
              <a:lnSpc>
                <a:spcPct val="100000"/>
              </a:lnSpc>
              <a:spcBef>
                <a:spcPts val="204"/>
              </a:spcBef>
              <a:buFont typeface="Arial MT"/>
              <a:buChar char="•"/>
              <a:tabLst>
                <a:tab pos="69913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Kesitsel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107437" y="3970653"/>
            <a:ext cx="9979661" cy="5674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tr-TR" sz="3600" spc="-10" smtClean="0">
                <a:solidFill>
                  <a:srgbClr val="C00000"/>
                </a:solidFill>
              </a:rPr>
              <a:t>Deneysel</a:t>
            </a:r>
            <a:r>
              <a:rPr lang="tr-TR" sz="3600" spc="-45" smtClean="0">
                <a:solidFill>
                  <a:srgbClr val="C00000"/>
                </a:solidFill>
              </a:rPr>
              <a:t> </a:t>
            </a:r>
            <a:r>
              <a:rPr lang="tr-TR" sz="3600" spc="-5" smtClean="0">
                <a:solidFill>
                  <a:srgbClr val="C00000"/>
                </a:solidFill>
              </a:rPr>
              <a:t>araştırmalar</a:t>
            </a:r>
            <a:endParaRPr lang="tr-TR" sz="36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941" y="4838086"/>
            <a:ext cx="4718713" cy="126807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74559"/>
            <a:ext cx="10208261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10" dirty="0">
                <a:solidFill>
                  <a:srgbClr val="C00000"/>
                </a:solidFill>
              </a:rPr>
              <a:t>Metodolojik</a:t>
            </a:r>
            <a:r>
              <a:rPr sz="3600" spc="-30" dirty="0">
                <a:solidFill>
                  <a:srgbClr val="C00000"/>
                </a:solidFill>
              </a:rPr>
              <a:t> </a:t>
            </a:r>
            <a:r>
              <a:rPr sz="3600" spc="-5" dirty="0">
                <a:solidFill>
                  <a:srgbClr val="C00000"/>
                </a:solidFill>
              </a:rPr>
              <a:t>araştırmalar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1793189"/>
            <a:ext cx="11582400" cy="300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>
              <a:lnSpc>
                <a:spcPct val="150000"/>
              </a:lnSpc>
              <a:spcBef>
                <a:spcPts val="95"/>
              </a:spcBef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Teşhis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tarama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yöntemlerinin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koymada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geçerli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validite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belirleme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araştırmaları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5080">
              <a:lnSpc>
                <a:spcPct val="150000"/>
              </a:lnSpc>
              <a:spcBef>
                <a:spcPts val="1060"/>
              </a:spcBef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Gözlemcilerin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ölçüm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gözlemlerinin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ölçüde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güvenilir-tutarlı </a:t>
            </a:r>
            <a:r>
              <a:rPr sz="2400"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olduğunu</a:t>
            </a:r>
            <a:r>
              <a:rPr sz="24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belirlemeye</a:t>
            </a:r>
            <a:r>
              <a:rPr lang="tr-TR"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yönelik</a:t>
            </a:r>
            <a:r>
              <a:rPr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>
              <a:lnSpc>
                <a:spcPct val="150000"/>
              </a:lnSpc>
              <a:spcBef>
                <a:spcPts val="620"/>
              </a:spcBef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simülasyon</a:t>
            </a:r>
            <a:r>
              <a:rPr sz="24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modelleriyle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1" y="525001"/>
            <a:ext cx="1004834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40" dirty="0">
                <a:solidFill>
                  <a:srgbClr val="C00000"/>
                </a:solidFill>
              </a:rPr>
              <a:t>Tanımlayıcı</a:t>
            </a:r>
            <a:r>
              <a:rPr sz="3600" spc="-45" dirty="0">
                <a:solidFill>
                  <a:srgbClr val="C00000"/>
                </a:solidFill>
              </a:rPr>
              <a:t> </a:t>
            </a:r>
            <a:r>
              <a:rPr sz="3600" spc="-5" dirty="0">
                <a:solidFill>
                  <a:srgbClr val="C00000"/>
                </a:solidFill>
              </a:rPr>
              <a:t>Epidemiyoloji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963762" y="1908237"/>
            <a:ext cx="209232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b="1" spc="195" dirty="0">
                <a:latin typeface="Times New Roman"/>
                <a:cs typeface="Times New Roman"/>
              </a:rPr>
              <a:t>1.</a:t>
            </a:r>
            <a:r>
              <a:rPr sz="1650" b="1" spc="110" dirty="0">
                <a:latin typeface="Times New Roman"/>
                <a:cs typeface="Times New Roman"/>
              </a:rPr>
              <a:t> </a:t>
            </a:r>
            <a:r>
              <a:rPr sz="1650" b="1" spc="225" dirty="0">
                <a:latin typeface="Times New Roman"/>
                <a:cs typeface="Times New Roman"/>
              </a:rPr>
              <a:t>Kişi</a:t>
            </a:r>
            <a:r>
              <a:rPr sz="1650" b="1" spc="114" dirty="0">
                <a:latin typeface="Times New Roman"/>
                <a:cs typeface="Times New Roman"/>
              </a:rPr>
              <a:t> </a:t>
            </a:r>
            <a:r>
              <a:rPr sz="1650" b="1" spc="210" dirty="0">
                <a:latin typeface="Times New Roman"/>
                <a:cs typeface="Times New Roman"/>
              </a:rPr>
              <a:t>Özellikleri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43661" y="1908237"/>
            <a:ext cx="199072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b="1" spc="245" dirty="0">
                <a:latin typeface="Times New Roman"/>
                <a:cs typeface="Times New Roman"/>
              </a:rPr>
              <a:t>2.Yer</a:t>
            </a:r>
            <a:r>
              <a:rPr sz="1650" b="1" spc="50" dirty="0">
                <a:latin typeface="Times New Roman"/>
                <a:cs typeface="Times New Roman"/>
              </a:rPr>
              <a:t> </a:t>
            </a:r>
            <a:r>
              <a:rPr sz="1650" b="1" spc="215" dirty="0">
                <a:latin typeface="Times New Roman"/>
                <a:cs typeface="Times New Roman"/>
              </a:rPr>
              <a:t>Özellikleri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23561" y="1908237"/>
            <a:ext cx="1268730" cy="52768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955"/>
              </a:lnSpc>
              <a:spcBef>
                <a:spcPts val="130"/>
              </a:spcBef>
            </a:pPr>
            <a:r>
              <a:rPr sz="1650" b="1" spc="195" dirty="0">
                <a:latin typeface="Times New Roman"/>
                <a:cs typeface="Times New Roman"/>
              </a:rPr>
              <a:t>3.</a:t>
            </a:r>
            <a:r>
              <a:rPr sz="1650" b="1" spc="90" dirty="0">
                <a:latin typeface="Times New Roman"/>
                <a:cs typeface="Times New Roman"/>
              </a:rPr>
              <a:t> </a:t>
            </a:r>
            <a:r>
              <a:rPr sz="1650" b="1" spc="320" dirty="0">
                <a:latin typeface="Times New Roman"/>
                <a:cs typeface="Times New Roman"/>
              </a:rPr>
              <a:t>Zaman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ts val="1955"/>
              </a:lnSpc>
            </a:pPr>
            <a:r>
              <a:rPr sz="1650" b="1" spc="210" dirty="0">
                <a:latin typeface="Times New Roman"/>
                <a:cs typeface="Times New Roman"/>
              </a:rPr>
              <a:t>Özellikleri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43661" y="2645566"/>
            <a:ext cx="474091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091940" algn="l"/>
              </a:tabLst>
            </a:pPr>
            <a:r>
              <a:rPr sz="1650" spc="175" dirty="0">
                <a:latin typeface="Times New Roman"/>
                <a:cs typeface="Times New Roman"/>
              </a:rPr>
              <a:t>-</a:t>
            </a:r>
            <a:r>
              <a:rPr sz="1650" spc="130" dirty="0">
                <a:latin typeface="Times New Roman"/>
                <a:cs typeface="Times New Roman"/>
              </a:rPr>
              <a:t> </a:t>
            </a:r>
            <a:r>
              <a:rPr sz="1650" spc="290" dirty="0">
                <a:latin typeface="Times New Roman"/>
                <a:cs typeface="Times New Roman"/>
              </a:rPr>
              <a:t>Kurum</a:t>
            </a:r>
            <a:r>
              <a:rPr sz="1650" spc="140" dirty="0">
                <a:latin typeface="Times New Roman"/>
                <a:cs typeface="Times New Roman"/>
              </a:rPr>
              <a:t> </a:t>
            </a:r>
            <a:r>
              <a:rPr sz="1650" spc="170" dirty="0">
                <a:latin typeface="Times New Roman"/>
                <a:cs typeface="Times New Roman"/>
              </a:rPr>
              <a:t>içi</a:t>
            </a:r>
            <a:r>
              <a:rPr sz="1650" spc="135" dirty="0">
                <a:latin typeface="Times New Roman"/>
                <a:cs typeface="Times New Roman"/>
              </a:rPr>
              <a:t> </a:t>
            </a:r>
            <a:r>
              <a:rPr sz="1650" spc="229" dirty="0">
                <a:latin typeface="Times New Roman"/>
                <a:cs typeface="Times New Roman"/>
              </a:rPr>
              <a:t>dağılım	</a:t>
            </a:r>
            <a:r>
              <a:rPr sz="1650" spc="175" dirty="0">
                <a:latin typeface="Times New Roman"/>
                <a:cs typeface="Times New Roman"/>
              </a:rPr>
              <a:t>-</a:t>
            </a:r>
            <a:r>
              <a:rPr sz="1650" spc="55" dirty="0">
                <a:latin typeface="Times New Roman"/>
                <a:cs typeface="Times New Roman"/>
              </a:rPr>
              <a:t> </a:t>
            </a:r>
            <a:r>
              <a:rPr sz="1650" spc="220" dirty="0">
                <a:latin typeface="Times New Roman"/>
                <a:cs typeface="Times New Roman"/>
              </a:rPr>
              <a:t>Saat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43661" y="2891223"/>
            <a:ext cx="474281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175" dirty="0">
                <a:latin typeface="Times New Roman"/>
                <a:cs typeface="Times New Roman"/>
              </a:rPr>
              <a:t>-</a:t>
            </a:r>
            <a:r>
              <a:rPr sz="1650" spc="135" dirty="0">
                <a:latin typeface="Times New Roman"/>
                <a:cs typeface="Times New Roman"/>
              </a:rPr>
              <a:t> </a:t>
            </a:r>
            <a:r>
              <a:rPr sz="1650" spc="220" dirty="0">
                <a:latin typeface="Times New Roman"/>
                <a:cs typeface="Times New Roman"/>
              </a:rPr>
              <a:t>Kırsal-kentsel-gecekondu</a:t>
            </a:r>
            <a:r>
              <a:rPr sz="1650" spc="140" dirty="0">
                <a:latin typeface="Times New Roman"/>
                <a:cs typeface="Times New Roman"/>
              </a:rPr>
              <a:t> </a:t>
            </a:r>
            <a:r>
              <a:rPr sz="1650" spc="215" dirty="0">
                <a:latin typeface="Times New Roman"/>
                <a:cs typeface="Times New Roman"/>
              </a:rPr>
              <a:t>dağılımı</a:t>
            </a:r>
            <a:r>
              <a:rPr sz="1650" spc="275" dirty="0">
                <a:latin typeface="Times New Roman"/>
                <a:cs typeface="Times New Roman"/>
              </a:rPr>
              <a:t> </a:t>
            </a:r>
            <a:r>
              <a:rPr sz="1650" spc="175" dirty="0">
                <a:latin typeface="Times New Roman"/>
                <a:cs typeface="Times New Roman"/>
              </a:rPr>
              <a:t>-</a:t>
            </a:r>
            <a:r>
              <a:rPr sz="1650" spc="135" dirty="0">
                <a:latin typeface="Times New Roman"/>
                <a:cs typeface="Times New Roman"/>
              </a:rPr>
              <a:t> </a:t>
            </a:r>
            <a:r>
              <a:rPr sz="1650" spc="295" dirty="0">
                <a:latin typeface="Times New Roman"/>
                <a:cs typeface="Times New Roman"/>
              </a:rPr>
              <a:t>Gün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23561" y="3136881"/>
            <a:ext cx="798830" cy="52768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73355" indent="-161290">
              <a:lnSpc>
                <a:spcPts val="1955"/>
              </a:lnSpc>
              <a:spcBef>
                <a:spcPts val="130"/>
              </a:spcBef>
              <a:buChar char="-"/>
              <a:tabLst>
                <a:tab pos="173990" algn="l"/>
              </a:tabLst>
            </a:pPr>
            <a:r>
              <a:rPr sz="1650" spc="375" dirty="0">
                <a:latin typeface="Times New Roman"/>
                <a:cs typeface="Times New Roman"/>
              </a:rPr>
              <a:t>H</a:t>
            </a:r>
            <a:r>
              <a:rPr sz="1650" spc="215" dirty="0">
                <a:latin typeface="Times New Roman"/>
                <a:cs typeface="Times New Roman"/>
              </a:rPr>
              <a:t>a</a:t>
            </a:r>
            <a:r>
              <a:rPr sz="1650" spc="185" dirty="0">
                <a:latin typeface="Times New Roman"/>
                <a:cs typeface="Times New Roman"/>
              </a:rPr>
              <a:t>fta</a:t>
            </a:r>
            <a:endParaRPr sz="1650">
              <a:latin typeface="Times New Roman"/>
              <a:cs typeface="Times New Roman"/>
            </a:endParaRPr>
          </a:p>
          <a:p>
            <a:pPr marL="173355" indent="-161290">
              <a:lnSpc>
                <a:spcPts val="1955"/>
              </a:lnSpc>
              <a:buChar char="-"/>
              <a:tabLst>
                <a:tab pos="173990" algn="l"/>
              </a:tabLst>
            </a:pPr>
            <a:r>
              <a:rPr sz="1650" spc="315" dirty="0">
                <a:latin typeface="Times New Roman"/>
                <a:cs typeface="Times New Roman"/>
              </a:rPr>
              <a:t>Ay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43661" y="3136881"/>
            <a:ext cx="2503805" cy="77343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72720" indent="-160655">
              <a:lnSpc>
                <a:spcPts val="1955"/>
              </a:lnSpc>
              <a:spcBef>
                <a:spcPts val="130"/>
              </a:spcBef>
              <a:buChar char="-"/>
              <a:tabLst>
                <a:tab pos="173355" algn="l"/>
              </a:tabLst>
            </a:pPr>
            <a:r>
              <a:rPr sz="1650" spc="225" dirty="0">
                <a:latin typeface="Times New Roman"/>
                <a:cs typeface="Times New Roman"/>
              </a:rPr>
              <a:t>Bölgesel</a:t>
            </a:r>
            <a:r>
              <a:rPr sz="1650" spc="95" dirty="0">
                <a:latin typeface="Times New Roman"/>
                <a:cs typeface="Times New Roman"/>
              </a:rPr>
              <a:t> </a:t>
            </a:r>
            <a:r>
              <a:rPr sz="1650" spc="229" dirty="0">
                <a:latin typeface="Times New Roman"/>
                <a:cs typeface="Times New Roman"/>
              </a:rPr>
              <a:t>dağılım</a:t>
            </a:r>
            <a:endParaRPr sz="1650">
              <a:latin typeface="Times New Roman"/>
              <a:cs typeface="Times New Roman"/>
            </a:endParaRPr>
          </a:p>
          <a:p>
            <a:pPr marL="172720" indent="-160655">
              <a:lnSpc>
                <a:spcPts val="1935"/>
              </a:lnSpc>
              <a:buChar char="-"/>
              <a:tabLst>
                <a:tab pos="173355" algn="l"/>
              </a:tabLst>
            </a:pPr>
            <a:r>
              <a:rPr sz="1650" spc="220" dirty="0">
                <a:latin typeface="Times New Roman"/>
                <a:cs typeface="Times New Roman"/>
              </a:rPr>
              <a:t>Ulusal</a:t>
            </a:r>
            <a:r>
              <a:rPr sz="1650" spc="95" dirty="0">
                <a:latin typeface="Times New Roman"/>
                <a:cs typeface="Times New Roman"/>
              </a:rPr>
              <a:t> </a:t>
            </a:r>
            <a:r>
              <a:rPr sz="1650" spc="229" dirty="0">
                <a:latin typeface="Times New Roman"/>
                <a:cs typeface="Times New Roman"/>
              </a:rPr>
              <a:t>dağılım</a:t>
            </a:r>
            <a:endParaRPr sz="1650">
              <a:latin typeface="Times New Roman"/>
              <a:cs typeface="Times New Roman"/>
            </a:endParaRPr>
          </a:p>
          <a:p>
            <a:pPr marL="172720" indent="-160655">
              <a:lnSpc>
                <a:spcPts val="1955"/>
              </a:lnSpc>
              <a:buChar char="-"/>
              <a:tabLst>
                <a:tab pos="173355" algn="l"/>
              </a:tabLst>
            </a:pPr>
            <a:r>
              <a:rPr sz="1650" spc="215" dirty="0">
                <a:latin typeface="Times New Roman"/>
                <a:cs typeface="Times New Roman"/>
              </a:rPr>
              <a:t>Uluslar</a:t>
            </a:r>
            <a:r>
              <a:rPr sz="1650" spc="90" dirty="0">
                <a:latin typeface="Times New Roman"/>
                <a:cs typeface="Times New Roman"/>
              </a:rPr>
              <a:t> </a:t>
            </a:r>
            <a:r>
              <a:rPr sz="1650" spc="195" dirty="0">
                <a:latin typeface="Times New Roman"/>
                <a:cs typeface="Times New Roman"/>
              </a:rPr>
              <a:t>arası</a:t>
            </a:r>
            <a:r>
              <a:rPr sz="1650" spc="95" dirty="0">
                <a:latin typeface="Times New Roman"/>
                <a:cs typeface="Times New Roman"/>
              </a:rPr>
              <a:t> </a:t>
            </a:r>
            <a:r>
              <a:rPr sz="1650" spc="229" dirty="0">
                <a:latin typeface="Times New Roman"/>
                <a:cs typeface="Times New Roman"/>
              </a:rPr>
              <a:t>dağılım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3762" y="2645566"/>
            <a:ext cx="4645660" cy="22479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27355" indent="-415290">
              <a:lnSpc>
                <a:spcPts val="1955"/>
              </a:lnSpc>
              <a:spcBef>
                <a:spcPts val="130"/>
              </a:spcBef>
              <a:buChar char="-"/>
              <a:tabLst>
                <a:tab pos="427355" algn="l"/>
                <a:tab pos="427990" algn="l"/>
              </a:tabLst>
            </a:pPr>
            <a:r>
              <a:rPr sz="1650" spc="265" dirty="0">
                <a:latin typeface="Times New Roman"/>
                <a:cs typeface="Times New Roman"/>
              </a:rPr>
              <a:t>Yaş</a:t>
            </a:r>
            <a:endParaRPr sz="1650" dirty="0">
              <a:latin typeface="Times New Roman"/>
              <a:cs typeface="Times New Roman"/>
            </a:endParaRPr>
          </a:p>
          <a:p>
            <a:pPr marL="427355" indent="-415290">
              <a:lnSpc>
                <a:spcPts val="1935"/>
              </a:lnSpc>
              <a:buChar char="-"/>
              <a:tabLst>
                <a:tab pos="427355" algn="l"/>
                <a:tab pos="427990" algn="l"/>
              </a:tabLst>
            </a:pPr>
            <a:r>
              <a:rPr sz="1650" spc="215" dirty="0">
                <a:latin typeface="Times New Roman"/>
                <a:cs typeface="Times New Roman"/>
              </a:rPr>
              <a:t>Cinsiyet</a:t>
            </a:r>
            <a:endParaRPr sz="1650" dirty="0">
              <a:latin typeface="Times New Roman"/>
              <a:cs typeface="Times New Roman"/>
            </a:endParaRPr>
          </a:p>
          <a:p>
            <a:pPr marL="427355" indent="-415290">
              <a:lnSpc>
                <a:spcPts val="1935"/>
              </a:lnSpc>
              <a:buChar char="-"/>
              <a:tabLst>
                <a:tab pos="427355" algn="l"/>
                <a:tab pos="427990" algn="l"/>
              </a:tabLst>
            </a:pPr>
            <a:r>
              <a:rPr sz="1650" spc="180" dirty="0">
                <a:latin typeface="Times New Roman"/>
                <a:cs typeface="Times New Roman"/>
              </a:rPr>
              <a:t>Irk,</a:t>
            </a:r>
            <a:r>
              <a:rPr sz="1650" spc="110" dirty="0">
                <a:latin typeface="Times New Roman"/>
                <a:cs typeface="Times New Roman"/>
              </a:rPr>
              <a:t> </a:t>
            </a:r>
            <a:r>
              <a:rPr sz="1650" spc="204" dirty="0">
                <a:latin typeface="Times New Roman"/>
                <a:cs typeface="Times New Roman"/>
              </a:rPr>
              <a:t>etnik</a:t>
            </a:r>
            <a:r>
              <a:rPr sz="1650" spc="114" dirty="0">
                <a:latin typeface="Times New Roman"/>
                <a:cs typeface="Times New Roman"/>
              </a:rPr>
              <a:t> </a:t>
            </a:r>
            <a:r>
              <a:rPr sz="1650" spc="220" dirty="0">
                <a:latin typeface="Times New Roman"/>
                <a:cs typeface="Times New Roman"/>
              </a:rPr>
              <a:t>yapı</a:t>
            </a:r>
            <a:endParaRPr sz="1650" dirty="0">
              <a:latin typeface="Times New Roman"/>
              <a:cs typeface="Times New Roman"/>
            </a:endParaRPr>
          </a:p>
          <a:p>
            <a:pPr marL="427355" indent="-415290">
              <a:lnSpc>
                <a:spcPts val="1935"/>
              </a:lnSpc>
              <a:buChar char="-"/>
              <a:tabLst>
                <a:tab pos="427355" algn="l"/>
                <a:tab pos="427990" algn="l"/>
              </a:tabLst>
            </a:pPr>
            <a:r>
              <a:rPr sz="1650" spc="254" dirty="0">
                <a:latin typeface="Times New Roman"/>
                <a:cs typeface="Times New Roman"/>
              </a:rPr>
              <a:t>Din</a:t>
            </a:r>
            <a:endParaRPr sz="1650" dirty="0">
              <a:latin typeface="Times New Roman"/>
              <a:cs typeface="Times New Roman"/>
            </a:endParaRPr>
          </a:p>
          <a:p>
            <a:pPr marL="427355" indent="-415290">
              <a:lnSpc>
                <a:spcPts val="1935"/>
              </a:lnSpc>
              <a:buChar char="-"/>
              <a:tabLst>
                <a:tab pos="427355" algn="l"/>
                <a:tab pos="427990" algn="l"/>
              </a:tabLst>
            </a:pPr>
            <a:r>
              <a:rPr sz="1650" spc="260" dirty="0">
                <a:latin typeface="Times New Roman"/>
                <a:cs typeface="Times New Roman"/>
              </a:rPr>
              <a:t>Medeni</a:t>
            </a:r>
            <a:r>
              <a:rPr sz="1650" spc="90" dirty="0">
                <a:latin typeface="Times New Roman"/>
                <a:cs typeface="Times New Roman"/>
              </a:rPr>
              <a:t> </a:t>
            </a:r>
            <a:r>
              <a:rPr sz="1650" spc="275" dirty="0">
                <a:latin typeface="Times New Roman"/>
                <a:cs typeface="Times New Roman"/>
              </a:rPr>
              <a:t>durum</a:t>
            </a:r>
            <a:endParaRPr sz="1650" dirty="0">
              <a:latin typeface="Times New Roman"/>
              <a:cs typeface="Times New Roman"/>
            </a:endParaRPr>
          </a:p>
          <a:p>
            <a:pPr marL="427355" indent="-415290">
              <a:lnSpc>
                <a:spcPts val="1935"/>
              </a:lnSpc>
              <a:buChar char="-"/>
              <a:tabLst>
                <a:tab pos="427355" algn="l"/>
                <a:tab pos="427990" algn="l"/>
              </a:tabLst>
            </a:pPr>
            <a:r>
              <a:rPr sz="1650" spc="254" dirty="0">
                <a:latin typeface="Times New Roman"/>
                <a:cs typeface="Times New Roman"/>
              </a:rPr>
              <a:t>Sosyo-ekonomik</a:t>
            </a:r>
            <a:r>
              <a:rPr sz="1650" spc="85" dirty="0">
                <a:latin typeface="Times New Roman"/>
                <a:cs typeface="Times New Roman"/>
              </a:rPr>
              <a:t> </a:t>
            </a:r>
            <a:r>
              <a:rPr sz="1650" spc="270" dirty="0">
                <a:latin typeface="Times New Roman"/>
                <a:cs typeface="Times New Roman"/>
              </a:rPr>
              <a:t>durum</a:t>
            </a:r>
            <a:endParaRPr sz="1650" dirty="0">
              <a:latin typeface="Times New Roman"/>
              <a:cs typeface="Times New Roman"/>
            </a:endParaRPr>
          </a:p>
          <a:p>
            <a:pPr marL="427355" indent="-415290">
              <a:lnSpc>
                <a:spcPts val="1935"/>
              </a:lnSpc>
              <a:buChar char="-"/>
              <a:tabLst>
                <a:tab pos="427355" algn="l"/>
                <a:tab pos="427990" algn="l"/>
              </a:tabLst>
            </a:pPr>
            <a:r>
              <a:rPr sz="1650" spc="250" dirty="0">
                <a:latin typeface="Times New Roman"/>
                <a:cs typeface="Times New Roman"/>
              </a:rPr>
              <a:t>Meslek</a:t>
            </a:r>
            <a:endParaRPr sz="1650" dirty="0">
              <a:latin typeface="Times New Roman"/>
              <a:cs typeface="Times New Roman"/>
            </a:endParaRPr>
          </a:p>
          <a:p>
            <a:pPr marL="427355" indent="-415290">
              <a:lnSpc>
                <a:spcPts val="1935"/>
              </a:lnSpc>
              <a:buChar char="-"/>
              <a:tabLst>
                <a:tab pos="427355" algn="l"/>
                <a:tab pos="427990" algn="l"/>
              </a:tabLst>
            </a:pPr>
            <a:r>
              <a:rPr sz="1650" spc="204" dirty="0">
                <a:latin typeface="Times New Roman"/>
                <a:cs typeface="Times New Roman"/>
              </a:rPr>
              <a:t>Alışkanlıklar</a:t>
            </a:r>
            <a:endParaRPr sz="1650" dirty="0">
              <a:latin typeface="Times New Roman"/>
              <a:cs typeface="Times New Roman"/>
            </a:endParaRPr>
          </a:p>
          <a:p>
            <a:pPr marL="427355" indent="-415290">
              <a:lnSpc>
                <a:spcPts val="1955"/>
              </a:lnSpc>
              <a:buChar char="-"/>
              <a:tabLst>
                <a:tab pos="427355" algn="l"/>
                <a:tab pos="427990" algn="l"/>
              </a:tabLst>
            </a:pPr>
            <a:r>
              <a:rPr sz="1650" spc="220" dirty="0">
                <a:latin typeface="Times New Roman"/>
                <a:cs typeface="Times New Roman"/>
              </a:rPr>
              <a:t>Aile</a:t>
            </a:r>
            <a:r>
              <a:rPr sz="1650" spc="135" dirty="0">
                <a:latin typeface="Times New Roman"/>
                <a:cs typeface="Times New Roman"/>
              </a:rPr>
              <a:t> </a:t>
            </a:r>
            <a:r>
              <a:rPr sz="1650" spc="215" dirty="0">
                <a:latin typeface="Times New Roman"/>
                <a:cs typeface="Times New Roman"/>
              </a:rPr>
              <a:t>yapısına</a:t>
            </a:r>
            <a:r>
              <a:rPr sz="1650" spc="125" dirty="0">
                <a:latin typeface="Times New Roman"/>
                <a:cs typeface="Times New Roman"/>
              </a:rPr>
              <a:t> </a:t>
            </a:r>
            <a:r>
              <a:rPr sz="1650" spc="185" dirty="0">
                <a:latin typeface="Times New Roman"/>
                <a:cs typeface="Times New Roman"/>
              </a:rPr>
              <a:t>ilişkin</a:t>
            </a:r>
            <a:r>
              <a:rPr sz="1650" spc="140" dirty="0">
                <a:latin typeface="Times New Roman"/>
                <a:cs typeface="Times New Roman"/>
              </a:rPr>
              <a:t> </a:t>
            </a:r>
            <a:r>
              <a:rPr sz="1650" spc="215" dirty="0">
                <a:latin typeface="Times New Roman"/>
                <a:cs typeface="Times New Roman"/>
              </a:rPr>
              <a:t>diğer</a:t>
            </a:r>
            <a:r>
              <a:rPr sz="1650" spc="125" dirty="0">
                <a:latin typeface="Times New Roman"/>
                <a:cs typeface="Times New Roman"/>
              </a:rPr>
              <a:t> </a:t>
            </a:r>
            <a:r>
              <a:rPr sz="1650" spc="215" dirty="0">
                <a:latin typeface="Times New Roman"/>
                <a:cs typeface="Times New Roman"/>
              </a:rPr>
              <a:t>değişkenler</a:t>
            </a:r>
            <a:endParaRPr sz="165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9771" y="3628197"/>
            <a:ext cx="109156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175" dirty="0">
                <a:latin typeface="Times New Roman"/>
                <a:cs typeface="Times New Roman"/>
              </a:rPr>
              <a:t>-</a:t>
            </a:r>
            <a:r>
              <a:rPr sz="1650" spc="45" dirty="0">
                <a:latin typeface="Times New Roman"/>
                <a:cs typeface="Times New Roman"/>
              </a:rPr>
              <a:t> </a:t>
            </a:r>
            <a:r>
              <a:rPr sz="1650" spc="285" dirty="0">
                <a:latin typeface="Times New Roman"/>
                <a:cs typeface="Times New Roman"/>
              </a:rPr>
              <a:t>Mevsim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23561" y="3874388"/>
            <a:ext cx="83121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175" dirty="0">
                <a:latin typeface="Times New Roman"/>
                <a:cs typeface="Times New Roman"/>
              </a:rPr>
              <a:t>-</a:t>
            </a:r>
            <a:r>
              <a:rPr sz="1650" spc="50" dirty="0">
                <a:latin typeface="Times New Roman"/>
                <a:cs typeface="Times New Roman"/>
              </a:rPr>
              <a:t> </a:t>
            </a:r>
            <a:r>
              <a:rPr sz="1650" spc="200" dirty="0">
                <a:latin typeface="Times New Roman"/>
                <a:cs typeface="Times New Roman"/>
              </a:rPr>
              <a:t>Yıllar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78550" y="4856930"/>
            <a:ext cx="2936875" cy="1264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27990" indent="-415925">
              <a:lnSpc>
                <a:spcPts val="1960"/>
              </a:lnSpc>
              <a:spcBef>
                <a:spcPts val="130"/>
              </a:spcBef>
              <a:buChar char="-"/>
              <a:tabLst>
                <a:tab pos="427355" algn="l"/>
                <a:tab pos="428625" algn="l"/>
              </a:tabLst>
            </a:pPr>
            <a:r>
              <a:rPr sz="1650" spc="220" dirty="0">
                <a:latin typeface="Times New Roman"/>
                <a:cs typeface="Times New Roman"/>
              </a:rPr>
              <a:t>Aile</a:t>
            </a:r>
            <a:r>
              <a:rPr sz="1650" spc="105" dirty="0">
                <a:latin typeface="Times New Roman"/>
                <a:cs typeface="Times New Roman"/>
              </a:rPr>
              <a:t> </a:t>
            </a:r>
            <a:r>
              <a:rPr sz="1650" spc="175" dirty="0">
                <a:latin typeface="Times New Roman"/>
                <a:cs typeface="Times New Roman"/>
              </a:rPr>
              <a:t>tipi</a:t>
            </a:r>
            <a:r>
              <a:rPr sz="1650" spc="114" dirty="0">
                <a:latin typeface="Times New Roman"/>
                <a:cs typeface="Times New Roman"/>
              </a:rPr>
              <a:t> </a:t>
            </a:r>
            <a:r>
              <a:rPr sz="1650" spc="245" dirty="0">
                <a:latin typeface="Times New Roman"/>
                <a:cs typeface="Times New Roman"/>
              </a:rPr>
              <a:t>ve</a:t>
            </a:r>
            <a:r>
              <a:rPr sz="1650" spc="95" dirty="0">
                <a:latin typeface="Times New Roman"/>
                <a:cs typeface="Times New Roman"/>
              </a:rPr>
              <a:t> </a:t>
            </a:r>
            <a:r>
              <a:rPr sz="1650" spc="250" dirty="0">
                <a:latin typeface="Times New Roman"/>
                <a:cs typeface="Times New Roman"/>
              </a:rPr>
              <a:t>büyüklüğü</a:t>
            </a:r>
            <a:endParaRPr sz="1650">
              <a:latin typeface="Times New Roman"/>
              <a:cs typeface="Times New Roman"/>
            </a:endParaRPr>
          </a:p>
          <a:p>
            <a:pPr marL="427990" indent="-415925">
              <a:lnSpc>
                <a:spcPts val="1935"/>
              </a:lnSpc>
              <a:buChar char="-"/>
              <a:tabLst>
                <a:tab pos="427355" algn="l"/>
                <a:tab pos="428625" algn="l"/>
              </a:tabLst>
            </a:pPr>
            <a:r>
              <a:rPr sz="1650" spc="280" dirty="0">
                <a:latin typeface="Times New Roman"/>
                <a:cs typeface="Times New Roman"/>
              </a:rPr>
              <a:t>Anne</a:t>
            </a:r>
            <a:r>
              <a:rPr sz="1650" spc="70" dirty="0">
                <a:latin typeface="Times New Roman"/>
                <a:cs typeface="Times New Roman"/>
              </a:rPr>
              <a:t> </a:t>
            </a:r>
            <a:r>
              <a:rPr sz="1650" spc="204" dirty="0">
                <a:latin typeface="Times New Roman"/>
                <a:cs typeface="Times New Roman"/>
              </a:rPr>
              <a:t>yaşı</a:t>
            </a:r>
            <a:endParaRPr sz="1650">
              <a:latin typeface="Times New Roman"/>
              <a:cs typeface="Times New Roman"/>
            </a:endParaRPr>
          </a:p>
          <a:p>
            <a:pPr marL="427990" indent="-415925">
              <a:lnSpc>
                <a:spcPts val="1935"/>
              </a:lnSpc>
              <a:buChar char="-"/>
              <a:tabLst>
                <a:tab pos="427355" algn="l"/>
                <a:tab pos="428625" algn="l"/>
              </a:tabLst>
            </a:pPr>
            <a:r>
              <a:rPr sz="1650" spc="280" dirty="0">
                <a:latin typeface="Times New Roman"/>
                <a:cs typeface="Times New Roman"/>
              </a:rPr>
              <a:t>Anne</a:t>
            </a:r>
            <a:r>
              <a:rPr sz="1650" spc="80" dirty="0">
                <a:latin typeface="Times New Roman"/>
                <a:cs typeface="Times New Roman"/>
              </a:rPr>
              <a:t> </a:t>
            </a:r>
            <a:r>
              <a:rPr sz="1650" spc="210" dirty="0">
                <a:latin typeface="Times New Roman"/>
                <a:cs typeface="Times New Roman"/>
              </a:rPr>
              <a:t>eğitimi</a:t>
            </a:r>
            <a:endParaRPr sz="1650">
              <a:latin typeface="Times New Roman"/>
              <a:cs typeface="Times New Roman"/>
            </a:endParaRPr>
          </a:p>
          <a:p>
            <a:pPr marL="427990" indent="-415925">
              <a:lnSpc>
                <a:spcPts val="1935"/>
              </a:lnSpc>
              <a:buChar char="-"/>
              <a:tabLst>
                <a:tab pos="427355" algn="l"/>
                <a:tab pos="428625" algn="l"/>
              </a:tabLst>
            </a:pPr>
            <a:r>
              <a:rPr sz="1650" spc="245" dirty="0">
                <a:latin typeface="Times New Roman"/>
                <a:cs typeface="Times New Roman"/>
              </a:rPr>
              <a:t>Bebeğin</a:t>
            </a:r>
            <a:r>
              <a:rPr sz="1650" spc="114" dirty="0">
                <a:latin typeface="Times New Roman"/>
                <a:cs typeface="Times New Roman"/>
              </a:rPr>
              <a:t> </a:t>
            </a:r>
            <a:r>
              <a:rPr sz="1650" spc="290" dirty="0">
                <a:latin typeface="Times New Roman"/>
                <a:cs typeface="Times New Roman"/>
              </a:rPr>
              <a:t>doğum</a:t>
            </a:r>
            <a:r>
              <a:rPr sz="1650" spc="125" dirty="0">
                <a:latin typeface="Times New Roman"/>
                <a:cs typeface="Times New Roman"/>
              </a:rPr>
              <a:t> </a:t>
            </a:r>
            <a:r>
              <a:rPr sz="1650" spc="175" dirty="0">
                <a:latin typeface="Times New Roman"/>
                <a:cs typeface="Times New Roman"/>
              </a:rPr>
              <a:t>sırası</a:t>
            </a:r>
            <a:endParaRPr sz="1650">
              <a:latin typeface="Times New Roman"/>
              <a:cs typeface="Times New Roman"/>
            </a:endParaRPr>
          </a:p>
          <a:p>
            <a:pPr marL="427990" indent="-415925">
              <a:lnSpc>
                <a:spcPts val="1955"/>
              </a:lnSpc>
              <a:buChar char="-"/>
              <a:tabLst>
                <a:tab pos="427355" algn="l"/>
                <a:tab pos="428625" algn="l"/>
              </a:tabLst>
            </a:pPr>
            <a:r>
              <a:rPr sz="1650" spc="245" dirty="0">
                <a:latin typeface="Times New Roman"/>
                <a:cs typeface="Times New Roman"/>
              </a:rPr>
              <a:t>Anne-babanın</a:t>
            </a:r>
            <a:r>
              <a:rPr sz="1650" spc="90" dirty="0">
                <a:latin typeface="Times New Roman"/>
                <a:cs typeface="Times New Roman"/>
              </a:rPr>
              <a:t> </a:t>
            </a:r>
            <a:r>
              <a:rPr sz="1650" spc="195" dirty="0">
                <a:latin typeface="Times New Roman"/>
                <a:cs typeface="Times New Roman"/>
              </a:rPr>
              <a:t>sağlığı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37047" y="2469038"/>
            <a:ext cx="9955530" cy="0"/>
          </a:xfrm>
          <a:custGeom>
            <a:avLst/>
            <a:gdLst/>
            <a:ahLst/>
            <a:cxnLst/>
            <a:rect l="l" t="t" r="r" b="b"/>
            <a:pathLst>
              <a:path w="9955530">
                <a:moveTo>
                  <a:pt x="0" y="0"/>
                </a:moveTo>
                <a:lnTo>
                  <a:pt x="9954908" y="0"/>
                </a:lnTo>
              </a:path>
            </a:pathLst>
          </a:custGeom>
          <a:ln w="13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97724"/>
            <a:ext cx="10817861" cy="1321516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sz="3200" spc="-40" dirty="0">
                <a:solidFill>
                  <a:srgbClr val="C00000"/>
                </a:solidFill>
              </a:rPr>
              <a:t>Tanımlayıcı</a:t>
            </a:r>
            <a:r>
              <a:rPr sz="3200" spc="10" dirty="0">
                <a:solidFill>
                  <a:srgbClr val="C00000"/>
                </a:solidFill>
              </a:rPr>
              <a:t> </a:t>
            </a:r>
            <a:r>
              <a:rPr sz="3200" spc="-10" dirty="0">
                <a:solidFill>
                  <a:srgbClr val="C00000"/>
                </a:solidFill>
              </a:rPr>
              <a:t>araştırmalarda</a:t>
            </a:r>
            <a:r>
              <a:rPr sz="3200" spc="-20" dirty="0">
                <a:solidFill>
                  <a:srgbClr val="C00000"/>
                </a:solidFill>
              </a:rPr>
              <a:t> </a:t>
            </a:r>
            <a:r>
              <a:rPr sz="3200" dirty="0">
                <a:solidFill>
                  <a:srgbClr val="C00000"/>
                </a:solidFill>
              </a:rPr>
              <a:t>hangi</a:t>
            </a:r>
            <a:r>
              <a:rPr sz="3200" spc="15" dirty="0">
                <a:solidFill>
                  <a:srgbClr val="C00000"/>
                </a:solidFill>
              </a:rPr>
              <a:t> </a:t>
            </a:r>
            <a:r>
              <a:rPr sz="3200" spc="-10" dirty="0">
                <a:solidFill>
                  <a:srgbClr val="C00000"/>
                </a:solidFill>
              </a:rPr>
              <a:t>sorulara </a:t>
            </a:r>
            <a:r>
              <a:rPr sz="3200" spc="-980" dirty="0">
                <a:solidFill>
                  <a:srgbClr val="C00000"/>
                </a:solidFill>
              </a:rPr>
              <a:t> </a:t>
            </a:r>
            <a:r>
              <a:rPr sz="3200" spc="-15" dirty="0">
                <a:solidFill>
                  <a:srgbClr val="C00000"/>
                </a:solidFill>
              </a:rPr>
              <a:t>yanıt</a:t>
            </a:r>
            <a:r>
              <a:rPr sz="3200" spc="-5" dirty="0">
                <a:solidFill>
                  <a:srgbClr val="C00000"/>
                </a:solidFill>
              </a:rPr>
              <a:t> </a:t>
            </a:r>
            <a:r>
              <a:rPr sz="3200" spc="-10" dirty="0">
                <a:solidFill>
                  <a:srgbClr val="C00000"/>
                </a:solidFill>
              </a:rPr>
              <a:t>aranır?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615730" y="2209800"/>
            <a:ext cx="5685155" cy="207073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356235" algn="l"/>
              </a:tabLst>
            </a:pPr>
            <a:r>
              <a:rPr sz="2800" spc="-15" dirty="0">
                <a:latin typeface="Times New Roman"/>
                <a:cs typeface="Times New Roman"/>
              </a:rPr>
              <a:t>Sağlığı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etkileyen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olay-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hastalık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nedir?</a:t>
            </a:r>
            <a:endParaRPr sz="2800" dirty="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65"/>
              </a:spcBef>
              <a:buAutoNum type="arabicPeriod"/>
              <a:tabLst>
                <a:tab pos="356235" algn="l"/>
              </a:tabLst>
            </a:pPr>
            <a:r>
              <a:rPr sz="2800" spc="-15" dirty="0">
                <a:latin typeface="Times New Roman"/>
                <a:cs typeface="Times New Roman"/>
              </a:rPr>
              <a:t>Bu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hastalık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kimlerde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görülmektedir?</a:t>
            </a:r>
            <a:endParaRPr sz="2800" dirty="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356235" algn="l"/>
              </a:tabLst>
            </a:pPr>
            <a:r>
              <a:rPr sz="2800" spc="-15" dirty="0">
                <a:latin typeface="Times New Roman"/>
                <a:cs typeface="Times New Roman"/>
              </a:rPr>
              <a:t>Bu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hastalık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nerede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görülmektedir?</a:t>
            </a:r>
            <a:endParaRPr sz="2800" dirty="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60"/>
              </a:spcBef>
              <a:buAutoNum type="arabicPeriod"/>
              <a:tabLst>
                <a:tab pos="356235" algn="l"/>
              </a:tabLst>
            </a:pPr>
            <a:r>
              <a:rPr sz="2800" spc="-15" dirty="0">
                <a:latin typeface="Times New Roman"/>
                <a:cs typeface="Times New Roman"/>
              </a:rPr>
              <a:t>Bu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hastalık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ne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zaman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görülmektedir?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088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C00000"/>
                </a:solidFill>
              </a:rPr>
              <a:t>Olgu-</a:t>
            </a:r>
            <a:r>
              <a:rPr sz="4400" spc="-55" dirty="0">
                <a:solidFill>
                  <a:srgbClr val="C00000"/>
                </a:solidFill>
              </a:rPr>
              <a:t> </a:t>
            </a:r>
            <a:r>
              <a:rPr sz="4400" spc="-35" dirty="0">
                <a:solidFill>
                  <a:srgbClr val="C00000"/>
                </a:solidFill>
              </a:rPr>
              <a:t>Kontrol</a:t>
            </a:r>
            <a:endParaRPr sz="44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862" y="1154430"/>
            <a:ext cx="9467538" cy="524637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zacı">
  <a:themeElements>
    <a:clrScheme name="Eczacı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Eczacı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zac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760</Words>
  <Application>Microsoft Office PowerPoint</Application>
  <PresentationFormat>Geniş ekran</PresentationFormat>
  <Paragraphs>130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8" baseType="lpstr">
      <vt:lpstr>Arial</vt:lpstr>
      <vt:lpstr>Arial MT</vt:lpstr>
      <vt:lpstr>Book Antiqua</vt:lpstr>
      <vt:lpstr>Calibri</vt:lpstr>
      <vt:lpstr>Calibri Light</vt:lpstr>
      <vt:lpstr>Century Gothic</vt:lpstr>
      <vt:lpstr>Times New Roman</vt:lpstr>
      <vt:lpstr>Eczacı</vt:lpstr>
      <vt:lpstr>HALK SAĞLIĞI</vt:lpstr>
      <vt:lpstr>Epidemiyoloji</vt:lpstr>
      <vt:lpstr>Epidemiyolojik yöntemlerin kullanım alanları</vt:lpstr>
      <vt:lpstr>Epidemiyolojik araştırmaların Sınıflandırılması</vt:lpstr>
      <vt:lpstr>Gözlemsel araştırmalar</vt:lpstr>
      <vt:lpstr>Metodolojik araştırmalar</vt:lpstr>
      <vt:lpstr>Tanımlayıcı Epidemiyoloji</vt:lpstr>
      <vt:lpstr>Tanımlayıcı araştırmalarda hangi sorulara  yanıt aranır?</vt:lpstr>
      <vt:lpstr>Olgu- Kontrol</vt:lpstr>
      <vt:lpstr>Olgu Kontrol araştırmasında</vt:lpstr>
      <vt:lpstr>Olgu Kontrol araştırmalarının yararları</vt:lpstr>
      <vt:lpstr>Olgu Kontrol araştırmalarının sakıncaları</vt:lpstr>
      <vt:lpstr>PowerPoint Sunusu</vt:lpstr>
      <vt:lpstr>Kesitsel araştırmaların genel özellikleri</vt:lpstr>
      <vt:lpstr>Kesitsel araştırmaların genel özellikleri</vt:lpstr>
      <vt:lpstr>PowerPoint Sunusu</vt:lpstr>
      <vt:lpstr>Kohort araştırmalarının yararları</vt:lpstr>
      <vt:lpstr>Kohort araştırmaları sınırlılıkları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EPİDEMİYOLOJİ</dc:title>
  <dc:creator>Nafiz Bozdemir</dc:creator>
  <cp:lastModifiedBy>Windows user</cp:lastModifiedBy>
  <cp:revision>2</cp:revision>
  <dcterms:created xsi:type="dcterms:W3CDTF">2024-02-19T19:49:13Z</dcterms:created>
  <dcterms:modified xsi:type="dcterms:W3CDTF">2024-02-19T19:59:35Z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2022-11-16T00:00:00Z</vt:filetime>
  </property>
  <property fmtid="{D5CDD505-2E9C-101B-9397-08002B2CF9AE}" pid="3" name="Creator">
    <vt:lpwstr>Microsoft® PowerPoint® Microsoft 365 için</vt:lpwstr>
  </property>
  <property fmtid="{D5CDD505-2E9C-101B-9397-08002B2CF9AE}" pid="4" name="LastSaved">
    <vt:filetime>2024-02-19T00:00:00Z</vt:filetime>
  </property>
</Properties>
</file>