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4" r:id="rId5"/>
    <p:sldId id="265" r:id="rId6"/>
    <p:sldId id="266" r:id="rId7"/>
    <p:sldId id="270" r:id="rId8"/>
    <p:sldId id="258" r:id="rId9"/>
    <p:sldId id="261" r:id="rId10"/>
    <p:sldId id="259" r:id="rId11"/>
    <p:sldId id="260" r:id="rId12"/>
    <p:sldId id="271" r:id="rId13"/>
    <p:sldId id="268" r:id="rId14"/>
    <p:sldId id="269"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f Kulak" userId="d1d254a0b7fbe80e" providerId="LiveId" clId="{1D69FEA3-C576-428E-A2F8-45D4D4D8A935}"/>
    <pc:docChg chg="undo custSel addSld delSld modSld sldOrd">
      <pc:chgData name="Elif Kulak" userId="d1d254a0b7fbe80e" providerId="LiveId" clId="{1D69FEA3-C576-428E-A2F8-45D4D4D8A935}" dt="2022-04-10T20:30:36.731" v="548" actId="27636"/>
      <pc:docMkLst>
        <pc:docMk/>
      </pc:docMkLst>
      <pc:sldChg chg="ord">
        <pc:chgData name="Elif Kulak" userId="d1d254a0b7fbe80e" providerId="LiveId" clId="{1D69FEA3-C576-428E-A2F8-45D4D4D8A935}" dt="2022-04-10T20:12:52.248" v="365"/>
        <pc:sldMkLst>
          <pc:docMk/>
          <pc:sldMk cId="2850004842" sldId="258"/>
        </pc:sldMkLst>
      </pc:sldChg>
      <pc:sldChg chg="addSp delSp modSp new mod ord">
        <pc:chgData name="Elif Kulak" userId="d1d254a0b7fbe80e" providerId="LiveId" clId="{1D69FEA3-C576-428E-A2F8-45D4D4D8A935}" dt="2022-04-10T20:27:56.209" v="478" actId="1076"/>
        <pc:sldMkLst>
          <pc:docMk/>
          <pc:sldMk cId="3869310" sldId="259"/>
        </pc:sldMkLst>
        <pc:spChg chg="mod">
          <ac:chgData name="Elif Kulak" userId="d1d254a0b7fbe80e" providerId="LiveId" clId="{1D69FEA3-C576-428E-A2F8-45D4D4D8A935}" dt="2022-04-10T20:27:56.209" v="478" actId="1076"/>
          <ac:spMkLst>
            <pc:docMk/>
            <pc:sldMk cId="3869310" sldId="259"/>
            <ac:spMk id="2" creationId="{5E2ED18E-BC38-4783-9515-57537A367688}"/>
          </ac:spMkLst>
        </pc:spChg>
        <pc:spChg chg="del">
          <ac:chgData name="Elif Kulak" userId="d1d254a0b7fbe80e" providerId="LiveId" clId="{1D69FEA3-C576-428E-A2F8-45D4D4D8A935}" dt="2022-04-09T22:57:16.430" v="2" actId="22"/>
          <ac:spMkLst>
            <pc:docMk/>
            <pc:sldMk cId="3869310" sldId="259"/>
            <ac:spMk id="3" creationId="{F74FF430-50BC-4648-9B9B-261F755D2EF9}"/>
          </ac:spMkLst>
        </pc:spChg>
        <pc:spChg chg="add del mod">
          <ac:chgData name="Elif Kulak" userId="d1d254a0b7fbe80e" providerId="LiveId" clId="{1D69FEA3-C576-428E-A2F8-45D4D4D8A935}" dt="2022-04-09T22:57:55.401" v="7" actId="22"/>
          <ac:spMkLst>
            <pc:docMk/>
            <pc:sldMk cId="3869310" sldId="259"/>
            <ac:spMk id="7" creationId="{F4C895D7-1378-41B4-B1F8-7272AC39AADD}"/>
          </ac:spMkLst>
        </pc:spChg>
        <pc:picChg chg="add del mod ord">
          <ac:chgData name="Elif Kulak" userId="d1d254a0b7fbe80e" providerId="LiveId" clId="{1D69FEA3-C576-428E-A2F8-45D4D4D8A935}" dt="2022-04-09T22:57:30.309" v="6" actId="478"/>
          <ac:picMkLst>
            <pc:docMk/>
            <pc:sldMk cId="3869310" sldId="259"/>
            <ac:picMk id="5" creationId="{E2D8A064-5B55-468B-86B0-0A4A6FE60F23}"/>
          </ac:picMkLst>
        </pc:picChg>
        <pc:picChg chg="add mod ord">
          <ac:chgData name="Elif Kulak" userId="d1d254a0b7fbe80e" providerId="LiveId" clId="{1D69FEA3-C576-428E-A2F8-45D4D4D8A935}" dt="2022-04-10T20:27:28.992" v="474" actId="1076"/>
          <ac:picMkLst>
            <pc:docMk/>
            <pc:sldMk cId="3869310" sldId="259"/>
            <ac:picMk id="9" creationId="{2295D3E3-26F7-40BF-AF5B-EABC5290BD74}"/>
          </ac:picMkLst>
        </pc:picChg>
      </pc:sldChg>
      <pc:sldChg chg="addSp delSp modSp new mod ord">
        <pc:chgData name="Elif Kulak" userId="d1d254a0b7fbe80e" providerId="LiveId" clId="{1D69FEA3-C576-428E-A2F8-45D4D4D8A935}" dt="2022-04-10T20:30:36.731" v="548" actId="27636"/>
        <pc:sldMkLst>
          <pc:docMk/>
          <pc:sldMk cId="3422862798" sldId="260"/>
        </pc:sldMkLst>
        <pc:spChg chg="mod">
          <ac:chgData name="Elif Kulak" userId="d1d254a0b7fbe80e" providerId="LiveId" clId="{1D69FEA3-C576-428E-A2F8-45D4D4D8A935}" dt="2022-04-10T20:30:36.731" v="548" actId="27636"/>
          <ac:spMkLst>
            <pc:docMk/>
            <pc:sldMk cId="3422862798" sldId="260"/>
            <ac:spMk id="2" creationId="{A962504C-CF20-4E15-9CA1-81BC108706D9}"/>
          </ac:spMkLst>
        </pc:spChg>
        <pc:spChg chg="del">
          <ac:chgData name="Elif Kulak" userId="d1d254a0b7fbe80e" providerId="LiveId" clId="{1D69FEA3-C576-428E-A2F8-45D4D4D8A935}" dt="2022-04-09T23:03:38.926" v="9" actId="22"/>
          <ac:spMkLst>
            <pc:docMk/>
            <pc:sldMk cId="3422862798" sldId="260"/>
            <ac:spMk id="3" creationId="{CC181579-D4E0-4AA4-85B0-DCBC5EE61D5F}"/>
          </ac:spMkLst>
        </pc:spChg>
        <pc:picChg chg="add mod ord">
          <ac:chgData name="Elif Kulak" userId="d1d254a0b7fbe80e" providerId="LiveId" clId="{1D69FEA3-C576-428E-A2F8-45D4D4D8A935}" dt="2022-04-10T20:29:42.342" v="490" actId="1076"/>
          <ac:picMkLst>
            <pc:docMk/>
            <pc:sldMk cId="3422862798" sldId="260"/>
            <ac:picMk id="5" creationId="{91B5C567-8EE1-427C-A78B-57440261857F}"/>
          </ac:picMkLst>
        </pc:picChg>
      </pc:sldChg>
      <pc:sldChg chg="addSp delSp modSp new mod ord">
        <pc:chgData name="Elif Kulak" userId="d1d254a0b7fbe80e" providerId="LiveId" clId="{1D69FEA3-C576-428E-A2F8-45D4D4D8A935}" dt="2022-04-10T20:28:06.654" v="479" actId="14100"/>
        <pc:sldMkLst>
          <pc:docMk/>
          <pc:sldMk cId="3113335016" sldId="261"/>
        </pc:sldMkLst>
        <pc:spChg chg="mod">
          <ac:chgData name="Elif Kulak" userId="d1d254a0b7fbe80e" providerId="LiveId" clId="{1D69FEA3-C576-428E-A2F8-45D4D4D8A935}" dt="2022-04-10T20:28:06.654" v="479" actId="14100"/>
          <ac:spMkLst>
            <pc:docMk/>
            <pc:sldMk cId="3113335016" sldId="261"/>
            <ac:spMk id="2" creationId="{EAEFE854-244B-4C66-BABC-B531AE8C95E5}"/>
          </ac:spMkLst>
        </pc:spChg>
        <pc:spChg chg="del">
          <ac:chgData name="Elif Kulak" userId="d1d254a0b7fbe80e" providerId="LiveId" clId="{1D69FEA3-C576-428E-A2F8-45D4D4D8A935}" dt="2022-04-09T23:12:59.935" v="15"/>
          <ac:spMkLst>
            <pc:docMk/>
            <pc:sldMk cId="3113335016" sldId="261"/>
            <ac:spMk id="3" creationId="{B8D1ECE8-EBB5-4663-B956-165F9D8DCDB0}"/>
          </ac:spMkLst>
        </pc:spChg>
        <pc:graphicFrameChg chg="add mod modGraphic">
          <ac:chgData name="Elif Kulak" userId="d1d254a0b7fbe80e" providerId="LiveId" clId="{1D69FEA3-C576-428E-A2F8-45D4D4D8A935}" dt="2022-04-10T20:24:30.413" v="437" actId="1076"/>
          <ac:graphicFrameMkLst>
            <pc:docMk/>
            <pc:sldMk cId="3113335016" sldId="261"/>
            <ac:graphicFrameMk id="4" creationId="{6F605AE8-B01A-4BA5-8A10-04F9D871F4B5}"/>
          </ac:graphicFrameMkLst>
        </pc:graphicFrameChg>
        <pc:graphicFrameChg chg="add mod">
          <ac:chgData name="Elif Kulak" userId="d1d254a0b7fbe80e" providerId="LiveId" clId="{1D69FEA3-C576-428E-A2F8-45D4D4D8A935}" dt="2022-04-10T20:24:39.707" v="438" actId="1076"/>
          <ac:graphicFrameMkLst>
            <pc:docMk/>
            <pc:sldMk cId="3113335016" sldId="261"/>
            <ac:graphicFrameMk id="5" creationId="{C9841956-A1D6-4805-8065-C59E1DA366E1}"/>
          </ac:graphicFrameMkLst>
        </pc:graphicFrameChg>
      </pc:sldChg>
      <pc:sldChg chg="modSp new mod">
        <pc:chgData name="Elif Kulak" userId="d1d254a0b7fbe80e" providerId="LiveId" clId="{1D69FEA3-C576-428E-A2F8-45D4D4D8A935}" dt="2022-04-10T20:01:12.536" v="274" actId="20577"/>
        <pc:sldMkLst>
          <pc:docMk/>
          <pc:sldMk cId="4198077714" sldId="262"/>
        </pc:sldMkLst>
        <pc:spChg chg="mod">
          <ac:chgData name="Elif Kulak" userId="d1d254a0b7fbe80e" providerId="LiveId" clId="{1D69FEA3-C576-428E-A2F8-45D4D4D8A935}" dt="2022-04-10T20:01:12.536" v="274" actId="20577"/>
          <ac:spMkLst>
            <pc:docMk/>
            <pc:sldMk cId="4198077714" sldId="262"/>
            <ac:spMk id="2" creationId="{0C96C168-259B-4963-BDAB-E803CAB990CD}"/>
          </ac:spMkLst>
        </pc:spChg>
        <pc:spChg chg="mod">
          <ac:chgData name="Elif Kulak" userId="d1d254a0b7fbe80e" providerId="LiveId" clId="{1D69FEA3-C576-428E-A2F8-45D4D4D8A935}" dt="2022-04-10T00:04:03.576" v="57" actId="20577"/>
          <ac:spMkLst>
            <pc:docMk/>
            <pc:sldMk cId="4198077714" sldId="262"/>
            <ac:spMk id="3" creationId="{F3AB76A2-14A8-4D1A-87A0-5FE968E1C910}"/>
          </ac:spMkLst>
        </pc:spChg>
      </pc:sldChg>
      <pc:sldChg chg="delSp modSp new mod">
        <pc:chgData name="Elif Kulak" userId="d1d254a0b7fbe80e" providerId="LiveId" clId="{1D69FEA3-C576-428E-A2F8-45D4D4D8A935}" dt="2022-04-10T19:48:31.932" v="128" actId="1076"/>
        <pc:sldMkLst>
          <pc:docMk/>
          <pc:sldMk cId="2967417081" sldId="263"/>
        </pc:sldMkLst>
        <pc:spChg chg="del">
          <ac:chgData name="Elif Kulak" userId="d1d254a0b7fbe80e" providerId="LiveId" clId="{1D69FEA3-C576-428E-A2F8-45D4D4D8A935}" dt="2022-04-10T00:05:06.811" v="116" actId="478"/>
          <ac:spMkLst>
            <pc:docMk/>
            <pc:sldMk cId="2967417081" sldId="263"/>
            <ac:spMk id="2" creationId="{A436AA15-24F7-4635-B515-ED856FC372A3}"/>
          </ac:spMkLst>
        </pc:spChg>
        <pc:spChg chg="mod">
          <ac:chgData name="Elif Kulak" userId="d1d254a0b7fbe80e" providerId="LiveId" clId="{1D69FEA3-C576-428E-A2F8-45D4D4D8A935}" dt="2022-04-10T19:48:31.932" v="128" actId="1076"/>
          <ac:spMkLst>
            <pc:docMk/>
            <pc:sldMk cId="2967417081" sldId="263"/>
            <ac:spMk id="3" creationId="{232CC8FD-BF30-4357-9CAD-AFDD0270EDB5}"/>
          </ac:spMkLst>
        </pc:spChg>
      </pc:sldChg>
      <pc:sldChg chg="addSp delSp modSp new mod">
        <pc:chgData name="Elif Kulak" userId="d1d254a0b7fbe80e" providerId="LiveId" clId="{1D69FEA3-C576-428E-A2F8-45D4D4D8A935}" dt="2022-04-10T20:00:58.042" v="243" actId="1076"/>
        <pc:sldMkLst>
          <pc:docMk/>
          <pc:sldMk cId="1588829959" sldId="264"/>
        </pc:sldMkLst>
        <pc:spChg chg="del">
          <ac:chgData name="Elif Kulak" userId="d1d254a0b7fbe80e" providerId="LiveId" clId="{1D69FEA3-C576-428E-A2F8-45D4D4D8A935}" dt="2022-04-10T20:00:47.030" v="241" actId="478"/>
          <ac:spMkLst>
            <pc:docMk/>
            <pc:sldMk cId="1588829959" sldId="264"/>
            <ac:spMk id="2" creationId="{B8A3C792-332A-4C66-8EF9-67686066172A}"/>
          </ac:spMkLst>
        </pc:spChg>
        <pc:spChg chg="mod">
          <ac:chgData name="Elif Kulak" userId="d1d254a0b7fbe80e" providerId="LiveId" clId="{1D69FEA3-C576-428E-A2F8-45D4D4D8A935}" dt="2022-04-10T20:00:52.358" v="242" actId="1076"/>
          <ac:spMkLst>
            <pc:docMk/>
            <pc:sldMk cId="1588829959" sldId="264"/>
            <ac:spMk id="3" creationId="{3CB452E7-F307-4082-888A-67BFB71DFE17}"/>
          </ac:spMkLst>
        </pc:spChg>
        <pc:spChg chg="add del mod">
          <ac:chgData name="Elif Kulak" userId="d1d254a0b7fbe80e" providerId="LiveId" clId="{1D69FEA3-C576-428E-A2F8-45D4D4D8A935}" dt="2022-04-10T19:51:15.559" v="139"/>
          <ac:spMkLst>
            <pc:docMk/>
            <pc:sldMk cId="1588829959" sldId="264"/>
            <ac:spMk id="4" creationId="{88887F38-5A36-4575-8DB5-4FC679BDE2DE}"/>
          </ac:spMkLst>
        </pc:spChg>
        <pc:spChg chg="add del mod">
          <ac:chgData name="Elif Kulak" userId="d1d254a0b7fbe80e" providerId="LiveId" clId="{1D69FEA3-C576-428E-A2F8-45D4D4D8A935}" dt="2022-04-10T19:51:15.559" v="139"/>
          <ac:spMkLst>
            <pc:docMk/>
            <pc:sldMk cId="1588829959" sldId="264"/>
            <ac:spMk id="5" creationId="{C2FD7697-CABD-4FA8-96AB-6F681674B319}"/>
          </ac:spMkLst>
        </pc:spChg>
        <pc:spChg chg="add del mod">
          <ac:chgData name="Elif Kulak" userId="d1d254a0b7fbe80e" providerId="LiveId" clId="{1D69FEA3-C576-428E-A2F8-45D4D4D8A935}" dt="2022-04-10T19:51:25.864" v="143"/>
          <ac:spMkLst>
            <pc:docMk/>
            <pc:sldMk cId="1588829959" sldId="264"/>
            <ac:spMk id="6" creationId="{0266C1EE-D21D-4723-9154-A74B5B450EFF}"/>
          </ac:spMkLst>
        </pc:spChg>
        <pc:spChg chg="add del mod">
          <ac:chgData name="Elif Kulak" userId="d1d254a0b7fbe80e" providerId="LiveId" clId="{1D69FEA3-C576-428E-A2F8-45D4D4D8A935}" dt="2022-04-10T19:51:25.864" v="143"/>
          <ac:spMkLst>
            <pc:docMk/>
            <pc:sldMk cId="1588829959" sldId="264"/>
            <ac:spMk id="7" creationId="{52444296-470A-40DC-8DF2-3E774C064F19}"/>
          </ac:spMkLst>
        </pc:spChg>
        <pc:spChg chg="add del mod">
          <ac:chgData name="Elif Kulak" userId="d1d254a0b7fbe80e" providerId="LiveId" clId="{1D69FEA3-C576-428E-A2F8-45D4D4D8A935}" dt="2022-04-10T19:52:02.608" v="150"/>
          <ac:spMkLst>
            <pc:docMk/>
            <pc:sldMk cId="1588829959" sldId="264"/>
            <ac:spMk id="8" creationId="{E6B0B70F-2157-4767-BD4F-EF844868BB6E}"/>
          </ac:spMkLst>
        </pc:spChg>
        <pc:spChg chg="add del mod">
          <ac:chgData name="Elif Kulak" userId="d1d254a0b7fbe80e" providerId="LiveId" clId="{1D69FEA3-C576-428E-A2F8-45D4D4D8A935}" dt="2022-04-10T19:52:02.608" v="150"/>
          <ac:spMkLst>
            <pc:docMk/>
            <pc:sldMk cId="1588829959" sldId="264"/>
            <ac:spMk id="9" creationId="{B4296EE0-6A8B-4D16-AEA6-C4A85619275B}"/>
          </ac:spMkLst>
        </pc:spChg>
        <pc:picChg chg="add mod">
          <ac:chgData name="Elif Kulak" userId="d1d254a0b7fbe80e" providerId="LiveId" clId="{1D69FEA3-C576-428E-A2F8-45D4D4D8A935}" dt="2022-04-10T20:00:58.042" v="243" actId="1076"/>
          <ac:picMkLst>
            <pc:docMk/>
            <pc:sldMk cId="1588829959" sldId="264"/>
            <ac:picMk id="11" creationId="{FB6784A1-671C-46C6-89EC-D6149471778B}"/>
          </ac:picMkLst>
        </pc:picChg>
        <pc:picChg chg="add del mod">
          <ac:chgData name="Elif Kulak" userId="d1d254a0b7fbe80e" providerId="LiveId" clId="{1D69FEA3-C576-428E-A2F8-45D4D4D8A935}" dt="2022-04-10T19:51:15.559" v="139"/>
          <ac:picMkLst>
            <pc:docMk/>
            <pc:sldMk cId="1588829959" sldId="264"/>
            <ac:picMk id="1025" creationId="{75FA6E9D-F652-43AC-B5B3-ECEFF2AFDA51}"/>
          </ac:picMkLst>
        </pc:picChg>
        <pc:picChg chg="add del mod">
          <ac:chgData name="Elif Kulak" userId="d1d254a0b7fbe80e" providerId="LiveId" clId="{1D69FEA3-C576-428E-A2F8-45D4D4D8A935}" dt="2022-04-10T19:51:25.864" v="143"/>
          <ac:picMkLst>
            <pc:docMk/>
            <pc:sldMk cId="1588829959" sldId="264"/>
            <ac:picMk id="1028" creationId="{412433F3-3BCF-4011-806C-A3843CBC44CB}"/>
          </ac:picMkLst>
        </pc:picChg>
        <pc:picChg chg="add del mod">
          <ac:chgData name="Elif Kulak" userId="d1d254a0b7fbe80e" providerId="LiveId" clId="{1D69FEA3-C576-428E-A2F8-45D4D4D8A935}" dt="2022-04-10T19:52:02.608" v="150"/>
          <ac:picMkLst>
            <pc:docMk/>
            <pc:sldMk cId="1588829959" sldId="264"/>
            <ac:picMk id="1031" creationId="{0B0C7CAE-9296-4149-A43F-B3E67FF732D2}"/>
          </ac:picMkLst>
        </pc:picChg>
      </pc:sldChg>
      <pc:sldChg chg="modSp new mod">
        <pc:chgData name="Elif Kulak" userId="d1d254a0b7fbe80e" providerId="LiveId" clId="{1D69FEA3-C576-428E-A2F8-45D4D4D8A935}" dt="2022-04-10T20:12:17.161" v="361" actId="20577"/>
        <pc:sldMkLst>
          <pc:docMk/>
          <pc:sldMk cId="1775205479" sldId="265"/>
        </pc:sldMkLst>
        <pc:spChg chg="mod">
          <ac:chgData name="Elif Kulak" userId="d1d254a0b7fbe80e" providerId="LiveId" clId="{1D69FEA3-C576-428E-A2F8-45D4D4D8A935}" dt="2022-04-10T20:12:17.161" v="361" actId="20577"/>
          <ac:spMkLst>
            <pc:docMk/>
            <pc:sldMk cId="1775205479" sldId="265"/>
            <ac:spMk id="2" creationId="{96334DB7-1CCF-4325-897B-D6D20A59189E}"/>
          </ac:spMkLst>
        </pc:spChg>
        <pc:spChg chg="mod">
          <ac:chgData name="Elif Kulak" userId="d1d254a0b7fbe80e" providerId="LiveId" clId="{1D69FEA3-C576-428E-A2F8-45D4D4D8A935}" dt="2022-04-10T19:55:05.141" v="171" actId="20577"/>
          <ac:spMkLst>
            <pc:docMk/>
            <pc:sldMk cId="1775205479" sldId="265"/>
            <ac:spMk id="3" creationId="{C78A6DB5-8CC8-497F-AB54-CBF225388C38}"/>
          </ac:spMkLst>
        </pc:spChg>
      </pc:sldChg>
      <pc:sldChg chg="modSp new mod">
        <pc:chgData name="Elif Kulak" userId="d1d254a0b7fbe80e" providerId="LiveId" clId="{1D69FEA3-C576-428E-A2F8-45D4D4D8A935}" dt="2022-04-10T19:56:17.575" v="181" actId="27636"/>
        <pc:sldMkLst>
          <pc:docMk/>
          <pc:sldMk cId="1061901073" sldId="266"/>
        </pc:sldMkLst>
        <pc:spChg chg="mod">
          <ac:chgData name="Elif Kulak" userId="d1d254a0b7fbe80e" providerId="LiveId" clId="{1D69FEA3-C576-428E-A2F8-45D4D4D8A935}" dt="2022-04-10T19:56:17.575" v="181" actId="27636"/>
          <ac:spMkLst>
            <pc:docMk/>
            <pc:sldMk cId="1061901073" sldId="266"/>
            <ac:spMk id="3" creationId="{22D9309B-E9C5-4801-9CBC-47220CD5324A}"/>
          </ac:spMkLst>
        </pc:spChg>
      </pc:sldChg>
      <pc:sldChg chg="new del">
        <pc:chgData name="Elif Kulak" userId="d1d254a0b7fbe80e" providerId="LiveId" clId="{1D69FEA3-C576-428E-A2F8-45D4D4D8A935}" dt="2022-04-10T19:58:18.114" v="184" actId="47"/>
        <pc:sldMkLst>
          <pc:docMk/>
          <pc:sldMk cId="369578227" sldId="267"/>
        </pc:sldMkLst>
      </pc:sldChg>
      <pc:sldChg chg="addSp delSp modSp new mod">
        <pc:chgData name="Elif Kulak" userId="d1d254a0b7fbe80e" providerId="LiveId" clId="{1D69FEA3-C576-428E-A2F8-45D4D4D8A935}" dt="2022-04-10T20:03:19.865" v="279" actId="1076"/>
        <pc:sldMkLst>
          <pc:docMk/>
          <pc:sldMk cId="2430597321" sldId="268"/>
        </pc:sldMkLst>
        <pc:spChg chg="del mod">
          <ac:chgData name="Elif Kulak" userId="d1d254a0b7fbe80e" providerId="LiveId" clId="{1D69FEA3-C576-428E-A2F8-45D4D4D8A935}" dt="2022-04-10T20:03:10.671" v="276" actId="478"/>
          <ac:spMkLst>
            <pc:docMk/>
            <pc:sldMk cId="2430597321" sldId="268"/>
            <ac:spMk id="2" creationId="{C08CA885-330A-46B0-82F5-05B15A0B0611}"/>
          </ac:spMkLst>
        </pc:spChg>
        <pc:spChg chg="del">
          <ac:chgData name="Elif Kulak" userId="d1d254a0b7fbe80e" providerId="LiveId" clId="{1D69FEA3-C576-428E-A2F8-45D4D4D8A935}" dt="2022-04-10T19:58:21.148" v="185"/>
          <ac:spMkLst>
            <pc:docMk/>
            <pc:sldMk cId="2430597321" sldId="268"/>
            <ac:spMk id="3" creationId="{60FF43F8-DBCA-4A1E-82D8-7B757D173850}"/>
          </ac:spMkLst>
        </pc:spChg>
        <pc:picChg chg="add mod">
          <ac:chgData name="Elif Kulak" userId="d1d254a0b7fbe80e" providerId="LiveId" clId="{1D69FEA3-C576-428E-A2F8-45D4D4D8A935}" dt="2022-04-10T20:03:19.865" v="279" actId="1076"/>
          <ac:picMkLst>
            <pc:docMk/>
            <pc:sldMk cId="2430597321" sldId="268"/>
            <ac:picMk id="4" creationId="{2D59EF81-8180-4D42-82FA-0A5C2A1CAB84}"/>
          </ac:picMkLst>
        </pc:picChg>
      </pc:sldChg>
      <pc:sldChg chg="modSp new mod">
        <pc:chgData name="Elif Kulak" userId="d1d254a0b7fbe80e" providerId="LiveId" clId="{1D69FEA3-C576-428E-A2F8-45D4D4D8A935}" dt="2022-04-10T20:20:34.259" v="413" actId="20577"/>
        <pc:sldMkLst>
          <pc:docMk/>
          <pc:sldMk cId="2690328061" sldId="269"/>
        </pc:sldMkLst>
        <pc:spChg chg="mod">
          <ac:chgData name="Elif Kulak" userId="d1d254a0b7fbe80e" providerId="LiveId" clId="{1D69FEA3-C576-428E-A2F8-45D4D4D8A935}" dt="2022-04-10T19:59:06.325" v="216" actId="20577"/>
          <ac:spMkLst>
            <pc:docMk/>
            <pc:sldMk cId="2690328061" sldId="269"/>
            <ac:spMk id="2" creationId="{FA3A0A3D-63B8-4B75-94B1-06E9540F9ACA}"/>
          </ac:spMkLst>
        </pc:spChg>
        <pc:spChg chg="mod">
          <ac:chgData name="Elif Kulak" userId="d1d254a0b7fbe80e" providerId="LiveId" clId="{1D69FEA3-C576-428E-A2F8-45D4D4D8A935}" dt="2022-04-10T20:20:34.259" v="413" actId="20577"/>
          <ac:spMkLst>
            <pc:docMk/>
            <pc:sldMk cId="2690328061" sldId="269"/>
            <ac:spMk id="3" creationId="{F4884F21-293C-4984-AE56-6E14742CDF78}"/>
          </ac:spMkLst>
        </pc:spChg>
      </pc:sldChg>
      <pc:sldChg chg="addSp delSp modSp new mod ord">
        <pc:chgData name="Elif Kulak" userId="d1d254a0b7fbe80e" providerId="LiveId" clId="{1D69FEA3-C576-428E-A2F8-45D4D4D8A935}" dt="2022-04-10T20:12:38.703" v="363"/>
        <pc:sldMkLst>
          <pc:docMk/>
          <pc:sldMk cId="929811753" sldId="270"/>
        </pc:sldMkLst>
        <pc:spChg chg="del">
          <ac:chgData name="Elif Kulak" userId="d1d254a0b7fbe80e" providerId="LiveId" clId="{1D69FEA3-C576-428E-A2F8-45D4D4D8A935}" dt="2022-04-10T20:07:06.274" v="335" actId="478"/>
          <ac:spMkLst>
            <pc:docMk/>
            <pc:sldMk cId="929811753" sldId="270"/>
            <ac:spMk id="2" creationId="{A3BAA74E-FABF-471F-B7CB-3D4FCFFF6C04}"/>
          </ac:spMkLst>
        </pc:spChg>
        <pc:spChg chg="del">
          <ac:chgData name="Elif Kulak" userId="d1d254a0b7fbe80e" providerId="LiveId" clId="{1D69FEA3-C576-428E-A2F8-45D4D4D8A935}" dt="2022-04-10T20:06:28.817" v="331" actId="22"/>
          <ac:spMkLst>
            <pc:docMk/>
            <pc:sldMk cId="929811753" sldId="270"/>
            <ac:spMk id="3" creationId="{8E146166-6C71-462B-81FA-E64879AEDD6D}"/>
          </ac:spMkLst>
        </pc:spChg>
        <pc:picChg chg="add mod ord">
          <ac:chgData name="Elif Kulak" userId="d1d254a0b7fbe80e" providerId="LiveId" clId="{1D69FEA3-C576-428E-A2F8-45D4D4D8A935}" dt="2022-04-10T20:07:45.428" v="340" actId="1076"/>
          <ac:picMkLst>
            <pc:docMk/>
            <pc:sldMk cId="929811753" sldId="270"/>
            <ac:picMk id="5" creationId="{FD289F76-7766-4A9A-B0C1-A0A446B5BE86}"/>
          </ac:picMkLst>
        </pc:picChg>
        <pc:picChg chg="add mod">
          <ac:chgData name="Elif Kulak" userId="d1d254a0b7fbe80e" providerId="LiveId" clId="{1D69FEA3-C576-428E-A2F8-45D4D4D8A935}" dt="2022-04-10T20:08:32.540" v="345" actId="1076"/>
          <ac:picMkLst>
            <pc:docMk/>
            <pc:sldMk cId="929811753" sldId="270"/>
            <ac:picMk id="7" creationId="{A9910869-4330-4FEC-BFEE-B3485B2F45D4}"/>
          </ac:picMkLst>
        </pc:picChg>
        <pc:picChg chg="add mod">
          <ac:chgData name="Elif Kulak" userId="d1d254a0b7fbe80e" providerId="LiveId" clId="{1D69FEA3-C576-428E-A2F8-45D4D4D8A935}" dt="2022-04-10T20:08:38.469" v="346" actId="1076"/>
          <ac:picMkLst>
            <pc:docMk/>
            <pc:sldMk cId="929811753" sldId="270"/>
            <ac:picMk id="9" creationId="{3FA866A0-D164-4E95-9D2A-35141CA554C6}"/>
          </ac:picMkLst>
        </pc:picChg>
      </pc:sldChg>
      <pc:sldChg chg="addSp delSp modSp new mod">
        <pc:chgData name="Elif Kulak" userId="d1d254a0b7fbe80e" providerId="LiveId" clId="{1D69FEA3-C576-428E-A2F8-45D4D4D8A935}" dt="2022-04-10T20:18:39.842" v="412" actId="14100"/>
        <pc:sldMkLst>
          <pc:docMk/>
          <pc:sldMk cId="2953109707" sldId="271"/>
        </pc:sldMkLst>
        <pc:spChg chg="mod">
          <ac:chgData name="Elif Kulak" userId="d1d254a0b7fbe80e" providerId="LiveId" clId="{1D69FEA3-C576-428E-A2F8-45D4D4D8A935}" dt="2022-04-10T20:18:29.583" v="409" actId="20577"/>
          <ac:spMkLst>
            <pc:docMk/>
            <pc:sldMk cId="2953109707" sldId="271"/>
            <ac:spMk id="2" creationId="{6D4C2E1F-463C-4BF7-A116-A34640A32BE1}"/>
          </ac:spMkLst>
        </pc:spChg>
        <pc:spChg chg="del">
          <ac:chgData name="Elif Kulak" userId="d1d254a0b7fbe80e" providerId="LiveId" clId="{1D69FEA3-C576-428E-A2F8-45D4D4D8A935}" dt="2022-04-10T20:17:48.617" v="373" actId="22"/>
          <ac:spMkLst>
            <pc:docMk/>
            <pc:sldMk cId="2953109707" sldId="271"/>
            <ac:spMk id="3" creationId="{238C2447-9030-4BC7-8961-4E5FC24E4A0B}"/>
          </ac:spMkLst>
        </pc:spChg>
        <pc:spChg chg="add del mod">
          <ac:chgData name="Elif Kulak" userId="d1d254a0b7fbe80e" providerId="LiveId" clId="{1D69FEA3-C576-428E-A2F8-45D4D4D8A935}" dt="2022-04-10T20:18:20.510" v="376" actId="22"/>
          <ac:spMkLst>
            <pc:docMk/>
            <pc:sldMk cId="2953109707" sldId="271"/>
            <ac:spMk id="7" creationId="{10A77230-1EAE-44F3-BA1A-38E1FD10EF83}"/>
          </ac:spMkLst>
        </pc:spChg>
        <pc:picChg chg="add del mod ord">
          <ac:chgData name="Elif Kulak" userId="d1d254a0b7fbe80e" providerId="LiveId" clId="{1D69FEA3-C576-428E-A2F8-45D4D4D8A935}" dt="2022-04-10T20:18:18.979" v="375" actId="478"/>
          <ac:picMkLst>
            <pc:docMk/>
            <pc:sldMk cId="2953109707" sldId="271"/>
            <ac:picMk id="5" creationId="{006F5226-B117-4C77-A1B3-77343AAD4289}"/>
          </ac:picMkLst>
        </pc:picChg>
        <pc:picChg chg="add mod ord">
          <ac:chgData name="Elif Kulak" userId="d1d254a0b7fbe80e" providerId="LiveId" clId="{1D69FEA3-C576-428E-A2F8-45D4D4D8A935}" dt="2022-04-10T20:18:39.842" v="412" actId="14100"/>
          <ac:picMkLst>
            <pc:docMk/>
            <pc:sldMk cId="2953109707" sldId="271"/>
            <ac:picMk id="9" creationId="{1FCB9E71-6AE5-423C-818E-9C440A0C39DF}"/>
          </ac:picMkLst>
        </pc:picChg>
      </pc:sldChg>
      <pc:sldChg chg="new del">
        <pc:chgData name="Elif Kulak" userId="d1d254a0b7fbe80e" providerId="LiveId" clId="{1D69FEA3-C576-428E-A2F8-45D4D4D8A935}" dt="2022-04-10T20:23:42.731" v="421" actId="47"/>
        <pc:sldMkLst>
          <pc:docMk/>
          <pc:sldMk cId="1464904843" sldId="272"/>
        </pc:sldMkLst>
      </pc:sldChg>
      <pc:sldChg chg="new del">
        <pc:chgData name="Elif Kulak" userId="d1d254a0b7fbe80e" providerId="LiveId" clId="{1D69FEA3-C576-428E-A2F8-45D4D4D8A935}" dt="2022-04-10T20:22:37.956" v="415" actId="47"/>
        <pc:sldMkLst>
          <pc:docMk/>
          <pc:sldMk cId="2346224021" sldId="27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E2078BC-CFB1-4E28-9247-D9987CB96398}" type="datetimeFigureOut">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BD407B-BD70-4DA3-833B-EE7391E5D6FF}" type="slidenum">
              <a:rPr lang="tr-TR" smtClean="0"/>
              <a:t>‹#›</a:t>
            </a:fld>
            <a:endParaRPr lang="tr-TR"/>
          </a:p>
        </p:txBody>
      </p:sp>
    </p:spTree>
    <p:extLst>
      <p:ext uri="{BB962C8B-B14F-4D97-AF65-F5344CB8AC3E}">
        <p14:creationId xmlns:p14="http://schemas.microsoft.com/office/powerpoint/2010/main" val="109359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E2078BC-CFB1-4E28-9247-D9987CB96398}" type="datetimeFigureOut">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BD407B-BD70-4DA3-833B-EE7391E5D6FF}" type="slidenum">
              <a:rPr lang="tr-TR" smtClean="0"/>
              <a:t>‹#›</a:t>
            </a:fld>
            <a:endParaRPr lang="tr-TR"/>
          </a:p>
        </p:txBody>
      </p:sp>
    </p:spTree>
    <p:extLst>
      <p:ext uri="{BB962C8B-B14F-4D97-AF65-F5344CB8AC3E}">
        <p14:creationId xmlns:p14="http://schemas.microsoft.com/office/powerpoint/2010/main" val="158679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E2078BC-CFB1-4E28-9247-D9987CB96398}" type="datetimeFigureOut">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BD407B-BD70-4DA3-833B-EE7391E5D6FF}"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67269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3E2078BC-CFB1-4E28-9247-D9987CB96398}" type="datetimeFigureOut">
              <a:rPr lang="tr-TR" smtClean="0"/>
              <a:t>11.04.2022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BD407B-BD70-4DA3-833B-EE7391E5D6FF}" type="slidenum">
              <a:rPr lang="tr-TR" smtClean="0"/>
              <a:t>‹#›</a:t>
            </a:fld>
            <a:endParaRPr lang="tr-TR"/>
          </a:p>
        </p:txBody>
      </p:sp>
    </p:spTree>
    <p:extLst>
      <p:ext uri="{BB962C8B-B14F-4D97-AF65-F5344CB8AC3E}">
        <p14:creationId xmlns:p14="http://schemas.microsoft.com/office/powerpoint/2010/main" val="1102989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3E2078BC-CFB1-4E28-9247-D9987CB96398}" type="datetimeFigureOut">
              <a:rPr lang="tr-TR" smtClean="0"/>
              <a:t>11.04.2022</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BD407B-BD70-4DA3-833B-EE7391E5D6FF}"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6983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3E2078BC-CFB1-4E28-9247-D9987CB96398}" type="datetimeFigureOut">
              <a:rPr lang="tr-TR" smtClean="0"/>
              <a:t>11.04.2022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BD407B-BD70-4DA3-833B-EE7391E5D6FF}" type="slidenum">
              <a:rPr lang="tr-TR" smtClean="0"/>
              <a:t>‹#›</a:t>
            </a:fld>
            <a:endParaRPr lang="tr-TR"/>
          </a:p>
        </p:txBody>
      </p:sp>
    </p:spTree>
    <p:extLst>
      <p:ext uri="{BB962C8B-B14F-4D97-AF65-F5344CB8AC3E}">
        <p14:creationId xmlns:p14="http://schemas.microsoft.com/office/powerpoint/2010/main" val="959310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E2078BC-CFB1-4E28-9247-D9987CB96398}" type="datetimeFigureOut">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BD407B-BD70-4DA3-833B-EE7391E5D6FF}" type="slidenum">
              <a:rPr lang="tr-TR" smtClean="0"/>
              <a:t>‹#›</a:t>
            </a:fld>
            <a:endParaRPr lang="tr-TR"/>
          </a:p>
        </p:txBody>
      </p:sp>
    </p:spTree>
    <p:extLst>
      <p:ext uri="{BB962C8B-B14F-4D97-AF65-F5344CB8AC3E}">
        <p14:creationId xmlns:p14="http://schemas.microsoft.com/office/powerpoint/2010/main" val="1437151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E2078BC-CFB1-4E28-9247-D9987CB96398}" type="datetimeFigureOut">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BD407B-BD70-4DA3-833B-EE7391E5D6FF}" type="slidenum">
              <a:rPr lang="tr-TR" smtClean="0"/>
              <a:t>‹#›</a:t>
            </a:fld>
            <a:endParaRPr lang="tr-TR"/>
          </a:p>
        </p:txBody>
      </p:sp>
    </p:spTree>
    <p:extLst>
      <p:ext uri="{BB962C8B-B14F-4D97-AF65-F5344CB8AC3E}">
        <p14:creationId xmlns:p14="http://schemas.microsoft.com/office/powerpoint/2010/main" val="1796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E2078BC-CFB1-4E28-9247-D9987CB96398}" type="datetimeFigureOut">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BD407B-BD70-4DA3-833B-EE7391E5D6FF}" type="slidenum">
              <a:rPr lang="tr-TR" smtClean="0"/>
              <a:t>‹#›</a:t>
            </a:fld>
            <a:endParaRPr lang="tr-TR"/>
          </a:p>
        </p:txBody>
      </p:sp>
    </p:spTree>
    <p:extLst>
      <p:ext uri="{BB962C8B-B14F-4D97-AF65-F5344CB8AC3E}">
        <p14:creationId xmlns:p14="http://schemas.microsoft.com/office/powerpoint/2010/main" val="387706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E2078BC-CFB1-4E28-9247-D9987CB96398}" type="datetimeFigureOut">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BD407B-BD70-4DA3-833B-EE7391E5D6FF}" type="slidenum">
              <a:rPr lang="tr-TR" smtClean="0"/>
              <a:t>‹#›</a:t>
            </a:fld>
            <a:endParaRPr lang="tr-TR"/>
          </a:p>
        </p:txBody>
      </p:sp>
    </p:spTree>
    <p:extLst>
      <p:ext uri="{BB962C8B-B14F-4D97-AF65-F5344CB8AC3E}">
        <p14:creationId xmlns:p14="http://schemas.microsoft.com/office/powerpoint/2010/main" val="124431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E2078BC-CFB1-4E28-9247-D9987CB96398}" type="datetimeFigureOut">
              <a:rPr lang="tr-TR" smtClean="0"/>
              <a:t>11.04.2022</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BD407B-BD70-4DA3-833B-EE7391E5D6FF}" type="slidenum">
              <a:rPr lang="tr-TR" smtClean="0"/>
              <a:t>‹#›</a:t>
            </a:fld>
            <a:endParaRPr lang="tr-TR"/>
          </a:p>
        </p:txBody>
      </p:sp>
    </p:spTree>
    <p:extLst>
      <p:ext uri="{BB962C8B-B14F-4D97-AF65-F5344CB8AC3E}">
        <p14:creationId xmlns:p14="http://schemas.microsoft.com/office/powerpoint/2010/main" val="4039580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E2078BC-CFB1-4E28-9247-D9987CB96398}" type="datetimeFigureOut">
              <a:rPr lang="tr-TR" smtClean="0"/>
              <a:t>11.04.2022</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BD407B-BD70-4DA3-833B-EE7391E5D6FF}" type="slidenum">
              <a:rPr lang="tr-TR" smtClean="0"/>
              <a:t>‹#›</a:t>
            </a:fld>
            <a:endParaRPr lang="tr-TR"/>
          </a:p>
        </p:txBody>
      </p:sp>
    </p:spTree>
    <p:extLst>
      <p:ext uri="{BB962C8B-B14F-4D97-AF65-F5344CB8AC3E}">
        <p14:creationId xmlns:p14="http://schemas.microsoft.com/office/powerpoint/2010/main" val="3402913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E2078BC-CFB1-4E28-9247-D9987CB96398}" type="datetimeFigureOut">
              <a:rPr lang="tr-TR" smtClean="0"/>
              <a:t>11.04.2022</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BD407B-BD70-4DA3-833B-EE7391E5D6FF}" type="slidenum">
              <a:rPr lang="tr-TR" smtClean="0"/>
              <a:t>‹#›</a:t>
            </a:fld>
            <a:endParaRPr lang="tr-TR"/>
          </a:p>
        </p:txBody>
      </p:sp>
    </p:spTree>
    <p:extLst>
      <p:ext uri="{BB962C8B-B14F-4D97-AF65-F5344CB8AC3E}">
        <p14:creationId xmlns:p14="http://schemas.microsoft.com/office/powerpoint/2010/main" val="45020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078BC-CFB1-4E28-9247-D9987CB96398}" type="datetimeFigureOut">
              <a:rPr lang="tr-TR" smtClean="0"/>
              <a:t>11.04.2022</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BD407B-BD70-4DA3-833B-EE7391E5D6FF}" type="slidenum">
              <a:rPr lang="tr-TR" smtClean="0"/>
              <a:t>‹#›</a:t>
            </a:fld>
            <a:endParaRPr lang="tr-TR"/>
          </a:p>
        </p:txBody>
      </p:sp>
    </p:spTree>
    <p:extLst>
      <p:ext uri="{BB962C8B-B14F-4D97-AF65-F5344CB8AC3E}">
        <p14:creationId xmlns:p14="http://schemas.microsoft.com/office/powerpoint/2010/main" val="366164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E2078BC-CFB1-4E28-9247-D9987CB96398}" type="datetimeFigureOut">
              <a:rPr lang="tr-TR" smtClean="0"/>
              <a:t>11.04.2022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BD407B-BD70-4DA3-833B-EE7391E5D6FF}" type="slidenum">
              <a:rPr lang="tr-TR" smtClean="0"/>
              <a:t>‹#›</a:t>
            </a:fld>
            <a:endParaRPr lang="tr-TR"/>
          </a:p>
        </p:txBody>
      </p:sp>
    </p:spTree>
    <p:extLst>
      <p:ext uri="{BB962C8B-B14F-4D97-AF65-F5344CB8AC3E}">
        <p14:creationId xmlns:p14="http://schemas.microsoft.com/office/powerpoint/2010/main" val="415331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E2078BC-CFB1-4E28-9247-D9987CB96398}" type="datetimeFigureOut">
              <a:rPr lang="tr-TR" smtClean="0"/>
              <a:t>11.04.2022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BD407B-BD70-4DA3-833B-EE7391E5D6FF}" type="slidenum">
              <a:rPr lang="tr-TR" smtClean="0"/>
              <a:t>‹#›</a:t>
            </a:fld>
            <a:endParaRPr lang="tr-TR"/>
          </a:p>
        </p:txBody>
      </p:sp>
    </p:spTree>
    <p:extLst>
      <p:ext uri="{BB962C8B-B14F-4D97-AF65-F5344CB8AC3E}">
        <p14:creationId xmlns:p14="http://schemas.microsoft.com/office/powerpoint/2010/main" val="310612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E2078BC-CFB1-4E28-9247-D9987CB96398}" type="datetimeFigureOut">
              <a:rPr lang="tr-TR" smtClean="0"/>
              <a:t>11.04.2022</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BD407B-BD70-4DA3-833B-EE7391E5D6FF}" type="slidenum">
              <a:rPr lang="tr-TR" smtClean="0"/>
              <a:t>‹#›</a:t>
            </a:fld>
            <a:endParaRPr lang="tr-TR"/>
          </a:p>
        </p:txBody>
      </p:sp>
    </p:spTree>
    <p:extLst>
      <p:ext uri="{BB962C8B-B14F-4D97-AF65-F5344CB8AC3E}">
        <p14:creationId xmlns:p14="http://schemas.microsoft.com/office/powerpoint/2010/main" val="222374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unya.com/ekonomi/kisi-basina-dusen-gercek-milli-gelir-bu-yil-6-bin-187-dolar-haberi-227023" TargetMode="External"/><Relationship Id="rId2" Type="http://schemas.openxmlformats.org/officeDocument/2006/relationships/hyperlink" Target="https://www.mahfiegilmez.com/2017/12/siyasal-sorunlarn-arttg-veekonominin.html?m=1" TargetMode="External"/><Relationship Id="rId1" Type="http://schemas.openxmlformats.org/officeDocument/2006/relationships/slideLayout" Target="../slideLayouts/slideLayout2.xml"/><Relationship Id="rId6" Type="http://schemas.openxmlformats.org/officeDocument/2006/relationships/hyperlink" Target="https://www.dogrulukpayi.com/iddia-kontrolu/cihan-pacaci/turkiye-nin-yillik-cari-islemler-acigi-ortalama-40-milyar-civarindadir?gclid=Cj0KCQjwgMqSBhDCARIsAIIVN1UZi0slGD88yBjVA9v3Vj2O4H7XqMSS8gEtcbic9JgtSZnX-Yv19vEaAqLTEALw_wcB" TargetMode="External"/><Relationship Id="rId5" Type="http://schemas.openxmlformats.org/officeDocument/2006/relationships/hyperlink" Target="https://tr.wikipedia.org/wiki/Gayrisafi_mill%C3%AE_has%C4%B1la" TargetMode="External"/><Relationship Id="rId4" Type="http://schemas.openxmlformats.org/officeDocument/2006/relationships/hyperlink" Target="https://www.dogrulukpayi.com/originals/videolar/enflasyon-nedir?gclid=Cj0KCQjwgMqSBhDCARIsAIIVN1UYb6glMvauL61uwH2_VCnd76Ov_eGdpV813-feUZbIO-WvSuCBQjkaApjsEALw_wc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3E5E48-DDB1-4115-8987-C82B96DD9228}"/>
              </a:ext>
            </a:extLst>
          </p:cNvPr>
          <p:cNvSpPr>
            <a:spLocks noGrp="1"/>
          </p:cNvSpPr>
          <p:nvPr>
            <p:ph type="ctrTitle"/>
          </p:nvPr>
        </p:nvSpPr>
        <p:spPr>
          <a:xfrm>
            <a:off x="2370272" y="3013656"/>
            <a:ext cx="8915399" cy="1016749"/>
          </a:xfrm>
        </p:spPr>
        <p:txBody>
          <a:bodyPr>
            <a:normAutofit/>
          </a:bodyPr>
          <a:lstStyle/>
          <a:p>
            <a:r>
              <a:rPr lang="tr-TR" sz="2000" b="1" dirty="0">
                <a:solidFill>
                  <a:srgbClr val="002060"/>
                </a:solidFill>
                <a:latin typeface="Arial Black" panose="020B0A04020102020204" pitchFamily="34" charset="0"/>
              </a:rPr>
              <a:t>2000 - 2010 arası Türkiye ekonomisi temel gelişmeleri. Siyasi olaylar. Yıl yıl makro ekonomik göstergeleri, istihdam, enflasyon, cari açık, gayri safi milli hasıla, kişi başı </a:t>
            </a:r>
            <a:r>
              <a:rPr lang="tr-TR" sz="2000" b="1" dirty="0" err="1">
                <a:solidFill>
                  <a:srgbClr val="002060"/>
                </a:solidFill>
                <a:latin typeface="Arial Black" panose="020B0A04020102020204" pitchFamily="34" charset="0"/>
              </a:rPr>
              <a:t>gsmh</a:t>
            </a:r>
            <a:r>
              <a:rPr lang="tr-TR" sz="2000" b="1" dirty="0">
                <a:solidFill>
                  <a:srgbClr val="002060"/>
                </a:solidFill>
                <a:latin typeface="Arial Black" panose="020B0A04020102020204" pitchFamily="34" charset="0"/>
              </a:rPr>
              <a:t>.</a:t>
            </a:r>
          </a:p>
        </p:txBody>
      </p:sp>
      <p:sp>
        <p:nvSpPr>
          <p:cNvPr id="3" name="Subtitle 2">
            <a:extLst>
              <a:ext uri="{FF2B5EF4-FFF2-40B4-BE49-F238E27FC236}">
                <a16:creationId xmlns="" xmlns:a16="http://schemas.microsoft.com/office/drawing/2014/main" id="{3EA9A342-D17F-470C-9076-9E0569B16FFA}"/>
              </a:ext>
            </a:extLst>
          </p:cNvPr>
          <p:cNvSpPr>
            <a:spLocks noGrp="1"/>
          </p:cNvSpPr>
          <p:nvPr>
            <p:ph type="subTitle" idx="1"/>
          </p:nvPr>
        </p:nvSpPr>
        <p:spPr/>
        <p:txBody>
          <a:bodyPr>
            <a:normAutofit/>
          </a:bodyPr>
          <a:lstStyle/>
          <a:p>
            <a:r>
              <a:rPr lang="tr-TR" sz="2000" dirty="0" smtClean="0">
                <a:solidFill>
                  <a:srgbClr val="002060"/>
                </a:solidFill>
                <a:latin typeface="Arial Black" panose="020B0A04020102020204" pitchFamily="34" charset="0"/>
              </a:rPr>
              <a:t>DİCLE ÖZCAN-2020137010</a:t>
            </a:r>
            <a:endParaRPr lang="tr-TR" sz="2000" dirty="0">
              <a:solidFill>
                <a:srgbClr val="002060"/>
              </a:solidFill>
              <a:latin typeface="Arial Black" panose="020B0A04020102020204" pitchFamily="34" charset="0"/>
            </a:endParaRPr>
          </a:p>
        </p:txBody>
      </p:sp>
      <p:pic>
        <p:nvPicPr>
          <p:cNvPr id="4" name="Picture 10" descr="Çağ Üniversitesi Logo (Mersin) Download Vector">
            <a:extLst>
              <a:ext uri="{FF2B5EF4-FFF2-40B4-BE49-F238E27FC236}">
                <a16:creationId xmlns:lc="http://schemas.openxmlformats.org/drawingml/2006/lockedCanvas" xmlns:a16="http://schemas.microsoft.com/office/drawing/2014/main" xmlns="" id="{C9B82B17-644A-4778-BDDD-1DC2A69B2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010" y="1388319"/>
            <a:ext cx="10058401" cy="134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19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2ED18E-BC38-4783-9515-57537A367688}"/>
              </a:ext>
            </a:extLst>
          </p:cNvPr>
          <p:cNvSpPr>
            <a:spLocks noGrp="1"/>
          </p:cNvSpPr>
          <p:nvPr>
            <p:ph type="title"/>
          </p:nvPr>
        </p:nvSpPr>
        <p:spPr>
          <a:xfrm>
            <a:off x="838200" y="659207"/>
            <a:ext cx="10515600" cy="2396005"/>
          </a:xfrm>
        </p:spPr>
        <p:txBody>
          <a:bodyPr>
            <a:normAutofit/>
          </a:bodyPr>
          <a:lstStyle/>
          <a:p>
            <a:r>
              <a:rPr lang="tr-TR" sz="4000" dirty="0">
                <a:latin typeface="Arial Rounded MT Bold" panose="020F0704030504030204" pitchFamily="34" charset="0"/>
              </a:rPr>
              <a:t>Cari </a:t>
            </a:r>
            <a:r>
              <a:rPr lang="tr-TR" sz="4000" dirty="0" smtClean="0">
                <a:latin typeface="Arial Rounded MT Bold" panose="020F0704030504030204" pitchFamily="34" charset="0"/>
              </a:rPr>
              <a:t>Açık Nedir?</a:t>
            </a:r>
            <a:r>
              <a:rPr lang="tr-TR" sz="2000" dirty="0">
                <a:latin typeface="Arial Rounded MT Bold" panose="020F0704030504030204" pitchFamily="34" charset="0"/>
              </a:rPr>
              <a:t/>
            </a:r>
            <a:br>
              <a:rPr lang="tr-TR" sz="2000" dirty="0">
                <a:latin typeface="Arial Rounded MT Bold" panose="020F0704030504030204" pitchFamily="34" charset="0"/>
              </a:rPr>
            </a:br>
            <a:r>
              <a:rPr lang="tr-TR" sz="2000" b="0" i="0" dirty="0">
                <a:solidFill>
                  <a:srgbClr val="333333"/>
                </a:solidFill>
                <a:effectLst/>
                <a:latin typeface="Arial Rounded MT Bold" panose="020F0704030504030204" pitchFamily="34" charset="0"/>
              </a:rPr>
              <a:t>Cari açık, bir ülkenin ithal ettiği malların ihraç ettiği mallardan fazla olma durumudur. Bir ülkenin ithal ettiği mallara ve hizmetlere ödediği miktar, ihraç ettiği mallar ve hizmetlere ödediği miktarı aşıyor ise cari açık oluşur. Cari açık ülkenin dış işlemlerinin hesaplanmasında önem taşır. Aynı zamanda ödemeler bilançosu dengesinin de önemli bir unsurudur.</a:t>
            </a:r>
            <a:endParaRPr lang="tr-TR" sz="2000" dirty="0">
              <a:latin typeface="Arial Rounded MT Bold" panose="020F0704030504030204" pitchFamily="34" charset="0"/>
            </a:endParaRPr>
          </a:p>
        </p:txBody>
      </p:sp>
      <p:pic>
        <p:nvPicPr>
          <p:cNvPr id="9" name="Content Placeholder 8">
            <a:extLst>
              <a:ext uri="{FF2B5EF4-FFF2-40B4-BE49-F238E27FC236}">
                <a16:creationId xmlns="" xmlns:a16="http://schemas.microsoft.com/office/drawing/2014/main" id="{2295D3E3-26F7-40BF-AF5B-EABC5290BD74}"/>
              </a:ext>
            </a:extLst>
          </p:cNvPr>
          <p:cNvPicPr>
            <a:picLocks noGrp="1" noChangeAspect="1"/>
          </p:cNvPicPr>
          <p:nvPr>
            <p:ph idx="1"/>
          </p:nvPr>
        </p:nvPicPr>
        <p:blipFill>
          <a:blip r:embed="rId2"/>
          <a:stretch>
            <a:fillRect/>
          </a:stretch>
        </p:blipFill>
        <p:spPr>
          <a:xfrm>
            <a:off x="2268070" y="3055212"/>
            <a:ext cx="7073153" cy="3594392"/>
          </a:xfrm>
        </p:spPr>
      </p:pic>
    </p:spTree>
    <p:extLst>
      <p:ext uri="{BB962C8B-B14F-4D97-AF65-F5344CB8AC3E}">
        <p14:creationId xmlns:p14="http://schemas.microsoft.com/office/powerpoint/2010/main" val="386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62504C-CF20-4E15-9CA1-81BC108706D9}"/>
              </a:ext>
            </a:extLst>
          </p:cNvPr>
          <p:cNvSpPr>
            <a:spLocks noGrp="1"/>
          </p:cNvSpPr>
          <p:nvPr>
            <p:ph type="title"/>
          </p:nvPr>
        </p:nvSpPr>
        <p:spPr>
          <a:xfrm>
            <a:off x="838200" y="365125"/>
            <a:ext cx="10515600" cy="2225675"/>
          </a:xfrm>
        </p:spPr>
        <p:txBody>
          <a:bodyPr>
            <a:normAutofit/>
          </a:bodyPr>
          <a:lstStyle/>
          <a:p>
            <a:r>
              <a:rPr lang="tr-TR" dirty="0"/>
              <a:t>Gayrisafi Milli </a:t>
            </a:r>
            <a:r>
              <a:rPr lang="tr-TR" dirty="0" smtClean="0"/>
              <a:t>Hasıla Nedir?</a:t>
            </a:r>
            <a:r>
              <a:rPr lang="tr-TR" dirty="0"/>
              <a:t/>
            </a:r>
            <a:br>
              <a:rPr lang="tr-TR" dirty="0"/>
            </a:br>
            <a:r>
              <a:rPr lang="tr-TR" sz="3100" b="1" i="0" dirty="0">
                <a:solidFill>
                  <a:srgbClr val="202122"/>
                </a:solidFill>
                <a:effectLst/>
                <a:latin typeface="Arial" panose="020B0604020202020204" pitchFamily="34" charset="0"/>
              </a:rPr>
              <a:t>Gayrisafi millî hasıla</a:t>
            </a:r>
            <a:r>
              <a:rPr lang="tr-TR" sz="3100" b="0" i="0" dirty="0">
                <a:solidFill>
                  <a:srgbClr val="202122"/>
                </a:solidFill>
                <a:effectLst/>
                <a:latin typeface="Arial" panose="020B0604020202020204" pitchFamily="34" charset="0"/>
              </a:rPr>
              <a:t> (</a:t>
            </a:r>
            <a:r>
              <a:rPr lang="tr-TR" sz="3100" b="1" i="0" dirty="0">
                <a:solidFill>
                  <a:srgbClr val="202122"/>
                </a:solidFill>
                <a:effectLst/>
                <a:latin typeface="Arial" panose="020B0604020202020204" pitchFamily="34" charset="0"/>
              </a:rPr>
              <a:t>GSMH</a:t>
            </a:r>
            <a:r>
              <a:rPr lang="tr-TR" sz="3100" b="0" i="0" dirty="0">
                <a:solidFill>
                  <a:srgbClr val="202122"/>
                </a:solidFill>
                <a:effectLst/>
                <a:latin typeface="Arial" panose="020B0604020202020204" pitchFamily="34" charset="0"/>
              </a:rPr>
              <a:t>), bir </a:t>
            </a:r>
            <a:r>
              <a:rPr lang="tr-TR" sz="3100" dirty="0">
                <a:latin typeface="Arial" panose="020B0604020202020204" pitchFamily="34" charset="0"/>
              </a:rPr>
              <a:t>ülke</a:t>
            </a:r>
            <a:r>
              <a:rPr lang="tr-TR" sz="3100" b="0" i="0" dirty="0">
                <a:effectLst/>
                <a:latin typeface="Arial" panose="020B0604020202020204" pitchFamily="34" charset="0"/>
              </a:rPr>
              <a:t> </a:t>
            </a:r>
            <a:r>
              <a:rPr lang="tr-TR" sz="3100" b="0" i="0" dirty="0">
                <a:solidFill>
                  <a:srgbClr val="202122"/>
                </a:solidFill>
                <a:effectLst/>
                <a:latin typeface="Arial" panose="020B0604020202020204" pitchFamily="34" charset="0"/>
              </a:rPr>
              <a:t>vatandaşlarının verilen bir yıl için ürettikleri toplam mal ve hizmetlerin, belli bir</a:t>
            </a:r>
            <a:r>
              <a:rPr lang="tr-TR" sz="3100" b="0" i="0" dirty="0">
                <a:effectLst/>
                <a:latin typeface="Arial" panose="020B0604020202020204" pitchFamily="34" charset="0"/>
              </a:rPr>
              <a:t> p</a:t>
            </a:r>
            <a:r>
              <a:rPr lang="tr-TR" sz="3100" dirty="0">
                <a:latin typeface="Arial" panose="020B0604020202020204" pitchFamily="34" charset="0"/>
              </a:rPr>
              <a:t>ara </a:t>
            </a:r>
            <a:r>
              <a:rPr lang="tr-TR" sz="3100" b="0" i="0" u="none" strike="noStrike" dirty="0">
                <a:effectLst/>
                <a:latin typeface="Arial" panose="020B0604020202020204" pitchFamily="34" charset="0"/>
              </a:rPr>
              <a:t>birimi </a:t>
            </a:r>
            <a:r>
              <a:rPr lang="tr-TR" sz="3100" b="0" i="0" dirty="0">
                <a:solidFill>
                  <a:srgbClr val="202122"/>
                </a:solidFill>
                <a:effectLst/>
                <a:latin typeface="Arial" panose="020B0604020202020204" pitchFamily="34" charset="0"/>
              </a:rPr>
              <a:t>karşılığındaki değerinin toplamıdır.</a:t>
            </a:r>
            <a:endParaRPr lang="tr-TR" dirty="0"/>
          </a:p>
        </p:txBody>
      </p:sp>
      <p:pic>
        <p:nvPicPr>
          <p:cNvPr id="5" name="Content Placeholder 4">
            <a:extLst>
              <a:ext uri="{FF2B5EF4-FFF2-40B4-BE49-F238E27FC236}">
                <a16:creationId xmlns="" xmlns:a16="http://schemas.microsoft.com/office/drawing/2014/main" id="{91B5C567-8EE1-427C-A78B-57440261857F}"/>
              </a:ext>
            </a:extLst>
          </p:cNvPr>
          <p:cNvPicPr>
            <a:picLocks noGrp="1" noChangeAspect="1"/>
          </p:cNvPicPr>
          <p:nvPr>
            <p:ph idx="1"/>
          </p:nvPr>
        </p:nvPicPr>
        <p:blipFill>
          <a:blip r:embed="rId2"/>
          <a:stretch>
            <a:fillRect/>
          </a:stretch>
        </p:blipFill>
        <p:spPr>
          <a:xfrm>
            <a:off x="2689412" y="2839232"/>
            <a:ext cx="5650651" cy="3384702"/>
          </a:xfrm>
        </p:spPr>
      </p:pic>
    </p:spTree>
    <p:extLst>
      <p:ext uri="{BB962C8B-B14F-4D97-AF65-F5344CB8AC3E}">
        <p14:creationId xmlns:p14="http://schemas.microsoft.com/office/powerpoint/2010/main" val="3422862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4C2E1F-463C-4BF7-A116-A34640A32BE1}"/>
              </a:ext>
            </a:extLst>
          </p:cNvPr>
          <p:cNvSpPr>
            <a:spLocks noGrp="1"/>
          </p:cNvSpPr>
          <p:nvPr>
            <p:ph type="title"/>
          </p:nvPr>
        </p:nvSpPr>
        <p:spPr/>
        <p:txBody>
          <a:bodyPr/>
          <a:lstStyle/>
          <a:p>
            <a:r>
              <a:rPr lang="tr-TR" dirty="0"/>
              <a:t>Kişi Başına Düşen Milli Gelir</a:t>
            </a:r>
          </a:p>
        </p:txBody>
      </p:sp>
      <p:pic>
        <p:nvPicPr>
          <p:cNvPr id="9" name="Content Placeholder 8">
            <a:extLst>
              <a:ext uri="{FF2B5EF4-FFF2-40B4-BE49-F238E27FC236}">
                <a16:creationId xmlns="" xmlns:a16="http://schemas.microsoft.com/office/drawing/2014/main" id="{1FCB9E71-6AE5-423C-818E-9C440A0C39DF}"/>
              </a:ext>
            </a:extLst>
          </p:cNvPr>
          <p:cNvPicPr>
            <a:picLocks noGrp="1" noChangeAspect="1"/>
          </p:cNvPicPr>
          <p:nvPr>
            <p:ph idx="1"/>
          </p:nvPr>
        </p:nvPicPr>
        <p:blipFill>
          <a:blip r:embed="rId2"/>
          <a:stretch>
            <a:fillRect/>
          </a:stretch>
        </p:blipFill>
        <p:spPr>
          <a:xfrm>
            <a:off x="3391305" y="1690688"/>
            <a:ext cx="5102990" cy="4290057"/>
          </a:xfrm>
        </p:spPr>
      </p:pic>
    </p:spTree>
    <p:extLst>
      <p:ext uri="{BB962C8B-B14F-4D97-AF65-F5344CB8AC3E}">
        <p14:creationId xmlns:p14="http://schemas.microsoft.com/office/powerpoint/2010/main" val="2953109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 xmlns:a16="http://schemas.microsoft.com/office/drawing/2014/main" id="{2D59EF81-8180-4D42-82FA-0A5C2A1CAB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8580" y="878541"/>
            <a:ext cx="4674840" cy="5298422"/>
          </a:xfrm>
          <a:prstGeom prst="rect">
            <a:avLst/>
          </a:prstGeom>
        </p:spPr>
      </p:pic>
    </p:spTree>
    <p:extLst>
      <p:ext uri="{BB962C8B-B14F-4D97-AF65-F5344CB8AC3E}">
        <p14:creationId xmlns:p14="http://schemas.microsoft.com/office/powerpoint/2010/main" val="2430597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3A0A3D-63B8-4B75-94B1-06E9540F9ACA}"/>
              </a:ext>
            </a:extLst>
          </p:cNvPr>
          <p:cNvSpPr>
            <a:spLocks noGrp="1"/>
          </p:cNvSpPr>
          <p:nvPr>
            <p:ph type="title"/>
          </p:nvPr>
        </p:nvSpPr>
        <p:spPr/>
        <p:txBody>
          <a:bodyPr/>
          <a:lstStyle/>
          <a:p>
            <a:r>
              <a:rPr lang="tr-TR" dirty="0"/>
              <a:t>KAYNAKÇA</a:t>
            </a:r>
          </a:p>
        </p:txBody>
      </p:sp>
      <p:sp>
        <p:nvSpPr>
          <p:cNvPr id="3" name="Content Placeholder 2">
            <a:extLst>
              <a:ext uri="{FF2B5EF4-FFF2-40B4-BE49-F238E27FC236}">
                <a16:creationId xmlns="" xmlns:a16="http://schemas.microsoft.com/office/drawing/2014/main" id="{F4884F21-293C-4984-AE56-6E14742CDF78}"/>
              </a:ext>
            </a:extLst>
          </p:cNvPr>
          <p:cNvSpPr>
            <a:spLocks noGrp="1"/>
          </p:cNvSpPr>
          <p:nvPr>
            <p:ph idx="1"/>
          </p:nvPr>
        </p:nvSpPr>
        <p:spPr/>
        <p:txBody>
          <a:bodyPr>
            <a:normAutofit fontScale="85000" lnSpcReduction="20000"/>
          </a:bodyPr>
          <a:lstStyle/>
          <a:p>
            <a:r>
              <a:rPr lang="tr-TR" dirty="0">
                <a:solidFill>
                  <a:srgbClr val="002060"/>
                </a:solidFill>
                <a:hlinkClick r:id="rId2"/>
              </a:rPr>
              <a:t>https://</a:t>
            </a:r>
            <a:r>
              <a:rPr lang="tr-TR" dirty="0" smtClean="0">
                <a:solidFill>
                  <a:srgbClr val="002060"/>
                </a:solidFill>
                <a:hlinkClick r:id="rId2"/>
              </a:rPr>
              <a:t>www.mahfiegilmez.com/2017/12/siyasal-sorunlarn-arttg-veekonominin.html?m=1</a:t>
            </a:r>
            <a:endParaRPr lang="tr-TR" dirty="0" smtClean="0">
              <a:solidFill>
                <a:srgbClr val="002060"/>
              </a:solidFill>
            </a:endParaRPr>
          </a:p>
          <a:p>
            <a:endParaRPr lang="tr-TR" dirty="0"/>
          </a:p>
          <a:p>
            <a:pPr marL="0" indent="0">
              <a:buNone/>
            </a:pPr>
            <a:r>
              <a:rPr lang="tr-TR" dirty="0">
                <a:solidFill>
                  <a:srgbClr val="002060"/>
                </a:solidFill>
                <a:hlinkClick r:id="rId3"/>
              </a:rPr>
              <a:t>https://</a:t>
            </a:r>
            <a:r>
              <a:rPr lang="tr-TR" dirty="0" smtClean="0">
                <a:solidFill>
                  <a:srgbClr val="002060"/>
                </a:solidFill>
                <a:hlinkClick r:id="rId3"/>
              </a:rPr>
              <a:t>www.dunya.com/ekonomi/kisi-basina-dusen-gercek-milli-gelir-bu-yil-6-bin-187-dolar-haberi-227023</a:t>
            </a:r>
            <a:endParaRPr lang="tr-TR" dirty="0" smtClean="0">
              <a:solidFill>
                <a:srgbClr val="002060"/>
              </a:solidFill>
            </a:endParaRPr>
          </a:p>
          <a:p>
            <a:r>
              <a:rPr lang="tr-TR" dirty="0">
                <a:solidFill>
                  <a:srgbClr val="002060"/>
                </a:solidFill>
                <a:hlinkClick r:id="rId4"/>
              </a:rPr>
              <a:t>https://</a:t>
            </a:r>
            <a:r>
              <a:rPr lang="tr-TR" dirty="0" smtClean="0">
                <a:solidFill>
                  <a:srgbClr val="002060"/>
                </a:solidFill>
                <a:hlinkClick r:id="rId4"/>
              </a:rPr>
              <a:t>www.dogrulukpayi.com/originals/videolar/enflasyon-nedir?gclid=Cj0KCQjwgMqSBhDCARIsAIIVN1UYb6glMvauL61uwH2_VCnd76Ov_eGdpV813-feUZbIO-WvSuCBQjkaApjsEALw_wcB</a:t>
            </a:r>
            <a:endParaRPr lang="tr-TR" dirty="0" smtClean="0">
              <a:solidFill>
                <a:srgbClr val="002060"/>
              </a:solidFill>
            </a:endParaRPr>
          </a:p>
          <a:p>
            <a:endParaRPr lang="tr-TR" dirty="0" smtClean="0">
              <a:solidFill>
                <a:srgbClr val="002060"/>
              </a:solidFill>
            </a:endParaRPr>
          </a:p>
          <a:p>
            <a:r>
              <a:rPr lang="tr-TR" dirty="0">
                <a:solidFill>
                  <a:srgbClr val="002060"/>
                </a:solidFill>
                <a:hlinkClick r:id="rId5"/>
              </a:rPr>
              <a:t>https://</a:t>
            </a:r>
            <a:r>
              <a:rPr lang="tr-TR" dirty="0" smtClean="0">
                <a:solidFill>
                  <a:srgbClr val="002060"/>
                </a:solidFill>
                <a:hlinkClick r:id="rId5"/>
              </a:rPr>
              <a:t>tr.wikipedia.org/wiki/Gayrisafi_mill%C3%AE_has%C4%B1la</a:t>
            </a:r>
            <a:endParaRPr lang="tr-TR" dirty="0" smtClean="0">
              <a:solidFill>
                <a:srgbClr val="002060"/>
              </a:solidFill>
            </a:endParaRPr>
          </a:p>
          <a:p>
            <a:endParaRPr lang="tr-TR" dirty="0">
              <a:solidFill>
                <a:srgbClr val="002060"/>
              </a:solidFill>
            </a:endParaRPr>
          </a:p>
          <a:p>
            <a:r>
              <a:rPr lang="tr-TR" dirty="0">
                <a:solidFill>
                  <a:srgbClr val="002060"/>
                </a:solidFill>
                <a:hlinkClick r:id="rId6"/>
              </a:rPr>
              <a:t>https://</a:t>
            </a:r>
            <a:r>
              <a:rPr lang="tr-TR" dirty="0" smtClean="0">
                <a:solidFill>
                  <a:srgbClr val="002060"/>
                </a:solidFill>
                <a:hlinkClick r:id="rId6"/>
              </a:rPr>
              <a:t>www.dogrulukpayi.com/iddia-kontrolu/cihan-pacaci/turkiye-nin-yillik-cari-islemler-acigi-ortalama-40-milyar-civarindadir?gclid=Cj0KCQjwgMqSBhDCARIsAIIVN1UZi0slGD88yBjVA9v3Vj2O4H7XqMSS8gEtcbic9JgtSZnX-Yv19vEaAqLTEALw_wcB</a:t>
            </a:r>
            <a:endParaRPr lang="tr-TR" dirty="0" smtClean="0">
              <a:solidFill>
                <a:srgbClr val="002060"/>
              </a:solidFill>
            </a:endParaRPr>
          </a:p>
          <a:p>
            <a:endParaRPr lang="tr-TR" dirty="0">
              <a:solidFill>
                <a:srgbClr val="002060"/>
              </a:solidFill>
            </a:endParaRPr>
          </a:p>
        </p:txBody>
      </p:sp>
    </p:spTree>
    <p:extLst>
      <p:ext uri="{BB962C8B-B14F-4D97-AF65-F5344CB8AC3E}">
        <p14:creationId xmlns:p14="http://schemas.microsoft.com/office/powerpoint/2010/main" val="269032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96C168-259B-4963-BDAB-E803CAB990CD}"/>
              </a:ext>
            </a:extLst>
          </p:cNvPr>
          <p:cNvSpPr>
            <a:spLocks noGrp="1"/>
          </p:cNvSpPr>
          <p:nvPr>
            <p:ph type="title"/>
          </p:nvPr>
        </p:nvSpPr>
        <p:spPr/>
        <p:txBody>
          <a:bodyPr/>
          <a:lstStyle/>
          <a:p>
            <a:r>
              <a:rPr lang="tr-TR" dirty="0"/>
              <a:t>Türkiye’de Temel Gelişmeler ve Büyüme</a:t>
            </a:r>
          </a:p>
        </p:txBody>
      </p:sp>
      <p:sp>
        <p:nvSpPr>
          <p:cNvPr id="3" name="Content Placeholder 2">
            <a:extLst>
              <a:ext uri="{FF2B5EF4-FFF2-40B4-BE49-F238E27FC236}">
                <a16:creationId xmlns="" xmlns:a16="http://schemas.microsoft.com/office/drawing/2014/main" id="{F3AB76A2-14A8-4D1A-87A0-5FE968E1C910}"/>
              </a:ext>
            </a:extLst>
          </p:cNvPr>
          <p:cNvSpPr>
            <a:spLocks noGrp="1"/>
          </p:cNvSpPr>
          <p:nvPr>
            <p:ph idx="1"/>
          </p:nvPr>
        </p:nvSpPr>
        <p:spPr>
          <a:xfrm>
            <a:off x="2592925" y="1286020"/>
            <a:ext cx="8915400" cy="3777622"/>
          </a:xfrm>
        </p:spPr>
        <p:txBody>
          <a:bodyPr>
            <a:noAutofit/>
          </a:bodyPr>
          <a:lstStyle/>
          <a:p>
            <a:r>
              <a:rPr lang="tr-TR" b="0" i="0" dirty="0">
                <a:solidFill>
                  <a:schemeClr val="tx1"/>
                </a:solidFill>
                <a:effectLst/>
                <a:latin typeface="Arial Rounded MT Bold" panose="020F0704030504030204" pitchFamily="34" charset="0"/>
              </a:rPr>
              <a:t>1990'lı yıllar siyasi/ekonomik/toplumsal açılardan kabus gibi bir dönemdi. </a:t>
            </a:r>
            <a:r>
              <a:rPr lang="tr-TR" dirty="0">
                <a:solidFill>
                  <a:schemeClr val="tx1"/>
                </a:solidFill>
                <a:latin typeface="Arial Rounded MT Bold" panose="020F0704030504030204" pitchFamily="34" charset="0"/>
              </a:rPr>
              <a:t>Türkiye</a:t>
            </a:r>
            <a:r>
              <a:rPr lang="tr-TR" b="0" i="0" dirty="0">
                <a:solidFill>
                  <a:schemeClr val="tx1"/>
                </a:solidFill>
                <a:effectLst/>
                <a:latin typeface="Arial Rounded MT Bold" panose="020F0704030504030204" pitchFamily="34" charset="0"/>
              </a:rPr>
              <a:t> bu dönemde hem çok zarar gördü hem de çok vakit kaybetti. 2002'de daha bir yaşını yeni doldurmuş bir partinin tek başına iktidara gelebilmesinin arkasında işte bu "sevimsiz tablo" bulunuyordu. Oldukça genç ve enerjik bir nüfusa sahip olan Türkiye ekonomisi kendisine gelişecek uygun/istikrarlı bir zemin arayışı içindeydi. AK Parti 2000'li yıllarda Türkiye ekonomisine bunu az veya çok sağladı.</a:t>
            </a:r>
          </a:p>
          <a:p>
            <a:pPr algn="l" fontAlgn="base"/>
            <a:r>
              <a:rPr lang="tr-TR" b="0" i="0" dirty="0">
                <a:solidFill>
                  <a:schemeClr val="tx1"/>
                </a:solidFill>
                <a:effectLst/>
                <a:latin typeface="Arial Rounded MT Bold" panose="020F0704030504030204" pitchFamily="34" charset="0"/>
              </a:rPr>
              <a:t>2000'li yıllarda gerçekleşen ekonomik reformlarla birlikte iş dünyasının önü önemli ölçüde açıldı. "İş yapma" kolaylığında önemli mesafeler kat edildi. Son olarak geçtiğimiz yıl "iş yapma kolaylığı" endeksinde Türkiye 17 sıra birden yükselerek 43. sıraya yükseldi. Şu anda Türkiye bu alanda 100 üzerinden 74.3'lük bir genel skora sahip bulunuyor.</a:t>
            </a:r>
          </a:p>
          <a:p>
            <a:pPr algn="l" fontAlgn="base"/>
            <a:r>
              <a:rPr lang="tr-TR" b="0" i="0" dirty="0">
                <a:solidFill>
                  <a:schemeClr val="tx1"/>
                </a:solidFill>
                <a:effectLst/>
                <a:latin typeface="Arial Rounded MT Bold" panose="020F0704030504030204" pitchFamily="34" charset="0"/>
              </a:rPr>
              <a:t>Yine, 2000'li yıllarda "refah devleti" uygulamalarında ciddi bir ilerleme sağlandı. Vatandaşlar için yapılan sosyal harcamaların milli gelire (GSYH) oranı yüzde 8'lerden yüzde 14'lere yükseldi. Özellikle, sağlık hizmetlerinde Türkiye yüksek bir standarda ve kapsayıcılığa kavuştu. </a:t>
            </a:r>
            <a:r>
              <a:rPr lang="tr-TR" b="1" i="0" dirty="0">
                <a:solidFill>
                  <a:schemeClr val="tx1"/>
                </a:solidFill>
                <a:effectLst/>
                <a:latin typeface="Arial Rounded MT Bold" panose="020F0704030504030204" pitchFamily="34" charset="0"/>
              </a:rPr>
              <a:t>Genel olarak ise vatandaşlar ilk defa 2000'li yıllarla birlikte birçok alanda devletin kendilerine doğru düzgün ve görece kaliteli bir hizmet sağlayabileceğini gördü.</a:t>
            </a:r>
            <a:endParaRPr lang="tr-TR" b="0" i="0" dirty="0">
              <a:solidFill>
                <a:schemeClr val="tx1"/>
              </a:solidFill>
              <a:effectLst/>
              <a:latin typeface="Arial Rounded MT Bold" panose="020F0704030504030204" pitchFamily="34" charset="0"/>
            </a:endParaRPr>
          </a:p>
        </p:txBody>
      </p:sp>
    </p:spTree>
    <p:extLst>
      <p:ext uri="{BB962C8B-B14F-4D97-AF65-F5344CB8AC3E}">
        <p14:creationId xmlns:p14="http://schemas.microsoft.com/office/powerpoint/2010/main" val="419807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32CC8FD-BF30-4357-9CAD-AFDD0270EDB5}"/>
              </a:ext>
            </a:extLst>
          </p:cNvPr>
          <p:cNvSpPr>
            <a:spLocks noGrp="1"/>
          </p:cNvSpPr>
          <p:nvPr>
            <p:ph idx="1"/>
          </p:nvPr>
        </p:nvSpPr>
        <p:spPr>
          <a:xfrm>
            <a:off x="838200" y="654424"/>
            <a:ext cx="10515600" cy="5773551"/>
          </a:xfrm>
        </p:spPr>
        <p:txBody>
          <a:bodyPr>
            <a:normAutofit fontScale="92500" lnSpcReduction="10000"/>
          </a:bodyPr>
          <a:lstStyle/>
          <a:p>
            <a:pPr algn="l" fontAlgn="base"/>
            <a:r>
              <a:rPr lang="tr-TR" sz="2200" b="0" i="0" dirty="0">
                <a:solidFill>
                  <a:schemeClr val="tx1"/>
                </a:solidFill>
                <a:effectLst/>
                <a:latin typeface="Arial Rounded MT Bold" panose="020F0704030504030204" pitchFamily="34" charset="0"/>
              </a:rPr>
              <a:t>Bunlara ek olarak, savunma sanayisinde yaşanan önemli teknolojik atılımlar Türkiye'nin bu konuda yavaş yavaş çağ atlamasına ve farklı bir düzleme geçmesini beraberinde getiriyor. Savunma sanayiinde yerlilik oranının 2000'li yıllarda yüzde 20'lerden 70'lere kadar yükselmiş olması bu noktada oldukça anlamlı.</a:t>
            </a:r>
          </a:p>
          <a:p>
            <a:pPr algn="l" fontAlgn="base"/>
            <a:r>
              <a:rPr lang="tr-TR" sz="2200" b="0" i="0" dirty="0">
                <a:solidFill>
                  <a:schemeClr val="tx1"/>
                </a:solidFill>
                <a:effectLst/>
                <a:latin typeface="Arial Rounded MT Bold" panose="020F0704030504030204" pitchFamily="34" charset="0"/>
              </a:rPr>
              <a:t>Türkiye ekonomisi 2002-2018 döneminde yılda ortalama yüzde 5.7 oranında büyüdü. Toplam büyüme ise yüzde 137 düzeyinde gerçekleşti. </a:t>
            </a:r>
            <a:r>
              <a:rPr lang="tr-TR" sz="2200" b="1" i="0" dirty="0">
                <a:solidFill>
                  <a:schemeClr val="tx1"/>
                </a:solidFill>
                <a:effectLst/>
                <a:latin typeface="Arial Rounded MT Bold" panose="020F0704030504030204" pitchFamily="34" charset="0"/>
              </a:rPr>
              <a:t>Böylece 2000'li yıllarda uzun dönemli ekonomik büyüme oranı olan yüzde 4.7'nin hatırı sayılır ölçüde üzerine çıkılmış oldu</a:t>
            </a:r>
            <a:r>
              <a:rPr lang="tr-TR" sz="2200" b="0" i="0" dirty="0">
                <a:solidFill>
                  <a:schemeClr val="tx1"/>
                </a:solidFill>
                <a:effectLst/>
                <a:latin typeface="Arial Rounded MT Bold" panose="020F0704030504030204" pitchFamily="34" charset="0"/>
              </a:rPr>
              <a:t>. Nüfus arttıkça, ekonomi büyüdükçe ve ülke zenginleştikçe ekonomik büyümeyi gerçekleştirmek giderek zorlaşır. Bu açıdan, söz konusu performans özellikle önemlidir ki bu performans sayesinde Türkiye 2000'li yıllarda gelir düzeyini ciddi ölçüde artırarak üst-orta gelir düzeyine sahip bir ülke haline gelebilmiştir.</a:t>
            </a:r>
          </a:p>
          <a:p>
            <a:pPr algn="l" fontAlgn="base"/>
            <a:r>
              <a:rPr lang="tr-TR" sz="2200" b="0" i="0" dirty="0">
                <a:solidFill>
                  <a:schemeClr val="tx1"/>
                </a:solidFill>
                <a:effectLst/>
                <a:latin typeface="Arial Rounded MT Bold" panose="020F0704030504030204" pitchFamily="34" charset="0"/>
              </a:rPr>
              <a:t>Sonuç olarak, Türkiye ekonomisi 2000'li yıllarda oldukça ciddi bir mesafe kat etti ve tabir-i caizse çağ atladı. Fakat birçok yapısal probleme henüz çözüm üretilemedi. </a:t>
            </a:r>
            <a:r>
              <a:rPr lang="tr-TR" sz="2200" b="1" i="0" dirty="0">
                <a:solidFill>
                  <a:schemeClr val="tx1"/>
                </a:solidFill>
                <a:effectLst/>
                <a:latin typeface="Arial Rounded MT Bold" panose="020F0704030504030204" pitchFamily="34" charset="0"/>
              </a:rPr>
              <a:t>Türkiye'nin orta gelir tuzağına takılıp kalmaması ve sanayileşme yolunda daha büyük adımlar atabilmesi için bu "yapısal problemlerin" çözülmesi gerekiyor.</a:t>
            </a:r>
            <a:r>
              <a:rPr lang="tr-TR" sz="2200" b="0" i="0" dirty="0">
                <a:solidFill>
                  <a:schemeClr val="tx1"/>
                </a:solidFill>
                <a:effectLst/>
                <a:latin typeface="Arial Rounded MT Bold" panose="020F0704030504030204" pitchFamily="34" charset="0"/>
              </a:rPr>
              <a:t> Bunu gerçekleştirebilmek için ise akıllı, kapsamlı, cesur ve iyi çalışılmış ekonomik reformlara ihtiyaç bulunuyor.</a:t>
            </a:r>
          </a:p>
          <a:p>
            <a:endParaRPr lang="tr-TR" dirty="0">
              <a:solidFill>
                <a:schemeClr val="tx1"/>
              </a:solidFill>
            </a:endParaRPr>
          </a:p>
        </p:txBody>
      </p:sp>
    </p:spTree>
    <p:extLst>
      <p:ext uri="{BB962C8B-B14F-4D97-AF65-F5344CB8AC3E}">
        <p14:creationId xmlns:p14="http://schemas.microsoft.com/office/powerpoint/2010/main" val="2967417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CB452E7-F307-4082-888A-67BFB71DFE17}"/>
              </a:ext>
            </a:extLst>
          </p:cNvPr>
          <p:cNvSpPr>
            <a:spLocks noGrp="1"/>
          </p:cNvSpPr>
          <p:nvPr>
            <p:ph idx="1"/>
          </p:nvPr>
        </p:nvSpPr>
        <p:spPr>
          <a:xfrm>
            <a:off x="712694" y="445060"/>
            <a:ext cx="10515600" cy="4351338"/>
          </a:xfrm>
        </p:spPr>
        <p:txBody>
          <a:bodyPr/>
          <a:lstStyle/>
          <a:p>
            <a:pPr>
              <a:lnSpc>
                <a:spcPct val="107000"/>
              </a:lnSpc>
              <a:spcAft>
                <a:spcPts val="800"/>
              </a:spcAft>
            </a:pPr>
            <a:r>
              <a:rPr lang="tr-TR" sz="20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Aşağıdaki grafik ekonomik büyümeyi üçer aylık dönemler itibariyle gösteriyor.</a:t>
            </a:r>
          </a:p>
          <a:p>
            <a:pPr>
              <a:lnSpc>
                <a:spcPct val="107000"/>
              </a:lnSpc>
              <a:spcAft>
                <a:spcPts val="800"/>
              </a:spcAft>
            </a:pPr>
            <a:r>
              <a:rPr lang="tr-TR" sz="20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Grafikten izlenebileceği gibi büyüme 2011’den itibaren ivme kaybediyor. 7 çeyrektir büyüme oranı potansiyel büyüme oranı olarak kabul edilen yüzde 5’in altında seyrediyor. 2014 yılı için en iyimser büyüme tahmini de (</a:t>
            </a:r>
            <a:r>
              <a:rPr lang="tr-TR" sz="2000" dirty="0" err="1">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OVP’de</a:t>
            </a:r>
            <a:r>
              <a:rPr lang="tr-TR" sz="20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 yüzde 4) potansiyel oranın altında kalınacağını gösteriyor. Geçmiş yıllarda Türkiye’nin ekonomideki başarı taşlarından birisi yüksek oranlı büyüme idi. Bir süredir bu başarı taşı devre dışına çıkmış bulunuyor. İşin kötüsü 2014’de de devreye girecek gibi görünmüyor.</a:t>
            </a:r>
          </a:p>
          <a:p>
            <a:endParaRPr lang="tr-TR" dirty="0"/>
          </a:p>
        </p:txBody>
      </p:sp>
      <p:pic>
        <p:nvPicPr>
          <p:cNvPr id="11" name="Picture 10">
            <a:extLst>
              <a:ext uri="{FF2B5EF4-FFF2-40B4-BE49-F238E27FC236}">
                <a16:creationId xmlns="" xmlns:a16="http://schemas.microsoft.com/office/drawing/2014/main" id="{FB6784A1-671C-46C6-89EC-D6149471778B}"/>
              </a:ext>
            </a:extLst>
          </p:cNvPr>
          <p:cNvPicPr>
            <a:picLocks noChangeAspect="1"/>
          </p:cNvPicPr>
          <p:nvPr/>
        </p:nvPicPr>
        <p:blipFill>
          <a:blip r:embed="rId2"/>
          <a:stretch>
            <a:fillRect/>
          </a:stretch>
        </p:blipFill>
        <p:spPr>
          <a:xfrm>
            <a:off x="2461885" y="3516922"/>
            <a:ext cx="6600641" cy="3341077"/>
          </a:xfrm>
          <a:prstGeom prst="rect">
            <a:avLst/>
          </a:prstGeom>
        </p:spPr>
      </p:pic>
    </p:spTree>
    <p:extLst>
      <p:ext uri="{BB962C8B-B14F-4D97-AF65-F5344CB8AC3E}">
        <p14:creationId xmlns:p14="http://schemas.microsoft.com/office/powerpoint/2010/main" val="158882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334DB7-1CCF-4325-897B-D6D20A59189E}"/>
              </a:ext>
            </a:extLst>
          </p:cNvPr>
          <p:cNvSpPr>
            <a:spLocks noGrp="1"/>
          </p:cNvSpPr>
          <p:nvPr>
            <p:ph type="title"/>
          </p:nvPr>
        </p:nvSpPr>
        <p:spPr/>
        <p:txBody>
          <a:bodyPr/>
          <a:lstStyle/>
          <a:p>
            <a:r>
              <a:rPr lang="tr-TR" dirty="0"/>
              <a:t>Siyasi </a:t>
            </a:r>
            <a:r>
              <a:rPr lang="tr-TR" dirty="0" smtClean="0"/>
              <a:t>Olaylar </a:t>
            </a:r>
            <a:r>
              <a:rPr lang="tr-TR" dirty="0" err="1" smtClean="0"/>
              <a:t>ın</a:t>
            </a:r>
            <a:r>
              <a:rPr lang="tr-TR" dirty="0" smtClean="0"/>
              <a:t> etkisi</a:t>
            </a:r>
            <a:endParaRPr lang="tr-TR" dirty="0"/>
          </a:p>
        </p:txBody>
      </p:sp>
      <p:sp>
        <p:nvSpPr>
          <p:cNvPr id="3" name="Content Placeholder 2">
            <a:extLst>
              <a:ext uri="{FF2B5EF4-FFF2-40B4-BE49-F238E27FC236}">
                <a16:creationId xmlns="" xmlns:a16="http://schemas.microsoft.com/office/drawing/2014/main" id="{C78A6DB5-8CC8-497F-AB54-CBF225388C38}"/>
              </a:ext>
            </a:extLst>
          </p:cNvPr>
          <p:cNvSpPr>
            <a:spLocks noGrp="1"/>
          </p:cNvSpPr>
          <p:nvPr>
            <p:ph idx="1"/>
          </p:nvPr>
        </p:nvSpPr>
        <p:spPr>
          <a:xfrm>
            <a:off x="2589212" y="1264555"/>
            <a:ext cx="8915400" cy="3777622"/>
          </a:xfrm>
        </p:spPr>
        <p:txBody>
          <a:bodyPr>
            <a:noAutofit/>
          </a:bodyPr>
          <a:lstStyle/>
          <a:p>
            <a:pPr algn="just">
              <a:lnSpc>
                <a:spcPct val="107000"/>
              </a:lnSpc>
              <a:spcAft>
                <a:spcPts val="800"/>
              </a:spcAft>
            </a:pP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Siyasal</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sorunların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arttığı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ekonominin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iyi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yönetilemediği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bir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ülke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eğer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tasarruf</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açıkları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da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varsa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bu</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hataların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bedelini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ekonomide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parasının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iç</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dış</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değer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kaybıyla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öder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Paranın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iç</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dış</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değer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kaybı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karşımıza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yüksek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enflasyon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yüksek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kur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olarak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çıkar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Her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ikisini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de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denetlemenin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temel</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aracı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faizin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artırılmasıdır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Dolayısıyla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yüksek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faiz</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paranın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iç</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dış</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değer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kayıplarının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sonucudur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Sorunu</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sonuçtan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yani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faizden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giderek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çözmeye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çalışan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ekonomilerde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sorun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daha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da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büyür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Sorunu</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faizi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artırarak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çözmek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ancak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geçici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bir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rahatlama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sağlar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Orta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uzun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vadede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sorunu</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çözmek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için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ekonomiyle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birlikte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ekonomi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dışı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yapısal</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meseleleri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çözmeye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girişmek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gerekir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tr-TR" sz="14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Türkiye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2000’lere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doğru</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giderken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birçok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siyasal</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sosyal</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ekonomik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sorunla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karşı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karşıyaydı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Bütçe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açıkları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yüzde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10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dolayında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seyrediyor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sürekli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yaşanan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yüksek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bütçe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açıklarının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neden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olduğu</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kamu</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borçlanması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özel</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kesime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borçlanacak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alan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bırakmıyordu</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Dolayısıyla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özel</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kesim</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yatırım</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yapmak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için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yeterli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finansman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imkânına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ulaşamıyordu</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dışlama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etkisi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Bankacılık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kesimi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doğru</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dürüst</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düzenlemelerden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denetimden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yoksundu</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bunun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sonucu</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olarak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döviz</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pozisyonları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açılmış</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adeta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kamu</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kesiminin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verimsiz</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borçlanmasını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finanse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eden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bir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sisteme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dönüşmüştü</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Hazine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Merkez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Bankası’ndan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düşük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faizle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avans</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kullanıyor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bunları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geri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ödemeyerek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tam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tersine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her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yıl</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artan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bütçe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ödenekleri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çerçevesinde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artırarak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piyasada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parasal</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fazlalık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yaratılmasına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yol</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açıyordu</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Bunların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sonucu</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olarak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TL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sürekli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olarak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iç</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dış</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değer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kaybı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yaşıyordu</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Türkiye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yüksek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enflasyon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yüksek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kur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dolayısıyla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bunların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sonucu</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olarak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yüksek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faiz</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sarmalına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girmişti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Sistemi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ayakta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tutan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da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daha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doğru</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bir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ifadeyle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krize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girmesini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önleyen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sigorta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müdahaleli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esnek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kur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politikasıydı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2001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yılına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giderken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esnek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kur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rejimi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IMF’nin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tavsiyesiyle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bir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bant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içine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yerleştirildi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o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haliyle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esnekliği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çok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sınırlı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hale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geldiği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için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sabit</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kur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rejimine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benzer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bir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yapıya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büründü</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Bu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esneklik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kaybı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ekonomiyi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uzun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yıllar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taşımayı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başardığı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yüksek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kur</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yüksek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enflasyon</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yüksek</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faiz</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sarmalını</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daha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fazla</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taşıyamaz</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hale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getirdi</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2001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krizine</a:t>
            </a:r>
            <a:r>
              <a:rPr lang="en-US" sz="14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girildi</a:t>
            </a:r>
            <a:r>
              <a:rPr lang="en-US" sz="1400" dirty="0" smtClean="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t>
            </a:r>
            <a:endParaRPr lang="tr-TR" sz="14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520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2D9309B-E9C5-4801-9CBC-47220CD5324A}"/>
              </a:ext>
            </a:extLst>
          </p:cNvPr>
          <p:cNvSpPr>
            <a:spLocks noGrp="1"/>
          </p:cNvSpPr>
          <p:nvPr>
            <p:ph idx="1"/>
          </p:nvPr>
        </p:nvSpPr>
        <p:spPr>
          <a:xfrm>
            <a:off x="2692243" y="0"/>
            <a:ext cx="8915400" cy="3777622"/>
          </a:xfrm>
        </p:spPr>
        <p:txBody>
          <a:bodyPr>
            <a:noAutofit/>
          </a:bodyPr>
          <a:lstStyle/>
          <a:p>
            <a:pPr algn="just">
              <a:lnSpc>
                <a:spcPct val="107000"/>
              </a:lnSpc>
              <a:spcAft>
                <a:spcPts val="800"/>
              </a:spcAft>
            </a:pP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Programı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ile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çıktı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IMF’nin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desteği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2008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yılının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Mayıs</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ayına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kadar</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sürdü</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Bu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destek</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bir</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yandan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toplamda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45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milyar</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dolara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varan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parasal</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desteği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bir</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yandan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da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ekonomiyi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toparlamaya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yarayan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yapısal</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reformların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uygulama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programlarının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teknik</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desteğini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kapsıyordu</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Bu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dönemde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bankacılık</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reformu</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yapıldı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kamu</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kesiminin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açıklarının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kapatılmasına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yol</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açan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adımlar</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atıldı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bu</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yolla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kamu</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mali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disiplini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sağlandı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Kamu</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kesiminin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kendi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içinde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dışındaki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borçları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yeniden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yapılandırılarak</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ödendi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Hazine’nin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Merkez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Bankası’ndan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borçlanma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imkânı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kaldırıldı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para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politikası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sıkılaştırıldı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Türkiye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uzun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yıllardır</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izleyici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aday</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konumunda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kaldığı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Avrupa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Birliği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ile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tam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üyelik</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müzakerelerine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başladı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Avrupa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Birliği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ile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tam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üyelik</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girişimi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başlı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başına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bir</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yapısal</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reformdu</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Bu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başlangıcın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ardından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Türkiye’ye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tarihi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boyunca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gelmiş</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doğrudan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yabancı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sermaye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bir</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yıl</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içinde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gelir</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oldu</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Ekonomi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toparlandı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geleceğe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umutla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bakılır</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oldu</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t>
            </a:r>
            <a:endParaRPr lang="tr-TR" sz="16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2009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yılı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sonraki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yıllarda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yapılması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gereken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diğer</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yapısal</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reformlar</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yapılamadı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Hatta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birçok</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alanda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mesela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hukuk</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alanında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mesela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eğitim</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alanında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yapılması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gerekenlerin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tersi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yapıldı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Avrupa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Birliği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ile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hiç</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olmadığı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kadar</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ilerlemiş</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bulunan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üyelik</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görüşmeleri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aşamasından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tamamen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uzaklaşıldı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Kamu</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mali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disiplini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alanında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yapılmış</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bulunan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reform da 2017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yılında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artan</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bütçe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açıklarıyla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ciddi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biçimde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yara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aldı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Özetle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Türkiye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2001 – 2008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yılları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arasında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elde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ettiği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ekonomik</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başarıyı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2009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sonrasında</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tekrarlayamadı</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ve</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başarısız</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bir</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dönem</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geçirdi</a:t>
            </a:r>
            <a:r>
              <a:rPr lang="en-US" sz="1600" dirty="0">
                <a:solidFill>
                  <a:schemeClr val="tx1"/>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tr-TR" sz="16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r>
              <a:rPr lang="en-US" sz="1600" dirty="0">
                <a:solidFill>
                  <a:schemeClr val="tx1"/>
                </a:solidFill>
                <a:effectLst/>
                <a:latin typeface="Arial Rounded MT Bold" panose="020F0704030504030204" pitchFamily="34" charset="0"/>
                <a:ea typeface="Times New Roman" panose="02020603050405020304" pitchFamily="18" charset="0"/>
              </a:rPr>
              <a:t>2001 – 2008 </a:t>
            </a:r>
            <a:r>
              <a:rPr lang="en-US" sz="1600" dirty="0" err="1">
                <a:solidFill>
                  <a:schemeClr val="tx1"/>
                </a:solidFill>
                <a:effectLst/>
                <a:latin typeface="Arial Rounded MT Bold" panose="020F0704030504030204" pitchFamily="34" charset="0"/>
                <a:ea typeface="Times New Roman" panose="02020603050405020304" pitchFamily="18" charset="0"/>
              </a:rPr>
              <a:t>yılları</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arasında</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düşen</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bütçe</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açıkları</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düşen</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kamu</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borç</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stoku</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düşen</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enflasyon</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düşen</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faizler</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ve</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dalgalı</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kur</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rejimine</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karşın</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doğru</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politikaların</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eşliğinde</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değer</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kazanan</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bir</a:t>
            </a:r>
            <a:r>
              <a:rPr lang="en-US" sz="1600" dirty="0">
                <a:solidFill>
                  <a:schemeClr val="tx1"/>
                </a:solidFill>
                <a:effectLst/>
                <a:latin typeface="Arial Rounded MT Bold" panose="020F0704030504030204" pitchFamily="34" charset="0"/>
                <a:ea typeface="Times New Roman" panose="02020603050405020304" pitchFamily="18" charset="0"/>
              </a:rPr>
              <a:t> TL kuru </a:t>
            </a:r>
            <a:r>
              <a:rPr lang="en-US" sz="1600" dirty="0" err="1">
                <a:solidFill>
                  <a:schemeClr val="tx1"/>
                </a:solidFill>
                <a:effectLst/>
                <a:latin typeface="Arial Rounded MT Bold" panose="020F0704030504030204" pitchFamily="34" charset="0"/>
                <a:ea typeface="Times New Roman" panose="02020603050405020304" pitchFamily="18" charset="0"/>
              </a:rPr>
              <a:t>vardı</a:t>
            </a:r>
            <a:r>
              <a:rPr lang="en-US" sz="1600" dirty="0">
                <a:solidFill>
                  <a:schemeClr val="tx1"/>
                </a:solidFill>
                <a:effectLst/>
                <a:latin typeface="Arial Rounded MT Bold" panose="020F0704030504030204" pitchFamily="34" charset="0"/>
                <a:ea typeface="Times New Roman" panose="02020603050405020304" pitchFamily="18" charset="0"/>
              </a:rPr>
              <a:t>. 2009 </a:t>
            </a:r>
            <a:r>
              <a:rPr lang="en-US" sz="1600" dirty="0" err="1">
                <a:solidFill>
                  <a:schemeClr val="tx1"/>
                </a:solidFill>
                <a:effectLst/>
                <a:latin typeface="Arial Rounded MT Bold" panose="020F0704030504030204" pitchFamily="34" charset="0"/>
                <a:ea typeface="Times New Roman" panose="02020603050405020304" pitchFamily="18" charset="0"/>
              </a:rPr>
              <a:t>yılından</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sonra</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bunlar</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yavaş</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yavaş</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tersine</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döndü</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Bugün</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Türkiye</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ekonomisi</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kurlar</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yükseldiğinde</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döviz</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satan</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kurlar</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düştüğünde</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döviz</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alan</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ve</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bu</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aradaki</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farktan</a:t>
            </a:r>
            <a:r>
              <a:rPr lang="en-US" sz="1600" dirty="0">
                <a:solidFill>
                  <a:schemeClr val="tx1"/>
                </a:solidFill>
                <a:effectLst/>
                <a:latin typeface="Arial Rounded MT Bold" panose="020F0704030504030204" pitchFamily="34" charset="0"/>
                <a:ea typeface="Times New Roman" panose="02020603050405020304" pitchFamily="18" charset="0"/>
              </a:rPr>
              <a:t> para </a:t>
            </a:r>
            <a:r>
              <a:rPr lang="en-US" sz="1600" dirty="0" err="1">
                <a:solidFill>
                  <a:schemeClr val="tx1"/>
                </a:solidFill>
                <a:effectLst/>
                <a:latin typeface="Arial Rounded MT Bold" panose="020F0704030504030204" pitchFamily="34" charset="0"/>
                <a:ea typeface="Times New Roman" panose="02020603050405020304" pitchFamily="18" charset="0"/>
              </a:rPr>
              <a:t>kazanan</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insanların</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yönlendirdiği</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bir</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görünüm</a:t>
            </a:r>
            <a:r>
              <a:rPr lang="en-US" sz="1600" dirty="0">
                <a:solidFill>
                  <a:schemeClr val="tx1"/>
                </a:solidFill>
                <a:effectLst/>
                <a:latin typeface="Arial Rounded MT Bold" panose="020F0704030504030204" pitchFamily="34" charset="0"/>
                <a:ea typeface="Times New Roman" panose="02020603050405020304" pitchFamily="18" charset="0"/>
              </a:rPr>
              <a:t> </a:t>
            </a:r>
            <a:r>
              <a:rPr lang="en-US" sz="1600" dirty="0" err="1">
                <a:solidFill>
                  <a:schemeClr val="tx1"/>
                </a:solidFill>
                <a:effectLst/>
                <a:latin typeface="Arial Rounded MT Bold" panose="020F0704030504030204" pitchFamily="34" charset="0"/>
                <a:ea typeface="Times New Roman" panose="02020603050405020304" pitchFamily="18" charset="0"/>
              </a:rPr>
              <a:t>sergiliyor</a:t>
            </a:r>
            <a:r>
              <a:rPr lang="en-US" sz="1600" dirty="0">
                <a:solidFill>
                  <a:schemeClr val="tx1"/>
                </a:solidFill>
                <a:effectLst/>
                <a:latin typeface="Arial Rounded MT Bold" panose="020F0704030504030204" pitchFamily="34" charset="0"/>
                <a:ea typeface="Times New Roman" panose="02020603050405020304" pitchFamily="18" charset="0"/>
              </a:rPr>
              <a:t>.   </a:t>
            </a:r>
            <a:endParaRPr lang="tr-TR" sz="16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06190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D289F76-7766-4A9A-B0C1-A0A446B5BE86}"/>
              </a:ext>
            </a:extLst>
          </p:cNvPr>
          <p:cNvPicPr>
            <a:picLocks noGrp="1" noChangeAspect="1"/>
          </p:cNvPicPr>
          <p:nvPr>
            <p:ph idx="1"/>
          </p:nvPr>
        </p:nvPicPr>
        <p:blipFill>
          <a:blip r:embed="rId2"/>
          <a:stretch>
            <a:fillRect/>
          </a:stretch>
        </p:blipFill>
        <p:spPr>
          <a:xfrm>
            <a:off x="2038218" y="115230"/>
            <a:ext cx="7049111" cy="2034716"/>
          </a:xfrm>
        </p:spPr>
      </p:pic>
      <p:pic>
        <p:nvPicPr>
          <p:cNvPr id="7" name="Picture 6">
            <a:extLst>
              <a:ext uri="{FF2B5EF4-FFF2-40B4-BE49-F238E27FC236}">
                <a16:creationId xmlns="" xmlns:a16="http://schemas.microsoft.com/office/drawing/2014/main" id="{A9910869-4330-4FEC-BFEE-B3485B2F45D4}"/>
              </a:ext>
            </a:extLst>
          </p:cNvPr>
          <p:cNvPicPr>
            <a:picLocks noChangeAspect="1"/>
          </p:cNvPicPr>
          <p:nvPr/>
        </p:nvPicPr>
        <p:blipFill>
          <a:blip r:embed="rId3"/>
          <a:stretch>
            <a:fillRect/>
          </a:stretch>
        </p:blipFill>
        <p:spPr>
          <a:xfrm>
            <a:off x="1116106" y="2209992"/>
            <a:ext cx="9198137" cy="2293819"/>
          </a:xfrm>
          <a:prstGeom prst="rect">
            <a:avLst/>
          </a:prstGeom>
        </p:spPr>
      </p:pic>
      <p:pic>
        <p:nvPicPr>
          <p:cNvPr id="9" name="Picture 8">
            <a:extLst>
              <a:ext uri="{FF2B5EF4-FFF2-40B4-BE49-F238E27FC236}">
                <a16:creationId xmlns="" xmlns:a16="http://schemas.microsoft.com/office/drawing/2014/main" id="{3FA866A0-D164-4E95-9D2A-35141CA554C6}"/>
              </a:ext>
            </a:extLst>
          </p:cNvPr>
          <p:cNvPicPr>
            <a:picLocks noChangeAspect="1"/>
          </p:cNvPicPr>
          <p:nvPr/>
        </p:nvPicPr>
        <p:blipFill>
          <a:blip r:embed="rId4"/>
          <a:stretch>
            <a:fillRect/>
          </a:stretch>
        </p:blipFill>
        <p:spPr>
          <a:xfrm>
            <a:off x="1116106" y="4563857"/>
            <a:ext cx="9273988" cy="2209992"/>
          </a:xfrm>
          <a:prstGeom prst="rect">
            <a:avLst/>
          </a:prstGeom>
        </p:spPr>
      </p:pic>
    </p:spTree>
    <p:extLst>
      <p:ext uri="{BB962C8B-B14F-4D97-AF65-F5344CB8AC3E}">
        <p14:creationId xmlns:p14="http://schemas.microsoft.com/office/powerpoint/2010/main" val="92981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 xmlns:a16="http://schemas.microsoft.com/office/drawing/2014/main" id="{800C90D6-5DBA-4BCD-85F9-ED8CC8F3A379}"/>
              </a:ext>
            </a:extLst>
          </p:cNvPr>
          <p:cNvGraphicFramePr>
            <a:graphicFrameLocks noGrp="1"/>
          </p:cNvGraphicFramePr>
          <p:nvPr>
            <p:ph idx="1"/>
            <p:extLst>
              <p:ext uri="{D42A27DB-BD31-4B8C-83A1-F6EECF244321}">
                <p14:modId xmlns:p14="http://schemas.microsoft.com/office/powerpoint/2010/main" val="620899472"/>
              </p:ext>
            </p:extLst>
          </p:nvPr>
        </p:nvGraphicFramePr>
        <p:xfrm>
          <a:off x="838200" y="1344362"/>
          <a:ext cx="10515600" cy="4993640"/>
        </p:xfrm>
        <a:graphic>
          <a:graphicData uri="http://schemas.openxmlformats.org/drawingml/2006/table">
            <a:tbl>
              <a:tblPr firstRow="1" bandRow="1">
                <a:tableStyleId>{F5AB1C69-6EDB-4FF4-983F-18BD219EF322}</a:tableStyleId>
              </a:tblPr>
              <a:tblGrid>
                <a:gridCol w="1314450">
                  <a:extLst>
                    <a:ext uri="{9D8B030D-6E8A-4147-A177-3AD203B41FA5}">
                      <a16:colId xmlns="" xmlns:a16="http://schemas.microsoft.com/office/drawing/2014/main" val="3952585705"/>
                    </a:ext>
                  </a:extLst>
                </a:gridCol>
                <a:gridCol w="1314450">
                  <a:extLst>
                    <a:ext uri="{9D8B030D-6E8A-4147-A177-3AD203B41FA5}">
                      <a16:colId xmlns="" xmlns:a16="http://schemas.microsoft.com/office/drawing/2014/main" val="13445098"/>
                    </a:ext>
                  </a:extLst>
                </a:gridCol>
                <a:gridCol w="1314450">
                  <a:extLst>
                    <a:ext uri="{9D8B030D-6E8A-4147-A177-3AD203B41FA5}">
                      <a16:colId xmlns="" xmlns:a16="http://schemas.microsoft.com/office/drawing/2014/main" val="877468693"/>
                    </a:ext>
                  </a:extLst>
                </a:gridCol>
                <a:gridCol w="1314450">
                  <a:extLst>
                    <a:ext uri="{9D8B030D-6E8A-4147-A177-3AD203B41FA5}">
                      <a16:colId xmlns="" xmlns:a16="http://schemas.microsoft.com/office/drawing/2014/main" val="4240388750"/>
                    </a:ext>
                  </a:extLst>
                </a:gridCol>
                <a:gridCol w="1314450">
                  <a:extLst>
                    <a:ext uri="{9D8B030D-6E8A-4147-A177-3AD203B41FA5}">
                      <a16:colId xmlns="" xmlns:a16="http://schemas.microsoft.com/office/drawing/2014/main" val="1959802545"/>
                    </a:ext>
                  </a:extLst>
                </a:gridCol>
                <a:gridCol w="1314450">
                  <a:extLst>
                    <a:ext uri="{9D8B030D-6E8A-4147-A177-3AD203B41FA5}">
                      <a16:colId xmlns="" xmlns:a16="http://schemas.microsoft.com/office/drawing/2014/main" val="2990256555"/>
                    </a:ext>
                  </a:extLst>
                </a:gridCol>
                <a:gridCol w="1314450">
                  <a:extLst>
                    <a:ext uri="{9D8B030D-6E8A-4147-A177-3AD203B41FA5}">
                      <a16:colId xmlns="" xmlns:a16="http://schemas.microsoft.com/office/drawing/2014/main" val="3971269001"/>
                    </a:ext>
                  </a:extLst>
                </a:gridCol>
                <a:gridCol w="1314450">
                  <a:extLst>
                    <a:ext uri="{9D8B030D-6E8A-4147-A177-3AD203B41FA5}">
                      <a16:colId xmlns="" xmlns:a16="http://schemas.microsoft.com/office/drawing/2014/main" val="3226344152"/>
                    </a:ext>
                  </a:extLst>
                </a:gridCol>
              </a:tblGrid>
              <a:tr h="370840">
                <a:tc>
                  <a:txBody>
                    <a:bodyPr/>
                    <a:lstStyle/>
                    <a:p>
                      <a:endParaRPr lang="tr-TR"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tr-TR" dirty="0"/>
                        <a:t>15+ Nüfus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tr-TR" dirty="0"/>
                        <a:t>İşgücü</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tr-TR" dirty="0"/>
                        <a:t>İstihdam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tr-TR" dirty="0"/>
                        <a:t>İşsiz</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tr-TR" dirty="0"/>
                        <a:t>İşgücüne Katılma Oranı</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tr-TR" dirty="0"/>
                        <a:t>İşsizlik Oranı</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tr-TR" dirty="0"/>
                        <a:t>İstihdam Oranı</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 xmlns:a16="http://schemas.microsoft.com/office/drawing/2014/main" val="44641474"/>
                  </a:ext>
                </a:extLst>
              </a:tr>
              <a:tr h="370840">
                <a:tc>
                  <a:txBody>
                    <a:bodyPr/>
                    <a:lstStyle/>
                    <a:p>
                      <a:r>
                        <a:rPr lang="tr-TR" b="1" dirty="0"/>
                        <a:t>2000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tr-TR" dirty="0"/>
                        <a:t>46.211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tr-TR" dirty="0"/>
                        <a:t>23.078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tr-TR" dirty="0"/>
                        <a:t>21.581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tr-TR" dirty="0"/>
                        <a:t>1.497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tr-TR" dirty="0"/>
                        <a:t>49,9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tr-TR" dirty="0"/>
                        <a:t>6,5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tr-TR" dirty="0"/>
                        <a:t>46,7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791410684"/>
                  </a:ext>
                </a:extLst>
              </a:tr>
              <a:tr h="370840">
                <a:tc>
                  <a:txBody>
                    <a:bodyPr/>
                    <a:lstStyle/>
                    <a:p>
                      <a:r>
                        <a:rPr lang="tr-TR" b="1" dirty="0"/>
                        <a:t>2001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47.158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23.491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21.524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1.967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49,8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8,4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45,6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1244825"/>
                  </a:ext>
                </a:extLst>
              </a:tr>
              <a:tr h="370840">
                <a:tc>
                  <a:txBody>
                    <a:bodyPr/>
                    <a:lstStyle/>
                    <a:p>
                      <a:r>
                        <a:rPr lang="tr-TR" b="1" dirty="0"/>
                        <a:t>2002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48.041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23.818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21.354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2.464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49,6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10,3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44,4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291194184"/>
                  </a:ext>
                </a:extLst>
              </a:tr>
              <a:tr h="370840">
                <a:tc>
                  <a:txBody>
                    <a:bodyPr/>
                    <a:lstStyle/>
                    <a:p>
                      <a:r>
                        <a:rPr lang="tr-TR" b="1" dirty="0"/>
                        <a:t>2003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48.912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23.640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21.147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2.493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48,3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10,5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841903586"/>
                  </a:ext>
                </a:extLst>
              </a:tr>
              <a:tr h="370840">
                <a:tc>
                  <a:txBody>
                    <a:bodyPr/>
                    <a:lstStyle/>
                    <a:p>
                      <a:r>
                        <a:rPr lang="tr-TR" b="1" dirty="0"/>
                        <a:t>2004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47.544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22.016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19.632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2.385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46,3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10,8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11819"/>
                  </a:ext>
                </a:extLst>
              </a:tr>
              <a:tr h="370840">
                <a:tc>
                  <a:txBody>
                    <a:bodyPr/>
                    <a:lstStyle/>
                    <a:p>
                      <a:r>
                        <a:rPr lang="tr-TR" b="1" dirty="0"/>
                        <a:t>2005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48.356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21.691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19.633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2.058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44,9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9,5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693660880"/>
                  </a:ext>
                </a:extLst>
              </a:tr>
              <a:tr h="370840">
                <a:tc>
                  <a:txBody>
                    <a:bodyPr/>
                    <a:lstStyle/>
                    <a:p>
                      <a:r>
                        <a:rPr lang="tr-TR" b="1" dirty="0"/>
                        <a:t>2006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49.275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21.913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19.933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1.980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44,5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242257540"/>
                  </a:ext>
                </a:extLst>
              </a:tr>
              <a:tr h="370840">
                <a:tc>
                  <a:txBody>
                    <a:bodyPr/>
                    <a:lstStyle/>
                    <a:p>
                      <a:r>
                        <a:rPr lang="tr-TR" b="1" dirty="0"/>
                        <a:t>2007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50.177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22.253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20.209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2.044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44,3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9,2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345384525"/>
                  </a:ext>
                </a:extLst>
              </a:tr>
              <a:tr h="370840">
                <a:tc>
                  <a:txBody>
                    <a:bodyPr/>
                    <a:lstStyle/>
                    <a:p>
                      <a:r>
                        <a:rPr lang="tr-TR" b="1" dirty="0"/>
                        <a:t>2008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50.982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22.899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20.604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2.295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44,9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4065942800"/>
                  </a:ext>
                </a:extLst>
              </a:tr>
              <a:tr h="370840">
                <a:tc>
                  <a:txBody>
                    <a:bodyPr/>
                    <a:lstStyle/>
                    <a:p>
                      <a:r>
                        <a:rPr lang="tr-TR" b="1" dirty="0"/>
                        <a:t>2009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51.83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23.710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20.615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3.095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45,7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13,1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39,8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882884211"/>
                  </a:ext>
                </a:extLst>
              </a:tr>
              <a:tr h="370840">
                <a:tc>
                  <a:txBody>
                    <a:bodyPr/>
                    <a:lstStyle/>
                    <a:p>
                      <a:r>
                        <a:rPr lang="tr-TR" b="1" dirty="0"/>
                        <a:t>2010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52.904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24.594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21.858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2.737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46,5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11,1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tr-TR" dirty="0"/>
                        <a:t>41,3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670467194"/>
                  </a:ext>
                </a:extLst>
              </a:tr>
            </a:tbl>
          </a:graphicData>
        </a:graphic>
      </p:graphicFrame>
    </p:spTree>
    <p:extLst>
      <p:ext uri="{BB962C8B-B14F-4D97-AF65-F5344CB8AC3E}">
        <p14:creationId xmlns:p14="http://schemas.microsoft.com/office/powerpoint/2010/main" val="2850004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FE854-244B-4C66-BABC-B531AE8C95E5}"/>
              </a:ext>
            </a:extLst>
          </p:cNvPr>
          <p:cNvSpPr>
            <a:spLocks noGrp="1"/>
          </p:cNvSpPr>
          <p:nvPr>
            <p:ph type="title"/>
          </p:nvPr>
        </p:nvSpPr>
        <p:spPr>
          <a:xfrm>
            <a:off x="838200" y="195327"/>
            <a:ext cx="10515600" cy="2847306"/>
          </a:xfrm>
        </p:spPr>
        <p:txBody>
          <a:bodyPr>
            <a:normAutofit fontScale="90000"/>
          </a:bodyPr>
          <a:lstStyle/>
          <a:p>
            <a:pPr algn="l"/>
            <a:r>
              <a:rPr lang="tr-TR" dirty="0" smtClean="0">
                <a:latin typeface="Arial Rounded MT Bold" panose="020F0704030504030204" pitchFamily="34" charset="0"/>
              </a:rPr>
              <a:t>Enflasyon Nedir?</a:t>
            </a:r>
            <a:r>
              <a:rPr lang="tr-TR" sz="2000" dirty="0">
                <a:latin typeface="Arial Rounded MT Bold" panose="020F0704030504030204" pitchFamily="34" charset="0"/>
              </a:rPr>
              <a:t/>
            </a:r>
            <a:br>
              <a:rPr lang="tr-TR" sz="2000" dirty="0">
                <a:latin typeface="Arial Rounded MT Bold" panose="020F0704030504030204" pitchFamily="34" charset="0"/>
              </a:rPr>
            </a:br>
            <a:r>
              <a:rPr lang="tr-TR" sz="2200" b="1" i="0" dirty="0" err="1">
                <a:solidFill>
                  <a:srgbClr val="202122"/>
                </a:solidFill>
                <a:effectLst/>
                <a:latin typeface="Arial" panose="020B0604020202020204" pitchFamily="34" charset="0"/>
              </a:rPr>
              <a:t>Enflasyon</a:t>
            </a:r>
            <a:r>
              <a:rPr lang="tr-TR" sz="2200" b="0" i="0" dirty="0">
                <a:solidFill>
                  <a:srgbClr val="202122"/>
                </a:solidFill>
                <a:effectLst/>
                <a:latin typeface="Arial" panose="020B0604020202020204" pitchFamily="34" charset="0"/>
              </a:rPr>
              <a:t>, fiyatlar genel düzeyinin sürekli ve hissedilir artışını ifade eden bir durumdur. Diğer bir tanımı nominal millî gelirin, bu gelirle satın alınan mal miktarına (gerçek millî gelire) nazaran artması yani şişmesi demektir. Deflasyonun tersidir.</a:t>
            </a:r>
            <a:br>
              <a:rPr lang="tr-TR" sz="2200" b="0" i="0" dirty="0">
                <a:solidFill>
                  <a:srgbClr val="202122"/>
                </a:solidFill>
                <a:effectLst/>
                <a:latin typeface="Arial" panose="020B0604020202020204" pitchFamily="34" charset="0"/>
              </a:rPr>
            </a:br>
            <a:r>
              <a:rPr lang="tr-TR" sz="2200" b="0" i="0" dirty="0">
                <a:solidFill>
                  <a:srgbClr val="202122"/>
                </a:solidFill>
                <a:effectLst/>
                <a:latin typeface="Arial" panose="020B0604020202020204" pitchFamily="34" charset="0"/>
              </a:rPr>
              <a:t>İlk tanımda iki durumdan bahsedilmektedir:</a:t>
            </a:r>
            <a:br>
              <a:rPr lang="tr-TR" sz="2200" b="0" i="0" dirty="0">
                <a:solidFill>
                  <a:srgbClr val="202122"/>
                </a:solidFill>
                <a:effectLst/>
                <a:latin typeface="Arial" panose="020B0604020202020204" pitchFamily="34" charset="0"/>
              </a:rPr>
            </a:br>
            <a:r>
              <a:rPr lang="tr-TR" sz="2200" b="0" i="0" dirty="0">
                <a:solidFill>
                  <a:srgbClr val="202122"/>
                </a:solidFill>
                <a:effectLst/>
                <a:latin typeface="Arial" panose="020B0604020202020204" pitchFamily="34" charset="0"/>
              </a:rPr>
              <a:t>Birinci olarak tek bir fiyat ya da fiyat grubu değil, fiyatlar genel seviyesi gösterge alınmaktadır.</a:t>
            </a:r>
            <a:br>
              <a:rPr lang="tr-TR" sz="2200" b="0" i="0" dirty="0">
                <a:solidFill>
                  <a:srgbClr val="202122"/>
                </a:solidFill>
                <a:effectLst/>
                <a:latin typeface="Arial" panose="020B0604020202020204" pitchFamily="34" charset="0"/>
              </a:rPr>
            </a:br>
            <a:r>
              <a:rPr lang="tr-TR" sz="2200" b="0" i="0" dirty="0">
                <a:solidFill>
                  <a:srgbClr val="202122"/>
                </a:solidFill>
                <a:effectLst/>
                <a:latin typeface="Arial" panose="020B0604020202020204" pitchFamily="34" charset="0"/>
              </a:rPr>
              <a:t>İkinci olarak artışın bir kereye ya da birkaç defaya mahsus olmadığı, sürekli olduğu vurgulanmaktadır.</a:t>
            </a:r>
            <a:r>
              <a:rPr lang="tr-TR" sz="4900" b="0" i="0" dirty="0">
                <a:solidFill>
                  <a:srgbClr val="202122"/>
                </a:solidFill>
                <a:effectLst/>
                <a:latin typeface="Arial" panose="020B0604020202020204" pitchFamily="34" charset="0"/>
              </a:rPr>
              <a:t/>
            </a:r>
            <a:br>
              <a:rPr lang="tr-TR" sz="4900" b="0" i="0" dirty="0">
                <a:solidFill>
                  <a:srgbClr val="202122"/>
                </a:solidFill>
                <a:effectLst/>
                <a:latin typeface="Arial" panose="020B0604020202020204" pitchFamily="34" charset="0"/>
              </a:rPr>
            </a:br>
            <a:endParaRPr lang="tr-TR" dirty="0"/>
          </a:p>
        </p:txBody>
      </p:sp>
      <p:graphicFrame>
        <p:nvGraphicFramePr>
          <p:cNvPr id="4" name="Content Placeholder 3">
            <a:extLst>
              <a:ext uri="{FF2B5EF4-FFF2-40B4-BE49-F238E27FC236}">
                <a16:creationId xmlns="" xmlns:a16="http://schemas.microsoft.com/office/drawing/2014/main" id="{6F605AE8-B01A-4BA5-8A10-04F9D871F4B5}"/>
              </a:ext>
            </a:extLst>
          </p:cNvPr>
          <p:cNvGraphicFramePr>
            <a:graphicFrameLocks noGrp="1"/>
          </p:cNvGraphicFramePr>
          <p:nvPr>
            <p:ph idx="1"/>
            <p:extLst>
              <p:ext uri="{D42A27DB-BD31-4B8C-83A1-F6EECF244321}">
                <p14:modId xmlns:p14="http://schemas.microsoft.com/office/powerpoint/2010/main" val="1600986339"/>
              </p:ext>
            </p:extLst>
          </p:nvPr>
        </p:nvGraphicFramePr>
        <p:xfrm>
          <a:off x="1797686" y="3629660"/>
          <a:ext cx="8596629" cy="2863215"/>
        </p:xfrm>
        <a:graphic>
          <a:graphicData uri="http://schemas.openxmlformats.org/drawingml/2006/table">
            <a:tbl>
              <a:tblPr firstRow="1" firstCol="1" bandRow="1">
                <a:tableStyleId>{5C22544A-7EE6-4342-B048-85BDC9FD1C3A}</a:tableStyleId>
              </a:tblPr>
              <a:tblGrid>
                <a:gridCol w="2514339">
                  <a:extLst>
                    <a:ext uri="{9D8B030D-6E8A-4147-A177-3AD203B41FA5}">
                      <a16:colId xmlns="" xmlns:a16="http://schemas.microsoft.com/office/drawing/2014/main" val="361133795"/>
                    </a:ext>
                  </a:extLst>
                </a:gridCol>
                <a:gridCol w="3216747">
                  <a:extLst>
                    <a:ext uri="{9D8B030D-6E8A-4147-A177-3AD203B41FA5}">
                      <a16:colId xmlns="" xmlns:a16="http://schemas.microsoft.com/office/drawing/2014/main" val="1825141188"/>
                    </a:ext>
                  </a:extLst>
                </a:gridCol>
                <a:gridCol w="2865543">
                  <a:extLst>
                    <a:ext uri="{9D8B030D-6E8A-4147-A177-3AD203B41FA5}">
                      <a16:colId xmlns="" xmlns:a16="http://schemas.microsoft.com/office/drawing/2014/main" val="1132261075"/>
                    </a:ext>
                  </a:extLst>
                </a:gridCol>
              </a:tblGrid>
              <a:tr h="238125">
                <a:tc>
                  <a:txBody>
                    <a:bodyPr/>
                    <a:lstStyle/>
                    <a:p>
                      <a:pPr algn="ctr">
                        <a:lnSpc>
                          <a:spcPct val="107000"/>
                        </a:lnSpc>
                        <a:spcAft>
                          <a:spcPts val="800"/>
                        </a:spcAft>
                      </a:pPr>
                      <a:r>
                        <a:rPr lang="en-US" sz="950">
                          <a:effectLst/>
                        </a:rPr>
                        <a:t>2000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39,03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-29,76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280104456"/>
                  </a:ext>
                </a:extLst>
              </a:tr>
              <a:tr h="238125">
                <a:tc>
                  <a:txBody>
                    <a:bodyPr/>
                    <a:lstStyle/>
                    <a:p>
                      <a:pPr algn="ctr">
                        <a:lnSpc>
                          <a:spcPct val="107000"/>
                        </a:lnSpc>
                        <a:spcAft>
                          <a:spcPts val="800"/>
                        </a:spcAft>
                      </a:pPr>
                      <a:r>
                        <a:rPr lang="en-US" sz="950" dirty="0">
                          <a:effectLst/>
                        </a:rPr>
                        <a:t>2001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68,53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29,50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121837626"/>
                  </a:ext>
                </a:extLst>
              </a:tr>
              <a:tr h="238125">
                <a:tc>
                  <a:txBody>
                    <a:bodyPr/>
                    <a:lstStyle/>
                    <a:p>
                      <a:pPr algn="ctr">
                        <a:lnSpc>
                          <a:spcPct val="107000"/>
                        </a:lnSpc>
                        <a:spcAft>
                          <a:spcPts val="800"/>
                        </a:spcAft>
                      </a:pPr>
                      <a:r>
                        <a:rPr lang="en-US" sz="950">
                          <a:effectLst/>
                        </a:rPr>
                        <a:t>2002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29,75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-38,78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092282242"/>
                  </a:ext>
                </a:extLst>
              </a:tr>
              <a:tr h="238125">
                <a:tc>
                  <a:txBody>
                    <a:bodyPr/>
                    <a:lstStyle/>
                    <a:p>
                      <a:pPr algn="ctr">
                        <a:lnSpc>
                          <a:spcPct val="107000"/>
                        </a:lnSpc>
                        <a:spcAft>
                          <a:spcPts val="800"/>
                        </a:spcAft>
                      </a:pPr>
                      <a:r>
                        <a:rPr lang="en-US" sz="950">
                          <a:effectLst/>
                        </a:rPr>
                        <a:t>2003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18,36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-11,39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47358382"/>
                  </a:ext>
                </a:extLst>
              </a:tr>
              <a:tr h="238125">
                <a:tc>
                  <a:txBody>
                    <a:bodyPr/>
                    <a:lstStyle/>
                    <a:p>
                      <a:pPr algn="ctr">
                        <a:lnSpc>
                          <a:spcPct val="107000"/>
                        </a:lnSpc>
                        <a:spcAft>
                          <a:spcPts val="800"/>
                        </a:spcAft>
                      </a:pPr>
                      <a:r>
                        <a:rPr lang="en-US" sz="950" dirty="0">
                          <a:effectLst/>
                        </a:rPr>
                        <a:t>2004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9,32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-9,04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054997844"/>
                  </a:ext>
                </a:extLst>
              </a:tr>
              <a:tr h="238125">
                <a:tc>
                  <a:txBody>
                    <a:bodyPr/>
                    <a:lstStyle/>
                    <a:p>
                      <a:pPr algn="ctr">
                        <a:lnSpc>
                          <a:spcPct val="107000"/>
                        </a:lnSpc>
                        <a:spcAft>
                          <a:spcPts val="800"/>
                        </a:spcAft>
                      </a:pPr>
                      <a:r>
                        <a:rPr lang="en-US" sz="950">
                          <a:effectLst/>
                        </a:rPr>
                        <a:t>2005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7,72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-1,60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730681928"/>
                  </a:ext>
                </a:extLst>
              </a:tr>
              <a:tr h="238125">
                <a:tc>
                  <a:txBody>
                    <a:bodyPr/>
                    <a:lstStyle/>
                    <a:p>
                      <a:pPr algn="ctr">
                        <a:lnSpc>
                          <a:spcPct val="107000"/>
                        </a:lnSpc>
                        <a:spcAft>
                          <a:spcPts val="800"/>
                        </a:spcAft>
                      </a:pPr>
                      <a:r>
                        <a:rPr lang="en-US" sz="950">
                          <a:effectLst/>
                        </a:rPr>
                        <a:t>2006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9,65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1,93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792352644"/>
                  </a:ext>
                </a:extLst>
              </a:tr>
              <a:tr h="238125">
                <a:tc>
                  <a:txBody>
                    <a:bodyPr/>
                    <a:lstStyle/>
                    <a:p>
                      <a:pPr algn="ctr">
                        <a:lnSpc>
                          <a:spcPct val="107000"/>
                        </a:lnSpc>
                        <a:spcAft>
                          <a:spcPts val="800"/>
                        </a:spcAft>
                      </a:pPr>
                      <a:r>
                        <a:rPr lang="en-US" sz="950">
                          <a:effectLst/>
                        </a:rPr>
                        <a:t>2007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dirty="0">
                          <a:effectLst/>
                        </a:rPr>
                        <a:t>8,39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-1,26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733517869"/>
                  </a:ext>
                </a:extLst>
              </a:tr>
              <a:tr h="238125">
                <a:tc>
                  <a:txBody>
                    <a:bodyPr/>
                    <a:lstStyle/>
                    <a:p>
                      <a:pPr algn="ctr">
                        <a:lnSpc>
                          <a:spcPct val="107000"/>
                        </a:lnSpc>
                        <a:spcAft>
                          <a:spcPts val="800"/>
                        </a:spcAft>
                      </a:pPr>
                      <a:r>
                        <a:rPr lang="en-US" sz="950">
                          <a:effectLst/>
                        </a:rPr>
                        <a:t>2008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10,06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1,67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70986388"/>
                  </a:ext>
                </a:extLst>
              </a:tr>
              <a:tr h="238125">
                <a:tc>
                  <a:txBody>
                    <a:bodyPr/>
                    <a:lstStyle/>
                    <a:p>
                      <a:pPr algn="ctr">
                        <a:lnSpc>
                          <a:spcPct val="107000"/>
                        </a:lnSpc>
                        <a:spcAft>
                          <a:spcPts val="800"/>
                        </a:spcAft>
                      </a:pPr>
                      <a:r>
                        <a:rPr lang="en-US" sz="950">
                          <a:effectLst/>
                        </a:rPr>
                        <a:t>2009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6,53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-3,53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68366474"/>
                  </a:ext>
                </a:extLst>
              </a:tr>
              <a:tr h="481965">
                <a:tc>
                  <a:txBody>
                    <a:bodyPr/>
                    <a:lstStyle/>
                    <a:p>
                      <a:pPr algn="ctr">
                        <a:lnSpc>
                          <a:spcPct val="107000"/>
                        </a:lnSpc>
                        <a:spcAft>
                          <a:spcPts val="800"/>
                        </a:spcAft>
                      </a:pPr>
                      <a:r>
                        <a:rPr lang="en-US" sz="950">
                          <a:effectLst/>
                        </a:rPr>
                        <a:t>2010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a:effectLst/>
                        </a:rPr>
                        <a:t>6,40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dirty="0">
                          <a:effectLst/>
                        </a:rPr>
                        <a:t>-0,13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088152974"/>
                  </a:ext>
                </a:extLst>
              </a:tr>
            </a:tbl>
          </a:graphicData>
        </a:graphic>
      </p:graphicFrame>
      <p:graphicFrame>
        <p:nvGraphicFramePr>
          <p:cNvPr id="5" name="Table 4">
            <a:extLst>
              <a:ext uri="{FF2B5EF4-FFF2-40B4-BE49-F238E27FC236}">
                <a16:creationId xmlns="" xmlns:a16="http://schemas.microsoft.com/office/drawing/2014/main" id="{C9841956-A1D6-4805-8065-C59E1DA366E1}"/>
              </a:ext>
            </a:extLst>
          </p:cNvPr>
          <p:cNvGraphicFramePr>
            <a:graphicFrameLocks noGrp="1"/>
          </p:cNvGraphicFramePr>
          <p:nvPr>
            <p:extLst>
              <p:ext uri="{D42A27DB-BD31-4B8C-83A1-F6EECF244321}">
                <p14:modId xmlns:p14="http://schemas.microsoft.com/office/powerpoint/2010/main" val="2851539215"/>
              </p:ext>
            </p:extLst>
          </p:nvPr>
        </p:nvGraphicFramePr>
        <p:xfrm>
          <a:off x="1797686" y="3206840"/>
          <a:ext cx="8596630" cy="927050"/>
        </p:xfrm>
        <a:graphic>
          <a:graphicData uri="http://schemas.openxmlformats.org/drawingml/2006/table">
            <a:tbl>
              <a:tblPr firstRow="1" firstCol="1" bandRow="1">
                <a:tableStyleId>{5C22544A-7EE6-4342-B048-85BDC9FD1C3A}</a:tableStyleId>
              </a:tblPr>
              <a:tblGrid>
                <a:gridCol w="2499995">
                  <a:extLst>
                    <a:ext uri="{9D8B030D-6E8A-4147-A177-3AD203B41FA5}">
                      <a16:colId xmlns="" xmlns:a16="http://schemas.microsoft.com/office/drawing/2014/main" val="2960424213"/>
                    </a:ext>
                  </a:extLst>
                </a:gridCol>
                <a:gridCol w="2857500">
                  <a:extLst>
                    <a:ext uri="{9D8B030D-6E8A-4147-A177-3AD203B41FA5}">
                      <a16:colId xmlns="" xmlns:a16="http://schemas.microsoft.com/office/drawing/2014/main" val="3351455166"/>
                    </a:ext>
                  </a:extLst>
                </a:gridCol>
                <a:gridCol w="3239135">
                  <a:extLst>
                    <a:ext uri="{9D8B030D-6E8A-4147-A177-3AD203B41FA5}">
                      <a16:colId xmlns="" xmlns:a16="http://schemas.microsoft.com/office/drawing/2014/main" val="2728977827"/>
                    </a:ext>
                  </a:extLst>
                </a:gridCol>
              </a:tblGrid>
              <a:tr h="613875">
                <a:tc gridSpan="3">
                  <a:txBody>
                    <a:bodyPr/>
                    <a:lstStyle/>
                    <a:p>
                      <a:pPr algn="ctr">
                        <a:lnSpc>
                          <a:spcPct val="107000"/>
                        </a:lnSpc>
                        <a:spcAft>
                          <a:spcPts val="800"/>
                        </a:spcAft>
                      </a:pPr>
                      <a:r>
                        <a:rPr lang="en-US" sz="1200" dirty="0" err="1">
                          <a:effectLst/>
                        </a:rPr>
                        <a:t>Yıllar</a:t>
                      </a:r>
                      <a:r>
                        <a:rPr lang="en-US" sz="1200" dirty="0">
                          <a:effectLst/>
                        </a:rPr>
                        <a:t> </a:t>
                      </a:r>
                      <a:r>
                        <a:rPr lang="en-US" sz="1200" dirty="0" err="1">
                          <a:effectLst/>
                        </a:rPr>
                        <a:t>İtibariyle</a:t>
                      </a:r>
                      <a:r>
                        <a:rPr lang="en-US" sz="1200" dirty="0">
                          <a:effectLst/>
                        </a:rPr>
                        <a:t> </a:t>
                      </a:r>
                      <a:r>
                        <a:rPr lang="en-US" sz="1200" dirty="0" err="1">
                          <a:effectLst/>
                        </a:rPr>
                        <a:t>Enflasyon</a:t>
                      </a:r>
                      <a:r>
                        <a:rPr lang="en-US" sz="1200" dirty="0">
                          <a:effectLst/>
                        </a:rPr>
                        <a:t> </a:t>
                      </a:r>
                      <a:r>
                        <a:rPr lang="en-US" sz="1200" dirty="0" err="1">
                          <a:effectLst/>
                        </a:rPr>
                        <a:t>Oranı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85144956"/>
                  </a:ext>
                </a:extLst>
              </a:tr>
              <a:tr h="313175">
                <a:tc>
                  <a:txBody>
                    <a:bodyPr/>
                    <a:lstStyle/>
                    <a:p>
                      <a:pPr algn="ctr">
                        <a:lnSpc>
                          <a:spcPct val="107000"/>
                        </a:lnSpc>
                        <a:spcAft>
                          <a:spcPts val="800"/>
                        </a:spcAft>
                      </a:pPr>
                      <a:r>
                        <a:rPr lang="en-US" sz="950">
                          <a:effectLst/>
                        </a:rPr>
                        <a:t>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dirty="0" err="1">
                          <a:effectLst/>
                        </a:rPr>
                        <a:t>Enflasyon</a:t>
                      </a:r>
                      <a:r>
                        <a:rPr lang="en-US" sz="950" dirty="0">
                          <a:effectLst/>
                        </a:rPr>
                        <a:t> </a:t>
                      </a:r>
                      <a:r>
                        <a:rPr lang="en-US" sz="950" dirty="0" err="1">
                          <a:effectLst/>
                        </a:rPr>
                        <a:t>Oranı</a:t>
                      </a:r>
                      <a:r>
                        <a:rPr lang="en-US" sz="95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950" dirty="0" err="1">
                          <a:effectLst/>
                        </a:rPr>
                        <a:t>Değişim</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312649711"/>
                  </a:ext>
                </a:extLst>
              </a:tr>
            </a:tbl>
          </a:graphicData>
        </a:graphic>
      </p:graphicFrame>
    </p:spTree>
    <p:extLst>
      <p:ext uri="{BB962C8B-B14F-4D97-AF65-F5344CB8AC3E}">
        <p14:creationId xmlns:p14="http://schemas.microsoft.com/office/powerpoint/2010/main" val="3113335016"/>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112</TotalTime>
  <Words>649</Words>
  <Application>Microsoft Office PowerPoint</Application>
  <PresentationFormat>Geniş ekran</PresentationFormat>
  <Paragraphs>162</Paragraphs>
  <Slides>14</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14</vt:i4>
      </vt:variant>
    </vt:vector>
  </HeadingPairs>
  <TitlesOfParts>
    <vt:vector size="22" baseType="lpstr">
      <vt:lpstr>Arial</vt:lpstr>
      <vt:lpstr>Arial Black</vt:lpstr>
      <vt:lpstr>Arial Rounded MT Bold</vt:lpstr>
      <vt:lpstr>Calibri</vt:lpstr>
      <vt:lpstr>Century Gothic</vt:lpstr>
      <vt:lpstr>Times New Roman</vt:lpstr>
      <vt:lpstr>Wingdings 3</vt:lpstr>
      <vt:lpstr>Duman</vt:lpstr>
      <vt:lpstr>2000 - 2010 arası Türkiye ekonomisi temel gelişmeleri. Siyasi olaylar. Yıl yıl makro ekonomik göstergeleri, istihdam, enflasyon, cari açık, gayri safi milli hasıla, kişi başı gsmh.</vt:lpstr>
      <vt:lpstr>Türkiye’de Temel Gelişmeler ve Büyüme</vt:lpstr>
      <vt:lpstr>PowerPoint Sunusu</vt:lpstr>
      <vt:lpstr>PowerPoint Sunusu</vt:lpstr>
      <vt:lpstr>Siyasi Olaylar ın etkisi</vt:lpstr>
      <vt:lpstr>PowerPoint Sunusu</vt:lpstr>
      <vt:lpstr>PowerPoint Sunusu</vt:lpstr>
      <vt:lpstr>PowerPoint Sunusu</vt:lpstr>
      <vt:lpstr>Enflasyon Nedir? Enflasyon, fiyatlar genel düzeyinin sürekli ve hissedilir artışını ifade eden bir durumdur. Diğer bir tanımı nominal millî gelirin, bu gelirle satın alınan mal miktarına (gerçek millî gelire) nazaran artması yani şişmesi demektir. Deflasyonun tersidir. İlk tanımda iki durumdan bahsedilmektedir: Birinci olarak tek bir fiyat ya da fiyat grubu değil, fiyatlar genel seviyesi gösterge alınmaktadır. İkinci olarak artışın bir kereye ya da birkaç defaya mahsus olmadığı, sürekli olduğu vurgulanmaktadır. </vt:lpstr>
      <vt:lpstr>Cari Açık Nedir? Cari açık, bir ülkenin ithal ettiği malların ihraç ettiği mallardan fazla olma durumudur. Bir ülkenin ithal ettiği mallara ve hizmetlere ödediği miktar, ihraç ettiği mallar ve hizmetlere ödediği miktarı aşıyor ise cari açık oluşur. Cari açık ülkenin dış işlemlerinin hesaplanmasında önem taşır. Aynı zamanda ödemeler bilançosu dengesinin de önemli bir unsurudur.</vt:lpstr>
      <vt:lpstr>Gayrisafi Milli Hasıla Nedir? Gayrisafi millî hasıla (GSMH), bir ülke vatandaşlarının verilen bir yıl için ürettikleri toplam mal ve hizmetlerin, belli bir para birimi karşılığındaki değerinin toplamıdır.</vt:lpstr>
      <vt:lpstr>Kişi Başına Düşen Milli Gelir</vt:lpstr>
      <vt:lpstr>PowerPoint Sunusu</vt:lpstr>
      <vt:lpstr>KAYNAKÇA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Elif Kulak</dc:creator>
  <cp:lastModifiedBy>acer</cp:lastModifiedBy>
  <cp:revision>36</cp:revision>
  <dcterms:created xsi:type="dcterms:W3CDTF">2022-04-09T22:34:00Z</dcterms:created>
  <dcterms:modified xsi:type="dcterms:W3CDTF">2022-04-10T21:03:05Z</dcterms:modified>
</cp:coreProperties>
</file>