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1" r:id="rId15"/>
    <p:sldId id="270" r:id="rId16"/>
    <p:sldId id="272" r:id="rId17"/>
    <p:sldId id="273" r:id="rId18"/>
    <p:sldId id="274" r:id="rId19"/>
    <p:sldId id="275" r:id="rId20"/>
    <p:sldId id="282" r:id="rId21"/>
    <p:sldId id="283" r:id="rId22"/>
    <p:sldId id="284" r:id="rId23"/>
    <p:sldId id="285" r:id="rId24"/>
    <p:sldId id="276" r:id="rId25"/>
    <p:sldId id="277" r:id="rId26"/>
    <p:sldId id="278" r:id="rId27"/>
    <p:sldId id="286" r:id="rId28"/>
    <p:sldId id="279" r:id="rId29"/>
    <p:sldId id="280" r:id="rId30"/>
    <p:sldId id="281" r:id="rId31"/>
    <p:sldId id="287" r:id="rId32"/>
    <p:sldId id="288" r:id="rId33"/>
    <p:sldId id="289" r:id="rId34"/>
    <p:sldId id="290" r:id="rId35"/>
    <p:sldId id="291"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A23720DD-5B6D-40BF-8493-A6B52D484E6B}" type="datetimeFigureOut">
              <a:rPr lang="tr-TR" smtClean="0"/>
              <a:t>6.02.2025</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6.02.2025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6.02.2025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6.02.2025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6.02.2025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6.02.2025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A23720DD-5B6D-40BF-8493-A6B52D484E6B}" type="datetimeFigureOut">
              <a:rPr lang="tr-TR" smtClean="0"/>
              <a:t>6.02.2025</a:t>
            </a:fld>
            <a:endParaRPr lang="tr-TR"/>
          </a:p>
        </p:txBody>
      </p:sp>
      <p:sp>
        <p:nvSpPr>
          <p:cNvPr id="27" name="Slayt Numarası Yer Tutucusu 26"/>
          <p:cNvSpPr>
            <a:spLocks noGrp="1"/>
          </p:cNvSpPr>
          <p:nvPr>
            <p:ph type="sldNum" sz="quarter" idx="11"/>
          </p:nvPr>
        </p:nvSpPr>
        <p:spPr/>
        <p:txBody>
          <a:bodyPr rtlCol="0"/>
          <a:lstStyle/>
          <a:p>
            <a:fld id="{F302176B-0E47-46AC-8F43-DAB4B8A37D06}" type="slidenum">
              <a:rPr lang="tr-TR" smtClean="0"/>
              <a:t>‹#›</a:t>
            </a:fld>
            <a:endParaRPr lang="tr-TR"/>
          </a:p>
        </p:txBody>
      </p:sp>
      <p:sp>
        <p:nvSpPr>
          <p:cNvPr id="28" name="Altbilgi Yer Tutucusu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A23720DD-5B6D-40BF-8493-A6B52D484E6B}" type="datetimeFigureOut">
              <a:rPr lang="tr-TR" smtClean="0"/>
              <a:t>6.02.2025</a:t>
            </a:fld>
            <a:endParaRPr lang="tr-TR"/>
          </a:p>
        </p:txBody>
      </p:sp>
      <p:sp>
        <p:nvSpPr>
          <p:cNvPr id="4" name="Altbilgi Yer Tutucusu 3"/>
          <p:cNvSpPr>
            <a:spLocks noGrp="1"/>
          </p:cNvSpPr>
          <p:nvPr>
            <p:ph type="ftr" sz="quarter" idx="11"/>
          </p:nvPr>
        </p:nvSpPr>
        <p:spPr>
          <a:xfrm>
            <a:off x="5257800" y="612648"/>
            <a:ext cx="1325880" cy="457200"/>
          </a:xfrm>
        </p:spPr>
        <p:txBody>
          <a:bodyPr/>
          <a:lstStyle/>
          <a:p>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6.02.2025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6.02.2025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6.02.2025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23720DD-5B6D-40BF-8493-A6B52D484E6B}" type="datetimeFigureOut">
              <a:rPr lang="tr-TR" smtClean="0"/>
              <a:t>6.02.2025</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portakalterc&#252;me/teknik-&#231;eiri-nedi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1560" y="1484784"/>
            <a:ext cx="8501908" cy="2800767"/>
          </a:xfrm>
          <a:prstGeom prst="rect">
            <a:avLst/>
          </a:prstGeom>
          <a:noFill/>
        </p:spPr>
        <p:txBody>
          <a:bodyPr wrap="square" lIns="91440" tIns="45720" rIns="91440" bIns="45720">
            <a:spAutoFit/>
          </a:bodyPr>
          <a:lstStyle/>
          <a:p>
            <a:pPr algn="ctr"/>
            <a:r>
              <a:rPr lang="tr-TR"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AET 225 </a:t>
            </a:r>
          </a:p>
          <a:p>
            <a:pPr algn="ctr"/>
            <a:r>
              <a:rPr lang="tr-TR"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TEKNİK ÇEVİRİ</a:t>
            </a:r>
            <a:endParaRPr lang="tr-TR" sz="8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506271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2249488"/>
            <a:ext cx="9036496" cy="4324350"/>
          </a:xfrm>
        </p:spPr>
        <p:txBody>
          <a:bodyPr/>
          <a:lstStyle/>
          <a:p>
            <a:r>
              <a:rPr lang="tr-TR" dirty="0" smtClean="0"/>
              <a:t>Amerikalı çevirmen ve dil bilimci Mark </a:t>
            </a:r>
            <a:r>
              <a:rPr lang="tr-TR" dirty="0" err="1" smtClean="0"/>
              <a:t>Herman</a:t>
            </a:r>
            <a:r>
              <a:rPr lang="tr-TR" dirty="0" smtClean="0"/>
              <a:t>, teknik çeviri  ediniminde kaynak dil bilgisi ve hedef dilde teknik bir metin yazabilme becerisinin yanı sıra teknik çevirmenin, özgün metnin konusunu da çok iyi bilmesi gerektiği üzerinde durur. </a:t>
            </a:r>
            <a:r>
              <a:rPr lang="tr-TR" dirty="0" err="1" smtClean="0"/>
              <a:t>Herman</a:t>
            </a:r>
            <a:r>
              <a:rPr lang="tr-TR" dirty="0" smtClean="0"/>
              <a:t> teknik çevirideki hedefleri üç başlık altında toplar:</a:t>
            </a:r>
            <a:endParaRPr lang="tr-TR" dirty="0"/>
          </a:p>
        </p:txBody>
      </p:sp>
    </p:spTree>
    <p:extLst>
      <p:ext uri="{BB962C8B-B14F-4D97-AF65-F5344CB8AC3E}">
        <p14:creationId xmlns:p14="http://schemas.microsoft.com/office/powerpoint/2010/main" val="1270506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2249488"/>
            <a:ext cx="8229600" cy="4324350"/>
          </a:xfrm>
        </p:spPr>
        <p:txBody>
          <a:bodyPr/>
          <a:lstStyle/>
          <a:p>
            <a:r>
              <a:rPr lang="tr-TR" dirty="0" smtClean="0"/>
              <a:t>AÇIKLIK</a:t>
            </a:r>
          </a:p>
          <a:p>
            <a:r>
              <a:rPr lang="tr-TR" dirty="0" smtClean="0"/>
              <a:t>KISA VE ÖZ OLMA</a:t>
            </a:r>
          </a:p>
          <a:p>
            <a:r>
              <a:rPr lang="tr-TR" dirty="0" smtClean="0"/>
              <a:t>DOĞRULUK</a:t>
            </a:r>
            <a:endParaRPr lang="tr-TR" dirty="0"/>
          </a:p>
        </p:txBody>
      </p:sp>
    </p:spTree>
    <p:extLst>
      <p:ext uri="{BB962C8B-B14F-4D97-AF65-F5344CB8AC3E}">
        <p14:creationId xmlns:p14="http://schemas.microsoft.com/office/powerpoint/2010/main" val="3752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8229600" cy="936104"/>
          </a:xfrm>
        </p:spPr>
        <p:txBody>
          <a:bodyPr>
            <a:normAutofit/>
          </a:bodyPr>
          <a:lstStyle/>
          <a:p>
            <a:r>
              <a:rPr lang="tr-TR" sz="2800" b="1" dirty="0" smtClean="0">
                <a:latin typeface="Cambria" panose="02040503050406030204" pitchFamily="18" charset="0"/>
              </a:rPr>
              <a:t>Teknik çeviride dikkat edilmesi gerekenler!!!</a:t>
            </a:r>
            <a:endParaRPr lang="tr-TR" sz="2800" b="1" dirty="0">
              <a:latin typeface="Cambria" panose="02040503050406030204" pitchFamily="18" charset="0"/>
            </a:endParaRPr>
          </a:p>
        </p:txBody>
      </p:sp>
      <p:sp>
        <p:nvSpPr>
          <p:cNvPr id="3" name="İçerik Yer Tutucusu 2"/>
          <p:cNvSpPr>
            <a:spLocks noGrp="1"/>
          </p:cNvSpPr>
          <p:nvPr>
            <p:ph idx="1"/>
          </p:nvPr>
        </p:nvSpPr>
        <p:spPr>
          <a:xfrm>
            <a:off x="457200" y="1556792"/>
            <a:ext cx="8229600" cy="5017744"/>
          </a:xfrm>
        </p:spPr>
        <p:txBody>
          <a:bodyPr/>
          <a:lstStyle/>
          <a:p>
            <a:r>
              <a:rPr lang="tr-TR" dirty="0" smtClean="0"/>
              <a:t>Teknik çeviri üslup ve net anlatım esas alınarak gerçekleştirilmelidir.</a:t>
            </a:r>
          </a:p>
          <a:p>
            <a:endParaRPr lang="tr-TR" dirty="0" smtClean="0"/>
          </a:p>
          <a:p>
            <a:r>
              <a:rPr lang="tr-TR" dirty="0" smtClean="0"/>
              <a:t>Eğer mekanik bir cihazın çevirisi yapılacaksa, birbirine  bağlaçlarla bağlanan uzun cümleler kullanılmamalıdır.</a:t>
            </a:r>
          </a:p>
          <a:p>
            <a:pPr marL="109728" indent="0">
              <a:buNone/>
            </a:pPr>
            <a:endParaRPr lang="tr-TR" dirty="0" smtClean="0"/>
          </a:p>
          <a:p>
            <a:r>
              <a:rPr lang="tr-TR" dirty="0" smtClean="0"/>
              <a:t>Anlatım net ve basit tutulmalıdır. Açıklanması uzun bir metin söz konusu ise </a:t>
            </a:r>
            <a:r>
              <a:rPr lang="tr-TR" dirty="0" err="1" smtClean="0"/>
              <a:t>maddelendirme</a:t>
            </a:r>
            <a:r>
              <a:rPr lang="tr-TR" dirty="0" smtClean="0"/>
              <a:t> veya görselli anlatım sağlanmalıdır.</a:t>
            </a:r>
          </a:p>
          <a:p>
            <a:endParaRPr lang="tr-TR" dirty="0"/>
          </a:p>
        </p:txBody>
      </p:sp>
    </p:spTree>
    <p:extLst>
      <p:ext uri="{BB962C8B-B14F-4D97-AF65-F5344CB8AC3E}">
        <p14:creationId xmlns:p14="http://schemas.microsoft.com/office/powerpoint/2010/main" val="2909466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764704"/>
            <a:ext cx="8964488" cy="5809134"/>
          </a:xfrm>
        </p:spPr>
        <p:txBody>
          <a:bodyPr/>
          <a:lstStyle/>
          <a:p>
            <a:r>
              <a:rPr lang="tr-TR" dirty="0" smtClean="0">
                <a:latin typeface="Cambria" panose="02040503050406030204" pitchFamily="18" charset="0"/>
              </a:rPr>
              <a:t>Çeviri sürecinde  tercüme yapılacak  alan ile ilgili kelime seçimi yapılmasına özen gösterilmelidir.</a:t>
            </a:r>
          </a:p>
          <a:p>
            <a:pPr marL="109728" indent="0">
              <a:buNone/>
            </a:pPr>
            <a:endParaRPr lang="tr-TR" dirty="0" smtClean="0">
              <a:latin typeface="Cambria" panose="02040503050406030204" pitchFamily="18" charset="0"/>
            </a:endParaRPr>
          </a:p>
          <a:p>
            <a:r>
              <a:rPr lang="tr-TR" dirty="0" smtClean="0">
                <a:latin typeface="Cambria" panose="02040503050406030204" pitchFamily="18" charset="0"/>
              </a:rPr>
              <a:t>İyi bir teknik metin çevirmeni, sözcüğü sözcüğüne değil özgün metnin tam anlamını aktarabilen çevirmendir.</a:t>
            </a:r>
          </a:p>
          <a:p>
            <a:endParaRPr lang="tr-TR" dirty="0">
              <a:latin typeface="Cambria" panose="02040503050406030204" pitchFamily="18" charset="0"/>
            </a:endParaRPr>
          </a:p>
          <a:p>
            <a:r>
              <a:rPr lang="tr-TR" dirty="0" smtClean="0">
                <a:latin typeface="Cambria" panose="02040503050406030204" pitchFamily="18" charset="0"/>
              </a:rPr>
              <a:t>Teknik çeviride biçem, kesit, yapı ve noktalama çevirmenin seçimine bağlı olabilir.</a:t>
            </a:r>
          </a:p>
          <a:p>
            <a:endParaRPr lang="tr-TR" dirty="0">
              <a:latin typeface="Cambria" panose="02040503050406030204" pitchFamily="18" charset="0"/>
            </a:endParaRPr>
          </a:p>
          <a:p>
            <a:r>
              <a:rPr lang="tr-TR" dirty="0" smtClean="0">
                <a:latin typeface="Cambria" panose="02040503050406030204" pitchFamily="18" charset="0"/>
              </a:rPr>
              <a:t>Ancak çevirmen bu seçimi yaparken çevirinin yapılma amacını ve ne tür bir okuyucuya sesleneceğini çok iyi belirlemek zorundadır.</a:t>
            </a:r>
          </a:p>
          <a:p>
            <a:endParaRPr lang="tr-TR" dirty="0">
              <a:latin typeface="Cambria" panose="02040503050406030204" pitchFamily="18" charset="0"/>
            </a:endParaRPr>
          </a:p>
          <a:p>
            <a:endParaRPr lang="tr-TR" dirty="0">
              <a:latin typeface="Cambria" panose="02040503050406030204" pitchFamily="18" charset="0"/>
            </a:endParaRPr>
          </a:p>
        </p:txBody>
      </p:sp>
    </p:spTree>
    <p:extLst>
      <p:ext uri="{BB962C8B-B14F-4D97-AF65-F5344CB8AC3E}">
        <p14:creationId xmlns:p14="http://schemas.microsoft.com/office/powerpoint/2010/main" val="104309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124744"/>
            <a:ext cx="8964488" cy="5449094"/>
          </a:xfrm>
        </p:spPr>
        <p:txBody>
          <a:bodyPr>
            <a:normAutofit/>
          </a:bodyPr>
          <a:lstStyle/>
          <a:p>
            <a:r>
              <a:rPr lang="tr-TR" dirty="0" smtClean="0">
                <a:latin typeface="Cambria" panose="02040503050406030204" pitchFamily="18" charset="0"/>
              </a:rPr>
              <a:t>Teknik çevirmen yöntemlerini belirlemeden önce, hedeflerini iyi bilmelidir.</a:t>
            </a:r>
          </a:p>
          <a:p>
            <a:endParaRPr lang="tr-TR" dirty="0">
              <a:latin typeface="Cambria" panose="02040503050406030204" pitchFamily="18" charset="0"/>
            </a:endParaRPr>
          </a:p>
          <a:p>
            <a:r>
              <a:rPr lang="tr-TR" dirty="0" smtClean="0">
                <a:latin typeface="Cambria" panose="02040503050406030204" pitchFamily="18" charset="0"/>
              </a:rPr>
              <a:t>Teknik çevirmen için metindeki ileti ana unsurdur ve eksiksiz olarak çevrilmesi gerekir.</a:t>
            </a:r>
          </a:p>
          <a:p>
            <a:endParaRPr lang="tr-TR" dirty="0">
              <a:latin typeface="Cambria" panose="02040503050406030204" pitchFamily="18" charset="0"/>
            </a:endParaRPr>
          </a:p>
          <a:p>
            <a:r>
              <a:rPr lang="tr-TR" dirty="0" smtClean="0">
                <a:latin typeface="Cambria" panose="02040503050406030204" pitchFamily="18" charset="0"/>
              </a:rPr>
              <a:t>İleti tüm yan anlamları ve nüansları ile birlikte hiçbir yanlış anlamaya meydan vermeyecek şekilde tam doğru ve eksiksiz olarak hedef dile aktarılmalıdır.</a:t>
            </a:r>
            <a:endParaRPr lang="tr-TR" dirty="0">
              <a:latin typeface="Cambria" panose="02040503050406030204" pitchFamily="18" charset="0"/>
            </a:endParaRPr>
          </a:p>
        </p:txBody>
      </p:sp>
    </p:spTree>
    <p:extLst>
      <p:ext uri="{BB962C8B-B14F-4D97-AF65-F5344CB8AC3E}">
        <p14:creationId xmlns:p14="http://schemas.microsoft.com/office/powerpoint/2010/main" val="479412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836712"/>
            <a:ext cx="8964488" cy="5737126"/>
          </a:xfrm>
        </p:spPr>
        <p:txBody>
          <a:bodyPr>
            <a:normAutofit lnSpcReduction="10000"/>
          </a:bodyPr>
          <a:lstStyle/>
          <a:p>
            <a:r>
              <a:rPr lang="tr-TR" dirty="0" err="1" smtClean="0">
                <a:latin typeface="Cambria" panose="02040503050406030204" pitchFamily="18" charset="0"/>
              </a:rPr>
              <a:t>Herman’a</a:t>
            </a:r>
            <a:r>
              <a:rPr lang="tr-TR" dirty="0" smtClean="0">
                <a:latin typeface="Cambria" panose="02040503050406030204" pitchFamily="18" charset="0"/>
              </a:rPr>
              <a:t> göre; açık, kısa, öz ve doğru bir çeviri ancak o zaman ortaya çıkar.</a:t>
            </a:r>
          </a:p>
          <a:p>
            <a:endParaRPr lang="tr-TR" dirty="0">
              <a:latin typeface="Cambria" panose="02040503050406030204" pitchFamily="18" charset="0"/>
            </a:endParaRPr>
          </a:p>
          <a:p>
            <a:r>
              <a:rPr lang="tr-TR" dirty="0" smtClean="0">
                <a:latin typeface="Cambria" panose="02040503050406030204" pitchFamily="18" charset="0"/>
              </a:rPr>
              <a:t>Teknik çeviride içeriğin ve iletinin kusursuz olarak aktarılmasında hedef okuyucunun beklentilerini en iyi şekilde karşılayabilecek bir biçemin seçilmesi, yazın çevirisinde olduğu kadar teknik çeviride de çok önemlidir.</a:t>
            </a:r>
          </a:p>
          <a:p>
            <a:endParaRPr lang="tr-TR" dirty="0">
              <a:latin typeface="Cambria" panose="02040503050406030204" pitchFamily="18" charset="0"/>
            </a:endParaRPr>
          </a:p>
          <a:p>
            <a:r>
              <a:rPr lang="tr-TR" dirty="0" smtClean="0">
                <a:latin typeface="Cambria" panose="02040503050406030204" pitchFamily="18" charset="0"/>
              </a:rPr>
              <a:t>Biçem sözcüğü bu bağlamda çevirmenin tümce birimleri düzeyindeki </a:t>
            </a:r>
            <a:r>
              <a:rPr lang="tr-TR" dirty="0" err="1" smtClean="0">
                <a:latin typeface="Cambria" panose="02040503050406030204" pitchFamily="18" charset="0"/>
              </a:rPr>
              <a:t>sözcüksel</a:t>
            </a:r>
            <a:r>
              <a:rPr lang="tr-TR" dirty="0" smtClean="0">
                <a:latin typeface="Cambria" panose="02040503050406030204" pitchFamily="18" charset="0"/>
              </a:rPr>
              <a:t> seçiminden, metnin genel yapısının biçimine kadar olan çeşitli unsurları kapsar(Wright, 1993).</a:t>
            </a:r>
            <a:endParaRPr lang="tr-TR" dirty="0">
              <a:latin typeface="Cambria" panose="02040503050406030204" pitchFamily="18" charset="0"/>
            </a:endParaRPr>
          </a:p>
        </p:txBody>
      </p:sp>
    </p:spTree>
    <p:extLst>
      <p:ext uri="{BB962C8B-B14F-4D97-AF65-F5344CB8AC3E}">
        <p14:creationId xmlns:p14="http://schemas.microsoft.com/office/powerpoint/2010/main" val="873282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80528" y="836712"/>
            <a:ext cx="9217024" cy="5737126"/>
          </a:xfrm>
        </p:spPr>
        <p:txBody>
          <a:bodyPr>
            <a:normAutofit lnSpcReduction="10000"/>
          </a:bodyPr>
          <a:lstStyle/>
          <a:p>
            <a:r>
              <a:rPr lang="tr-TR" dirty="0" smtClean="0"/>
              <a:t>Biçimsel unsurların teknik çeviride önemsiz olduğu durumları sadece belirli bir alandaki gelişmeler konusunda bilgi verici çevirileri yayınlayan dergilerde ve bu çevirilerin oluşturduğu yazılarda görmekteyiz.</a:t>
            </a:r>
          </a:p>
          <a:p>
            <a:endParaRPr lang="tr-TR" dirty="0"/>
          </a:p>
          <a:p>
            <a:r>
              <a:rPr lang="tr-TR" dirty="0" smtClean="0"/>
              <a:t>Bu tür yayınlarda amaç, özgün metnin içeriği hakkında tanıtıcı bir bilgi vermek olduğu için, biçemin üzerinde fazlaca durmadan, sadece ileti ele alınarak aktarılır.</a:t>
            </a:r>
          </a:p>
          <a:p>
            <a:endParaRPr lang="tr-TR" dirty="0"/>
          </a:p>
          <a:p>
            <a:r>
              <a:rPr lang="tr-TR" dirty="0" smtClean="0"/>
              <a:t>Bu yöntemi de seslendiği okuyucu grubunun gereksinimlerini yeterli ve doğru bir biçimde karşıladığı sürece tamamen yanlış olarak </a:t>
            </a:r>
            <a:r>
              <a:rPr lang="tr-TR" dirty="0" err="1" smtClean="0"/>
              <a:t>gözardı</a:t>
            </a:r>
            <a:r>
              <a:rPr lang="tr-TR" dirty="0" smtClean="0"/>
              <a:t> edemeyiz.</a:t>
            </a:r>
            <a:endParaRPr lang="tr-TR" dirty="0"/>
          </a:p>
        </p:txBody>
      </p:sp>
    </p:spTree>
    <p:extLst>
      <p:ext uri="{BB962C8B-B14F-4D97-AF65-F5344CB8AC3E}">
        <p14:creationId xmlns:p14="http://schemas.microsoft.com/office/powerpoint/2010/main" val="953627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124744"/>
            <a:ext cx="9144000" cy="5449094"/>
          </a:xfrm>
        </p:spPr>
        <p:txBody>
          <a:bodyPr>
            <a:normAutofit/>
          </a:bodyPr>
          <a:lstStyle/>
          <a:p>
            <a:r>
              <a:rPr lang="tr-TR" dirty="0">
                <a:latin typeface="Cambria" panose="02040503050406030204" pitchFamily="18" charset="0"/>
              </a:rPr>
              <a:t>Örnek olarak </a:t>
            </a:r>
            <a:r>
              <a:rPr lang="tr-TR" dirty="0" err="1">
                <a:latin typeface="Cambria" panose="02040503050406030204" pitchFamily="18" charset="0"/>
              </a:rPr>
              <a:t>Good</a:t>
            </a:r>
            <a:endParaRPr lang="tr-TR" dirty="0">
              <a:latin typeface="Cambria" panose="02040503050406030204" pitchFamily="18" charset="0"/>
            </a:endParaRPr>
          </a:p>
          <a:p>
            <a:r>
              <a:rPr lang="tr-TR" dirty="0" err="1" smtClean="0">
                <a:latin typeface="Cambria" panose="02040503050406030204" pitchFamily="18" charset="0"/>
              </a:rPr>
              <a:t>Housekeeping</a:t>
            </a:r>
            <a:r>
              <a:rPr lang="tr-TR" dirty="0" smtClean="0">
                <a:latin typeface="Cambria" panose="02040503050406030204" pitchFamily="18" charset="0"/>
              </a:rPr>
              <a:t> adlı </a:t>
            </a:r>
            <a:r>
              <a:rPr lang="tr-TR" dirty="0">
                <a:latin typeface="Cambria" panose="02040503050406030204" pitchFamily="18" charset="0"/>
              </a:rPr>
              <a:t>Amerikan kadın dergisinde uykusuzluk çekenlere verilen </a:t>
            </a:r>
            <a:r>
              <a:rPr lang="tr-TR" dirty="0" smtClean="0">
                <a:latin typeface="Cambria" panose="02040503050406030204" pitchFamily="18" charset="0"/>
              </a:rPr>
              <a:t>önerilerin </a:t>
            </a:r>
            <a:r>
              <a:rPr lang="tr-TR" dirty="0" err="1" smtClean="0">
                <a:latin typeface="Cambria" panose="02040503050406030204" pitchFamily="18" charset="0"/>
              </a:rPr>
              <a:t>Hürrivet</a:t>
            </a:r>
            <a:r>
              <a:rPr lang="tr-TR" dirty="0" smtClean="0">
                <a:latin typeface="Cambria" panose="02040503050406030204" pitchFamily="18" charset="0"/>
              </a:rPr>
              <a:t> </a:t>
            </a:r>
            <a:r>
              <a:rPr lang="tr-TR" dirty="0">
                <a:latin typeface="Cambria" panose="02040503050406030204" pitchFamily="18" charset="0"/>
              </a:rPr>
              <a:t>Gazetesi Kelebek ilavesinde yayınlanan Türkçe çevirisine bakabiliriz. </a:t>
            </a:r>
            <a:endParaRPr lang="tr-TR" dirty="0" smtClean="0">
              <a:latin typeface="Cambria" panose="02040503050406030204" pitchFamily="18" charset="0"/>
            </a:endParaRPr>
          </a:p>
          <a:p>
            <a:r>
              <a:rPr lang="tr-TR" dirty="0" smtClean="0">
                <a:latin typeface="Cambria" panose="02040503050406030204" pitchFamily="18" charset="0"/>
              </a:rPr>
              <a:t>İngilizcesinde 8 </a:t>
            </a:r>
            <a:r>
              <a:rPr lang="tr-TR" dirty="0">
                <a:latin typeface="Cambria" panose="02040503050406030204" pitchFamily="18" charset="0"/>
              </a:rPr>
              <a:t>madde halinde sunulan ve </a:t>
            </a:r>
            <a:r>
              <a:rPr lang="tr-TR" dirty="0" smtClean="0">
                <a:latin typeface="Cambria" panose="02040503050406030204" pitchFamily="18" charset="0"/>
              </a:rPr>
              <a:t>yapın/</a:t>
            </a:r>
            <a:r>
              <a:rPr lang="tr-TR" dirty="0" err="1" smtClean="0">
                <a:latin typeface="Cambria" panose="02040503050406030204" pitchFamily="18" charset="0"/>
              </a:rPr>
              <a:t>yapmayın’ların</a:t>
            </a:r>
            <a:r>
              <a:rPr lang="tr-TR" dirty="0" smtClean="0">
                <a:latin typeface="Cambria" panose="02040503050406030204" pitchFamily="18" charset="0"/>
              </a:rPr>
              <a:t> </a:t>
            </a:r>
            <a:r>
              <a:rPr lang="tr-TR" dirty="0">
                <a:latin typeface="Cambria" panose="02040503050406030204" pitchFamily="18" charset="0"/>
              </a:rPr>
              <a:t>detaylı bir şekilde ve Amerikan</a:t>
            </a:r>
          </a:p>
          <a:p>
            <a:r>
              <a:rPr lang="tr-TR" dirty="0">
                <a:latin typeface="Cambria" panose="02040503050406030204" pitchFamily="18" charset="0"/>
              </a:rPr>
              <a:t>yaşam biçimine uygun anlatımı, Türkçeye tek bir madde olarak, virgüllerle </a:t>
            </a:r>
            <a:r>
              <a:rPr lang="tr-TR" dirty="0" smtClean="0">
                <a:latin typeface="Cambria" panose="02040503050406030204" pitchFamily="18" charset="0"/>
              </a:rPr>
              <a:t>ayrılan cümlelerden </a:t>
            </a:r>
            <a:r>
              <a:rPr lang="tr-TR" dirty="0">
                <a:latin typeface="Cambria" panose="02040503050406030204" pitchFamily="18" charset="0"/>
              </a:rPr>
              <a:t>oluşmuş bir biçimde çevrilmiş, Türk yaşam biçiminde olmayan </a:t>
            </a:r>
            <a:r>
              <a:rPr lang="tr-TR" dirty="0" smtClean="0">
                <a:latin typeface="Cambria" panose="02040503050406030204" pitchFamily="18" charset="0"/>
              </a:rPr>
              <a:t>nedenler ayıklanmıştır</a:t>
            </a:r>
            <a:r>
              <a:rPr lang="tr-TR" dirty="0">
                <a:latin typeface="Cambria" panose="02040503050406030204" pitchFamily="18" charset="0"/>
              </a:rPr>
              <a:t>: </a:t>
            </a:r>
          </a:p>
        </p:txBody>
      </p:sp>
    </p:spTree>
    <p:extLst>
      <p:ext uri="{BB962C8B-B14F-4D97-AF65-F5344CB8AC3E}">
        <p14:creationId xmlns:p14="http://schemas.microsoft.com/office/powerpoint/2010/main" val="3489029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908720"/>
            <a:ext cx="9144000" cy="5665118"/>
          </a:xfrm>
        </p:spPr>
        <p:txBody>
          <a:bodyPr>
            <a:normAutofit fontScale="92500" lnSpcReduction="10000"/>
          </a:bodyPr>
          <a:lstStyle/>
          <a:p>
            <a:r>
              <a:rPr lang="en-US" dirty="0"/>
              <a:t>Get up at the same time each </a:t>
            </a:r>
            <a:r>
              <a:rPr lang="tr-TR" dirty="0"/>
              <a:t>m</a:t>
            </a:r>
            <a:r>
              <a:rPr lang="en-US" dirty="0" smtClean="0"/>
              <a:t>o</a:t>
            </a:r>
            <a:r>
              <a:rPr lang="tr-TR" dirty="0" err="1" smtClean="0"/>
              <a:t>rn</a:t>
            </a:r>
            <a:r>
              <a:rPr lang="en-US" dirty="0" err="1" smtClean="0"/>
              <a:t>ing</a:t>
            </a:r>
            <a:r>
              <a:rPr lang="en-US" dirty="0" smtClean="0"/>
              <a:t> </a:t>
            </a:r>
            <a:r>
              <a:rPr lang="en-US" dirty="0"/>
              <a:t>and go to bed at the same time each night</a:t>
            </a:r>
            <a:r>
              <a:rPr lang="en-US" dirty="0" smtClean="0"/>
              <a:t>.</a:t>
            </a:r>
            <a:endParaRPr lang="tr-TR" dirty="0" smtClean="0"/>
          </a:p>
          <a:p>
            <a:r>
              <a:rPr lang="en-US" dirty="0" smtClean="0"/>
              <a:t>Don't </a:t>
            </a:r>
            <a:r>
              <a:rPr lang="en-US" dirty="0"/>
              <a:t>smoke; nicotine is a </a:t>
            </a:r>
            <a:r>
              <a:rPr lang="en-US" dirty="0" smtClean="0"/>
              <a:t>stimulant.</a:t>
            </a:r>
            <a:endParaRPr lang="tr-TR" dirty="0" smtClean="0"/>
          </a:p>
          <a:p>
            <a:r>
              <a:rPr lang="en-US" dirty="0" smtClean="0"/>
              <a:t>Get </a:t>
            </a:r>
            <a:r>
              <a:rPr lang="en-US" dirty="0"/>
              <a:t>regular exercise, which has been shown to cut in half the amount of time it </a:t>
            </a:r>
            <a:r>
              <a:rPr lang="en-US" dirty="0" smtClean="0"/>
              <a:t>takes</a:t>
            </a:r>
            <a:r>
              <a:rPr lang="tr-TR" dirty="0" smtClean="0"/>
              <a:t> </a:t>
            </a:r>
            <a:r>
              <a:rPr lang="en-US" dirty="0" smtClean="0"/>
              <a:t>insomniacs </a:t>
            </a:r>
            <a:r>
              <a:rPr lang="en-US" dirty="0"/>
              <a:t>to fall asleep. </a:t>
            </a:r>
            <a:endParaRPr lang="tr-TR" dirty="0" smtClean="0"/>
          </a:p>
          <a:p>
            <a:r>
              <a:rPr lang="en-US" dirty="0" smtClean="0"/>
              <a:t>Reserve </a:t>
            </a:r>
            <a:r>
              <a:rPr lang="en-US" dirty="0"/>
              <a:t>vigorous exercise for the </a:t>
            </a:r>
            <a:r>
              <a:rPr lang="en-US" dirty="0" err="1" smtClean="0"/>
              <a:t>afte</a:t>
            </a:r>
            <a:r>
              <a:rPr lang="tr-TR" dirty="0" err="1" smtClean="0"/>
              <a:t>rn</a:t>
            </a:r>
            <a:r>
              <a:rPr lang="en-US" dirty="0" err="1" smtClean="0"/>
              <a:t>oon</a:t>
            </a:r>
            <a:r>
              <a:rPr lang="en-US" dirty="0" smtClean="0"/>
              <a:t> </a:t>
            </a:r>
            <a:r>
              <a:rPr lang="en-US" dirty="0"/>
              <a:t>- between</a:t>
            </a:r>
          </a:p>
          <a:p>
            <a:r>
              <a:rPr lang="en-US" dirty="0"/>
              <a:t>2.00 PM. and 5.00 P.M. is best - but not within four hours of bed time. </a:t>
            </a:r>
            <a:endParaRPr lang="tr-TR" dirty="0" smtClean="0"/>
          </a:p>
          <a:p>
            <a:r>
              <a:rPr lang="en-US" dirty="0" smtClean="0"/>
              <a:t>It's okay</a:t>
            </a:r>
            <a:r>
              <a:rPr lang="tr-TR" dirty="0" smtClean="0"/>
              <a:t> </a:t>
            </a:r>
            <a:r>
              <a:rPr lang="en-US" dirty="0" smtClean="0"/>
              <a:t>to </a:t>
            </a:r>
            <a:r>
              <a:rPr lang="en-US" dirty="0"/>
              <a:t>take a leisurely walk after dinner, though.</a:t>
            </a:r>
          </a:p>
          <a:p>
            <a:r>
              <a:rPr lang="en-US" dirty="0" smtClean="0"/>
              <a:t>Don't </a:t>
            </a:r>
            <a:r>
              <a:rPr lang="en-US" dirty="0"/>
              <a:t>eat a large meal within three hours of bedtime. But don't go to bed </a:t>
            </a:r>
            <a:r>
              <a:rPr lang="en-US" dirty="0" smtClean="0"/>
              <a:t>hungry,</a:t>
            </a:r>
            <a:r>
              <a:rPr lang="tr-TR" dirty="0" smtClean="0"/>
              <a:t> </a:t>
            </a:r>
            <a:r>
              <a:rPr lang="en-US" dirty="0" smtClean="0"/>
              <a:t>either</a:t>
            </a:r>
            <a:r>
              <a:rPr lang="en-US" dirty="0"/>
              <a:t>, it can interfere with sleep. if you want a late-night snack, try some </a:t>
            </a:r>
            <a:r>
              <a:rPr lang="en-US" dirty="0" smtClean="0"/>
              <a:t>warm</a:t>
            </a:r>
            <a:r>
              <a:rPr lang="tr-TR" dirty="0" smtClean="0"/>
              <a:t> </a:t>
            </a:r>
            <a:r>
              <a:rPr lang="en-US" dirty="0" smtClean="0"/>
              <a:t>milk </a:t>
            </a:r>
            <a:r>
              <a:rPr lang="en-US" dirty="0"/>
              <a:t>or a banana. Avoid </a:t>
            </a:r>
            <a:r>
              <a:rPr lang="en-US" dirty="0" smtClean="0"/>
              <a:t>fatty</a:t>
            </a:r>
            <a:r>
              <a:rPr lang="tr-TR" dirty="0" smtClean="0"/>
              <a:t> </a:t>
            </a:r>
            <a:r>
              <a:rPr lang="tr-TR" dirty="0" err="1" smtClean="0"/>
              <a:t>and</a:t>
            </a:r>
            <a:r>
              <a:rPr lang="tr-TR" dirty="0" smtClean="0"/>
              <a:t> </a:t>
            </a:r>
            <a:r>
              <a:rPr lang="en-US" dirty="0" smtClean="0"/>
              <a:t>spicy </a:t>
            </a:r>
            <a:r>
              <a:rPr lang="en-US" dirty="0"/>
              <a:t>foods that can cause gas and indigestion</a:t>
            </a:r>
            <a:r>
              <a:rPr lang="en-US" dirty="0" smtClean="0"/>
              <a:t>.</a:t>
            </a:r>
            <a:r>
              <a:rPr lang="tr-TR" dirty="0" smtClean="0"/>
              <a:t> </a:t>
            </a:r>
            <a:r>
              <a:rPr lang="en-US" dirty="0" smtClean="0"/>
              <a:t>(</a:t>
            </a:r>
            <a:r>
              <a:rPr lang="en-US" dirty="0"/>
              <a:t>Graves 1998, </a:t>
            </a:r>
            <a:r>
              <a:rPr lang="en-US" dirty="0" err="1"/>
              <a:t>Vol</a:t>
            </a:r>
            <a:r>
              <a:rPr lang="en-US" dirty="0"/>
              <a:t> 226:82)</a:t>
            </a:r>
          </a:p>
        </p:txBody>
      </p:sp>
    </p:spTree>
    <p:extLst>
      <p:ext uri="{BB962C8B-B14F-4D97-AF65-F5344CB8AC3E}">
        <p14:creationId xmlns:p14="http://schemas.microsoft.com/office/powerpoint/2010/main" val="847918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484784"/>
            <a:ext cx="9144000" cy="5089054"/>
          </a:xfrm>
        </p:spPr>
        <p:txBody>
          <a:bodyPr>
            <a:normAutofit/>
          </a:bodyPr>
          <a:lstStyle/>
          <a:p>
            <a:r>
              <a:rPr lang="tr-TR" dirty="0" err="1">
                <a:latin typeface="Cambria" panose="02040503050406030204" pitchFamily="18" charset="0"/>
              </a:rPr>
              <a:t>Türkçe'ye</a:t>
            </a:r>
            <a:r>
              <a:rPr lang="tr-TR" dirty="0">
                <a:latin typeface="Cambria" panose="02040503050406030204" pitchFamily="18" charset="0"/>
              </a:rPr>
              <a:t> Azize Bergin tarafından çeviri olduğu belirtilmeden ancak özgün </a:t>
            </a:r>
            <a:r>
              <a:rPr lang="tr-TR" dirty="0" smtClean="0">
                <a:latin typeface="Cambria" panose="02040503050406030204" pitchFamily="18" charset="0"/>
              </a:rPr>
              <a:t>metnin resimlerinin </a:t>
            </a:r>
            <a:r>
              <a:rPr lang="tr-TR" dirty="0">
                <a:latin typeface="Cambria" panose="02040503050406030204" pitchFamily="18" charset="0"/>
              </a:rPr>
              <a:t>de olduğu gibi kullanılarak yapılmış çevirisi şöyledir: </a:t>
            </a:r>
          </a:p>
          <a:p>
            <a:r>
              <a:rPr lang="tr-TR" b="1" dirty="0" smtClean="0">
                <a:latin typeface="Cambria" panose="02040503050406030204" pitchFamily="18" charset="0"/>
              </a:rPr>
              <a:t>Her </a:t>
            </a:r>
            <a:r>
              <a:rPr lang="tr-TR" b="1" dirty="0">
                <a:latin typeface="Cambria" panose="02040503050406030204" pitchFamily="18" charset="0"/>
              </a:rPr>
              <a:t>sabah aynı saatte kalkın ve geceleri aynı saatte yatın. Pazar sabahı geç </a:t>
            </a:r>
            <a:r>
              <a:rPr lang="tr-TR" b="1" dirty="0" smtClean="0">
                <a:latin typeface="Cambria" panose="02040503050406030204" pitchFamily="18" charset="0"/>
              </a:rPr>
              <a:t>saate kadar </a:t>
            </a:r>
            <a:r>
              <a:rPr lang="tr-TR" b="1" dirty="0">
                <a:latin typeface="Cambria" panose="02040503050406030204" pitchFamily="18" charset="0"/>
              </a:rPr>
              <a:t>uyumak pazar gecesi sizi uykusuz bırakabilir. Akşamları kafeinli </a:t>
            </a:r>
            <a:r>
              <a:rPr lang="tr-TR" b="1" dirty="0" smtClean="0">
                <a:latin typeface="Cambria" panose="02040503050406030204" pitchFamily="18" charset="0"/>
              </a:rPr>
              <a:t>içecekler ve </a:t>
            </a:r>
            <a:r>
              <a:rPr lang="tr-TR" b="1" dirty="0">
                <a:latin typeface="Cambria" panose="02040503050406030204" pitchFamily="18" charset="0"/>
              </a:rPr>
              <a:t>sigara içmeyin, uyku </a:t>
            </a:r>
            <a:r>
              <a:rPr lang="tr-TR" b="1" dirty="0" smtClean="0">
                <a:latin typeface="Cambria" panose="02040503050406030204" pitchFamily="18" charset="0"/>
              </a:rPr>
              <a:t>kaçıran </a:t>
            </a:r>
            <a:r>
              <a:rPr lang="tr-TR" b="1" dirty="0">
                <a:latin typeface="Cambria" panose="02040503050406030204" pitchFamily="18" charset="0"/>
              </a:rPr>
              <a:t>e</a:t>
            </a:r>
            <a:r>
              <a:rPr lang="tr-TR" b="1" dirty="0" smtClean="0">
                <a:latin typeface="Cambria" panose="02040503050406030204" pitchFamily="18" charset="0"/>
              </a:rPr>
              <a:t>gzersiz </a:t>
            </a:r>
            <a:r>
              <a:rPr lang="tr-TR" b="1" dirty="0">
                <a:latin typeface="Cambria" panose="02040503050406030204" pitchFamily="18" charset="0"/>
              </a:rPr>
              <a:t>yapın. Tok karnına yatmayın. </a:t>
            </a:r>
            <a:r>
              <a:rPr lang="tr-TR" dirty="0">
                <a:latin typeface="Cambria" panose="02040503050406030204" pitchFamily="18" charset="0"/>
              </a:rPr>
              <a:t>(</a:t>
            </a:r>
            <a:r>
              <a:rPr lang="tr-TR" dirty="0" smtClean="0">
                <a:latin typeface="Cambria" panose="02040503050406030204" pitchFamily="18" charset="0"/>
              </a:rPr>
              <a:t>Çev. Bergin</a:t>
            </a:r>
            <a:r>
              <a:rPr lang="tr-TR" dirty="0">
                <a:latin typeface="Cambria" panose="02040503050406030204" pitchFamily="18" charset="0"/>
              </a:rPr>
              <a:t>, 24 şubat 1998)</a:t>
            </a:r>
          </a:p>
        </p:txBody>
      </p:sp>
    </p:spTree>
    <p:extLst>
      <p:ext uri="{BB962C8B-B14F-4D97-AF65-F5344CB8AC3E}">
        <p14:creationId xmlns:p14="http://schemas.microsoft.com/office/powerpoint/2010/main" val="396100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36588" y="1600200"/>
            <a:ext cx="8507412" cy="4525963"/>
          </a:xfrm>
        </p:spPr>
        <p:txBody>
          <a:bodyPr>
            <a:normAutofit fontScale="92500" lnSpcReduction="10000"/>
          </a:bodyPr>
          <a:lstStyle/>
          <a:p>
            <a:r>
              <a:rPr lang="tr-TR" b="1" dirty="0" smtClean="0">
                <a:latin typeface="Cambria" panose="02040503050406030204" pitchFamily="18" charset="0"/>
                <a:ea typeface="Arial Unicode MS" panose="020B0604020202020204" pitchFamily="34" charset="-128"/>
                <a:cs typeface="Arial Unicode MS" panose="020B0604020202020204" pitchFamily="34" charset="-128"/>
              </a:rPr>
              <a:t>TEKNİK ÇEVİRİ NEDİR?</a:t>
            </a:r>
          </a:p>
          <a:p>
            <a:pPr marL="0" indent="0" algn="ctr">
              <a:buNone/>
            </a:pPr>
            <a:endParaRPr lang="tr-TR" sz="4000" b="1" dirty="0" smtClean="0">
              <a:latin typeface="Cambria" panose="02040503050406030204" pitchFamily="18" charset="0"/>
              <a:ea typeface="Arial Unicode MS" panose="020B0604020202020204" pitchFamily="34" charset="-128"/>
              <a:cs typeface="Arial Unicode MS" panose="020B0604020202020204" pitchFamily="34" charset="-128"/>
            </a:endParaRPr>
          </a:p>
          <a:p>
            <a:pPr marL="0" indent="0" algn="ctr">
              <a:buNone/>
            </a:pPr>
            <a:r>
              <a:rPr lang="tr-TR" sz="4000" b="1" dirty="0" smtClean="0">
                <a:latin typeface="Cambria" panose="02040503050406030204" pitchFamily="18" charset="0"/>
                <a:ea typeface="Arial Unicode MS" panose="020B0604020202020204" pitchFamily="34" charset="-128"/>
                <a:cs typeface="Arial Unicode MS" panose="020B0604020202020204" pitchFamily="34" charset="-128"/>
              </a:rPr>
              <a:t>??????????????????</a:t>
            </a:r>
          </a:p>
          <a:p>
            <a:pPr marL="0" indent="0" algn="ctr">
              <a:buNone/>
            </a:pPr>
            <a:r>
              <a:rPr lang="tr-TR" sz="4000" b="1" dirty="0" smtClean="0">
                <a:latin typeface="Cambria" panose="02040503050406030204" pitchFamily="18" charset="0"/>
                <a:ea typeface="Arial Unicode MS" panose="020B0604020202020204" pitchFamily="34" charset="-128"/>
                <a:cs typeface="Arial Unicode MS" panose="020B0604020202020204" pitchFamily="34" charset="-128"/>
              </a:rPr>
              <a:t>??????????????</a:t>
            </a:r>
          </a:p>
          <a:p>
            <a:pPr marL="0" indent="0" algn="ctr">
              <a:buNone/>
            </a:pPr>
            <a:r>
              <a:rPr lang="tr-TR" sz="4000" b="1" dirty="0" smtClean="0">
                <a:latin typeface="Cambria" panose="02040503050406030204" pitchFamily="18" charset="0"/>
                <a:ea typeface="Arial Unicode MS" panose="020B0604020202020204" pitchFamily="34" charset="-128"/>
                <a:cs typeface="Arial Unicode MS" panose="020B0604020202020204" pitchFamily="34" charset="-128"/>
              </a:rPr>
              <a:t>?????????</a:t>
            </a:r>
          </a:p>
          <a:p>
            <a:pPr marL="0" indent="0" algn="ctr">
              <a:buNone/>
            </a:pPr>
            <a:r>
              <a:rPr lang="tr-TR" sz="4000" b="1" dirty="0" smtClean="0">
                <a:latin typeface="Cambria" panose="02040503050406030204" pitchFamily="18" charset="0"/>
                <a:ea typeface="Arial Unicode MS" panose="020B0604020202020204" pitchFamily="34" charset="-128"/>
                <a:cs typeface="Arial Unicode MS" panose="020B0604020202020204" pitchFamily="34" charset="-128"/>
              </a:rPr>
              <a:t>????</a:t>
            </a:r>
          </a:p>
          <a:p>
            <a:pPr marL="0" indent="0" algn="ctr">
              <a:buNone/>
            </a:pPr>
            <a:r>
              <a:rPr lang="tr-TR" sz="4000" b="1" dirty="0" smtClean="0">
                <a:latin typeface="Cambria" panose="02040503050406030204" pitchFamily="18" charset="0"/>
                <a:ea typeface="Arial Unicode MS" panose="020B0604020202020204" pitchFamily="34" charset="-128"/>
                <a:cs typeface="Arial Unicode MS" panose="020B0604020202020204" pitchFamily="34" charset="-128"/>
              </a:rPr>
              <a:t>??</a:t>
            </a:r>
          </a:p>
          <a:p>
            <a:pPr marL="0" indent="0" algn="ctr">
              <a:buNone/>
            </a:pPr>
            <a:r>
              <a:rPr lang="tr-TR" sz="4000" b="1" dirty="0">
                <a:latin typeface="Cambria" panose="02040503050406030204" pitchFamily="18" charset="0"/>
                <a:ea typeface="Arial Unicode MS" panose="020B0604020202020204" pitchFamily="34" charset="-128"/>
                <a:cs typeface="Arial Unicode MS" panose="020B0604020202020204" pitchFamily="34" charset="-128"/>
              </a:rPr>
              <a:t>?</a:t>
            </a:r>
          </a:p>
        </p:txBody>
      </p:sp>
    </p:spTree>
    <p:extLst>
      <p:ext uri="{BB962C8B-B14F-4D97-AF65-F5344CB8AC3E}">
        <p14:creationId xmlns:p14="http://schemas.microsoft.com/office/powerpoint/2010/main" val="2764115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764704"/>
            <a:ext cx="9144000" cy="5809134"/>
          </a:xfrm>
        </p:spPr>
        <p:txBody>
          <a:bodyPr>
            <a:noAutofit/>
          </a:bodyPr>
          <a:lstStyle/>
          <a:p>
            <a:r>
              <a:rPr lang="tr-TR" sz="2400" noProof="1" smtClean="0">
                <a:latin typeface="Cambria" panose="02040503050406030204" pitchFamily="18" charset="0"/>
              </a:rPr>
              <a:t>Siemens marka cep telefonunun kullanım kılavuzunun İngilizcesinden Türkçeye yapılan çevirisinden bir parça inceleyebiliriz:</a:t>
            </a:r>
          </a:p>
          <a:p>
            <a:r>
              <a:rPr lang="tr-TR" sz="2400" noProof="1" smtClean="0">
                <a:latin typeface="Cambria" panose="02040503050406030204" pitchFamily="18" charset="0"/>
              </a:rPr>
              <a:t>Usage Time</a:t>
            </a:r>
          </a:p>
          <a:p>
            <a:r>
              <a:rPr lang="tr-TR" sz="2400" noProof="1" smtClean="0">
                <a:latin typeface="Cambria" panose="02040503050406030204" pitchFamily="18" charset="0"/>
              </a:rPr>
              <a:t>Depending on environmental and network conditions, up to 30 hours stand by time or 4 hours talk time may be achieved.</a:t>
            </a:r>
          </a:p>
          <a:p>
            <a:r>
              <a:rPr lang="tr-TR" noProof="1" smtClean="0">
                <a:latin typeface="Cambria" panose="02040503050406030204" pitchFamily="18" charset="0"/>
              </a:rPr>
              <a:t>Türkçe çevirisi:</a:t>
            </a:r>
          </a:p>
          <a:p>
            <a:r>
              <a:rPr lang="tr-TR" sz="2400" noProof="1" smtClean="0">
                <a:latin typeface="Cambria" panose="02040503050406030204" pitchFamily="18" charset="0"/>
              </a:rPr>
              <a:t>Akü Kullanını Süresi</a:t>
            </a:r>
          </a:p>
          <a:p>
            <a:r>
              <a:rPr lang="tr-TR" sz="2400" noProof="1" smtClean="0">
                <a:latin typeface="Cambria" panose="02040503050406030204" pitchFamily="18" charset="0"/>
              </a:rPr>
              <a:t>Akü 30 saate kadar standby (alıcı ve verici hazır durumda) veya yaklaşık 4 saat sürekli konuşma süresi sunmaktadır.</a:t>
            </a:r>
            <a:endParaRPr lang="tr-TR" sz="2400" noProof="1">
              <a:latin typeface="Cambria" panose="02040503050406030204" pitchFamily="18" charset="0"/>
            </a:endParaRPr>
          </a:p>
        </p:txBody>
      </p:sp>
    </p:spTree>
    <p:extLst>
      <p:ext uri="{BB962C8B-B14F-4D97-AF65-F5344CB8AC3E}">
        <p14:creationId xmlns:p14="http://schemas.microsoft.com/office/powerpoint/2010/main" val="30045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692697"/>
            <a:ext cx="8964488" cy="5881142"/>
          </a:xfrm>
        </p:spPr>
        <p:txBody>
          <a:bodyPr/>
          <a:lstStyle/>
          <a:p>
            <a:r>
              <a:rPr lang="tr-TR" dirty="0"/>
              <a:t>         </a:t>
            </a:r>
            <a:endParaRPr lang="tr-TR" dirty="0" smtClean="0"/>
          </a:p>
          <a:p>
            <a:endParaRPr lang="tr-TR" dirty="0" smtClean="0"/>
          </a:p>
          <a:p>
            <a:r>
              <a:rPr lang="en-US" dirty="0"/>
              <a:t>(</a:t>
            </a:r>
            <a:r>
              <a:rPr lang="en-US" dirty="0" err="1"/>
              <a:t>Burada</a:t>
            </a:r>
            <a:r>
              <a:rPr lang="en-US" dirty="0"/>
              <a:t> </a:t>
            </a:r>
            <a:r>
              <a:rPr lang="en-US" dirty="0" err="1"/>
              <a:t>bir</a:t>
            </a:r>
            <a:r>
              <a:rPr lang="en-US" dirty="0"/>
              <a:t> </a:t>
            </a:r>
            <a:r>
              <a:rPr lang="en-US" dirty="0" err="1"/>
              <a:t>pil</a:t>
            </a:r>
            <a:r>
              <a:rPr lang="en-US" dirty="0"/>
              <a:t> </a:t>
            </a:r>
            <a:r>
              <a:rPr lang="en-US" dirty="0" err="1"/>
              <a:t>resmi</a:t>
            </a:r>
            <a:r>
              <a:rPr lang="en-US" dirty="0"/>
              <a:t> </a:t>
            </a:r>
            <a:r>
              <a:rPr lang="en-US" dirty="0" err="1"/>
              <a:t>var</a:t>
            </a:r>
            <a:r>
              <a:rPr lang="en-US" dirty="0"/>
              <a:t>) Will flash, and a beep will be heard when your battery is nearly exhausted (about one minute of talk time left) (Siemens S6 </a:t>
            </a:r>
            <a:r>
              <a:rPr lang="en-US" dirty="0" err="1"/>
              <a:t>Kullanım</a:t>
            </a:r>
            <a:r>
              <a:rPr lang="en-US" dirty="0"/>
              <a:t> Rehberi:6)</a:t>
            </a:r>
          </a:p>
          <a:p>
            <a:endParaRPr lang="tr-TR" dirty="0"/>
          </a:p>
          <a:p>
            <a:r>
              <a:rPr lang="tr-TR" dirty="0" smtClean="0"/>
              <a:t>İkaz </a:t>
            </a:r>
            <a:r>
              <a:rPr lang="tr-TR" dirty="0"/>
              <a:t>edici bir ses ile birlikte akünün artan </a:t>
            </a:r>
            <a:r>
              <a:rPr lang="tr-TR" dirty="0" smtClean="0"/>
              <a:t>          kapasitesinin </a:t>
            </a:r>
            <a:r>
              <a:rPr lang="tr-TR" dirty="0"/>
              <a:t>belirli bir </a:t>
            </a:r>
            <a:r>
              <a:rPr lang="tr-TR" dirty="0" smtClean="0"/>
              <a:t>değerin altına düştüğünü gösterir.</a:t>
            </a:r>
          </a:p>
          <a:p>
            <a:r>
              <a:rPr lang="tr-TR" dirty="0" smtClean="0"/>
              <a:t>Tamamen </a:t>
            </a:r>
            <a:r>
              <a:rPr lang="tr-TR" dirty="0"/>
              <a:t>boşalmada telefon kapanır. (Siemens S6 Kullanım Rehberi: 7)</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80729"/>
            <a:ext cx="89959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5655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52536" y="1340768"/>
            <a:ext cx="9577064" cy="5233070"/>
          </a:xfrm>
        </p:spPr>
        <p:txBody>
          <a:bodyPr>
            <a:normAutofit/>
          </a:bodyPr>
          <a:lstStyle/>
          <a:p>
            <a:r>
              <a:rPr lang="tr-TR" dirty="0">
                <a:latin typeface="Cambria" panose="02040503050406030204" pitchFamily="18" charset="0"/>
              </a:rPr>
              <a:t>Bazı durumlarda kaynak ve hedef dillerde yazılan metinler, kaynak ve hedef </a:t>
            </a:r>
            <a:r>
              <a:rPr lang="tr-TR" dirty="0" smtClean="0">
                <a:latin typeface="Cambria" panose="02040503050406030204" pitchFamily="18" charset="0"/>
              </a:rPr>
              <a:t>okuyucuların beklentileri </a:t>
            </a:r>
            <a:r>
              <a:rPr lang="tr-TR" dirty="0">
                <a:latin typeface="Cambria" panose="02040503050406030204" pitchFamily="18" charset="0"/>
              </a:rPr>
              <a:t>açısından benzerlik gösterdiğinden kaynak dildeki metin ve </a:t>
            </a:r>
            <a:r>
              <a:rPr lang="tr-TR" dirty="0" smtClean="0">
                <a:latin typeface="Cambria" panose="02040503050406030204" pitchFamily="18" charset="0"/>
              </a:rPr>
              <a:t>hedef dildeki </a:t>
            </a:r>
            <a:r>
              <a:rPr lang="tr-TR" dirty="0">
                <a:latin typeface="Cambria" panose="02040503050406030204" pitchFamily="18" charset="0"/>
              </a:rPr>
              <a:t>metin arasında tutarsızlıklar oluşmaz. Ancak genelde hedef </a:t>
            </a:r>
            <a:r>
              <a:rPr lang="tr-TR" dirty="0" smtClean="0">
                <a:latin typeface="Cambria" panose="02040503050406030204" pitchFamily="18" charset="0"/>
              </a:rPr>
              <a:t>okuyucu/kullanıcının beklentilerinin </a:t>
            </a:r>
            <a:r>
              <a:rPr lang="tr-TR" dirty="0">
                <a:latin typeface="Cambria" panose="02040503050406030204" pitchFamily="18" charset="0"/>
              </a:rPr>
              <a:t>farklı olması yüzünden hedef dildeki metinde gerekli </a:t>
            </a:r>
            <a:r>
              <a:rPr lang="tr-TR" dirty="0" smtClean="0">
                <a:latin typeface="Cambria" panose="02040503050406030204" pitchFamily="18" charset="0"/>
              </a:rPr>
              <a:t>değişiklikler yapılması </a:t>
            </a:r>
            <a:r>
              <a:rPr lang="tr-TR" dirty="0">
                <a:latin typeface="Cambria" panose="02040503050406030204" pitchFamily="18" charset="0"/>
              </a:rPr>
              <a:t>söz konusu olabilir. </a:t>
            </a:r>
            <a:endParaRPr lang="tr-TR" dirty="0" smtClean="0">
              <a:latin typeface="Cambria" panose="02040503050406030204" pitchFamily="18" charset="0"/>
            </a:endParaRPr>
          </a:p>
          <a:p>
            <a:r>
              <a:rPr lang="tr-TR" dirty="0" smtClean="0">
                <a:latin typeface="Cambria" panose="02040503050406030204" pitchFamily="18" charset="0"/>
              </a:rPr>
              <a:t>Örnek </a:t>
            </a:r>
            <a:r>
              <a:rPr lang="tr-TR" dirty="0">
                <a:latin typeface="Cambria" panose="02040503050406030204" pitchFamily="18" charset="0"/>
              </a:rPr>
              <a:t>olarak aynı kullanım kılavuzundan alınmış bir </a:t>
            </a:r>
            <a:r>
              <a:rPr lang="tr-TR" dirty="0" smtClean="0">
                <a:latin typeface="Cambria" panose="02040503050406030204" pitchFamily="18" charset="0"/>
              </a:rPr>
              <a:t>yönergeye bakabiliriz</a:t>
            </a:r>
            <a:r>
              <a:rPr lang="tr-TR" dirty="0">
                <a:latin typeface="Cambria" panose="02040503050406030204" pitchFamily="18" charset="0"/>
              </a:rPr>
              <a:t>.</a:t>
            </a:r>
          </a:p>
        </p:txBody>
      </p:sp>
    </p:spTree>
    <p:extLst>
      <p:ext uri="{BB962C8B-B14F-4D97-AF65-F5344CB8AC3E}">
        <p14:creationId xmlns:p14="http://schemas.microsoft.com/office/powerpoint/2010/main" val="3367002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196752"/>
            <a:ext cx="8892480" cy="5377086"/>
          </a:xfrm>
        </p:spPr>
        <p:txBody>
          <a:bodyPr>
            <a:normAutofit fontScale="92500" lnSpcReduction="10000"/>
          </a:bodyPr>
          <a:lstStyle/>
          <a:p>
            <a:r>
              <a:rPr lang="tr-TR" noProof="1" smtClean="0"/>
              <a:t>İngilizcesi:</a:t>
            </a:r>
          </a:p>
          <a:p>
            <a:r>
              <a:rPr lang="tr-TR" noProof="1" smtClean="0"/>
              <a:t>A busy number can be easily redialled (immediately or later on) : (Siemens S6 Kullanım Rehberi: 9).</a:t>
            </a:r>
          </a:p>
          <a:p>
            <a:r>
              <a:rPr lang="tr-TR" b="1" noProof="1" smtClean="0"/>
              <a:t>Türkçesi:</a:t>
            </a:r>
          </a:p>
          <a:p>
            <a:r>
              <a:rPr lang="tr-TR" noProof="1" smtClean="0"/>
              <a:t>Meşgul olan telefon numarasını hemen veya daha sonra tekrar arayabilirsiniz. (Siemens S6 Kullanım Rehberi: 10).</a:t>
            </a:r>
          </a:p>
          <a:p>
            <a:endParaRPr lang="tr-TR" noProof="1" smtClean="0"/>
          </a:p>
          <a:p>
            <a:r>
              <a:rPr lang="tr-TR" noProof="1" smtClean="0"/>
              <a:t>Türkçe çeviride kullanıcının bu tür cihazları kullanan kişilerin bazılarının eğitim düzeyinin düşük olabileceği, dolayısıyla hiçbir tuşa basmadan otomatik olarak meşgul numaranın aranacağı düşüncesine kapılmaması için etken çatı kurulmuş ve yukarıdaki değişiklik yapılmıştır.</a:t>
            </a:r>
            <a:endParaRPr lang="tr-TR" noProof="1"/>
          </a:p>
        </p:txBody>
      </p:sp>
    </p:spTree>
    <p:extLst>
      <p:ext uri="{BB962C8B-B14F-4D97-AF65-F5344CB8AC3E}">
        <p14:creationId xmlns:p14="http://schemas.microsoft.com/office/powerpoint/2010/main" val="1719345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700808"/>
            <a:ext cx="9144000" cy="4873030"/>
          </a:xfrm>
        </p:spPr>
        <p:txBody>
          <a:bodyPr/>
          <a:lstStyle/>
          <a:p>
            <a:r>
              <a:rPr lang="tr-TR" dirty="0">
                <a:latin typeface="Cambria" panose="02040503050406030204" pitchFamily="18" charset="0"/>
              </a:rPr>
              <a:t>Teknik çeviride kaynak </a:t>
            </a:r>
            <a:r>
              <a:rPr lang="tr-TR" dirty="0" smtClean="0">
                <a:latin typeface="Cambria" panose="02040503050406030204" pitchFamily="18" charset="0"/>
              </a:rPr>
              <a:t>metni </a:t>
            </a:r>
            <a:r>
              <a:rPr lang="tr-TR" dirty="0">
                <a:latin typeface="Cambria" panose="02040503050406030204" pitchFamily="18" charset="0"/>
              </a:rPr>
              <a:t>çok iyi bilmenin </a:t>
            </a:r>
            <a:r>
              <a:rPr lang="tr-TR" dirty="0" smtClean="0">
                <a:latin typeface="Cambria" panose="02040503050406030204" pitchFamily="18" charset="0"/>
              </a:rPr>
              <a:t>yansıra </a:t>
            </a:r>
            <a:r>
              <a:rPr lang="tr-TR" dirty="0">
                <a:latin typeface="Cambria" panose="02040503050406030204" pitchFamily="18" charset="0"/>
              </a:rPr>
              <a:t>hedef dili de çok iyi </a:t>
            </a:r>
            <a:r>
              <a:rPr lang="tr-TR" dirty="0" smtClean="0">
                <a:latin typeface="Cambria" panose="02040503050406030204" pitchFamily="18" charset="0"/>
              </a:rPr>
              <a:t>bilip doğru </a:t>
            </a:r>
            <a:r>
              <a:rPr lang="tr-TR" dirty="0">
                <a:latin typeface="Cambria" panose="02040503050406030204" pitchFamily="18" charset="0"/>
              </a:rPr>
              <a:t>kullanabilmek çok önemlidir. </a:t>
            </a:r>
            <a:endParaRPr lang="tr-TR" dirty="0" smtClean="0">
              <a:latin typeface="Cambria" panose="02040503050406030204" pitchFamily="18" charset="0"/>
            </a:endParaRPr>
          </a:p>
          <a:p>
            <a:r>
              <a:rPr lang="tr-TR" dirty="0" smtClean="0">
                <a:latin typeface="Cambria" panose="02040503050406030204" pitchFamily="18" charset="0"/>
              </a:rPr>
              <a:t>Yanlış </a:t>
            </a:r>
            <a:r>
              <a:rPr lang="tr-TR" dirty="0">
                <a:latin typeface="Cambria" panose="02040503050406030204" pitchFamily="18" charset="0"/>
              </a:rPr>
              <a:t>dil kullanımı çeviride gereksiz zaman </a:t>
            </a:r>
            <a:r>
              <a:rPr lang="tr-TR" dirty="0" smtClean="0">
                <a:latin typeface="Cambria" panose="02040503050406030204" pitchFamily="18" charset="0"/>
              </a:rPr>
              <a:t>ve araç </a:t>
            </a:r>
            <a:r>
              <a:rPr lang="tr-TR" dirty="0">
                <a:latin typeface="Cambria" panose="02040503050406030204" pitchFamily="18" charset="0"/>
              </a:rPr>
              <a:t>gereç israfına neden olmaktadır. </a:t>
            </a:r>
            <a:endParaRPr lang="tr-TR" dirty="0" smtClean="0">
              <a:latin typeface="Cambria" panose="02040503050406030204" pitchFamily="18" charset="0"/>
            </a:endParaRPr>
          </a:p>
          <a:p>
            <a:r>
              <a:rPr lang="tr-TR" dirty="0" smtClean="0">
                <a:latin typeface="Cambria" panose="02040503050406030204" pitchFamily="18" charset="0"/>
              </a:rPr>
              <a:t>Çeviriler </a:t>
            </a:r>
            <a:r>
              <a:rPr lang="tr-TR" dirty="0">
                <a:latin typeface="Cambria" panose="02040503050406030204" pitchFamily="18" charset="0"/>
              </a:rPr>
              <a:t>hedef kitlenin dilini konuşmalı ve o </a:t>
            </a:r>
            <a:r>
              <a:rPr lang="tr-TR" dirty="0" smtClean="0">
                <a:latin typeface="Cambria" panose="02040503050406030204" pitchFamily="18" charset="0"/>
              </a:rPr>
              <a:t>alanda ve </a:t>
            </a:r>
            <a:r>
              <a:rPr lang="tr-TR" dirty="0">
                <a:latin typeface="Cambria" panose="02040503050406030204" pitchFamily="18" charset="0"/>
              </a:rPr>
              <a:t>o dilde yazılmış diğer metinlerle benzer olmalıdır.</a:t>
            </a:r>
          </a:p>
        </p:txBody>
      </p:sp>
    </p:spTree>
    <p:extLst>
      <p:ext uri="{BB962C8B-B14F-4D97-AF65-F5344CB8AC3E}">
        <p14:creationId xmlns:p14="http://schemas.microsoft.com/office/powerpoint/2010/main" val="2270122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80528" y="1916832"/>
            <a:ext cx="9073007" cy="4536504"/>
          </a:xfrm>
        </p:spPr>
        <p:txBody>
          <a:bodyPr/>
          <a:lstStyle/>
          <a:p>
            <a:r>
              <a:rPr lang="tr-TR" dirty="0">
                <a:latin typeface="Cambria" panose="02040503050406030204" pitchFamily="18" charset="0"/>
              </a:rPr>
              <a:t>Sonuç olarak teknik çevirinin sadece sözcüklerin sözlükteki karşılıklarını </a:t>
            </a:r>
            <a:r>
              <a:rPr lang="tr-TR" dirty="0" smtClean="0">
                <a:latin typeface="Cambria" panose="02040503050406030204" pitchFamily="18" charset="0"/>
              </a:rPr>
              <a:t>sıralamak değil, kaynak dili çok iyi bilmenin yanı sıra hedef ve teknik yazımı da çok iyi bilmek, çevrilecek konu alanı hakkında bilgi sahibi olmak, bu alanda sözcük düşünce ve yöntem düzeyinde araştırma yapmayı sağlayacak donanıma ulaşabilmektir.</a:t>
            </a:r>
            <a:endParaRPr lang="tr-TR" dirty="0">
              <a:latin typeface="Cambria" panose="02040503050406030204" pitchFamily="18" charset="0"/>
            </a:endParaRPr>
          </a:p>
        </p:txBody>
      </p:sp>
    </p:spTree>
    <p:extLst>
      <p:ext uri="{BB962C8B-B14F-4D97-AF65-F5344CB8AC3E}">
        <p14:creationId xmlns:p14="http://schemas.microsoft.com/office/powerpoint/2010/main" val="3501660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268760"/>
            <a:ext cx="8964488" cy="5305078"/>
          </a:xfrm>
        </p:spPr>
        <p:txBody>
          <a:bodyPr/>
          <a:lstStyle/>
          <a:p>
            <a:r>
              <a:rPr lang="tr-TR" dirty="0" smtClean="0">
                <a:latin typeface="Cambria" panose="02040503050406030204" pitchFamily="18" charset="0"/>
              </a:rPr>
              <a:t>Bazı durumlarda kaynak ve hedef dillerde yazılan metinler, kaynak ve hedef okuyucuların beklentileri açısından benzerlik gösterdiğinden kaynak dildeki metin ve hedef dildeki metin arasında tutarsızlıklar oluşmaz.</a:t>
            </a:r>
          </a:p>
          <a:p>
            <a:pPr marL="109728" indent="0">
              <a:buNone/>
            </a:pPr>
            <a:endParaRPr lang="tr-TR" dirty="0" smtClean="0">
              <a:latin typeface="Cambria" panose="02040503050406030204" pitchFamily="18" charset="0"/>
            </a:endParaRPr>
          </a:p>
          <a:p>
            <a:r>
              <a:rPr lang="tr-TR" dirty="0" smtClean="0">
                <a:latin typeface="Cambria" panose="02040503050406030204" pitchFamily="18" charset="0"/>
              </a:rPr>
              <a:t>Ancak genelde hedef okuyucunun/kullanıcının beklentilerinin farklı olması yüzünden hedef dildeki metinde gerekli değişiklikler yapılması söz konusu olabilir.</a:t>
            </a:r>
            <a:endParaRPr lang="tr-TR" dirty="0">
              <a:latin typeface="Cambria" panose="02040503050406030204" pitchFamily="18" charset="0"/>
            </a:endParaRPr>
          </a:p>
        </p:txBody>
      </p:sp>
    </p:spTree>
    <p:extLst>
      <p:ext uri="{BB962C8B-B14F-4D97-AF65-F5344CB8AC3E}">
        <p14:creationId xmlns:p14="http://schemas.microsoft.com/office/powerpoint/2010/main" val="2748795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988840"/>
            <a:ext cx="9036496" cy="4584998"/>
          </a:xfrm>
        </p:spPr>
        <p:txBody>
          <a:bodyPr/>
          <a:lstStyle/>
          <a:p>
            <a:r>
              <a:rPr lang="tr-TR" dirty="0" smtClean="0"/>
              <a:t>Teknik metin çevirilerinde yapılacak değişiklikler metnin anlamını ve iletisini tam olarak aktarmayı amaçlamalı ve hedef metin açık, kısa, öz ve doğruluk ölçütlerine uygun olmalıdır. </a:t>
            </a:r>
            <a:endParaRPr lang="tr-TR" dirty="0"/>
          </a:p>
        </p:txBody>
      </p:sp>
    </p:spTree>
    <p:extLst>
      <p:ext uri="{BB962C8B-B14F-4D97-AF65-F5344CB8AC3E}">
        <p14:creationId xmlns:p14="http://schemas.microsoft.com/office/powerpoint/2010/main" val="89800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484784"/>
            <a:ext cx="9144000" cy="5089054"/>
          </a:xfrm>
        </p:spPr>
        <p:txBody>
          <a:bodyPr/>
          <a:lstStyle/>
          <a:p>
            <a:r>
              <a:rPr lang="tr-TR" dirty="0" smtClean="0">
                <a:latin typeface="Cambria" panose="02040503050406030204" pitchFamily="18" charset="0"/>
              </a:rPr>
              <a:t>Tüm metin türlerinin çevirisinde olduğu gibi, teknik metinlerin çevirisinde de doğru bir çeviri elde edebilmek, öncelikle çevrilecek metnin doğru bir şekilde çözümlenmesi gerekir</a:t>
            </a:r>
          </a:p>
          <a:p>
            <a:endParaRPr lang="tr-TR" dirty="0">
              <a:latin typeface="Cambria" panose="02040503050406030204" pitchFamily="18" charset="0"/>
            </a:endParaRPr>
          </a:p>
          <a:p>
            <a:r>
              <a:rPr lang="tr-TR" dirty="0" smtClean="0">
                <a:latin typeface="Cambria" panose="02040503050406030204" pitchFamily="18" charset="0"/>
              </a:rPr>
              <a:t>Metin çözümlemesinde, yazınsal metinlere göre , teknik metinler daha az zorluklar içerir.</a:t>
            </a:r>
            <a:endParaRPr lang="tr-TR" dirty="0">
              <a:latin typeface="Cambria" panose="02040503050406030204" pitchFamily="18" charset="0"/>
            </a:endParaRPr>
          </a:p>
        </p:txBody>
      </p:sp>
    </p:spTree>
    <p:extLst>
      <p:ext uri="{BB962C8B-B14F-4D97-AF65-F5344CB8AC3E}">
        <p14:creationId xmlns:p14="http://schemas.microsoft.com/office/powerpoint/2010/main" val="714089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268760"/>
            <a:ext cx="8964488" cy="5305078"/>
          </a:xfrm>
        </p:spPr>
        <p:txBody>
          <a:bodyPr/>
          <a:lstStyle/>
          <a:p>
            <a:r>
              <a:rPr lang="tr-TR" dirty="0" smtClean="0">
                <a:latin typeface="Cambria" panose="02040503050406030204" pitchFamily="18" charset="0"/>
              </a:rPr>
              <a:t>«Teknik metinlerin sade, açık, anlaşılır ve daha çok nesnel ifadeler içermesi genellikle yoruma yer bırakmaz ve bu da kuşkusuz bu süreçte çevirmenin işini kolaylaştıran en önemli unsurlardan biridir.»(Tok,2010:19).</a:t>
            </a:r>
          </a:p>
          <a:p>
            <a:endParaRPr lang="tr-TR" dirty="0">
              <a:latin typeface="Cambria" panose="02040503050406030204" pitchFamily="18" charset="0"/>
            </a:endParaRPr>
          </a:p>
          <a:p>
            <a:r>
              <a:rPr lang="tr-TR" dirty="0" smtClean="0">
                <a:latin typeface="Cambria" panose="02040503050406030204" pitchFamily="18" charset="0"/>
              </a:rPr>
              <a:t>Bu nedenle teknik metinlerin çeviri sürecinde diğer metin türlerine göre daha az güçlükler içerdiği söylenebilir.</a:t>
            </a:r>
            <a:endParaRPr lang="tr-TR" dirty="0">
              <a:latin typeface="Cambria" panose="02040503050406030204" pitchFamily="18" charset="0"/>
            </a:endParaRPr>
          </a:p>
        </p:txBody>
      </p:sp>
    </p:spTree>
    <p:extLst>
      <p:ext uri="{BB962C8B-B14F-4D97-AF65-F5344CB8AC3E}">
        <p14:creationId xmlns:p14="http://schemas.microsoft.com/office/powerpoint/2010/main" val="2283034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412875"/>
            <a:ext cx="8675688" cy="4713288"/>
          </a:xfrm>
        </p:spPr>
        <p:txBody>
          <a:bodyPr/>
          <a:lstStyle/>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«Teknik çeviri, kaynak dilde yazılmış olan bilimsel veya teknik bir metni, hedef kitlenin kendi dilinde yazılmış olduğu izlenimini edineceği bir biçimde çözümlemek ve adeta yeniden yazmaktır»(</a:t>
            </a:r>
            <a:r>
              <a:rPr lang="tr-TR" dirty="0" err="1">
                <a:latin typeface="Cambria" panose="02040503050406030204" pitchFamily="18" charset="0"/>
                <a:ea typeface="Arial Unicode MS" panose="020B0604020202020204" pitchFamily="34" charset="-128"/>
                <a:cs typeface="Arial Unicode MS" panose="020B0604020202020204" pitchFamily="34" charset="-128"/>
              </a:rPr>
              <a:t>H</a:t>
            </a:r>
            <a:r>
              <a:rPr lang="tr-TR" dirty="0" err="1" smtClean="0">
                <a:latin typeface="Cambria" panose="02040503050406030204" pitchFamily="18" charset="0"/>
                <a:ea typeface="Arial Unicode MS" panose="020B0604020202020204" pitchFamily="34" charset="-128"/>
                <a:cs typeface="Arial Unicode MS" panose="020B0604020202020204" pitchFamily="34" charset="-128"/>
              </a:rPr>
              <a:t>orguelin</a:t>
            </a:r>
            <a:r>
              <a:rPr lang="tr-TR" dirty="0" smtClean="0">
                <a:latin typeface="Cambria" panose="02040503050406030204" pitchFamily="18" charset="0"/>
                <a:ea typeface="Arial Unicode MS" panose="020B0604020202020204" pitchFamily="34" charset="-128"/>
                <a:cs typeface="Arial Unicode MS" panose="020B0604020202020204" pitchFamily="34" charset="-128"/>
              </a:rPr>
              <a:t>, 1966).</a:t>
            </a:r>
          </a:p>
          <a:p>
            <a:endParaRPr lang="tr-TR" dirty="0">
              <a:latin typeface="Cambria" panose="02040503050406030204" pitchFamily="18" charset="0"/>
              <a:ea typeface="Arial Unicode MS" panose="020B0604020202020204" pitchFamily="34" charset="-128"/>
              <a:cs typeface="Arial Unicode MS" panose="020B0604020202020204" pitchFamily="34" charset="-128"/>
            </a:endParaRPr>
          </a:p>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«Yazın metinleri dışındaki tüm bilimler alanında üretilen metinler ve özel amaçlı dil kullanımı gerektiren metinlerin bir dilden diğerine çevrilmesi teknik çeviri olarak adlandırılır»(Aksoy, 1998).</a:t>
            </a:r>
            <a:endParaRPr lang="tr-TR" dirty="0">
              <a:latin typeface="Cambria" panose="020405030504060302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157297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268760"/>
            <a:ext cx="9144000" cy="5305078"/>
          </a:xfrm>
        </p:spPr>
        <p:txBody>
          <a:bodyPr>
            <a:normAutofit/>
          </a:bodyPr>
          <a:lstStyle/>
          <a:p>
            <a:r>
              <a:rPr lang="tr-TR" dirty="0" smtClean="0">
                <a:latin typeface="Cambria" panose="02040503050406030204" pitchFamily="18" charset="0"/>
              </a:rPr>
              <a:t>Teknik bir metnin en belirgin özelliklerinden biri, içerdiği terimlerdir.</a:t>
            </a:r>
          </a:p>
          <a:p>
            <a:endParaRPr lang="tr-TR" dirty="0">
              <a:latin typeface="Cambria" panose="02040503050406030204" pitchFamily="18" charset="0"/>
            </a:endParaRPr>
          </a:p>
          <a:p>
            <a:r>
              <a:rPr lang="tr-TR" dirty="0" smtClean="0">
                <a:latin typeface="Cambria" panose="02040503050406030204" pitchFamily="18" charset="0"/>
              </a:rPr>
              <a:t>Metnin teknik söylemi, terim üzerinde kendini gösterir.</a:t>
            </a:r>
          </a:p>
          <a:p>
            <a:endParaRPr lang="tr-TR" dirty="0">
              <a:latin typeface="Cambria" panose="02040503050406030204" pitchFamily="18" charset="0"/>
            </a:endParaRPr>
          </a:p>
          <a:p>
            <a:r>
              <a:rPr lang="tr-TR" dirty="0" smtClean="0">
                <a:latin typeface="Cambria" panose="02040503050406030204" pitchFamily="18" charset="0"/>
              </a:rPr>
              <a:t>Dolayısıyla, terimlerin o metin bağlamında taşıdığı gerçek anlamları bilinmediği sürece ve hedef dilde karşılıkları tam olarak doğru bir şekilde verilmediği sürece çeviri metninin işlevinde eksiklikler ortaya çıkması kaçınılmazdır.</a:t>
            </a:r>
          </a:p>
          <a:p>
            <a:endParaRPr lang="tr-TR" dirty="0">
              <a:latin typeface="Cambria" panose="02040503050406030204" pitchFamily="18" charset="0"/>
            </a:endParaRPr>
          </a:p>
        </p:txBody>
      </p:sp>
    </p:spTree>
    <p:extLst>
      <p:ext uri="{BB962C8B-B14F-4D97-AF65-F5344CB8AC3E}">
        <p14:creationId xmlns:p14="http://schemas.microsoft.com/office/powerpoint/2010/main" val="1850119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052736"/>
            <a:ext cx="8964488" cy="5521102"/>
          </a:xfrm>
        </p:spPr>
        <p:txBody>
          <a:bodyPr>
            <a:normAutofit/>
          </a:bodyPr>
          <a:lstStyle/>
          <a:p>
            <a:r>
              <a:rPr lang="tr-TR" dirty="0" smtClean="0">
                <a:latin typeface="Cambria" panose="02040503050406030204" pitchFamily="18" charset="0"/>
              </a:rPr>
              <a:t>Her bilimsel ya da teknik alan kendine özgü bir terimce içermektedir.</a:t>
            </a:r>
          </a:p>
          <a:p>
            <a:endParaRPr lang="tr-TR" dirty="0">
              <a:latin typeface="Cambria" panose="02040503050406030204" pitchFamily="18" charset="0"/>
            </a:endParaRPr>
          </a:p>
          <a:p>
            <a:r>
              <a:rPr lang="tr-TR" dirty="0" smtClean="0">
                <a:latin typeface="Cambria" panose="02040503050406030204" pitchFamily="18" charset="0"/>
              </a:rPr>
              <a:t>Çevirmenin çevirisini yapacağı alanla ilgili olarak, hem kaynak dilde, hem de hedef dilde kullanılan özel alan terimcesini bilmesi, çeviriyi oldukça kolaylaştıracaktır.</a:t>
            </a:r>
          </a:p>
          <a:p>
            <a:endParaRPr lang="tr-TR" dirty="0">
              <a:latin typeface="Cambria" panose="02040503050406030204" pitchFamily="18" charset="0"/>
            </a:endParaRPr>
          </a:p>
          <a:p>
            <a:r>
              <a:rPr lang="tr-TR" dirty="0" smtClean="0">
                <a:latin typeface="Cambria" panose="02040503050406030204" pitchFamily="18" charset="0"/>
              </a:rPr>
              <a:t>Burada çevirmen için güçlük çıkarabilecek durum ise, her geçen gün ilerleyen ve gelişen teknolojiyle birlikte, bilimsel ve teknik alanlarda kullanılan terimcenin değişikliğe uğraması ve yeni terimlerin oluşmasıdır.</a:t>
            </a:r>
            <a:endParaRPr lang="tr-TR" dirty="0">
              <a:latin typeface="Cambria" panose="02040503050406030204" pitchFamily="18" charset="0"/>
            </a:endParaRPr>
          </a:p>
        </p:txBody>
      </p:sp>
    </p:spTree>
    <p:extLst>
      <p:ext uri="{BB962C8B-B14F-4D97-AF65-F5344CB8AC3E}">
        <p14:creationId xmlns:p14="http://schemas.microsoft.com/office/powerpoint/2010/main" val="636947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836613"/>
            <a:ext cx="8893175" cy="5737225"/>
          </a:xfrm>
        </p:spPr>
        <p:txBody>
          <a:bodyPr/>
          <a:lstStyle/>
          <a:p>
            <a:r>
              <a:rPr lang="tr-TR" b="1" dirty="0" smtClean="0">
                <a:latin typeface="Cambria" panose="02040503050406030204" pitchFamily="18" charset="0"/>
              </a:rPr>
              <a:t>Teknik Çeviride Yetersizliğin Nedenleri Nelerdir?</a:t>
            </a:r>
          </a:p>
          <a:p>
            <a:r>
              <a:rPr lang="tr-TR" dirty="0" smtClean="0">
                <a:latin typeface="Cambria" panose="02040503050406030204" pitchFamily="18" charset="0"/>
              </a:rPr>
              <a:t>Çevirmenin genelde çeviri konusunda bilimsel bir eğitimden ve teknik çeviriyi yönlendiren normlardan yoksun olması,</a:t>
            </a:r>
          </a:p>
          <a:p>
            <a:endParaRPr lang="tr-TR" dirty="0">
              <a:latin typeface="Cambria" panose="02040503050406030204" pitchFamily="18" charset="0"/>
            </a:endParaRPr>
          </a:p>
          <a:p>
            <a:r>
              <a:rPr lang="tr-TR" dirty="0" smtClean="0">
                <a:latin typeface="Cambria" panose="02040503050406030204" pitchFamily="18" charset="0"/>
              </a:rPr>
              <a:t>Çevirmenin maddi kazanç kaygısı yüzünden çok kısa sürede çok fazla çeviri yapmaya girişmesi,</a:t>
            </a:r>
          </a:p>
          <a:p>
            <a:endParaRPr lang="tr-TR" dirty="0">
              <a:latin typeface="Cambria" panose="02040503050406030204" pitchFamily="18" charset="0"/>
            </a:endParaRPr>
          </a:p>
          <a:p>
            <a:r>
              <a:rPr lang="tr-TR" dirty="0" smtClean="0">
                <a:latin typeface="Cambria" panose="02040503050406030204" pitchFamily="18" charset="0"/>
              </a:rPr>
              <a:t>Çevirmenin çeviri yapacağı alanla veya ürünle ilgili bir konu araştırması yapmaması, böyle bir araştırmaya gerek duymaması</a:t>
            </a:r>
          </a:p>
          <a:p>
            <a:endParaRPr lang="tr-TR" dirty="0">
              <a:latin typeface="Cambria" panose="02040503050406030204" pitchFamily="18" charset="0"/>
            </a:endParaRPr>
          </a:p>
          <a:p>
            <a:endParaRPr lang="tr-TR" dirty="0">
              <a:latin typeface="Cambria" panose="02040503050406030204" pitchFamily="18" charset="0"/>
            </a:endParaRPr>
          </a:p>
        </p:txBody>
      </p:sp>
    </p:spTree>
    <p:extLst>
      <p:ext uri="{BB962C8B-B14F-4D97-AF65-F5344CB8AC3E}">
        <p14:creationId xmlns:p14="http://schemas.microsoft.com/office/powerpoint/2010/main" val="3705193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052736"/>
            <a:ext cx="9144000" cy="4324350"/>
          </a:xfrm>
        </p:spPr>
        <p:txBody>
          <a:bodyPr/>
          <a:lstStyle/>
          <a:p>
            <a:r>
              <a:rPr lang="tr-TR" dirty="0" smtClean="0">
                <a:latin typeface="Cambria" panose="02040503050406030204" pitchFamily="18" charset="0"/>
              </a:rPr>
              <a:t>Çevirmenin kaynak ve hedef dil bilgisinin özellikle teknik yazı yazma formatı ve terminoloji açısından yetersizliği,</a:t>
            </a:r>
          </a:p>
          <a:p>
            <a:r>
              <a:rPr lang="tr-TR" sz="2400" b="1" dirty="0">
                <a:latin typeface="Cambria" panose="02040503050406030204" pitchFamily="18" charset="0"/>
              </a:rPr>
              <a:t>S</a:t>
            </a:r>
            <a:r>
              <a:rPr lang="tr-TR" sz="2400" b="1" dirty="0" smtClean="0">
                <a:latin typeface="Cambria" panose="02040503050406030204" pitchFamily="18" charset="0"/>
              </a:rPr>
              <a:t>onuç olarak</a:t>
            </a:r>
            <a:r>
              <a:rPr lang="tr-TR" b="1" dirty="0" smtClean="0">
                <a:latin typeface="Cambria" panose="02040503050406030204" pitchFamily="18" charset="0"/>
              </a:rPr>
              <a:t>; </a:t>
            </a:r>
          </a:p>
          <a:p>
            <a:r>
              <a:rPr lang="tr-TR" dirty="0" smtClean="0">
                <a:latin typeface="Cambria" panose="02040503050406030204" pitchFamily="18" charset="0"/>
              </a:rPr>
              <a:t>Teknik çeviri sadece sözcüklerin sözlükteki karşılıklarını sıralayarak çevirme edimi değildir.</a:t>
            </a:r>
          </a:p>
          <a:p>
            <a:r>
              <a:rPr lang="tr-TR" dirty="0" smtClean="0">
                <a:latin typeface="Cambria" panose="02040503050406030204" pitchFamily="18" charset="0"/>
              </a:rPr>
              <a:t>Her tür çeviri için geçerli olduğu gibi kaynak dili çok iyi bilmenin yansıra hedef dili ve o dildeki teknik yazım kurallarını çok iyi bilmek önemlidir.</a:t>
            </a:r>
            <a:endParaRPr lang="tr-TR" dirty="0">
              <a:latin typeface="Cambria" panose="02040503050406030204" pitchFamily="18" charset="0"/>
            </a:endParaRPr>
          </a:p>
        </p:txBody>
      </p:sp>
    </p:spTree>
    <p:extLst>
      <p:ext uri="{BB962C8B-B14F-4D97-AF65-F5344CB8AC3E}">
        <p14:creationId xmlns:p14="http://schemas.microsoft.com/office/powerpoint/2010/main" val="4177039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412776"/>
            <a:ext cx="8892480" cy="5161062"/>
          </a:xfrm>
        </p:spPr>
        <p:txBody>
          <a:bodyPr/>
          <a:lstStyle/>
          <a:p>
            <a:r>
              <a:rPr lang="tr-TR" dirty="0" smtClean="0">
                <a:latin typeface="Cambria" panose="02040503050406030204" pitchFamily="18" charset="0"/>
              </a:rPr>
              <a:t>Çevirmen çevireceği konu alanı hakkında bilgi sahibi olmalı, bu alanda sözcük, düşünce ve yöntem düzeyinde araştırma yapmasını sağlayacak donanıma ulaşabilmelidir.</a:t>
            </a:r>
          </a:p>
          <a:p>
            <a:endParaRPr lang="tr-TR" dirty="0">
              <a:latin typeface="Cambria" panose="02040503050406030204" pitchFamily="18" charset="0"/>
            </a:endParaRPr>
          </a:p>
          <a:p>
            <a:r>
              <a:rPr lang="tr-TR" dirty="0" smtClean="0">
                <a:latin typeface="Cambria" panose="02040503050406030204" pitchFamily="18" charset="0"/>
              </a:rPr>
              <a:t>Ancak bu koşullar sağlanırsa açık, kısa, öz ve doğru bir teknik çeviri gerçekleşir.</a:t>
            </a:r>
            <a:endParaRPr lang="tr-TR" dirty="0">
              <a:latin typeface="Cambria" panose="02040503050406030204" pitchFamily="18" charset="0"/>
            </a:endParaRPr>
          </a:p>
        </p:txBody>
      </p:sp>
    </p:spTree>
    <p:extLst>
      <p:ext uri="{BB962C8B-B14F-4D97-AF65-F5344CB8AC3E}">
        <p14:creationId xmlns:p14="http://schemas.microsoft.com/office/powerpoint/2010/main" val="3767854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0" y="692696"/>
            <a:ext cx="8229600" cy="1152128"/>
          </a:xfrm>
        </p:spPr>
        <p:txBody>
          <a:bodyPr/>
          <a:lstStyle/>
          <a:p>
            <a:pPr algn="ctr"/>
            <a:r>
              <a:rPr lang="tr-TR" dirty="0" smtClean="0"/>
              <a:t>KAYNAKÇA</a:t>
            </a:r>
            <a:endParaRPr lang="tr-TR" dirty="0"/>
          </a:p>
        </p:txBody>
      </p:sp>
      <p:sp>
        <p:nvSpPr>
          <p:cNvPr id="3" name="İçerik Yer Tutucusu 2"/>
          <p:cNvSpPr>
            <a:spLocks noGrp="1"/>
          </p:cNvSpPr>
          <p:nvPr>
            <p:ph idx="4294967295"/>
          </p:nvPr>
        </p:nvSpPr>
        <p:spPr>
          <a:xfrm>
            <a:off x="0" y="1772816"/>
            <a:ext cx="8229600" cy="4801022"/>
          </a:xfrm>
        </p:spPr>
        <p:txBody>
          <a:bodyPr/>
          <a:lstStyle/>
          <a:p>
            <a:r>
              <a:rPr lang="tr-TR" dirty="0" smtClean="0"/>
              <a:t>Aksoy, N.B.(1998). Teknik Çeviri. </a:t>
            </a:r>
            <a:r>
              <a:rPr lang="tr-TR" i="1" dirty="0" smtClean="0"/>
              <a:t>Hacettepe Üniversitesi Edebiyat fakültesi </a:t>
            </a:r>
            <a:r>
              <a:rPr lang="tr-TR" i="1" dirty="0" err="1" smtClean="0"/>
              <a:t>Dersisi</a:t>
            </a:r>
            <a:r>
              <a:rPr lang="tr-TR" dirty="0" smtClean="0"/>
              <a:t>, 2(15), s.71-80</a:t>
            </a:r>
          </a:p>
          <a:p>
            <a:r>
              <a:rPr lang="tr-TR" dirty="0" smtClean="0"/>
              <a:t>Tok, Ziya. (2017) Kullanma Kılavuzlarının Teknik Çeviri Açısından İncelenmesi. </a:t>
            </a:r>
            <a:r>
              <a:rPr lang="tr-TR" i="1" dirty="0" err="1" smtClean="0"/>
              <a:t>Ulakbilge</a:t>
            </a:r>
            <a:r>
              <a:rPr lang="tr-TR" dirty="0" smtClean="0"/>
              <a:t>, 5(12), s. 931-944</a:t>
            </a:r>
          </a:p>
          <a:p>
            <a:r>
              <a:rPr lang="tr-TR" u="sng" dirty="0" smtClean="0">
                <a:hlinkClick r:id="rId2"/>
              </a:rPr>
              <a:t>https://www.portakaltercüme/teknik-çeiri-nedir/</a:t>
            </a:r>
            <a:endParaRPr lang="tr-TR" u="sng" dirty="0" smtClean="0"/>
          </a:p>
          <a:p>
            <a:r>
              <a:rPr lang="tr-TR" u="sng" dirty="0">
                <a:hlinkClick r:id="rId2"/>
              </a:rPr>
              <a:t>https://</a:t>
            </a:r>
            <a:r>
              <a:rPr lang="tr-TR" u="sng" dirty="0" smtClean="0">
                <a:hlinkClick r:id="rId2"/>
              </a:rPr>
              <a:t>www.</a:t>
            </a:r>
            <a:r>
              <a:rPr lang="tr-TR" u="sng" dirty="0" smtClean="0"/>
              <a:t>çeviribilim.com/?p=227</a:t>
            </a:r>
            <a:endParaRPr lang="tr-TR" u="sng" dirty="0"/>
          </a:p>
        </p:txBody>
      </p:sp>
    </p:spTree>
    <p:extLst>
      <p:ext uri="{BB962C8B-B14F-4D97-AF65-F5344CB8AC3E}">
        <p14:creationId xmlns:p14="http://schemas.microsoft.com/office/powerpoint/2010/main" val="121880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196752"/>
            <a:ext cx="8964488" cy="5377086"/>
          </a:xfrm>
        </p:spPr>
        <p:txBody>
          <a:bodyPr>
            <a:normAutofit/>
          </a:bodyPr>
          <a:lstStyle/>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«Teknik çeviri dediğimizde, bilimsel ve teknoloji alanları bağlamında yazılmış olan deneysel ve betimleyici metinlerin çevirisi anlaşılır»(</a:t>
            </a:r>
            <a:r>
              <a:rPr lang="tr-TR" dirty="0" err="1" smtClean="0">
                <a:latin typeface="Cambria" panose="02040503050406030204" pitchFamily="18" charset="0"/>
                <a:ea typeface="Arial Unicode MS" panose="020B0604020202020204" pitchFamily="34" charset="-128"/>
                <a:cs typeface="Arial Unicode MS" panose="020B0604020202020204" pitchFamily="34" charset="-128"/>
              </a:rPr>
              <a:t>Hervey</a:t>
            </a:r>
            <a:r>
              <a:rPr lang="tr-TR" dirty="0" smtClean="0">
                <a:latin typeface="Cambria" panose="02040503050406030204" pitchFamily="18" charset="0"/>
                <a:ea typeface="Arial Unicode MS" panose="020B0604020202020204" pitchFamily="34" charset="-128"/>
                <a:cs typeface="Arial Unicode MS" panose="020B0604020202020204" pitchFamily="34" charset="-128"/>
              </a:rPr>
              <a:t> &amp; </a:t>
            </a:r>
            <a:r>
              <a:rPr lang="tr-TR" dirty="0" err="1" smtClean="0">
                <a:latin typeface="Cambria" panose="02040503050406030204" pitchFamily="18" charset="0"/>
                <a:ea typeface="Arial Unicode MS" panose="020B0604020202020204" pitchFamily="34" charset="-128"/>
                <a:cs typeface="Arial Unicode MS" panose="020B0604020202020204" pitchFamily="34" charset="-128"/>
              </a:rPr>
              <a:t>Higgins</a:t>
            </a:r>
            <a:r>
              <a:rPr lang="tr-TR" dirty="0" smtClean="0">
                <a:latin typeface="Cambria" panose="02040503050406030204" pitchFamily="18" charset="0"/>
                <a:ea typeface="Arial Unicode MS" panose="020B0604020202020204" pitchFamily="34" charset="-128"/>
                <a:cs typeface="Arial Unicode MS" panose="020B0604020202020204" pitchFamily="34" charset="-128"/>
              </a:rPr>
              <a:t> akt.Erten.1997).</a:t>
            </a:r>
          </a:p>
          <a:p>
            <a:endParaRPr lang="tr-TR" dirty="0">
              <a:latin typeface="Cambria" panose="02040503050406030204" pitchFamily="18" charset="0"/>
              <a:ea typeface="Arial Unicode MS" panose="020B0604020202020204" pitchFamily="34" charset="-128"/>
              <a:cs typeface="Arial Unicode MS" panose="020B0604020202020204" pitchFamily="34" charset="-128"/>
            </a:endParaRPr>
          </a:p>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Yazınsal alanda yapılan çevirilerle karşılaştırıldığında teknolojik gelişmelerin ve uluslararası kurumlaşmaların ve etkileşimin bir gereği olarak uzmanlık alanlarında yapılan çevirilerin payı, 20. yüzyılın son çeyreğine doğru özellikle yoğunlaşarak günümüzde yaşamımızın her alanını kuşatmış bulunmaktadır.</a:t>
            </a:r>
            <a:endParaRPr lang="tr-TR" dirty="0">
              <a:latin typeface="Cambria" panose="020405030504060302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04836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1556792"/>
            <a:ext cx="8964488" cy="5017046"/>
          </a:xfrm>
        </p:spPr>
        <p:txBody>
          <a:bodyPr/>
          <a:lstStyle/>
          <a:p>
            <a:r>
              <a:rPr lang="tr-TR" b="1" dirty="0" smtClean="0">
                <a:latin typeface="Cambria" panose="02040503050406030204" pitchFamily="18" charset="0"/>
                <a:ea typeface="Arial Unicode MS" panose="020B0604020202020204" pitchFamily="34" charset="-128"/>
                <a:cs typeface="Arial Unicode MS" panose="020B0604020202020204" pitchFamily="34" charset="-128"/>
              </a:rPr>
              <a:t>Teknik Çeviri Hangi Konuları Kapsar?</a:t>
            </a:r>
          </a:p>
          <a:p>
            <a:pPr marL="109728" indent="0">
              <a:buNone/>
            </a:pPr>
            <a:endParaRPr lang="tr-TR" b="1" dirty="0" smtClean="0">
              <a:latin typeface="Cambria" panose="02040503050406030204" pitchFamily="18" charset="0"/>
              <a:ea typeface="Arial Unicode MS" panose="020B0604020202020204" pitchFamily="34" charset="-128"/>
              <a:cs typeface="Arial Unicode MS" panose="020B0604020202020204" pitchFamily="34" charset="-128"/>
            </a:endParaRPr>
          </a:p>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Teknik çeviri edebiyat dışındaki tüm bilim alanlarını, reklam, ilan, gazetecilik, propaganda yazıları gibi konularda yazılmış metinlerin çevirilerini içerir.</a:t>
            </a:r>
            <a:endParaRPr lang="tr-TR" dirty="0">
              <a:latin typeface="Cambria" panose="020405030504060302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594463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80528" y="1340768"/>
            <a:ext cx="9324528" cy="5233070"/>
          </a:xfrm>
        </p:spPr>
        <p:txBody>
          <a:bodyPr/>
          <a:lstStyle/>
          <a:p>
            <a:r>
              <a:rPr lang="tr-TR" dirty="0" smtClean="0">
                <a:latin typeface="Cambria" panose="02040503050406030204" pitchFamily="18" charset="0"/>
                <a:ea typeface="Arial Unicode MS" panose="020B0604020202020204" pitchFamily="34" charset="-128"/>
                <a:cs typeface="Arial Unicode MS" panose="020B0604020202020204" pitchFamily="34" charset="-128"/>
              </a:rPr>
              <a:t>Mühendislik, mimarlık, inşaat, elektronik, fizik, kimya, biyoloji, optik, hidrolik, televizyon, bilişim, yazılım, otomotiv, uzay teknolojileri, makine kullanım kılavuzları, tesis-ekipman kurulumları, hukuk, kimya, finans, ekonomi, hava-deniz makinaları, tekstil, gıda, tarım, enerji sağlık, medikal, sıvı yakıt, uluslararası yazışmalar, haberler ve bildirge çevirileri, teknik çeviri gerektiren konular içinde yer almaktadır.</a:t>
            </a:r>
            <a:endParaRPr lang="tr-TR" dirty="0">
              <a:latin typeface="Cambria" panose="020405030504060302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67772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0" y="2249488"/>
            <a:ext cx="8892480" cy="4324350"/>
          </a:xfrm>
        </p:spPr>
        <p:txBody>
          <a:bodyPr/>
          <a:lstStyle/>
          <a:p>
            <a:r>
              <a:rPr lang="tr-TR" dirty="0" smtClean="0">
                <a:latin typeface="Cambria" panose="02040503050406030204" pitchFamily="18" charset="0"/>
              </a:rPr>
              <a:t>Kullanım kılavuzları, teknik şartnameler, kataloglar, broşürler, fen bilimleri projeleri, otomotiv sektörü çevirileri, tapu-kadastro çevirileri, fizik kitapları çevirileri, yazılım ve yazılım mühendisliği-bilgisayar mühendisliği alanında çeviriler</a:t>
            </a:r>
            <a:endParaRPr lang="tr-TR" dirty="0">
              <a:latin typeface="Cambria" panose="02040503050406030204" pitchFamily="18" charset="0"/>
            </a:endParaRPr>
          </a:p>
        </p:txBody>
      </p:sp>
    </p:spTree>
    <p:extLst>
      <p:ext uri="{BB962C8B-B14F-4D97-AF65-F5344CB8AC3E}">
        <p14:creationId xmlns:p14="http://schemas.microsoft.com/office/powerpoint/2010/main" val="1767270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sz="2800" b="1" dirty="0" smtClean="0">
                <a:latin typeface="Cambria" panose="02040503050406030204" pitchFamily="18" charset="0"/>
              </a:rPr>
              <a:t>Teknik </a:t>
            </a:r>
            <a:r>
              <a:rPr lang="tr-TR" sz="2800" b="1" dirty="0">
                <a:latin typeface="Cambria" panose="02040503050406030204" pitchFamily="18" charset="0"/>
              </a:rPr>
              <a:t>M</a:t>
            </a:r>
            <a:r>
              <a:rPr lang="tr-TR" sz="2800" b="1" dirty="0" smtClean="0">
                <a:latin typeface="Cambria" panose="02040503050406030204" pitchFamily="18" charset="0"/>
              </a:rPr>
              <a:t>etinler Hangileridir?</a:t>
            </a:r>
            <a:endParaRPr lang="tr-TR" sz="2800" b="1" dirty="0">
              <a:latin typeface="Cambria" panose="02040503050406030204" pitchFamily="18" charset="0"/>
            </a:endParaRPr>
          </a:p>
        </p:txBody>
      </p:sp>
      <p:sp>
        <p:nvSpPr>
          <p:cNvPr id="5" name="İçerik Yer Tutucusu 4"/>
          <p:cNvSpPr>
            <a:spLocks noGrp="1"/>
          </p:cNvSpPr>
          <p:nvPr>
            <p:ph sz="half" idx="1"/>
          </p:nvPr>
        </p:nvSpPr>
        <p:spPr/>
        <p:txBody>
          <a:bodyPr>
            <a:normAutofit/>
          </a:bodyPr>
          <a:lstStyle/>
          <a:p>
            <a:pPr>
              <a:buFont typeface="Wingdings" panose="05000000000000000000" pitchFamily="2" charset="2"/>
              <a:buChar char="Ø"/>
            </a:pPr>
            <a:r>
              <a:rPr lang="tr-TR" sz="2800" dirty="0" smtClean="0">
                <a:latin typeface="Cambria" panose="02040503050406030204" pitchFamily="18" charset="0"/>
              </a:rPr>
              <a:t>Kullanım Kılavuzları</a:t>
            </a:r>
          </a:p>
          <a:p>
            <a:pPr>
              <a:buFont typeface="Wingdings" panose="05000000000000000000" pitchFamily="2" charset="2"/>
              <a:buChar char="Ø"/>
            </a:pPr>
            <a:r>
              <a:rPr lang="tr-TR" sz="2800" dirty="0" smtClean="0">
                <a:latin typeface="Cambria" panose="02040503050406030204" pitchFamily="18" charset="0"/>
              </a:rPr>
              <a:t>Servis ve bakım kılavuzları</a:t>
            </a:r>
          </a:p>
          <a:p>
            <a:pPr>
              <a:buFont typeface="Wingdings" panose="05000000000000000000" pitchFamily="2" charset="2"/>
              <a:buChar char="Ø"/>
            </a:pPr>
            <a:r>
              <a:rPr lang="tr-TR" sz="2800" dirty="0" smtClean="0">
                <a:latin typeface="Cambria" panose="02040503050406030204" pitchFamily="18" charset="0"/>
              </a:rPr>
              <a:t>Onarım Kılavuzları</a:t>
            </a:r>
          </a:p>
          <a:p>
            <a:pPr>
              <a:buFont typeface="Wingdings" panose="05000000000000000000" pitchFamily="2" charset="2"/>
              <a:buChar char="Ø"/>
            </a:pPr>
            <a:r>
              <a:rPr lang="tr-TR" sz="2800" dirty="0" smtClean="0">
                <a:latin typeface="Cambria" panose="02040503050406030204" pitchFamily="18" charset="0"/>
              </a:rPr>
              <a:t>Parça Listeleri</a:t>
            </a:r>
          </a:p>
          <a:p>
            <a:pPr>
              <a:buFont typeface="Wingdings" panose="05000000000000000000" pitchFamily="2" charset="2"/>
              <a:buChar char="Ø"/>
            </a:pPr>
            <a:r>
              <a:rPr lang="tr-TR" sz="2800" dirty="0" smtClean="0">
                <a:latin typeface="Cambria" panose="02040503050406030204" pitchFamily="18" charset="0"/>
              </a:rPr>
              <a:t>Broşürler</a:t>
            </a:r>
            <a:endParaRPr lang="tr-TR" sz="2800" dirty="0">
              <a:latin typeface="Cambria" panose="02040503050406030204" pitchFamily="18" charset="0"/>
            </a:endParaRPr>
          </a:p>
        </p:txBody>
      </p:sp>
      <p:sp>
        <p:nvSpPr>
          <p:cNvPr id="6" name="İçerik Yer Tutucusu 5"/>
          <p:cNvSpPr>
            <a:spLocks noGrp="1"/>
          </p:cNvSpPr>
          <p:nvPr>
            <p:ph sz="half" idx="2"/>
          </p:nvPr>
        </p:nvSpPr>
        <p:spPr/>
        <p:txBody>
          <a:bodyPr>
            <a:normAutofit/>
          </a:bodyPr>
          <a:lstStyle/>
          <a:p>
            <a:r>
              <a:rPr lang="tr-TR" sz="2800" dirty="0" smtClean="0">
                <a:latin typeface="Cambria" panose="02040503050406030204" pitchFamily="18" charset="0"/>
              </a:rPr>
              <a:t>Eğitim Malzemeleri</a:t>
            </a:r>
          </a:p>
          <a:p>
            <a:r>
              <a:rPr lang="tr-TR" sz="2800" dirty="0" smtClean="0">
                <a:latin typeface="Cambria" panose="02040503050406030204" pitchFamily="18" charset="0"/>
              </a:rPr>
              <a:t>Web siteleri</a:t>
            </a:r>
          </a:p>
          <a:p>
            <a:r>
              <a:rPr lang="tr-TR" sz="2800" dirty="0" smtClean="0">
                <a:latin typeface="Cambria" panose="02040503050406030204" pitchFamily="18" charset="0"/>
              </a:rPr>
              <a:t>Reklam/Tanıtım</a:t>
            </a:r>
          </a:p>
          <a:p>
            <a:r>
              <a:rPr lang="tr-TR" sz="2800" dirty="0" smtClean="0">
                <a:latin typeface="Cambria" panose="02040503050406030204" pitchFamily="18" charset="0"/>
              </a:rPr>
              <a:t>Ambalaj</a:t>
            </a:r>
          </a:p>
          <a:p>
            <a:r>
              <a:rPr lang="tr-TR" sz="2800" dirty="0" smtClean="0">
                <a:latin typeface="Cambria" panose="02040503050406030204" pitchFamily="18" charset="0"/>
              </a:rPr>
              <a:t>Vb.</a:t>
            </a:r>
            <a:endParaRPr lang="tr-TR" sz="2800" dirty="0">
              <a:latin typeface="Cambria" panose="02040503050406030204" pitchFamily="18" charset="0"/>
            </a:endParaRPr>
          </a:p>
        </p:txBody>
      </p:sp>
    </p:spTree>
    <p:extLst>
      <p:ext uri="{BB962C8B-B14F-4D97-AF65-F5344CB8AC3E}">
        <p14:creationId xmlns:p14="http://schemas.microsoft.com/office/powerpoint/2010/main" val="1160388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b="1" dirty="0" smtClean="0">
                <a:latin typeface="Cambria" panose="02040503050406030204" pitchFamily="18" charset="0"/>
              </a:rPr>
              <a:t>Teknik Metin Türleri Nelerdir?</a:t>
            </a:r>
            <a:endParaRPr lang="tr-TR" b="1" dirty="0">
              <a:latin typeface="Cambria" panose="02040503050406030204" pitchFamily="18" charset="0"/>
            </a:endParaRPr>
          </a:p>
        </p:txBody>
      </p:sp>
      <p:sp>
        <p:nvSpPr>
          <p:cNvPr id="5" name="İçerik Yer Tutucusu 4"/>
          <p:cNvSpPr>
            <a:spLocks noGrp="1"/>
          </p:cNvSpPr>
          <p:nvPr>
            <p:ph sz="half" idx="1"/>
          </p:nvPr>
        </p:nvSpPr>
        <p:spPr/>
        <p:txBody>
          <a:bodyPr>
            <a:normAutofit/>
          </a:bodyPr>
          <a:lstStyle/>
          <a:p>
            <a:r>
              <a:rPr lang="tr-TR" sz="2800" dirty="0" smtClean="0"/>
              <a:t>Formlar </a:t>
            </a:r>
          </a:p>
          <a:p>
            <a:r>
              <a:rPr lang="tr-TR" sz="2800" dirty="0" smtClean="0"/>
              <a:t>Anketler </a:t>
            </a:r>
          </a:p>
          <a:p>
            <a:r>
              <a:rPr lang="tr-TR" sz="2800" dirty="0" smtClean="0"/>
              <a:t>Yönergeler</a:t>
            </a:r>
          </a:p>
          <a:p>
            <a:r>
              <a:rPr lang="tr-TR" sz="2800" dirty="0" smtClean="0"/>
              <a:t>Kılavuzlar</a:t>
            </a:r>
          </a:p>
          <a:p>
            <a:r>
              <a:rPr lang="tr-TR" sz="2800" dirty="0" smtClean="0"/>
              <a:t>El kitapları</a:t>
            </a:r>
          </a:p>
          <a:p>
            <a:r>
              <a:rPr lang="tr-TR" sz="2800" dirty="0" smtClean="0"/>
              <a:t>Teknik raporlar</a:t>
            </a:r>
          </a:p>
          <a:p>
            <a:r>
              <a:rPr lang="tr-TR" sz="2800" dirty="0" smtClean="0"/>
              <a:t>İş ve süreç tanımları</a:t>
            </a:r>
          </a:p>
          <a:p>
            <a:r>
              <a:rPr lang="tr-TR" sz="2800" dirty="0" smtClean="0"/>
              <a:t>Parça tanımları</a:t>
            </a:r>
            <a:endParaRPr lang="tr-TR" sz="2800" dirty="0"/>
          </a:p>
        </p:txBody>
      </p:sp>
      <p:sp>
        <p:nvSpPr>
          <p:cNvPr id="6" name="İçerik Yer Tutucusu 5"/>
          <p:cNvSpPr>
            <a:spLocks noGrp="1"/>
          </p:cNvSpPr>
          <p:nvPr>
            <p:ph sz="half" idx="2"/>
          </p:nvPr>
        </p:nvSpPr>
        <p:spPr/>
        <p:txBody>
          <a:bodyPr>
            <a:normAutofit/>
          </a:bodyPr>
          <a:lstStyle/>
          <a:p>
            <a:r>
              <a:rPr lang="tr-TR" sz="2800" dirty="0" smtClean="0"/>
              <a:t>Özetler</a:t>
            </a:r>
          </a:p>
          <a:p>
            <a:r>
              <a:rPr lang="tr-TR" sz="2800" dirty="0" smtClean="0"/>
              <a:t>Dizinler</a:t>
            </a:r>
          </a:p>
          <a:p>
            <a:r>
              <a:rPr lang="tr-TR" sz="2800" dirty="0" smtClean="0"/>
              <a:t>Uyarı mesajları</a:t>
            </a:r>
          </a:p>
          <a:p>
            <a:r>
              <a:rPr lang="tr-TR" sz="2800" dirty="0" smtClean="0"/>
              <a:t>Parça listeleri</a:t>
            </a:r>
          </a:p>
          <a:p>
            <a:r>
              <a:rPr lang="tr-TR" sz="2800" dirty="0" err="1" smtClean="0"/>
              <a:t>Terimlik</a:t>
            </a:r>
            <a:endParaRPr lang="tr-TR" sz="2800" dirty="0" smtClean="0"/>
          </a:p>
          <a:p>
            <a:r>
              <a:rPr lang="tr-TR" sz="2800" dirty="0" smtClean="0"/>
              <a:t>Sınıflandırma sistemleri</a:t>
            </a:r>
          </a:p>
          <a:p>
            <a:r>
              <a:rPr lang="tr-TR" sz="2800" dirty="0" smtClean="0"/>
              <a:t>Vb.</a:t>
            </a:r>
            <a:endParaRPr lang="tr-TR" sz="2800" dirty="0"/>
          </a:p>
        </p:txBody>
      </p:sp>
    </p:spTree>
    <p:extLst>
      <p:ext uri="{BB962C8B-B14F-4D97-AF65-F5344CB8AC3E}">
        <p14:creationId xmlns:p14="http://schemas.microsoft.com/office/powerpoint/2010/main" val="2915894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282</TotalTime>
  <Words>1800</Words>
  <Application>Microsoft Office PowerPoint</Application>
  <PresentationFormat>Ekran Gösterisi (4:3)</PresentationFormat>
  <Paragraphs>155</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Kentsel</vt:lpstr>
      <vt:lpstr>PowerPoint Sunusu</vt:lpstr>
      <vt:lpstr>PowerPoint Sunusu</vt:lpstr>
      <vt:lpstr>PowerPoint Sunusu</vt:lpstr>
      <vt:lpstr>PowerPoint Sunusu</vt:lpstr>
      <vt:lpstr>PowerPoint Sunusu</vt:lpstr>
      <vt:lpstr>PowerPoint Sunusu</vt:lpstr>
      <vt:lpstr>PowerPoint Sunusu</vt:lpstr>
      <vt:lpstr>Teknik Metinler Hangileridir?</vt:lpstr>
      <vt:lpstr>Teknik Metin Türleri Nelerdir?</vt:lpstr>
      <vt:lpstr>PowerPoint Sunusu</vt:lpstr>
      <vt:lpstr>PowerPoint Sunusu</vt:lpstr>
      <vt:lpstr>Teknik çeviride dikkat edilmesi gerekenler!!!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Hulya CEYLAN</dc:creator>
  <cp:lastModifiedBy>Hulya CEYLAN</cp:lastModifiedBy>
  <cp:revision>25</cp:revision>
  <dcterms:created xsi:type="dcterms:W3CDTF">2022-10-19T12:38:41Z</dcterms:created>
  <dcterms:modified xsi:type="dcterms:W3CDTF">2025-02-06T09:33:30Z</dcterms:modified>
</cp:coreProperties>
</file>