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51"/>
  </p:notesMasterIdLst>
  <p:handoutMasterIdLst>
    <p:handoutMasterId r:id="rId52"/>
  </p:handoutMasterIdLst>
  <p:sldIdLst>
    <p:sldId id="330" r:id="rId3"/>
    <p:sldId id="408" r:id="rId4"/>
    <p:sldId id="414" r:id="rId5"/>
    <p:sldId id="415" r:id="rId6"/>
    <p:sldId id="439" r:id="rId7"/>
    <p:sldId id="440" r:id="rId8"/>
    <p:sldId id="466" r:id="rId9"/>
    <p:sldId id="467" r:id="rId10"/>
    <p:sldId id="468" r:id="rId11"/>
    <p:sldId id="469" r:id="rId12"/>
    <p:sldId id="470" r:id="rId13"/>
    <p:sldId id="416" r:id="rId14"/>
    <p:sldId id="417" r:id="rId15"/>
    <p:sldId id="471" r:id="rId16"/>
    <p:sldId id="472" r:id="rId17"/>
    <p:sldId id="418" r:id="rId18"/>
    <p:sldId id="473" r:id="rId19"/>
    <p:sldId id="419" r:id="rId20"/>
    <p:sldId id="420" r:id="rId21"/>
    <p:sldId id="421" r:id="rId22"/>
    <p:sldId id="422" r:id="rId23"/>
    <p:sldId id="441" r:id="rId24"/>
    <p:sldId id="474" r:id="rId25"/>
    <p:sldId id="423" r:id="rId26"/>
    <p:sldId id="425" r:id="rId27"/>
    <p:sldId id="426" r:id="rId28"/>
    <p:sldId id="427" r:id="rId29"/>
    <p:sldId id="475" r:id="rId30"/>
    <p:sldId id="476" r:id="rId31"/>
    <p:sldId id="428" r:id="rId32"/>
    <p:sldId id="429" r:id="rId33"/>
    <p:sldId id="477" r:id="rId34"/>
    <p:sldId id="430" r:id="rId35"/>
    <p:sldId id="478" r:id="rId36"/>
    <p:sldId id="410" r:id="rId37"/>
    <p:sldId id="457" r:id="rId38"/>
    <p:sldId id="458" r:id="rId39"/>
    <p:sldId id="449" r:id="rId40"/>
    <p:sldId id="459" r:id="rId41"/>
    <p:sldId id="450" r:id="rId42"/>
    <p:sldId id="454" r:id="rId43"/>
    <p:sldId id="455" r:id="rId44"/>
    <p:sldId id="456" r:id="rId45"/>
    <p:sldId id="413" r:id="rId46"/>
    <p:sldId id="460" r:id="rId47"/>
    <p:sldId id="461" r:id="rId48"/>
    <p:sldId id="462" r:id="rId49"/>
    <p:sldId id="298" r:id="rId50"/>
  </p:sldIdLst>
  <p:sldSz cx="9144000" cy="6858000" type="screen4x3"/>
  <p:notesSz cx="6858000" cy="9144000"/>
  <p:embeddedFontLst>
    <p:embeddedFont>
      <p:font typeface="Calibri" pitchFamily="34" charset="0"/>
      <p:regular r:id="rId53"/>
      <p:bold r:id="rId54"/>
      <p:italic r:id="rId55"/>
      <p:boldItalic r:id="rId56"/>
    </p:embeddedFont>
    <p:embeddedFont>
      <p:font typeface="Noto Sans Symbols" charset="0"/>
      <p:regular r:id="rId57"/>
    </p:embeddedFont>
    <p:embeddedFont>
      <p:font typeface="Verdana"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952"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981" userDrawn="1">
          <p15:clr>
            <a:srgbClr val="A4A3A4"/>
          </p15:clr>
        </p15:guide>
        <p15:guide id="7" pos="635" userDrawn="1">
          <p15:clr>
            <a:srgbClr val="A4A3A4"/>
          </p15:clr>
        </p15:guide>
        <p15:guide id="8" pos="100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xmlns=""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7" autoAdjust="0"/>
    <p:restoredTop sz="61134" autoAdjust="0"/>
  </p:normalViewPr>
  <p:slideViewPr>
    <p:cSldViewPr snapToGrid="0" snapToObjects="1">
      <p:cViewPr varScale="1">
        <p:scale>
          <a:sx n="88" d="100"/>
          <a:sy n="88" d="100"/>
        </p:scale>
        <p:origin x="-1138" y="-77"/>
      </p:cViewPr>
      <p:guideLst>
        <p:guide orient="horz" pos="3952"/>
        <p:guide orient="horz" pos="4178"/>
        <p:guide orient="horz" pos="119"/>
        <p:guide orient="horz" pos="822"/>
        <p:guide orient="horz" pos="981"/>
        <p:guide pos="295"/>
        <p:guide pos="635"/>
        <p:guide pos="1008"/>
      </p:guideLst>
    </p:cSldViewPr>
  </p:slideViewPr>
  <p:outlineViewPr>
    <p:cViewPr>
      <p:scale>
        <a:sx n="33" d="100"/>
        <a:sy n="33" d="100"/>
      </p:scale>
      <p:origin x="0" y="-46192"/>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4/29/2024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39845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9686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171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Figure 4.1, Page 183.</a:t>
            </a:r>
          </a:p>
          <a:p>
            <a:r>
              <a:rPr lang="en-US" dirty="0"/>
              <a:t>A SWOT analysis describes your firm’s strengths, weaknesses, opportunities, and threats.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schemeClr val="dk1"/>
                </a:solidFill>
                <a:latin typeface="Arial"/>
                <a:ea typeface="Arial"/>
                <a:cs typeface="Arial"/>
                <a:sym typeface="Arial"/>
              </a:rPr>
              <a:t>Alt Text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SWOT stands for strengths, weaknesses, opportunities, and threats. Strengths: current sites do not address market needs, unique approach, easy navigation, better personalization, customer base growing, high value market segment, and superior social strategy. Weaknesses: limited financial resources, no prior online no existing user base, no media attention, no web design expertise, and no computer background. Opportunities: ability to address large market with unmet needs, potential to capture significant share of this market, potential to develop related sites. Threats: approach could be copied by competitors, advertisers may not want to try a new site, rapid pace of technological development, low market entry costs.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5140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4.2, Page 184. </a:t>
            </a:r>
          </a:p>
          <a:p>
            <a:pPr lvl="0" defTabSz="914400"/>
            <a:r>
              <a:rPr lang="en-US" sz="1200" b="0" i="0" u="none" strike="noStrike" kern="1200" cap="none" dirty="0">
                <a:solidFill>
                  <a:prstClr val="black"/>
                </a:solidFill>
                <a:latin typeface="Arial"/>
                <a:ea typeface="Arial"/>
                <a:cs typeface="Arial"/>
                <a:sym typeface="Arial"/>
              </a:rPr>
              <a:t>An e-commerce </a:t>
            </a:r>
            <a:r>
              <a:rPr lang="en-US" sz="1200" b="0" i="0" u="none" strike="noStrike" kern="1200" cap="none" noProof="0" dirty="0">
                <a:solidFill>
                  <a:prstClr val="black"/>
                </a:solidFill>
                <a:latin typeface="Arial"/>
                <a:ea typeface="Arial"/>
                <a:cs typeface="Arial"/>
                <a:sym typeface="Arial"/>
              </a:rPr>
              <a:t>presence</a:t>
            </a:r>
            <a:r>
              <a:rPr lang="en-US" sz="1200" b="0" i="0" u="none" strike="noStrike" kern="1200" cap="none" dirty="0">
                <a:solidFill>
                  <a:prstClr val="black"/>
                </a:solidFill>
                <a:latin typeface="Arial"/>
                <a:ea typeface="Arial"/>
                <a:cs typeface="Arial"/>
                <a:sym typeface="Arial"/>
              </a:rPr>
              <a:t> requires firms to consider the four different kinds of presence, and the platforms and activities associated with each type of presence.</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map depicts the different types of e-commerce presence, the platforms on which each is used and related activities for each. The row entries are as follows: Row 1: type of presence: website or app; platform: traditional, mobile, tablet; activity: search, display, affiliates, and sponsorships. Row 2: type of presence: social media; platform: Facebook, Twitter, Pinterest, Instagram, and blogs; activity: conversation, engagement, sharing, and advice. Row 3: type of presence: e-mail; platform: internal lists and purchased lists; activity: newsletters, updates, and sales. Row 4: type of presence: offline media; platform: print, T V, and radio; activity: education, exposure, and branding.</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59289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4.5, Page 188.</a:t>
            </a:r>
          </a:p>
          <a:p>
            <a:pPr algn="l"/>
            <a:r>
              <a:rPr lang="en-US" sz="1200" b="0" i="0" u="none" strike="noStrike" baseline="0" dirty="0">
                <a:latin typeface="+mn-lt"/>
              </a:rPr>
              <a:t>The systems </a:t>
            </a:r>
            <a:r>
              <a:rPr lang="en-US" sz="1200" b="0" i="0" u="none" strike="noStrike" baseline="0" noProof="0" dirty="0">
                <a:latin typeface="+mn-lt"/>
              </a:rPr>
              <a:t>development</a:t>
            </a:r>
            <a:r>
              <a:rPr lang="en-US" sz="1200" b="0" i="0" u="none" strike="noStrike" baseline="0" dirty="0">
                <a:latin typeface="+mn-lt"/>
              </a:rPr>
              <a:t> life cycle (SDLC) has five major steps: systems analysis/planning, systems design, building the system, testing, and implementation and maintenance.</a:t>
            </a:r>
            <a:endParaRPr lang="en-US" sz="1200" b="0" i="0" u="none" strike="noStrike" kern="1200" cap="none" dirty="0">
              <a:solidFill>
                <a:prstClr val="black"/>
              </a:solidFill>
              <a:latin typeface="+mn-lt"/>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defRPr/>
            </a:pPr>
            <a:r>
              <a:rPr lang="en-US" sz="1200" b="0" i="0" u="none" strike="noStrike" kern="1200" cap="none" dirty="0">
                <a:solidFill>
                  <a:prstClr val="black"/>
                </a:solidFill>
                <a:latin typeface="Arial"/>
                <a:ea typeface="Arial"/>
                <a:cs typeface="Arial"/>
                <a:sym typeface="Arial"/>
              </a:rPr>
              <a:t>Long description:</a:t>
            </a:r>
            <a:r>
              <a:rPr lang="en-US" sz="1200" b="0" i="0" u="none" strike="noStrike" kern="1200" cap="none" baseline="0" dirty="0">
                <a:solidFill>
                  <a:prstClr val="black"/>
                </a:solidFill>
                <a:latin typeface="Arial"/>
                <a:ea typeface="Arial"/>
                <a:cs typeface="Arial"/>
                <a:sym typeface="Arial"/>
              </a:rPr>
              <a:t> </a:t>
            </a:r>
            <a:r>
              <a:rPr lang="en-US" sz="1200" b="0" i="0" u="none" strike="noStrike" kern="1200" cap="none" dirty="0">
                <a:solidFill>
                  <a:schemeClr val="dk1"/>
                </a:solidFill>
                <a:effectLst/>
                <a:latin typeface="Arial"/>
                <a:ea typeface="Calibri" panose="020F0502020204030204" pitchFamily="34" charset="0"/>
                <a:cs typeface="Arial"/>
                <a:sym typeface="Arial"/>
              </a:rPr>
              <a:t>The steps in the flowchart are as follows: The systems development life cycle begins with systems analysis and planning, then systems design, then building the system, then testing, and then implementation service delivery. Best practices include continuous availability of 99 percent or more, design for scalability, build in management for end to end delivery, plan for growth, design system for high speed performance, and understand and optimize workload on system. The caption below the flow chart is as follows: The systems development life cycle or S D L C has five major steps: systems analysis slash planning, systems design, building the system, testing, and implementation and maintenance.</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9661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0849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659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4.7, Page 192. </a:t>
            </a:r>
          </a:p>
          <a:p>
            <a:pPr lvl="0" defTabSz="914400">
              <a:defRPr/>
            </a:pPr>
            <a:r>
              <a:rPr lang="en-US" sz="1200" b="0" i="0" u="none" strike="noStrike" kern="1200" cap="none" dirty="0">
                <a:solidFill>
                  <a:prstClr val="black"/>
                </a:solidFill>
                <a:latin typeface="Arial"/>
                <a:ea typeface="Arial"/>
                <a:cs typeface="Arial"/>
                <a:sym typeface="Arial"/>
              </a:rPr>
              <a:t>You have a number of alternatives to </a:t>
            </a:r>
            <a:r>
              <a:rPr lang="en-US" sz="1200" b="0" i="0" u="none" strike="noStrike" kern="1200" cap="none" noProof="0" dirty="0">
                <a:solidFill>
                  <a:prstClr val="black"/>
                </a:solidFill>
                <a:latin typeface="Arial"/>
                <a:ea typeface="Arial"/>
                <a:cs typeface="Arial"/>
                <a:sym typeface="Arial"/>
              </a:rPr>
              <a:t>consider</a:t>
            </a:r>
            <a:r>
              <a:rPr lang="en-US" sz="1200" b="0" i="0" u="none" strike="noStrike" kern="1200" cap="none" dirty="0">
                <a:solidFill>
                  <a:prstClr val="black"/>
                </a:solidFill>
                <a:latin typeface="Arial"/>
                <a:ea typeface="Arial"/>
                <a:cs typeface="Arial"/>
                <a:sym typeface="Arial"/>
              </a:rPr>
              <a:t> when building and hosting an e-commerce site.</a:t>
            </a:r>
          </a:p>
          <a:p>
            <a:pPr lvl="0" defTabSz="914400">
              <a:defRPr/>
            </a:pPr>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defRPr/>
            </a:pPr>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matrix has four squares as follows: At the intersection of hosting the site in-house and building the site in-house, there is a square with the following label: completely in-house: build: in and host: in. At the intersection of  hosting the site in house, building the site outsource, there is a square with the following label: mixed responsibility: build: out and host: in. At the intersection of hosting the site outsource, building the site in house, there is a square with the following label: mixed responsibility: build: in and host: out. At the intersection of hosting the site outsource and building the site outsource, there is a square with the following label: completely in-house: build: out and host: out.</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7155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4.9, Page 198. </a:t>
            </a:r>
          </a:p>
          <a:p>
            <a:pPr lvl="0" defTabSz="914400"/>
            <a:r>
              <a:rPr lang="en-US" sz="1200" b="0" i="0" u="none" strike="noStrike" kern="1200" cap="none" dirty="0">
                <a:solidFill>
                  <a:prstClr val="black"/>
                </a:solidFill>
                <a:latin typeface="Arial"/>
                <a:ea typeface="Arial"/>
                <a:cs typeface="Arial"/>
                <a:sym typeface="Arial"/>
              </a:rPr>
              <a:t>Website optimization requires that you consider three factors: page content, page generation, and page delivery.</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a:t>
            </a:r>
            <a:r>
              <a:rPr lang="en-US" sz="1200" b="0" i="0" u="none" strike="noStrike" kern="1200" cap="none" noProof="0" dirty="0">
                <a:solidFill>
                  <a:prstClr val="black"/>
                </a:solidFill>
                <a:latin typeface="Arial"/>
                <a:ea typeface="Arial"/>
                <a:cs typeface="Arial"/>
                <a:sym typeface="Arial"/>
              </a:rPr>
              <a:t>description</a:t>
            </a:r>
            <a:r>
              <a:rPr lang="en-US" sz="1200" b="0" i="0" u="none" strike="noStrike" kern="1200" cap="none" dirty="0">
                <a:solidFill>
                  <a:prstClr val="black"/>
                </a:solidFill>
                <a:latin typeface="Arial"/>
                <a:ea typeface="Arial"/>
                <a:cs typeface="Arial"/>
                <a:sym typeface="Arial"/>
              </a:rPr>
              <a:t>: </a:t>
            </a:r>
            <a:r>
              <a:rPr lang="en-US" sz="1200" b="0" i="0" u="none" strike="noStrike" kern="1200" cap="none" dirty="0">
                <a:solidFill>
                  <a:schemeClr val="dk1"/>
                </a:solidFill>
                <a:effectLst/>
                <a:latin typeface="Arial"/>
                <a:ea typeface="Calibri" panose="020F0502020204030204" pitchFamily="34" charset="0"/>
                <a:cs typeface="Arial"/>
                <a:sym typeface="Arial"/>
              </a:rPr>
              <a:t>Page generation factors are server response time, device-based accelerators, efficient resource allocation, resource utilization thresholds, monitoring site performance. Page delivery factors are content delivery networks, edge caching, and bandwidth. Page content factors are optimize H T M L, optimize images, site architecture, and efficient page style.</a:t>
            </a:r>
          </a:p>
          <a:p>
            <a:pPr lvl="0" defTabSz="914400"/>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9697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xmlns=""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xmlns=""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xmlns=""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xmlns=""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xmlns=""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xmlns=""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xmlns=""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xmlns="">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xmlns=""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xmlns=""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xmlns=""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xmlns=""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xmlns=""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xmlns=""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xmlns=""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xmlns=""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xmlns=""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xmlns=""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xmlns=""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xmlns=""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xmlns=""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xmlns=""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xmlns=""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xmlns=""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xmlns=""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xmlns=""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xmlns=""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xmlns=""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xmlns=""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xmlns=""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00F45AE3-EB76-41DE-97B2-CFE79B73D3C6}"/>
              </a:ext>
            </a:extLst>
          </p:cNvPr>
          <p:cNvSpPr>
            <a:spLocks noGrp="1"/>
          </p:cNvSpPr>
          <p:nvPr>
            <p:ph sz="quarter" idx="13"/>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xmlns=""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xmlns="">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2024, 2022, 2020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xmlns=""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 uri="{C183D7F6-B498-43B3-948B-1728B52AA6E4}">
                <adec:decorative xmlns:adec="http://schemas.microsoft.com/office/drawing/2017/decorative" xmlns="" val="0"/>
              </a:ext>
            </a:extLst>
          </p:cNvPr>
          <p:cNvSpPr>
            <a:spLocks noGrp="1"/>
          </p:cNvSpPr>
          <p:nvPr>
            <p:ph type="title"/>
          </p:nvPr>
        </p:nvSpPr>
        <p:spPr>
          <a:xfrm>
            <a:off x="457199" y="143692"/>
            <a:ext cx="8229601" cy="987333"/>
          </a:xfrm>
        </p:spPr>
        <p:txBody>
          <a:bodyPr anchor="ctr"/>
          <a:lstStyle/>
          <a:p>
            <a:r>
              <a:rPr lang="en-US" altLang="en-US" sz="3000" noProof="0" dirty="0">
                <a:solidFill>
                  <a:schemeClr val="tx2"/>
                </a:solidFill>
                <a:cs typeface="Times New Roman" panose="02020603050405020304" pitchFamily="18" charset="0"/>
              </a:rPr>
              <a:t>E-commerce 2023: business. technology. society.</a:t>
            </a:r>
            <a:endParaRPr lang="en-US" sz="3000" noProof="0" dirty="0"/>
          </a:p>
        </p:txBody>
      </p:sp>
      <p:sp>
        <p:nvSpPr>
          <p:cNvPr id="3" name="Content Placeholder 2">
            <a:extLst>
              <a:ext uri="{FF2B5EF4-FFF2-40B4-BE49-F238E27FC236}">
                <a16:creationId xmlns:a16="http://schemas.microsoft.com/office/drawing/2014/main" xmlns="" id="{ABE18F80-D4FC-4D8F-B2BD-E7BEE7E012B5}"/>
              </a:ext>
              <a:ext uri="{C183D7F6-B498-43B3-948B-1728B52AA6E4}">
                <adec:decorative xmlns:adec="http://schemas.microsoft.com/office/drawing/2017/decorative" xmlns="" val="0"/>
              </a:ext>
            </a:extLst>
          </p:cNvPr>
          <p:cNvSpPr>
            <a:spLocks noGrp="1"/>
          </p:cNvSpPr>
          <p:nvPr>
            <p:ph type="body" idx="1"/>
          </p:nvPr>
        </p:nvSpPr>
        <p:spPr>
          <a:xfrm>
            <a:off x="457200" y="1212419"/>
            <a:ext cx="8229600" cy="413524"/>
          </a:xfrm>
        </p:spPr>
        <p:txBody>
          <a:bodyPr anchor="ctr"/>
          <a:lstStyle/>
          <a:p>
            <a:r>
              <a:rPr lang="en-US" noProof="0" dirty="0">
                <a:solidFill>
                  <a:schemeClr val="tx2"/>
                </a:solidFill>
              </a:rPr>
              <a:t>Seventeenth Edition</a:t>
            </a:r>
          </a:p>
        </p:txBody>
      </p:sp>
      <p:pic>
        <p:nvPicPr>
          <p:cNvPr id="7" name="Picture 6" descr="Front cover: E-commerce 20 23: business. technology. society. Seventeenth Edition. By Kenneth C. Laudon and Carol Guercio Traver">
            <a:extLst>
              <a:ext uri="{FF2B5EF4-FFF2-40B4-BE49-F238E27FC236}">
                <a16:creationId xmlns:a16="http://schemas.microsoft.com/office/drawing/2014/main" xmlns="" id="{160DB774-9A92-854E-D381-766F04F05A2A}"/>
              </a:ext>
            </a:extLst>
          </p:cNvPr>
          <p:cNvPicPr>
            <a:picLocks noChangeAspect="1"/>
          </p:cNvPicPr>
          <p:nvPr/>
        </p:nvPicPr>
        <p:blipFill>
          <a:blip r:embed="rId3"/>
          <a:stretch>
            <a:fillRect/>
          </a:stretch>
        </p:blipFill>
        <p:spPr>
          <a:xfrm>
            <a:off x="494139" y="1694010"/>
            <a:ext cx="3620662" cy="4525828"/>
          </a:xfrm>
          <a:prstGeom prst="rect">
            <a:avLst/>
          </a:prstGeom>
        </p:spPr>
      </p:pic>
      <p:sp>
        <p:nvSpPr>
          <p:cNvPr id="5" name="Content Placeholder 4">
            <a:extLst>
              <a:ext uri="{FF2B5EF4-FFF2-40B4-BE49-F238E27FC236}">
                <a16:creationId xmlns:a16="http://schemas.microsoft.com/office/drawing/2014/main" xmlns="" id="{2D222376-7AD7-4443-B67A-120BE12F4DDB}"/>
              </a:ext>
              <a:ext uri="{C183D7F6-B498-43B3-948B-1728B52AA6E4}">
                <adec:decorative xmlns:adec="http://schemas.microsoft.com/office/drawing/2017/decorative" xmlns="" val="0"/>
              </a:ext>
            </a:extLst>
          </p:cNvPr>
          <p:cNvSpPr>
            <a:spLocks noGrp="1"/>
          </p:cNvSpPr>
          <p:nvPr>
            <p:ph sz="quarter" idx="14"/>
          </p:nvPr>
        </p:nvSpPr>
        <p:spPr>
          <a:xfrm>
            <a:off x="5029200" y="1906104"/>
            <a:ext cx="3657600" cy="1186345"/>
          </a:xfrm>
        </p:spPr>
        <p:txBody>
          <a:bodyPr/>
          <a:lstStyle/>
          <a:p>
            <a:pPr marL="0" algn="ctr"/>
            <a:r>
              <a:rPr lang="en-US" b="1" noProof="0" dirty="0">
                <a:latin typeface="+mn-lt"/>
              </a:rPr>
              <a:t>Chapter 4</a:t>
            </a:r>
          </a:p>
        </p:txBody>
      </p:sp>
      <p:sp>
        <p:nvSpPr>
          <p:cNvPr id="6" name="Content Placeholder 5">
            <a:extLst>
              <a:ext uri="{FF2B5EF4-FFF2-40B4-BE49-F238E27FC236}">
                <a16:creationId xmlns:a16="http://schemas.microsoft.com/office/drawing/2014/main" xmlns="" id="{82FD4EC9-4778-4E2F-B136-2A176CA2BA69}"/>
              </a:ext>
              <a:ext uri="{C183D7F6-B498-43B3-948B-1728B52AA6E4}">
                <adec:decorative xmlns:adec="http://schemas.microsoft.com/office/drawing/2017/decorative" xmlns="" val="0"/>
              </a:ext>
            </a:extLst>
          </p:cNvPr>
          <p:cNvSpPr>
            <a:spLocks noGrp="1"/>
          </p:cNvSpPr>
          <p:nvPr>
            <p:ph sz="quarter" idx="15"/>
          </p:nvPr>
        </p:nvSpPr>
        <p:spPr>
          <a:xfrm>
            <a:off x="5201646" y="3252789"/>
            <a:ext cx="3592401" cy="1552675"/>
          </a:xfrm>
        </p:spPr>
        <p:txBody>
          <a:bodyPr/>
          <a:lstStyle/>
          <a:p>
            <a:r>
              <a:rPr lang="en-US" noProof="0" dirty="0"/>
              <a:t>Building an E-commerce Presence: </a:t>
            </a:r>
            <a:r>
              <a:rPr lang="en-US" dirty="0"/>
              <a:t>Websites</a:t>
            </a:r>
            <a:r>
              <a:rPr lang="en-US" noProof="0" dirty="0"/>
              <a:t>, Mobile Sites, and Apps</a:t>
            </a:r>
          </a:p>
        </p:txBody>
      </p:sp>
      <p:pic>
        <p:nvPicPr>
          <p:cNvPr id="22" name="Picture Placeholder 21" descr="Pearson Logo">
            <a:extLst>
              <a:ext uri="{FF2B5EF4-FFF2-40B4-BE49-F238E27FC236}">
                <a16:creationId xmlns:a16="http://schemas.microsoft.com/office/drawing/2014/main" xmlns=""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
        <p:nvSpPr>
          <p:cNvPr id="8" name="Content Placeholder 7">
            <a:extLst>
              <a:ext uri="{FF2B5EF4-FFF2-40B4-BE49-F238E27FC236}">
                <a16:creationId xmlns:a16="http://schemas.microsoft.com/office/drawing/2014/main" xmlns="" id="{C8E88D28-1A9F-4FC4-946F-10B4629D1438}"/>
              </a:ext>
              <a:ext uri="{C183D7F6-B498-43B3-948B-1728B52AA6E4}">
                <adec:decorative xmlns:adec="http://schemas.microsoft.com/office/drawing/2017/decorative" xmlns="" val="0"/>
              </a:ext>
            </a:extLst>
          </p:cNvPr>
          <p:cNvSpPr>
            <a:spLocks noGrp="1"/>
          </p:cNvSpPr>
          <p:nvPr>
            <p:ph sz="quarter" idx="17"/>
          </p:nvPr>
        </p:nvSpPr>
        <p:spPr>
          <a:xfrm>
            <a:off x="2173000" y="6415232"/>
            <a:ext cx="6589712" cy="228600"/>
          </a:xfrm>
        </p:spPr>
        <p:txBody>
          <a:bodyPr/>
          <a:lstStyle/>
          <a:p>
            <a:pPr marL="0" indent="0"/>
            <a:r>
              <a:rPr lang="en-US" altLang="en-US" sz="1200" b="0" noProof="0" dirty="0">
                <a:latin typeface="Verdana"/>
                <a:ea typeface="Verdana" panose="020B0604030504040204" pitchFamily="34" charset="0"/>
                <a:cs typeface="Verdana" panose="020B0604030504040204" pitchFamily="34" charset="0"/>
              </a:rPr>
              <a:t>Copyright © </a:t>
            </a:r>
            <a:r>
              <a:rPr lang="en-US" noProof="0" dirty="0"/>
              <a:t>2024, 2023, 2020 </a:t>
            </a:r>
            <a:r>
              <a:rPr lang="en-US" altLang="en-US" sz="1200" b="0" noProof="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84672" y="198408"/>
            <a:ext cx="8755811" cy="6019847"/>
          </a:xfrm>
        </p:spPr>
        <p:txBody>
          <a:bodyPr/>
          <a:lstStyle/>
          <a:p>
            <a:pPr marL="432" indent="0">
              <a:buNone/>
            </a:pPr>
            <a:r>
              <a:rPr lang="en-US" dirty="0"/>
              <a:t> </a:t>
            </a:r>
            <a:r>
              <a:rPr lang="en-US" b="1" dirty="0"/>
              <a:t>CHARACTERIZE THE </a:t>
            </a:r>
            <a:r>
              <a:rPr lang="en-US" b="1" dirty="0" smtClean="0"/>
              <a:t>MARKETPLACE</a:t>
            </a:r>
            <a:endParaRPr lang="tr-TR" dirty="0" smtClean="0"/>
          </a:p>
          <a:p>
            <a:r>
              <a:rPr lang="en-US" dirty="0" smtClean="0"/>
              <a:t>What </a:t>
            </a:r>
            <a:r>
              <a:rPr lang="en-US" dirty="0"/>
              <a:t>are the features of the marketplace you are about to enter? </a:t>
            </a:r>
            <a:endParaRPr lang="tr-TR" dirty="0" smtClean="0"/>
          </a:p>
          <a:p>
            <a:r>
              <a:rPr lang="en-US" dirty="0" smtClean="0"/>
              <a:t>Is </a:t>
            </a:r>
            <a:r>
              <a:rPr lang="en-US" dirty="0"/>
              <a:t>the </a:t>
            </a:r>
            <a:r>
              <a:rPr lang="en-US" dirty="0" smtClean="0"/>
              <a:t>market</a:t>
            </a:r>
            <a:r>
              <a:rPr lang="tr-TR" dirty="0" smtClean="0"/>
              <a:t> </a:t>
            </a:r>
            <a:r>
              <a:rPr lang="en-US" dirty="0" smtClean="0"/>
              <a:t>growing</a:t>
            </a:r>
            <a:r>
              <a:rPr lang="en-US" dirty="0"/>
              <a:t>, or receding in size? If it’s growing, among which age and income groups? </a:t>
            </a:r>
            <a:endParaRPr lang="tr-TR" dirty="0" smtClean="0"/>
          </a:p>
          <a:p>
            <a:r>
              <a:rPr lang="en-US" dirty="0" smtClean="0"/>
              <a:t>Is </a:t>
            </a:r>
            <a:r>
              <a:rPr lang="en-US" dirty="0"/>
              <a:t>the marketplace shifting from offline to online </a:t>
            </a:r>
            <a:r>
              <a:rPr lang="en-US" dirty="0" smtClean="0"/>
              <a:t>delivery?</a:t>
            </a:r>
            <a:endParaRPr lang="tr-TR" dirty="0" smtClean="0"/>
          </a:p>
          <a:p>
            <a:r>
              <a:rPr lang="en-US" dirty="0" smtClean="0"/>
              <a:t>Is </a:t>
            </a:r>
            <a:r>
              <a:rPr lang="en-US" dirty="0"/>
              <a:t>there a special role for a mobile presence in this market? </a:t>
            </a:r>
            <a:endParaRPr lang="tr-TR" dirty="0" smtClean="0"/>
          </a:p>
          <a:p>
            <a:r>
              <a:rPr lang="en-US" dirty="0" smtClean="0"/>
              <a:t>What </a:t>
            </a:r>
            <a:r>
              <a:rPr lang="en-US" dirty="0"/>
              <a:t>percentage of your target audience uses a website, smartphone, or tablet? What about social networks? What’s the buzz on products like yours? </a:t>
            </a:r>
            <a:endParaRPr lang="tr-TR" dirty="0" smtClean="0"/>
          </a:p>
          <a:p>
            <a:r>
              <a:rPr lang="en-US" dirty="0" smtClean="0"/>
              <a:t>Are </a:t>
            </a:r>
            <a:r>
              <a:rPr lang="en-US" dirty="0"/>
              <a:t>your potential customers on Facebook, </a:t>
            </a:r>
            <a:r>
              <a:rPr lang="en-US" dirty="0" err="1"/>
              <a:t>Instagram</a:t>
            </a:r>
            <a:r>
              <a:rPr lang="en-US" dirty="0"/>
              <a:t>, </a:t>
            </a:r>
            <a:r>
              <a:rPr lang="en-US" dirty="0" err="1"/>
              <a:t>TikTok</a:t>
            </a:r>
            <a:r>
              <a:rPr lang="en-US" dirty="0"/>
              <a:t>, Twitter, or </a:t>
            </a:r>
            <a:r>
              <a:rPr lang="en-US" dirty="0" err="1"/>
              <a:t>Pinterest</a:t>
            </a:r>
            <a:r>
              <a:rPr lang="en-US" dirty="0"/>
              <a:t> talking about the products and services you want to offer?</a:t>
            </a:r>
            <a:endParaRPr lang="tr-TR" dirty="0"/>
          </a:p>
        </p:txBody>
      </p:sp>
    </p:spTree>
    <p:extLst>
      <p:ext uri="{BB962C8B-B14F-4D97-AF65-F5344CB8AC3E}">
        <p14:creationId xmlns:p14="http://schemas.microsoft.com/office/powerpoint/2010/main" val="188903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32913" y="174693"/>
            <a:ext cx="8911087" cy="6157096"/>
          </a:xfrm>
        </p:spPr>
        <p:txBody>
          <a:bodyPr/>
          <a:lstStyle/>
          <a:p>
            <a:r>
              <a:rPr lang="en-US" b="1" dirty="0"/>
              <a:t>WHERE’S THE CONTENT COMING FROM?</a:t>
            </a:r>
          </a:p>
          <a:p>
            <a:r>
              <a:rPr lang="en-US" dirty="0"/>
              <a:t>There are generally two kinds of content: </a:t>
            </a:r>
            <a:r>
              <a:rPr lang="en-US" b="1" dirty="0"/>
              <a:t>static and dynamic. </a:t>
            </a:r>
            <a:r>
              <a:rPr lang="en-US" dirty="0">
                <a:solidFill>
                  <a:srgbClr val="FF0000"/>
                </a:solidFill>
              </a:rPr>
              <a:t>Static content </a:t>
            </a:r>
            <a:r>
              <a:rPr lang="en-US" dirty="0"/>
              <a:t>is </a:t>
            </a:r>
            <a:r>
              <a:rPr lang="en-US" dirty="0" smtClean="0"/>
              <a:t>text</a:t>
            </a:r>
            <a:r>
              <a:rPr lang="tr-TR" dirty="0" smtClean="0"/>
              <a:t> </a:t>
            </a:r>
            <a:r>
              <a:rPr lang="en-US" dirty="0" smtClean="0"/>
              <a:t>and </a:t>
            </a:r>
            <a:r>
              <a:rPr lang="en-US" dirty="0"/>
              <a:t>images that do not frequently change, such as product descriptions, photos, or text that you create to share with your visitors</a:t>
            </a:r>
            <a:r>
              <a:rPr lang="en-US" dirty="0" smtClean="0"/>
              <a:t>.</a:t>
            </a:r>
            <a:endParaRPr lang="tr-TR" dirty="0" smtClean="0"/>
          </a:p>
          <a:p>
            <a:r>
              <a:rPr lang="en-US" dirty="0" smtClean="0">
                <a:solidFill>
                  <a:srgbClr val="FF0000"/>
                </a:solidFill>
              </a:rPr>
              <a:t>Dynamic </a:t>
            </a:r>
            <a:r>
              <a:rPr lang="en-US" dirty="0">
                <a:solidFill>
                  <a:srgbClr val="FF0000"/>
                </a:solidFill>
              </a:rPr>
              <a:t>content </a:t>
            </a:r>
            <a:r>
              <a:rPr lang="en-US" dirty="0"/>
              <a:t>is content that changes regularly, say, daily or hourly. Dynamic content can be created by you or, increasingly, by users. </a:t>
            </a:r>
            <a:r>
              <a:rPr lang="en-US" dirty="0" smtClean="0"/>
              <a:t>User-generated </a:t>
            </a:r>
            <a:r>
              <a:rPr lang="en-US" dirty="0"/>
              <a:t>content has a number of advantages: </a:t>
            </a:r>
            <a:r>
              <a:rPr lang="en-US" b="1" dirty="0"/>
              <a:t>It’s free, it engages your customer fan base, and search engines are more likely to catalog your site if the </a:t>
            </a:r>
            <a:r>
              <a:rPr lang="en-US" b="1" dirty="0" smtClean="0"/>
              <a:t>content </a:t>
            </a:r>
            <a:r>
              <a:rPr lang="en-US" b="1" dirty="0"/>
              <a:t>is changing. </a:t>
            </a:r>
            <a:r>
              <a:rPr lang="en-US" dirty="0"/>
              <a:t>Other sources of content, especially photos, are external websites that aggregate content such as </a:t>
            </a:r>
            <a:r>
              <a:rPr lang="en-US" dirty="0" err="1"/>
              <a:t>Pinterest</a:t>
            </a:r>
            <a:endParaRPr lang="tr-TR" dirty="0"/>
          </a:p>
        </p:txBody>
      </p:sp>
    </p:spTree>
    <p:extLst>
      <p:ext uri="{BB962C8B-B14F-4D97-AF65-F5344CB8AC3E}">
        <p14:creationId xmlns:p14="http://schemas.microsoft.com/office/powerpoint/2010/main" val="171463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Figure 4.1 S</a:t>
            </a:r>
            <a:r>
              <a:rPr lang="en-US" sz="100" kern="1200" noProof="0" dirty="0">
                <a:cs typeface="Times New Roman" panose="02020603050405020304" pitchFamily="18" charset="0"/>
              </a:rPr>
              <a:t> </a:t>
            </a:r>
            <a:r>
              <a:rPr lang="en-US" kern="1200" noProof="0" dirty="0">
                <a:cs typeface="Times New Roman" panose="02020603050405020304" pitchFamily="18" charset="0"/>
              </a:rPr>
              <a:t>W</a:t>
            </a:r>
            <a:r>
              <a:rPr lang="en-US" sz="100" kern="1200" noProof="0" dirty="0">
                <a:cs typeface="Times New Roman" panose="02020603050405020304" pitchFamily="18" charset="0"/>
              </a:rPr>
              <a:t> </a:t>
            </a:r>
            <a:r>
              <a:rPr lang="en-US" kern="1200" noProof="0" dirty="0">
                <a:cs typeface="Times New Roman" panose="02020603050405020304" pitchFamily="18" charset="0"/>
              </a:rPr>
              <a:t>O</a:t>
            </a:r>
            <a:r>
              <a:rPr lang="en-US" sz="100" kern="1200" noProof="0" dirty="0">
                <a:cs typeface="Times New Roman" panose="02020603050405020304" pitchFamily="18" charset="0"/>
              </a:rPr>
              <a:t> </a:t>
            </a:r>
            <a:r>
              <a:rPr lang="en-US" kern="1200" noProof="0" dirty="0">
                <a:cs typeface="Times New Roman" panose="02020603050405020304" pitchFamily="18" charset="0"/>
              </a:rPr>
              <a:t>T Analysis</a:t>
            </a:r>
            <a:endParaRPr lang="en-US" noProof="0" dirty="0"/>
          </a:p>
        </p:txBody>
      </p:sp>
      <p:pic>
        <p:nvPicPr>
          <p:cNvPr id="6" name="Picture 5" descr="A SWOT analysis chart describes various strengths, weaknesses, opportunities, and threats. For a full description, see Notes. Press F6.">
            <a:extLst>
              <a:ext uri="{FF2B5EF4-FFF2-40B4-BE49-F238E27FC236}">
                <a16:creationId xmlns:a16="http://schemas.microsoft.com/office/drawing/2014/main" xmlns="" id="{14A879AB-EDD6-D2EC-9D6E-11C25551835E}"/>
              </a:ext>
            </a:extLst>
          </p:cNvPr>
          <p:cNvPicPr>
            <a:picLocks noChangeAspect="1"/>
          </p:cNvPicPr>
          <p:nvPr/>
        </p:nvPicPr>
        <p:blipFill>
          <a:blip r:embed="rId3"/>
          <a:stretch>
            <a:fillRect/>
          </a:stretch>
        </p:blipFill>
        <p:spPr>
          <a:xfrm>
            <a:off x="1865209" y="1405638"/>
            <a:ext cx="5413582" cy="4708528"/>
          </a:xfrm>
          <a:prstGeom prst="rect">
            <a:avLst/>
          </a:prstGeom>
        </p:spPr>
      </p:pic>
    </p:spTree>
    <p:extLst>
      <p:ext uri="{BB962C8B-B14F-4D97-AF65-F5344CB8AC3E}">
        <p14:creationId xmlns:p14="http://schemas.microsoft.com/office/powerpoint/2010/main" val="75179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93"/>
            <a:ext cx="8229600" cy="1097279"/>
          </a:xfrm>
        </p:spPr>
        <p:txBody>
          <a:bodyPr/>
          <a:lstStyle/>
          <a:p>
            <a:r>
              <a:rPr lang="en-US" sz="3400" kern="1200" noProof="0" dirty="0">
                <a:cs typeface="Times New Roman" panose="02020603050405020304" pitchFamily="18" charset="0"/>
              </a:rPr>
              <a:t>Figure 4.2 E-commerce Presence Map</a:t>
            </a:r>
            <a:endParaRPr lang="en-US" sz="3400" noProof="0" dirty="0"/>
          </a:p>
        </p:txBody>
      </p:sp>
      <p:pic>
        <p:nvPicPr>
          <p:cNvPr id="4" name="Picture 3" descr="A diagram illustrates an e-commerce presence map, with type of presence, platform, and activity. For a full description, see Notes. Press F6.">
            <a:extLst>
              <a:ext uri="{FF2B5EF4-FFF2-40B4-BE49-F238E27FC236}">
                <a16:creationId xmlns:a16="http://schemas.microsoft.com/office/drawing/2014/main" xmlns="" id="{0492BA94-EB8F-4649-AB20-C335AA33DA1F}"/>
              </a:ext>
            </a:extLst>
          </p:cNvPr>
          <p:cNvPicPr>
            <a:picLocks noChangeAspect="1"/>
          </p:cNvPicPr>
          <p:nvPr/>
        </p:nvPicPr>
        <p:blipFill>
          <a:blip r:embed="rId3"/>
          <a:stretch>
            <a:fillRect/>
          </a:stretch>
        </p:blipFill>
        <p:spPr>
          <a:xfrm>
            <a:off x="1970783" y="1328148"/>
            <a:ext cx="5202434" cy="4920529"/>
          </a:xfrm>
          <a:prstGeom prst="rect">
            <a:avLst/>
          </a:prstGeom>
        </p:spPr>
      </p:pic>
    </p:spTree>
    <p:extLst>
      <p:ext uri="{BB962C8B-B14F-4D97-AF65-F5344CB8AC3E}">
        <p14:creationId xmlns:p14="http://schemas.microsoft.com/office/powerpoint/2010/main" val="296770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4"/>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18" y="393100"/>
            <a:ext cx="8351837"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5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4"/>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528638"/>
            <a:ext cx="8283575" cy="579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2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3200" kern="1200" noProof="0" dirty="0">
                <a:cs typeface="Times New Roman" panose="02020603050405020304" pitchFamily="18" charset="0"/>
              </a:rPr>
              <a:t>Building an E-commerce Site: A Systematic Approach</a:t>
            </a:r>
            <a:endParaRPr lang="en-US" sz="3200" noProof="0" dirty="0"/>
          </a:p>
        </p:txBody>
      </p:sp>
      <p:sp>
        <p:nvSpPr>
          <p:cNvPr id="6" name="Content Placeholder 5"/>
          <p:cNvSpPr>
            <a:spLocks noGrp="1"/>
          </p:cNvSpPr>
          <p:nvPr>
            <p:ph sz="quarter" idx="15"/>
          </p:nvPr>
        </p:nvSpPr>
        <p:spPr>
          <a:xfrm>
            <a:off x="457200" y="1237150"/>
            <a:ext cx="5326083" cy="486228"/>
          </a:xfrm>
        </p:spPr>
        <p:txBody>
          <a:bodyPr/>
          <a:lstStyle/>
          <a:p>
            <a:r>
              <a:rPr lang="en-US" sz="2000" kern="1200" noProof="0" dirty="0">
                <a:solidFill>
                  <a:srgbClr val="000000"/>
                </a:solidFill>
                <a:latin typeface="Arial" panose="020B0604020202020204" pitchFamily="34" charset="0"/>
              </a:rPr>
              <a:t>Most important management challenges:</a:t>
            </a:r>
          </a:p>
        </p:txBody>
      </p:sp>
      <p:sp>
        <p:nvSpPr>
          <p:cNvPr id="4" name="Content Placeholder 3"/>
          <p:cNvSpPr>
            <a:spLocks noGrp="1"/>
          </p:cNvSpPr>
          <p:nvPr>
            <p:ph sz="quarter" idx="13"/>
          </p:nvPr>
        </p:nvSpPr>
        <p:spPr>
          <a:xfrm>
            <a:off x="468314" y="1708479"/>
            <a:ext cx="8218486" cy="1163781"/>
          </a:xfrm>
        </p:spPr>
        <p:txBody>
          <a:bodyPr/>
          <a:lstStyle/>
          <a:p>
            <a:pPr marL="741600" lvl="1" indent="-428400">
              <a:buFont typeface="+mj-lt"/>
              <a:buAutoNum type="arabicPeriod"/>
            </a:pPr>
            <a:r>
              <a:rPr lang="en-US" sz="2000" kern="1200" noProof="0" dirty="0">
                <a:solidFill>
                  <a:srgbClr val="000000"/>
                </a:solidFill>
                <a:latin typeface="Arial" panose="020B0604020202020204" pitchFamily="34" charset="0"/>
              </a:rPr>
              <a:t>Developing a clear understanding of business objectives</a:t>
            </a:r>
          </a:p>
          <a:p>
            <a:pPr marL="741600" lvl="1" indent="-428400">
              <a:buFont typeface="+mj-lt"/>
              <a:buAutoNum type="arabicPeriod"/>
            </a:pPr>
            <a:r>
              <a:rPr lang="en-US" sz="2000" kern="1200" noProof="0" dirty="0">
                <a:solidFill>
                  <a:srgbClr val="000000"/>
                </a:solidFill>
                <a:latin typeface="Arial" panose="020B0604020202020204" pitchFamily="34" charset="0"/>
              </a:rPr>
              <a:t>Knowing how to choose the right technology to achieve those objectives</a:t>
            </a:r>
          </a:p>
        </p:txBody>
      </p:sp>
      <p:sp>
        <p:nvSpPr>
          <p:cNvPr id="5" name="Content Placeholder 4"/>
          <p:cNvSpPr>
            <a:spLocks noGrp="1"/>
          </p:cNvSpPr>
          <p:nvPr>
            <p:ph sz="quarter" idx="14"/>
          </p:nvPr>
        </p:nvSpPr>
        <p:spPr>
          <a:xfrm>
            <a:off x="321665" y="2872260"/>
            <a:ext cx="8589422" cy="3795959"/>
          </a:xfrm>
        </p:spPr>
        <p:txBody>
          <a:bodyPr/>
          <a:lstStyle/>
          <a:p>
            <a:pPr lvl="0" indent="-256032"/>
            <a:r>
              <a:rPr lang="en-US" sz="2000" kern="1200" noProof="0" dirty="0">
                <a:solidFill>
                  <a:srgbClr val="000000"/>
                </a:solidFill>
                <a:latin typeface="Arial" panose="020B0604020202020204" pitchFamily="34" charset="0"/>
              </a:rPr>
              <a:t>Main factors to consider</a:t>
            </a:r>
          </a:p>
          <a:p>
            <a:pPr marL="741600" lvl="1"/>
            <a:r>
              <a:rPr lang="en-US" sz="2000" b="1" kern="1200" noProof="0" dirty="0" smtClean="0">
                <a:solidFill>
                  <a:srgbClr val="000000"/>
                </a:solidFill>
                <a:latin typeface="Arial" panose="020B0604020202020204" pitchFamily="34" charset="0"/>
              </a:rPr>
              <a:t>Management</a:t>
            </a:r>
            <a:r>
              <a:rPr lang="tr-TR" sz="2000" b="1" kern="1200" noProof="0" dirty="0" smtClean="0">
                <a:solidFill>
                  <a:srgbClr val="000000"/>
                </a:solidFill>
                <a:latin typeface="Arial" panose="020B0604020202020204" pitchFamily="34" charset="0"/>
              </a:rPr>
              <a:t>: </a:t>
            </a:r>
            <a:r>
              <a:rPr lang="tr-TR" sz="2000" kern="1200" noProof="0" dirty="0" err="1" smtClean="0">
                <a:solidFill>
                  <a:srgbClr val="000000"/>
                </a:solidFill>
                <a:latin typeface="Arial" panose="020B0604020202020204" pitchFamily="34" charset="0"/>
              </a:rPr>
              <a:t>makes</a:t>
            </a:r>
            <a:r>
              <a:rPr lang="tr-TR" sz="2000" kern="1200" noProof="0" dirty="0" smtClean="0">
                <a:solidFill>
                  <a:srgbClr val="000000"/>
                </a:solidFill>
                <a:latin typeface="Arial" panose="020B0604020202020204" pitchFamily="34" charset="0"/>
              </a:rPr>
              <a:t> </a:t>
            </a:r>
            <a:r>
              <a:rPr lang="tr-TR" sz="2000" kern="1200" noProof="0" dirty="0" err="1" smtClean="0">
                <a:solidFill>
                  <a:srgbClr val="000000"/>
                </a:solidFill>
                <a:latin typeface="Arial" panose="020B0604020202020204" pitchFamily="34" charset="0"/>
              </a:rPr>
              <a:t>key</a:t>
            </a:r>
            <a:r>
              <a:rPr lang="tr-TR" sz="2000" kern="1200" noProof="0" dirty="0" smtClean="0">
                <a:solidFill>
                  <a:srgbClr val="000000"/>
                </a:solidFill>
                <a:latin typeface="Arial" panose="020B0604020202020204" pitchFamily="34" charset="0"/>
              </a:rPr>
              <a:t> </a:t>
            </a:r>
            <a:r>
              <a:rPr lang="tr-TR" sz="2000" kern="1200" noProof="0" dirty="0" err="1" smtClean="0">
                <a:solidFill>
                  <a:srgbClr val="000000"/>
                </a:solidFill>
                <a:latin typeface="Arial" panose="020B0604020202020204" pitchFamily="34" charset="0"/>
              </a:rPr>
              <a:t>decisions</a:t>
            </a:r>
            <a:r>
              <a:rPr lang="tr-TR" sz="2000" kern="1200" noProof="0" dirty="0" smtClean="0">
                <a:solidFill>
                  <a:srgbClr val="000000"/>
                </a:solidFill>
                <a:latin typeface="Arial" panose="020B0604020202020204" pitchFamily="34" charset="0"/>
              </a:rPr>
              <a:t>  </a:t>
            </a:r>
            <a:r>
              <a:rPr lang="tr-TR" sz="2000" kern="1200" noProof="0" dirty="0" err="1" smtClean="0">
                <a:solidFill>
                  <a:srgbClr val="000000"/>
                </a:solidFill>
                <a:latin typeface="Arial" panose="020B0604020202020204" pitchFamily="34" charset="0"/>
              </a:rPr>
              <a:t>about</a:t>
            </a:r>
            <a:r>
              <a:rPr lang="tr-TR" sz="2000" kern="1200" noProof="0" dirty="0" smtClean="0">
                <a:solidFill>
                  <a:srgbClr val="000000"/>
                </a:solidFill>
                <a:latin typeface="Arial" panose="020B0604020202020204" pitchFamily="34" charset="0"/>
              </a:rPr>
              <a:t> </a:t>
            </a:r>
            <a:r>
              <a:rPr lang="en-US" sz="2000" kern="1200" dirty="0" smtClean="0">
                <a:solidFill>
                  <a:srgbClr val="000000"/>
                </a:solidFill>
                <a:latin typeface="Arial" panose="020B0604020202020204" pitchFamily="34" charset="0"/>
              </a:rPr>
              <a:t>business </a:t>
            </a:r>
            <a:r>
              <a:rPr lang="en-US" sz="2000" kern="1200" dirty="0">
                <a:solidFill>
                  <a:srgbClr val="000000"/>
                </a:solidFill>
                <a:latin typeface="Arial" panose="020B0604020202020204" pitchFamily="34" charset="0"/>
              </a:rPr>
              <a:t>objectives and strategy, technology, design, and social and information </a:t>
            </a:r>
            <a:r>
              <a:rPr lang="en-US" sz="2000" kern="1200" dirty="0" err="1">
                <a:solidFill>
                  <a:srgbClr val="000000"/>
                </a:solidFill>
                <a:latin typeface="Arial" panose="020B0604020202020204" pitchFamily="34" charset="0"/>
              </a:rPr>
              <a:t>poli-cies</a:t>
            </a:r>
            <a:r>
              <a:rPr lang="en-US" sz="2000" kern="1200" dirty="0">
                <a:solidFill>
                  <a:srgbClr val="000000"/>
                </a:solidFill>
                <a:latin typeface="Arial" panose="020B0604020202020204" pitchFamily="34" charset="0"/>
              </a:rPr>
              <a:t>. </a:t>
            </a:r>
            <a:endParaRPr lang="en-US" sz="2000" kern="1200" noProof="0" dirty="0">
              <a:solidFill>
                <a:srgbClr val="000000"/>
              </a:solidFill>
              <a:latin typeface="Arial" panose="020B0604020202020204" pitchFamily="34" charset="0"/>
            </a:endParaRPr>
          </a:p>
          <a:p>
            <a:pPr marL="741600" lvl="1"/>
            <a:r>
              <a:rPr lang="en-US" sz="2000" b="1" kern="1200" noProof="0" dirty="0">
                <a:solidFill>
                  <a:srgbClr val="000000"/>
                </a:solidFill>
                <a:latin typeface="Arial" panose="020B0604020202020204" pitchFamily="34" charset="0"/>
              </a:rPr>
              <a:t>Hardware architecture</a:t>
            </a:r>
          </a:p>
          <a:p>
            <a:pPr marL="741600" lvl="1"/>
            <a:r>
              <a:rPr lang="en-US" sz="2000" b="1" kern="1200" noProof="0" dirty="0">
                <a:solidFill>
                  <a:srgbClr val="000000"/>
                </a:solidFill>
                <a:latin typeface="Arial" panose="020B0604020202020204" pitchFamily="34" charset="0"/>
              </a:rPr>
              <a:t>Software</a:t>
            </a:r>
          </a:p>
          <a:p>
            <a:pPr marL="741600" lvl="1"/>
            <a:r>
              <a:rPr lang="en-US" sz="2000" b="1" kern="1200" noProof="0" dirty="0" smtClean="0">
                <a:solidFill>
                  <a:srgbClr val="000000"/>
                </a:solidFill>
                <a:latin typeface="Arial" panose="020B0604020202020204" pitchFamily="34" charset="0"/>
              </a:rPr>
              <a:t>Design</a:t>
            </a:r>
            <a:r>
              <a:rPr lang="tr-TR" sz="2000" kern="1200" noProof="0" dirty="0" smtClean="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There are a number of different methodologies for building information systems such as websites. One of the most traditional methods is the systems development life cycle</a:t>
            </a:r>
            <a:endParaRPr lang="en-US" sz="2000" kern="1200" noProof="0" dirty="0">
              <a:solidFill>
                <a:srgbClr val="000000"/>
              </a:solidFill>
              <a:latin typeface="Arial" panose="020B0604020202020204" pitchFamily="34" charset="0"/>
            </a:endParaRPr>
          </a:p>
          <a:p>
            <a:pPr marL="741600" lvl="1"/>
            <a:r>
              <a:rPr lang="en-US" sz="2000" b="1" kern="1200" noProof="0" dirty="0">
                <a:solidFill>
                  <a:srgbClr val="000000"/>
                </a:solidFill>
                <a:latin typeface="Arial" panose="020B0604020202020204" pitchFamily="34" charset="0"/>
              </a:rPr>
              <a:t>Telecommunications</a:t>
            </a:r>
          </a:p>
          <a:p>
            <a:pPr marL="741600" lvl="1"/>
            <a:r>
              <a:rPr lang="en-US" sz="2000" b="1" kern="1200" noProof="0" dirty="0">
                <a:solidFill>
                  <a:srgbClr val="000000"/>
                </a:solidFill>
                <a:latin typeface="Arial" panose="020B0604020202020204" pitchFamily="34" charset="0"/>
              </a:rPr>
              <a:t>Human </a:t>
            </a:r>
            <a:r>
              <a:rPr lang="en-US" sz="2000" b="1" kern="1200" noProof="0" dirty="0" smtClean="0">
                <a:solidFill>
                  <a:srgbClr val="000000"/>
                </a:solidFill>
                <a:latin typeface="Arial" panose="020B0604020202020204" pitchFamily="34" charset="0"/>
              </a:rPr>
              <a:t>resources</a:t>
            </a:r>
            <a:r>
              <a:rPr lang="tr-TR" sz="2000" kern="1200" dirty="0" smtClean="0">
                <a:solidFill>
                  <a:srgbClr val="000000"/>
                </a:solidFill>
                <a:latin typeface="Arial" panose="020B0604020202020204" pitchFamily="34" charset="0"/>
              </a:rPr>
              <a:t>: </a:t>
            </a:r>
            <a:r>
              <a:rPr lang="en-US" sz="1800" kern="1200" dirty="0">
                <a:solidFill>
                  <a:srgbClr val="000000"/>
                </a:solidFill>
                <a:latin typeface="Arial" panose="020B0604020202020204" pitchFamily="34" charset="0"/>
              </a:rPr>
              <a:t>bring together a team of individuals who possess the skill sets needed to build and man-age a successful e-commerce presence</a:t>
            </a:r>
            <a:r>
              <a:rPr lang="en-US" sz="2000" kern="1200" dirty="0">
                <a:solidFill>
                  <a:srgbClr val="000000"/>
                </a:solidFill>
                <a:latin typeface="Arial" panose="020B0604020202020204" pitchFamily="34" charset="0"/>
              </a:rPr>
              <a:t>.</a:t>
            </a:r>
            <a:endParaRPr lang="en-US" sz="2000"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0948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1214438"/>
            <a:ext cx="8321675"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03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Planning: The Systems Development Life Cycle</a:t>
            </a:r>
            <a:endParaRPr lang="en-US" sz="3200" dirty="0"/>
          </a:p>
        </p:txBody>
      </p:sp>
      <p:sp>
        <p:nvSpPr>
          <p:cNvPr id="3" name="Content Placeholder 2"/>
          <p:cNvSpPr>
            <a:spLocks noGrp="1"/>
          </p:cNvSpPr>
          <p:nvPr>
            <p:ph sz="quarter" idx="13"/>
          </p:nvPr>
        </p:nvSpPr>
        <p:spPr>
          <a:xfrm>
            <a:off x="457200" y="1554921"/>
            <a:ext cx="8232775" cy="4039056"/>
          </a:xfrm>
        </p:spPr>
        <p:txBody>
          <a:bodyPr/>
          <a:lstStyle/>
          <a:p>
            <a:pPr lvl="0" indent="-256032">
              <a:buSzPts val="2400"/>
            </a:pPr>
            <a:r>
              <a:rPr lang="en-US" kern="1200" noProof="0" dirty="0">
                <a:solidFill>
                  <a:srgbClr val="000000"/>
                </a:solidFill>
                <a:latin typeface="Arial" panose="020B0604020202020204" pitchFamily="34" charset="0"/>
              </a:rPr>
              <a:t>Methodology for understanding business objectives of a system </a:t>
            </a:r>
            <a:r>
              <a:rPr lang="en-US" kern="1200" dirty="0">
                <a:solidFill>
                  <a:srgbClr val="000000"/>
                </a:solidFill>
                <a:latin typeface="Arial" panose="020B0604020202020204" pitchFamily="34" charset="0"/>
              </a:rPr>
              <a:t>and</a:t>
            </a:r>
            <a:r>
              <a:rPr lang="en-US" kern="1200" noProof="0" dirty="0">
                <a:solidFill>
                  <a:srgbClr val="000000"/>
                </a:solidFill>
                <a:latin typeface="Arial" panose="020B0604020202020204" pitchFamily="34" charset="0"/>
              </a:rPr>
              <a:t> designing an appropriate solution</a:t>
            </a:r>
          </a:p>
          <a:p>
            <a:pPr lvl="0" indent="-256032">
              <a:buSzPts val="2400"/>
            </a:pPr>
            <a:r>
              <a:rPr lang="en-US" kern="1200" noProof="0" dirty="0">
                <a:solidFill>
                  <a:srgbClr val="000000"/>
                </a:solidFill>
                <a:latin typeface="Arial" panose="020B0604020202020204" pitchFamily="34" charset="0"/>
              </a:rPr>
              <a:t>Five major steps</a:t>
            </a:r>
          </a:p>
          <a:p>
            <a:pPr marL="741600" lvl="1">
              <a:buSzPts val="2400"/>
            </a:pPr>
            <a:r>
              <a:rPr lang="en-US" kern="1200" noProof="0" dirty="0">
                <a:solidFill>
                  <a:srgbClr val="000000"/>
                </a:solidFill>
                <a:latin typeface="Arial" panose="020B0604020202020204" pitchFamily="34" charset="0"/>
              </a:rPr>
              <a:t>Systems analysis/planning</a:t>
            </a:r>
          </a:p>
          <a:p>
            <a:pPr marL="741600" lvl="1">
              <a:buSzPts val="2400"/>
            </a:pPr>
            <a:r>
              <a:rPr lang="en-US" kern="1200" noProof="0" dirty="0">
                <a:solidFill>
                  <a:srgbClr val="000000"/>
                </a:solidFill>
                <a:latin typeface="Arial" panose="020B0604020202020204" pitchFamily="34" charset="0"/>
              </a:rPr>
              <a:t>Systems design</a:t>
            </a:r>
          </a:p>
          <a:p>
            <a:pPr marL="741600" lvl="1">
              <a:buSzPts val="2400"/>
            </a:pPr>
            <a:r>
              <a:rPr lang="en-US" kern="1200" noProof="0" dirty="0">
                <a:solidFill>
                  <a:srgbClr val="000000"/>
                </a:solidFill>
                <a:latin typeface="Arial" panose="020B0604020202020204" pitchFamily="34" charset="0"/>
              </a:rPr>
              <a:t>Building the system</a:t>
            </a:r>
          </a:p>
          <a:p>
            <a:pPr marL="741600" lvl="1">
              <a:buSzPts val="2400"/>
            </a:pPr>
            <a:r>
              <a:rPr lang="en-US" kern="1200" noProof="0" dirty="0">
                <a:solidFill>
                  <a:srgbClr val="000000"/>
                </a:solidFill>
                <a:latin typeface="Arial" panose="020B0604020202020204" pitchFamily="34" charset="0"/>
              </a:rPr>
              <a:t>Testing</a:t>
            </a:r>
          </a:p>
          <a:p>
            <a:pPr marL="741600" lvl="1">
              <a:buSzPts val="2400"/>
            </a:pPr>
            <a:r>
              <a:rPr lang="en-US" kern="1200" noProof="0" dirty="0">
                <a:solidFill>
                  <a:srgbClr val="000000"/>
                </a:solidFill>
                <a:latin typeface="Arial" panose="020B0604020202020204" pitchFamily="34" charset="0"/>
              </a:rPr>
              <a:t>Implementation</a:t>
            </a:r>
          </a:p>
        </p:txBody>
      </p:sp>
    </p:spTree>
    <p:extLst>
      <p:ext uri="{BB962C8B-B14F-4D97-AF65-F5344CB8AC3E}">
        <p14:creationId xmlns:p14="http://schemas.microsoft.com/office/powerpoint/2010/main" val="3585292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4.5 Systems Development Life Cycle</a:t>
            </a:r>
            <a:endParaRPr lang="en-US" sz="3200" noProof="0" dirty="0"/>
          </a:p>
        </p:txBody>
      </p:sp>
      <p:pic>
        <p:nvPicPr>
          <p:cNvPr id="4" name="Picture 3" descr="An illustration depicts the five major steps in the systems development life cycle in the form of a flow chart. For a full description, see Notes. Press F6.">
            <a:extLst>
              <a:ext uri="{FF2B5EF4-FFF2-40B4-BE49-F238E27FC236}">
                <a16:creationId xmlns:a16="http://schemas.microsoft.com/office/drawing/2014/main" xmlns="" id="{33E7ED09-B59B-2F4E-BE58-BC9F6EE8483D}"/>
              </a:ext>
            </a:extLst>
          </p:cNvPr>
          <p:cNvPicPr>
            <a:picLocks noChangeAspect="1"/>
          </p:cNvPicPr>
          <p:nvPr/>
        </p:nvPicPr>
        <p:blipFill>
          <a:blip r:embed="rId3"/>
          <a:stretch>
            <a:fillRect/>
          </a:stretch>
        </p:blipFill>
        <p:spPr>
          <a:xfrm>
            <a:off x="1920462" y="1312650"/>
            <a:ext cx="5303076" cy="4860099"/>
          </a:xfrm>
          <a:prstGeom prst="rect">
            <a:avLst/>
          </a:prstGeom>
        </p:spPr>
      </p:pic>
    </p:spTree>
    <p:extLst>
      <p:ext uri="{BB962C8B-B14F-4D97-AF65-F5344CB8AC3E}">
        <p14:creationId xmlns:p14="http://schemas.microsoft.com/office/powerpoint/2010/main" val="301494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Learning Objectives</a:t>
            </a:r>
            <a:endParaRPr lang="en-US" noProof="0" dirty="0"/>
          </a:p>
        </p:txBody>
      </p:sp>
      <p:sp>
        <p:nvSpPr>
          <p:cNvPr id="3" name="Content Placeholder 2"/>
          <p:cNvSpPr>
            <a:spLocks noGrp="1"/>
          </p:cNvSpPr>
          <p:nvPr>
            <p:ph sz="quarter" idx="13"/>
          </p:nvPr>
        </p:nvSpPr>
        <p:spPr/>
        <p:txBody>
          <a:bodyPr/>
          <a:lstStyle/>
          <a:p>
            <a:pPr marL="0" lvl="0" indent="0">
              <a:buSzPts val="2400"/>
              <a:buNone/>
            </a:pPr>
            <a:r>
              <a:rPr lang="en-US" sz="2000" b="1" kern="1200" noProof="0" dirty="0">
                <a:solidFill>
                  <a:schemeClr val="tx2"/>
                </a:solidFill>
                <a:latin typeface="Arial" panose="020B0604020202020204" pitchFamily="34" charset="0"/>
              </a:rPr>
              <a:t>4.1</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Understand the questions you must ask and answer, and the steps you should take, in developing an e-commerce presence.</a:t>
            </a:r>
          </a:p>
          <a:p>
            <a:pPr marL="0" lvl="0" indent="0">
              <a:buSzPts val="2400"/>
              <a:buNone/>
            </a:pPr>
            <a:r>
              <a:rPr lang="en-US" sz="2000" b="1" kern="1200" noProof="0" dirty="0">
                <a:solidFill>
                  <a:schemeClr val="tx2"/>
                </a:solidFill>
                <a:latin typeface="Arial" panose="020B0604020202020204" pitchFamily="34" charset="0"/>
              </a:rPr>
              <a:t>4.2</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Explain the process that should be followed in building an e-commerce presence.</a:t>
            </a:r>
          </a:p>
          <a:p>
            <a:pPr marL="0" lvl="0" indent="0">
              <a:buSzPts val="2400"/>
              <a:buNone/>
            </a:pPr>
            <a:r>
              <a:rPr lang="en-US" sz="2000" b="1" kern="1200" noProof="0" dirty="0">
                <a:solidFill>
                  <a:schemeClr val="tx2"/>
                </a:solidFill>
                <a:latin typeface="Arial" panose="020B0604020202020204" pitchFamily="34" charset="0"/>
              </a:rPr>
              <a:t>4.3</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Identify and understand the major considerations involved in choosing web server and e-commerce merchant server software.</a:t>
            </a:r>
          </a:p>
          <a:p>
            <a:pPr marL="0" lvl="0" indent="0">
              <a:buSzPts val="2400"/>
              <a:buNone/>
            </a:pPr>
            <a:r>
              <a:rPr lang="en-US" sz="2000" b="1" kern="1200" noProof="0" dirty="0">
                <a:solidFill>
                  <a:schemeClr val="tx2"/>
                </a:solidFill>
                <a:latin typeface="Arial" panose="020B0604020202020204" pitchFamily="34" charset="0"/>
              </a:rPr>
              <a:t>4.4</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Understand the issues involved in choosing the most appropriate hardware for an e-commerce site.</a:t>
            </a:r>
          </a:p>
          <a:p>
            <a:pPr marL="0" lvl="0" indent="0">
              <a:buSzPts val="2400"/>
              <a:buNone/>
            </a:pPr>
            <a:r>
              <a:rPr lang="en-US" sz="2000" b="1" kern="1200" noProof="0" dirty="0">
                <a:solidFill>
                  <a:schemeClr val="tx2"/>
                </a:solidFill>
                <a:latin typeface="Arial" panose="020B0604020202020204" pitchFamily="34" charset="0"/>
              </a:rPr>
              <a:t>4.5</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Identify additional tools that can improve website performance.</a:t>
            </a:r>
          </a:p>
          <a:p>
            <a:pPr marL="0" lvl="0" indent="0">
              <a:buSzPts val="2400"/>
              <a:buNone/>
            </a:pPr>
            <a:r>
              <a:rPr lang="en-US" sz="2000" b="1" kern="1200" noProof="0" dirty="0">
                <a:solidFill>
                  <a:schemeClr val="tx2"/>
                </a:solidFill>
                <a:latin typeface="Arial" panose="020B0604020202020204" pitchFamily="34" charset="0"/>
              </a:rPr>
              <a:t>4.6</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Understand the important considerations involved in developing a mobile website and building mobile applications.</a:t>
            </a:r>
          </a:p>
        </p:txBody>
      </p:sp>
    </p:spTree>
    <p:extLst>
      <p:ext uri="{BB962C8B-B14F-4D97-AF65-F5344CB8AC3E}">
        <p14:creationId xmlns:p14="http://schemas.microsoft.com/office/powerpoint/2010/main" val="34520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39" y="103372"/>
            <a:ext cx="7996687" cy="604139"/>
          </a:xfrm>
        </p:spPr>
        <p:txBody>
          <a:bodyPr/>
          <a:lstStyle/>
          <a:p>
            <a:r>
              <a:rPr lang="en-US" sz="3200" kern="1200" noProof="0" dirty="0">
                <a:cs typeface="Times New Roman" panose="02020603050405020304" pitchFamily="18" charset="0"/>
              </a:rPr>
              <a:t>System Analysis/Planning</a:t>
            </a:r>
            <a:endParaRPr lang="en-US" sz="3200" noProof="0" dirty="0"/>
          </a:p>
        </p:txBody>
      </p:sp>
      <p:sp>
        <p:nvSpPr>
          <p:cNvPr id="3" name="Content Placeholder 2"/>
          <p:cNvSpPr>
            <a:spLocks noGrp="1"/>
          </p:cNvSpPr>
          <p:nvPr>
            <p:ph sz="quarter" idx="13"/>
          </p:nvPr>
        </p:nvSpPr>
        <p:spPr>
          <a:xfrm>
            <a:off x="690113" y="3010619"/>
            <a:ext cx="7996687" cy="3434292"/>
          </a:xfrm>
        </p:spPr>
        <p:txBody>
          <a:bodyPr/>
          <a:lstStyle/>
          <a:p>
            <a:pPr lvl="0" indent="-256032">
              <a:buSzPts val="2400"/>
            </a:pPr>
            <a:r>
              <a:rPr lang="tr-TR" sz="2000" kern="1200" noProof="0" dirty="0" err="1" smtClean="0">
                <a:solidFill>
                  <a:srgbClr val="000000"/>
                </a:solidFill>
                <a:latin typeface="Arial" panose="020B0604020202020204" pitchFamily="34" charset="0"/>
              </a:rPr>
              <a:t>Create</a:t>
            </a:r>
            <a:r>
              <a:rPr lang="tr-TR" sz="2000" kern="1200" noProof="0" dirty="0" smtClean="0">
                <a:solidFill>
                  <a:srgbClr val="000000"/>
                </a:solidFill>
                <a:latin typeface="Arial" panose="020B0604020202020204" pitchFamily="34" charset="0"/>
              </a:rPr>
              <a:t> </a:t>
            </a:r>
            <a:r>
              <a:rPr lang="tr-TR" sz="2000" kern="1200" noProof="0" dirty="0" err="1" smtClean="0">
                <a:solidFill>
                  <a:srgbClr val="000000"/>
                </a:solidFill>
                <a:latin typeface="Arial" panose="020B0604020202020204" pitchFamily="34" charset="0"/>
              </a:rPr>
              <a:t>your</a:t>
            </a:r>
            <a:r>
              <a:rPr lang="tr-TR" sz="2000" kern="1200" noProof="0" dirty="0" smtClean="0">
                <a:solidFill>
                  <a:srgbClr val="000000"/>
                </a:solidFill>
                <a:latin typeface="Arial" panose="020B0604020202020204" pitchFamily="34" charset="0"/>
              </a:rPr>
              <a:t> </a:t>
            </a:r>
            <a:r>
              <a:rPr lang="en-US" sz="2000" kern="1200" noProof="0" dirty="0" smtClean="0">
                <a:solidFill>
                  <a:srgbClr val="000000"/>
                </a:solidFill>
                <a:latin typeface="Arial" panose="020B0604020202020204" pitchFamily="34" charset="0"/>
              </a:rPr>
              <a:t>Business </a:t>
            </a:r>
            <a:r>
              <a:rPr lang="en-US" sz="2000" kern="1200" noProof="0" dirty="0">
                <a:solidFill>
                  <a:srgbClr val="000000"/>
                </a:solidFill>
                <a:latin typeface="Arial" panose="020B0604020202020204" pitchFamily="34" charset="0"/>
              </a:rPr>
              <a:t>objectives</a:t>
            </a:r>
          </a:p>
          <a:p>
            <a:pPr marL="741600" lvl="1">
              <a:buSzPts val="2400"/>
            </a:pPr>
            <a:r>
              <a:rPr lang="en-US" sz="2000" kern="1200" noProof="0" dirty="0">
                <a:solidFill>
                  <a:srgbClr val="000000"/>
                </a:solidFill>
                <a:latin typeface="Arial" panose="020B0604020202020204" pitchFamily="34" charset="0"/>
              </a:rPr>
              <a:t>List of capabilities you want your site to have</a:t>
            </a:r>
          </a:p>
          <a:p>
            <a:pPr lvl="0" indent="-256032">
              <a:buSzPts val="2400"/>
            </a:pPr>
            <a:r>
              <a:rPr lang="en-US" sz="2000" kern="1200" noProof="0" dirty="0">
                <a:solidFill>
                  <a:srgbClr val="000000"/>
                </a:solidFill>
                <a:latin typeface="Arial" panose="020B0604020202020204" pitchFamily="34" charset="0"/>
              </a:rPr>
              <a:t>System functionalities</a:t>
            </a:r>
          </a:p>
          <a:p>
            <a:pPr marL="741600" lvl="1">
              <a:buSzPts val="2400"/>
            </a:pPr>
            <a:r>
              <a:rPr lang="en-US" sz="2000" kern="1200" noProof="0" dirty="0">
                <a:solidFill>
                  <a:srgbClr val="000000"/>
                </a:solidFill>
                <a:latin typeface="Arial" panose="020B0604020202020204" pitchFamily="34" charset="0"/>
              </a:rPr>
              <a:t>List of information system capabilities needed to achieve business objectives</a:t>
            </a:r>
          </a:p>
          <a:p>
            <a:pPr lvl="0" indent="-256032">
              <a:buSzPts val="2400"/>
            </a:pPr>
            <a:r>
              <a:rPr lang="en-US" sz="2000" kern="1200" noProof="0" dirty="0">
                <a:solidFill>
                  <a:srgbClr val="000000"/>
                </a:solidFill>
                <a:latin typeface="Arial" panose="020B0604020202020204" pitchFamily="34" charset="0"/>
              </a:rPr>
              <a:t>Information requirements</a:t>
            </a:r>
          </a:p>
          <a:p>
            <a:pPr marL="741600" lvl="1">
              <a:buSzPts val="2400"/>
            </a:pPr>
            <a:r>
              <a:rPr lang="en-US" sz="2000" kern="1200" noProof="0" dirty="0">
                <a:solidFill>
                  <a:srgbClr val="000000"/>
                </a:solidFill>
                <a:latin typeface="Arial" panose="020B0604020202020204" pitchFamily="34" charset="0"/>
              </a:rPr>
              <a:t>Information elements that system must produce in order to achieve business objectives</a:t>
            </a:r>
          </a:p>
        </p:txBody>
      </p:sp>
      <p:sp>
        <p:nvSpPr>
          <p:cNvPr id="4" name="Metin kutusu 3"/>
          <p:cNvSpPr txBox="1"/>
          <p:nvPr/>
        </p:nvSpPr>
        <p:spPr>
          <a:xfrm>
            <a:off x="388190" y="1131495"/>
            <a:ext cx="8540150" cy="1754326"/>
          </a:xfrm>
          <a:prstGeom prst="rect">
            <a:avLst/>
          </a:prstGeom>
          <a:noFill/>
        </p:spPr>
        <p:txBody>
          <a:bodyPr wrap="square" rtlCol="0">
            <a:spAutoFit/>
          </a:bodyPr>
          <a:lstStyle/>
          <a:p>
            <a:r>
              <a:rPr lang="en-US" sz="1800" dirty="0"/>
              <a:t>, “</a:t>
            </a:r>
            <a:r>
              <a:rPr lang="en-US" sz="1800" b="1" dirty="0"/>
              <a:t>What do we want this website or app to do for our business?” </a:t>
            </a:r>
            <a:endParaRPr lang="tr-TR" sz="1800" b="1" dirty="0" smtClean="0"/>
          </a:p>
          <a:p>
            <a:r>
              <a:rPr lang="en-US" sz="1800" dirty="0" smtClean="0"/>
              <a:t>The </a:t>
            </a:r>
            <a:r>
              <a:rPr lang="en-US" sz="1800" dirty="0"/>
              <a:t>key point is to let the business </a:t>
            </a:r>
            <a:r>
              <a:rPr lang="en-US" sz="1800" dirty="0" smtClean="0"/>
              <a:t>decisions </a:t>
            </a:r>
            <a:r>
              <a:rPr lang="en-US" sz="1800" dirty="0"/>
              <a:t>drive the </a:t>
            </a:r>
            <a:r>
              <a:rPr lang="en-US" sz="1800" dirty="0" smtClean="0"/>
              <a:t>technology</a:t>
            </a:r>
            <a:r>
              <a:rPr lang="tr-TR" sz="1800" dirty="0" smtClean="0"/>
              <a:t>. </a:t>
            </a:r>
            <a:r>
              <a:rPr lang="en-US" sz="1800" dirty="0" smtClean="0"/>
              <a:t>This </a:t>
            </a:r>
            <a:r>
              <a:rPr lang="en-US" sz="1800" dirty="0"/>
              <a:t>will ensure that your technology platform is aligned with your business. We will assume here that you have identified a business strategy and chosen a business model to achieve your strategic objectives </a:t>
            </a:r>
            <a:r>
              <a:rPr lang="en-US" sz="1800" b="1" dirty="0" smtClean="0"/>
              <a:t>But </a:t>
            </a:r>
            <a:r>
              <a:rPr lang="en-US" sz="1800" b="1" dirty="0"/>
              <a:t>how do you translate your strategies, business models, and ideas into a working e-commerce website? </a:t>
            </a:r>
            <a:endParaRPr lang="tr-TR" sz="1800" b="1" dirty="0"/>
          </a:p>
        </p:txBody>
      </p:sp>
    </p:spTree>
    <p:extLst>
      <p:ext uri="{BB962C8B-B14F-4D97-AF65-F5344CB8AC3E}">
        <p14:creationId xmlns:p14="http://schemas.microsoft.com/office/powerpoint/2010/main" val="356396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27"/>
            <a:ext cx="8229600" cy="1229523"/>
          </a:xfrm>
        </p:spPr>
        <p:txBody>
          <a:bodyPr/>
          <a:lstStyle/>
          <a:p>
            <a:r>
              <a:rPr lang="en-US" sz="2400" kern="1200" dirty="0">
                <a:cs typeface="Times New Roman" panose="02020603050405020304" pitchFamily="18" charset="0"/>
              </a:rPr>
              <a:t>Table 4.2 System Analysis, Business Objectives, System Functionalities, and Information Requirements for a Typical E-commerce Site </a:t>
            </a:r>
            <a:r>
              <a:rPr lang="en-US" sz="2000" b="0" kern="1200" dirty="0">
                <a:cs typeface="Times New Roman" panose="02020603050405020304" pitchFamily="18" charset="0"/>
              </a:rPr>
              <a:t>(1 of 2)</a:t>
            </a:r>
            <a:endParaRPr lang="en-US" sz="20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447939007"/>
              </p:ext>
            </p:extLst>
          </p:nvPr>
        </p:nvGraphicFramePr>
        <p:xfrm>
          <a:off x="457200" y="1864132"/>
          <a:ext cx="8232777" cy="3759200"/>
        </p:xfrm>
        <a:graphic>
          <a:graphicData uri="http://schemas.openxmlformats.org/drawingml/2006/table">
            <a:tbl>
              <a:tblPr firstRow="1" bandRow="1">
                <a:tableStyleId>{2D5ABB26-0587-4C30-8999-92F81FD0307C}</a:tableStyleId>
              </a:tblPr>
              <a:tblGrid>
                <a:gridCol w="2520176">
                  <a:extLst>
                    <a:ext uri="{9D8B030D-6E8A-4147-A177-3AD203B41FA5}">
                      <a16:colId xmlns:a16="http://schemas.microsoft.com/office/drawing/2014/main" xmlns="" val="2947764163"/>
                    </a:ext>
                  </a:extLst>
                </a:gridCol>
                <a:gridCol w="2074126">
                  <a:extLst>
                    <a:ext uri="{9D8B030D-6E8A-4147-A177-3AD203B41FA5}">
                      <a16:colId xmlns:a16="http://schemas.microsoft.com/office/drawing/2014/main" xmlns="" val="1372813102"/>
                    </a:ext>
                  </a:extLst>
                </a:gridCol>
                <a:gridCol w="3638475">
                  <a:extLst>
                    <a:ext uri="{9D8B030D-6E8A-4147-A177-3AD203B41FA5}">
                      <a16:colId xmlns:a16="http://schemas.microsoft.com/office/drawing/2014/main" xmlns="" val="2281922468"/>
                    </a:ext>
                  </a:extLst>
                </a:gridCol>
              </a:tblGrid>
              <a:tr h="370840">
                <a:tc>
                  <a:txBody>
                    <a:bodyPr/>
                    <a:lstStyle/>
                    <a:p>
                      <a:r>
                        <a:rPr lang="en-US" sz="1400" b="1" dirty="0">
                          <a:solidFill>
                            <a:srgbClr val="000000"/>
                          </a:solidFill>
                        </a:rPr>
                        <a:t>Business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rgbClr val="000000"/>
                          </a:solidFill>
                        </a:rPr>
                        <a:t>System</a:t>
                      </a:r>
                      <a:r>
                        <a:rPr lang="en-US" sz="1400" b="1" baseline="0" dirty="0">
                          <a:solidFill>
                            <a:srgbClr val="000000"/>
                          </a:solidFill>
                        </a:rPr>
                        <a:t> Functionality</a:t>
                      </a:r>
                      <a:endParaRPr lang="en-US" sz="1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rgbClr val="000000"/>
                          </a:solidFill>
                        </a:rPr>
                        <a:t>Information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31246737"/>
                  </a:ext>
                </a:extLst>
              </a:tr>
              <a:tr h="370840">
                <a:tc>
                  <a:txBody>
                    <a:bodyPr/>
                    <a:lstStyle/>
                    <a:p>
                      <a:r>
                        <a:rPr lang="en-US" sz="1400" dirty="0"/>
                        <a:t>Display</a:t>
                      </a:r>
                      <a:r>
                        <a:rPr lang="en-US" sz="1400" baseline="0" dirty="0"/>
                        <a:t> goods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Digital catalog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Dynamic</a:t>
                      </a:r>
                      <a:r>
                        <a:rPr lang="en-US" sz="1400" baseline="0" dirty="0"/>
                        <a:t> text and graphics catalog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57494017"/>
                  </a:ext>
                </a:extLst>
              </a:tr>
              <a:tr h="370840">
                <a:tc>
                  <a:txBody>
                    <a:bodyPr/>
                    <a:lstStyle/>
                    <a:p>
                      <a:r>
                        <a:rPr lang="en-US" sz="1400" dirty="0"/>
                        <a:t>Provide product</a:t>
                      </a:r>
                      <a:r>
                        <a:rPr lang="en-US" sz="1400" baseline="0" dirty="0"/>
                        <a:t> information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Product database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Product description, stocking numbers, inventory levels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3497461"/>
                  </a:ext>
                </a:extLst>
              </a:tr>
              <a:tr h="370840">
                <a:tc>
                  <a:txBody>
                    <a:bodyPr/>
                    <a:lstStyle/>
                    <a:p>
                      <a:r>
                        <a:rPr lang="en-US" sz="1400" u="none" strike="noStrike" kern="1200" baseline="0" dirty="0"/>
                        <a:t>Personalize/customize product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Customer on-site tracking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Site log for every customer visit; data mining capability to identify common customer paths and appropriate responses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55026765"/>
                  </a:ext>
                </a:extLst>
              </a:tr>
              <a:tr h="370840">
                <a:tc>
                  <a:txBody>
                    <a:bodyPr/>
                    <a:lstStyle/>
                    <a:p>
                      <a:r>
                        <a:rPr lang="en-US" sz="1400" u="none" strike="noStrike" kern="1200" baseline="0" dirty="0"/>
                        <a:t>Engage customers in conversations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On-site blog; user forums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Customer comments captured by software with blogging and community forum functionality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8542053"/>
                  </a:ext>
                </a:extLst>
              </a:tr>
              <a:tr h="370840">
                <a:tc>
                  <a:txBody>
                    <a:bodyPr/>
                    <a:lstStyle/>
                    <a:p>
                      <a:r>
                        <a:rPr lang="en-US" sz="1400" u="none" strike="noStrike" kern="1200" baseline="0" dirty="0"/>
                        <a:t>Execute a transaction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Shopping cart/payment system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Secure credit card clearing; multiple payment options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245962"/>
                  </a:ext>
                </a:extLst>
              </a:tr>
              <a:tr h="370840">
                <a:tc>
                  <a:txBody>
                    <a:bodyPr/>
                    <a:lstStyle/>
                    <a:p>
                      <a:r>
                        <a:rPr lang="en-US" sz="1400" u="none" strike="noStrike" kern="1200" baseline="0" dirty="0"/>
                        <a:t>Accumulate customer information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Customer database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dirty="0"/>
                        <a:t>Name, address, phone, and e-mail for all customers; online customer registration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3265158"/>
                  </a:ext>
                </a:extLst>
              </a:tr>
            </a:tbl>
          </a:graphicData>
        </a:graphic>
      </p:graphicFrame>
    </p:spTree>
    <p:extLst>
      <p:ext uri="{BB962C8B-B14F-4D97-AF65-F5344CB8AC3E}">
        <p14:creationId xmlns:p14="http://schemas.microsoft.com/office/powerpoint/2010/main" val="174037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27"/>
            <a:ext cx="8229600" cy="1229523"/>
          </a:xfrm>
        </p:spPr>
        <p:txBody>
          <a:bodyPr/>
          <a:lstStyle/>
          <a:p>
            <a:r>
              <a:rPr lang="en-US" sz="2400" kern="1200" dirty="0">
                <a:cs typeface="Times New Roman" panose="02020603050405020304" pitchFamily="18" charset="0"/>
              </a:rPr>
              <a:t>Table 4.2 System Analysis, Business Objectives, System Functionalities, and Information Requirements for a Typical E-commerce Site </a:t>
            </a:r>
            <a:r>
              <a:rPr lang="en-US" sz="2000" b="0" kern="1200" dirty="0">
                <a:cs typeface="Times New Roman" panose="02020603050405020304" pitchFamily="18" charset="0"/>
              </a:rPr>
              <a:t>(2 of 2)</a:t>
            </a:r>
            <a:endParaRPr lang="en-US" sz="20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06835803"/>
              </p:ext>
            </p:extLst>
          </p:nvPr>
        </p:nvGraphicFramePr>
        <p:xfrm>
          <a:off x="457200" y="1740139"/>
          <a:ext cx="8232777" cy="3083560"/>
        </p:xfrm>
        <a:graphic>
          <a:graphicData uri="http://schemas.openxmlformats.org/drawingml/2006/table">
            <a:tbl>
              <a:tblPr firstRow="1" bandRow="1">
                <a:tableStyleId>{2D5ABB26-0587-4C30-8999-92F81FD0307C}</a:tableStyleId>
              </a:tblPr>
              <a:tblGrid>
                <a:gridCol w="2442117">
                  <a:extLst>
                    <a:ext uri="{9D8B030D-6E8A-4147-A177-3AD203B41FA5}">
                      <a16:colId xmlns:a16="http://schemas.microsoft.com/office/drawing/2014/main" xmlns="" val="4230215912"/>
                    </a:ext>
                  </a:extLst>
                </a:gridCol>
                <a:gridCol w="2341756">
                  <a:extLst>
                    <a:ext uri="{9D8B030D-6E8A-4147-A177-3AD203B41FA5}">
                      <a16:colId xmlns:a16="http://schemas.microsoft.com/office/drawing/2014/main" xmlns="" val="3220248836"/>
                    </a:ext>
                  </a:extLst>
                </a:gridCol>
                <a:gridCol w="3448904">
                  <a:extLst>
                    <a:ext uri="{9D8B030D-6E8A-4147-A177-3AD203B41FA5}">
                      <a16:colId xmlns:a16="http://schemas.microsoft.com/office/drawing/2014/main" xmlns="" val="235446678"/>
                    </a:ext>
                  </a:extLst>
                </a:gridCol>
              </a:tblGrid>
              <a:tr h="370840">
                <a:tc>
                  <a:txBody>
                    <a:bodyPr/>
                    <a:lstStyle/>
                    <a:p>
                      <a:r>
                        <a:rPr lang="en-US" sz="1400" b="1" noProof="0">
                          <a:solidFill>
                            <a:srgbClr val="000000"/>
                          </a:solidFill>
                        </a:rPr>
                        <a:t>Business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noProof="0">
                          <a:solidFill>
                            <a:srgbClr val="000000"/>
                          </a:solidFill>
                        </a:rPr>
                        <a:t>System</a:t>
                      </a:r>
                      <a:r>
                        <a:rPr lang="en-US" sz="1400" b="1" baseline="0" noProof="0">
                          <a:solidFill>
                            <a:srgbClr val="000000"/>
                          </a:solidFill>
                        </a:rPr>
                        <a:t> Functionality</a:t>
                      </a:r>
                      <a:endParaRPr lang="en-US" sz="1400" b="1" noProof="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noProof="0">
                          <a:solidFill>
                            <a:srgbClr val="000000"/>
                          </a:solidFill>
                        </a:rPr>
                        <a:t>Information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5275985"/>
                  </a:ext>
                </a:extLst>
              </a:tr>
              <a:tr h="370840">
                <a:tc>
                  <a:txBody>
                    <a:bodyPr/>
                    <a:lstStyle/>
                    <a:p>
                      <a:r>
                        <a:rPr lang="en-US" sz="1400" u="none" strike="noStrike" kern="1200" baseline="0" noProof="0"/>
                        <a:t>Provide after-sale customer support</a:t>
                      </a:r>
                      <a:endParaRPr lang="en-US" sz="14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noProof="0"/>
                        <a:t>Sales database</a:t>
                      </a:r>
                      <a:endParaRPr lang="en-US" sz="14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noProof="0"/>
                        <a:t>Customer I</a:t>
                      </a:r>
                      <a:r>
                        <a:rPr lang="en-US" sz="100" u="none" strike="noStrike" kern="1200" baseline="0" noProof="0"/>
                        <a:t> </a:t>
                      </a:r>
                      <a:r>
                        <a:rPr lang="en-US" sz="1400" u="none" strike="noStrike" kern="1200" baseline="0" noProof="0"/>
                        <a:t>D, product, date, payment, shipment date</a:t>
                      </a:r>
                      <a:endParaRPr lang="en-US" sz="14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09744647"/>
                  </a:ext>
                </a:extLst>
              </a:tr>
              <a:tr h="370840">
                <a:tc>
                  <a:txBody>
                    <a:bodyPr/>
                    <a:lstStyle/>
                    <a:p>
                      <a:r>
                        <a:rPr lang="en-US" sz="1400" u="none" strike="noStrike" kern="1200" baseline="0" noProof="0"/>
                        <a:t>Coordinate marketing/advertising</a:t>
                      </a:r>
                      <a:endParaRPr lang="en-US" sz="14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noProof="0" dirty="0"/>
                        <a:t>Ad server, e-mail server, e-mail, campaign manager, ad banner manager</a:t>
                      </a:r>
                      <a:endParaRPr lang="en-US" sz="14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noProof="0"/>
                        <a:t>Site behavior log of prospects and customers linked to e-mail and banner ad campaigns</a:t>
                      </a:r>
                      <a:endParaRPr lang="en-US" sz="14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474335"/>
                  </a:ext>
                </a:extLst>
              </a:tr>
              <a:tr h="370840">
                <a:tc>
                  <a:txBody>
                    <a:bodyPr/>
                    <a:lstStyle/>
                    <a:p>
                      <a:r>
                        <a:rPr lang="en-US" sz="1400" u="none" strike="noStrike" kern="1200" baseline="0" noProof="0"/>
                        <a:t>Understand marketing effectiveness</a:t>
                      </a:r>
                      <a:endParaRPr lang="en-US" sz="14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noProof="0"/>
                        <a:t>Site tracking and reporting system</a:t>
                      </a:r>
                      <a:endParaRPr lang="en-US" sz="14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noProof="0"/>
                        <a:t>Number of unique visitors, pages visited, products purchased, identified by marketing campaign</a:t>
                      </a:r>
                      <a:endParaRPr lang="en-US" sz="14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7143407"/>
                  </a:ext>
                </a:extLst>
              </a:tr>
              <a:tr h="370840">
                <a:tc>
                  <a:txBody>
                    <a:bodyPr/>
                    <a:lstStyle/>
                    <a:p>
                      <a:r>
                        <a:rPr lang="en-US" sz="1400" u="none" strike="noStrike" kern="1200" baseline="0" noProof="0"/>
                        <a:t>Provide production and supplier links</a:t>
                      </a:r>
                      <a:endParaRPr lang="en-US" sz="14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noProof="0"/>
                        <a:t>Inventory management system</a:t>
                      </a:r>
                      <a:endParaRPr lang="en-US" sz="14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strike="noStrike" kern="1200" baseline="0" noProof="0" dirty="0"/>
                        <a:t>Product and inventory levels, supplier I</a:t>
                      </a:r>
                      <a:r>
                        <a:rPr lang="en-US" sz="100" u="none" strike="noStrike" kern="1200" baseline="0" noProof="0" dirty="0"/>
                        <a:t> </a:t>
                      </a:r>
                      <a:r>
                        <a:rPr lang="en-US" sz="1400" u="none" strike="noStrike" kern="1200" baseline="0" noProof="0" dirty="0"/>
                        <a:t>D and contact, order quantity data by product</a:t>
                      </a:r>
                      <a:endParaRPr lang="en-US" sz="14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4959965"/>
                  </a:ext>
                </a:extLst>
              </a:tr>
            </a:tbl>
          </a:graphicData>
        </a:graphic>
      </p:graphicFrame>
    </p:spTree>
    <p:extLst>
      <p:ext uri="{BB962C8B-B14F-4D97-AF65-F5344CB8AC3E}">
        <p14:creationId xmlns:p14="http://schemas.microsoft.com/office/powerpoint/2010/main" val="112436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Systems Design: Hardware and Software Platforms</a:t>
            </a:r>
            <a:endParaRPr lang="en-US" sz="3200" noProof="0" dirty="0"/>
          </a:p>
        </p:txBody>
      </p:sp>
      <p:sp>
        <p:nvSpPr>
          <p:cNvPr id="3" name="Content Placeholder 2"/>
          <p:cNvSpPr>
            <a:spLocks noGrp="1"/>
          </p:cNvSpPr>
          <p:nvPr>
            <p:ph sz="quarter" idx="13"/>
          </p:nvPr>
        </p:nvSpPr>
        <p:spPr>
          <a:xfrm>
            <a:off x="457200" y="1554920"/>
            <a:ext cx="8104909" cy="4663335"/>
          </a:xfrm>
        </p:spPr>
        <p:txBody>
          <a:bodyPr/>
          <a:lstStyle/>
          <a:p>
            <a:pPr lvl="0" indent="-256032">
              <a:buSzPts val="2400"/>
            </a:pPr>
            <a:r>
              <a:rPr lang="en-US" kern="1200" dirty="0">
                <a:solidFill>
                  <a:srgbClr val="000000"/>
                </a:solidFill>
                <a:latin typeface="Arial" panose="020B0604020202020204" pitchFamily="34" charset="0"/>
              </a:rPr>
              <a:t>Once you have identified the business objectives and system functionalities and have </a:t>
            </a:r>
            <a:r>
              <a:rPr lang="en-US" kern="1200" dirty="0" smtClean="0">
                <a:solidFill>
                  <a:srgbClr val="000000"/>
                </a:solidFill>
                <a:latin typeface="Arial" panose="020B0604020202020204" pitchFamily="34" charset="0"/>
              </a:rPr>
              <a:t>developed </a:t>
            </a:r>
            <a:r>
              <a:rPr lang="en-US" kern="1200" dirty="0">
                <a:solidFill>
                  <a:srgbClr val="000000"/>
                </a:solidFill>
                <a:latin typeface="Arial" panose="020B0604020202020204" pitchFamily="34" charset="0"/>
              </a:rPr>
              <a:t>a list of precise information requirements, you can begin to consider just how all this functionality will be </a:t>
            </a:r>
            <a:r>
              <a:rPr lang="en-US" kern="1200" dirty="0" smtClean="0">
                <a:solidFill>
                  <a:srgbClr val="000000"/>
                </a:solidFill>
                <a:latin typeface="Arial" panose="020B0604020202020204" pitchFamily="34" charset="0"/>
              </a:rPr>
              <a:t>delivered.</a:t>
            </a:r>
            <a:endParaRPr lang="tr-TR" kern="1200" dirty="0" smtClean="0">
              <a:solidFill>
                <a:srgbClr val="000000"/>
              </a:solidFill>
              <a:latin typeface="Arial" panose="020B0604020202020204" pitchFamily="34" charset="0"/>
            </a:endParaRPr>
          </a:p>
          <a:p>
            <a:pPr lvl="0" indent="-256032">
              <a:buSzPts val="2400"/>
            </a:pPr>
            <a:r>
              <a:rPr lang="en-US" kern="1200" dirty="0" smtClean="0">
                <a:solidFill>
                  <a:srgbClr val="000000"/>
                </a:solidFill>
                <a:latin typeface="Arial" panose="020B0604020202020204" pitchFamily="34" charset="0"/>
              </a:rPr>
              <a:t>You </a:t>
            </a:r>
            <a:r>
              <a:rPr lang="en-US" kern="1200" dirty="0">
                <a:solidFill>
                  <a:srgbClr val="000000"/>
                </a:solidFill>
                <a:latin typeface="Arial" panose="020B0604020202020204" pitchFamily="34" charset="0"/>
              </a:rPr>
              <a:t>must come up with a </a:t>
            </a:r>
            <a:r>
              <a:rPr lang="en-US" b="1" kern="1200" dirty="0">
                <a:solidFill>
                  <a:srgbClr val="000000"/>
                </a:solidFill>
                <a:latin typeface="Arial" panose="020B0604020202020204" pitchFamily="34" charset="0"/>
              </a:rPr>
              <a:t>system design </a:t>
            </a:r>
            <a:r>
              <a:rPr lang="en-US" b="1" i="1" kern="1200" dirty="0">
                <a:solidFill>
                  <a:srgbClr val="000000"/>
                </a:solidFill>
                <a:latin typeface="Arial" panose="020B0604020202020204" pitchFamily="34" charset="0"/>
              </a:rPr>
              <a:t>specification—</a:t>
            </a:r>
            <a:r>
              <a:rPr lang="en-US" i="1" kern="1200" dirty="0">
                <a:solidFill>
                  <a:srgbClr val="000000"/>
                </a:solidFill>
                <a:latin typeface="Arial" panose="020B0604020202020204" pitchFamily="34" charset="0"/>
              </a:rPr>
              <a:t>a</a:t>
            </a:r>
            <a:r>
              <a:rPr lang="en-US" b="1" i="1" kern="1200" dirty="0">
                <a:solidFill>
                  <a:srgbClr val="000000"/>
                </a:solidFill>
                <a:latin typeface="Arial" panose="020B0604020202020204" pitchFamily="34" charset="0"/>
              </a:rPr>
              <a:t> </a:t>
            </a:r>
            <a:r>
              <a:rPr lang="en-US" i="1" kern="1200" dirty="0">
                <a:solidFill>
                  <a:srgbClr val="000000"/>
                </a:solidFill>
                <a:latin typeface="Arial" panose="020B0604020202020204" pitchFamily="34" charset="0"/>
              </a:rPr>
              <a:t>description of the main components in the system and their relationship to one another</a:t>
            </a:r>
            <a:r>
              <a:rPr lang="en-US" kern="1200" dirty="0">
                <a:solidFill>
                  <a:srgbClr val="000000"/>
                </a:solidFill>
                <a:latin typeface="Arial" panose="020B0604020202020204" pitchFamily="34" charset="0"/>
              </a:rPr>
              <a:t>. The system design itself can be broken down into two components: </a:t>
            </a:r>
            <a:r>
              <a:rPr lang="en-US" b="1" kern="1200" dirty="0">
                <a:solidFill>
                  <a:srgbClr val="000000"/>
                </a:solidFill>
                <a:latin typeface="Arial" panose="020B0604020202020204" pitchFamily="34" charset="0"/>
              </a:rPr>
              <a:t>a logical design and a physical design</a:t>
            </a:r>
            <a:r>
              <a:rPr lang="en-US" kern="1200" dirty="0">
                <a:solidFill>
                  <a:srgbClr val="000000"/>
                </a:solidFill>
                <a:latin typeface="Arial" panose="020B0604020202020204" pitchFamily="34" charset="0"/>
              </a:rPr>
              <a:t>. </a:t>
            </a: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2105138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Systems Design: Hardware and Software Platforms</a:t>
            </a:r>
            <a:endParaRPr lang="en-US" sz="3200" noProof="0" dirty="0"/>
          </a:p>
        </p:txBody>
      </p:sp>
      <p:sp>
        <p:nvSpPr>
          <p:cNvPr id="3" name="Content Placeholder 2"/>
          <p:cNvSpPr>
            <a:spLocks noGrp="1"/>
          </p:cNvSpPr>
          <p:nvPr>
            <p:ph sz="quarter" idx="13"/>
          </p:nvPr>
        </p:nvSpPr>
        <p:spPr>
          <a:xfrm>
            <a:off x="224288" y="1423358"/>
            <a:ext cx="8337822" cy="4794897"/>
          </a:xfrm>
        </p:spPr>
        <p:txBody>
          <a:bodyPr/>
          <a:lstStyle/>
          <a:p>
            <a:pPr lvl="0" indent="-256032">
              <a:buSzPts val="2400"/>
            </a:pPr>
            <a:r>
              <a:rPr lang="en-US" sz="2000" kern="1200" noProof="0" dirty="0">
                <a:solidFill>
                  <a:srgbClr val="000000"/>
                </a:solidFill>
                <a:latin typeface="Arial" panose="020B0604020202020204" pitchFamily="34" charset="0"/>
              </a:rPr>
              <a:t>System design specification</a:t>
            </a:r>
          </a:p>
          <a:p>
            <a:pPr marL="741600" lvl="1">
              <a:buSzPts val="2400"/>
            </a:pPr>
            <a:r>
              <a:rPr lang="en-US" sz="2000" kern="1200" noProof="0" dirty="0">
                <a:solidFill>
                  <a:srgbClr val="000000"/>
                </a:solidFill>
                <a:latin typeface="Arial" panose="020B0604020202020204" pitchFamily="34" charset="0"/>
              </a:rPr>
              <a:t>Description of main components of a system and their relationship to one another</a:t>
            </a:r>
          </a:p>
          <a:p>
            <a:pPr lvl="0" indent="-256032">
              <a:buSzPts val="2400"/>
            </a:pPr>
            <a:r>
              <a:rPr lang="en-US" sz="2000" kern="1200" noProof="0" dirty="0">
                <a:solidFill>
                  <a:srgbClr val="000000"/>
                </a:solidFill>
                <a:latin typeface="Arial" panose="020B0604020202020204" pitchFamily="34" charset="0"/>
              </a:rPr>
              <a:t>Two </a:t>
            </a:r>
            <a:r>
              <a:rPr lang="en-US" sz="2000" kern="1200" dirty="0">
                <a:solidFill>
                  <a:srgbClr val="000000"/>
                </a:solidFill>
                <a:latin typeface="Arial" panose="020B0604020202020204" pitchFamily="34" charset="0"/>
              </a:rPr>
              <a:t>components</a:t>
            </a:r>
            <a:r>
              <a:rPr lang="en-US" sz="2000" kern="1200" noProof="0" dirty="0">
                <a:solidFill>
                  <a:srgbClr val="000000"/>
                </a:solidFill>
                <a:latin typeface="Arial" panose="020B0604020202020204" pitchFamily="34" charset="0"/>
              </a:rPr>
              <a:t> of system design:</a:t>
            </a:r>
          </a:p>
          <a:p>
            <a:pPr marL="741600" lvl="1">
              <a:buSzPts val="2400"/>
            </a:pPr>
            <a:r>
              <a:rPr lang="en-US" sz="2000" b="1" kern="1200" noProof="0" dirty="0">
                <a:solidFill>
                  <a:srgbClr val="000000"/>
                </a:solidFill>
                <a:latin typeface="Arial" panose="020B0604020202020204" pitchFamily="34" charset="0"/>
              </a:rPr>
              <a:t>Logical design</a:t>
            </a:r>
          </a:p>
          <a:p>
            <a:pPr lvl="2">
              <a:buSzPts val="2400"/>
            </a:pPr>
            <a:r>
              <a:rPr lang="en-US" sz="2000" b="1" kern="1200" noProof="0" dirty="0">
                <a:solidFill>
                  <a:srgbClr val="000000"/>
                </a:solidFill>
                <a:latin typeface="Arial" panose="020B0604020202020204" pitchFamily="34" charset="0"/>
              </a:rPr>
              <a:t>Data flow diagrams</a:t>
            </a:r>
            <a:r>
              <a:rPr lang="en-US" sz="2000" kern="1200" noProof="0" dirty="0">
                <a:solidFill>
                  <a:srgbClr val="000000"/>
                </a:solidFill>
                <a:latin typeface="Arial" panose="020B0604020202020204" pitchFamily="34" charset="0"/>
              </a:rPr>
              <a:t>, processing functions, </a:t>
            </a:r>
            <a:r>
              <a:rPr lang="en-US" sz="2000" kern="1200" noProof="0" dirty="0" smtClean="0">
                <a:solidFill>
                  <a:srgbClr val="000000"/>
                </a:solidFill>
                <a:latin typeface="Arial" panose="020B0604020202020204" pitchFamily="34" charset="0"/>
              </a:rPr>
              <a:t>databases</a:t>
            </a:r>
            <a:r>
              <a:rPr lang="tr-TR" sz="2000" kern="1200" noProof="0" dirty="0" smtClean="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a data flow diagram that describes the flow of information at your e-commerce site</a:t>
            </a:r>
            <a:endParaRPr lang="en-US" sz="2000" kern="1200" noProof="0" dirty="0">
              <a:solidFill>
                <a:srgbClr val="000000"/>
              </a:solidFill>
              <a:latin typeface="Arial" panose="020B0604020202020204" pitchFamily="34" charset="0"/>
            </a:endParaRPr>
          </a:p>
          <a:p>
            <a:pPr marL="741600" lvl="1">
              <a:buSzPts val="2400"/>
            </a:pPr>
            <a:r>
              <a:rPr lang="en-US" sz="2000" b="1" kern="1200" noProof="0" dirty="0">
                <a:solidFill>
                  <a:srgbClr val="000000"/>
                </a:solidFill>
                <a:latin typeface="Arial" panose="020B0604020202020204" pitchFamily="34" charset="0"/>
              </a:rPr>
              <a:t>Physical design</a:t>
            </a:r>
          </a:p>
          <a:p>
            <a:pPr lvl="2">
              <a:buSzPts val="2400"/>
            </a:pPr>
            <a:r>
              <a:rPr lang="en-US" sz="2000" b="1" kern="1200" noProof="0" dirty="0">
                <a:solidFill>
                  <a:srgbClr val="000000"/>
                </a:solidFill>
                <a:latin typeface="Arial" panose="020B0604020202020204" pitchFamily="34" charset="0"/>
              </a:rPr>
              <a:t>Specifies actual physical, software components, models, and so </a:t>
            </a:r>
            <a:r>
              <a:rPr lang="en-US" sz="2000" b="1" kern="1200" noProof="0" dirty="0" smtClean="0">
                <a:solidFill>
                  <a:srgbClr val="000000"/>
                </a:solidFill>
                <a:latin typeface="Arial" panose="020B0604020202020204" pitchFamily="34" charset="0"/>
              </a:rPr>
              <a:t>on</a:t>
            </a:r>
            <a:r>
              <a:rPr lang="tr-TR" sz="2000" b="1" kern="1200" dirty="0" smtClean="0">
                <a:solidFill>
                  <a:srgbClr val="000000"/>
                </a:solidFill>
                <a:latin typeface="Arial" panose="020B0604020202020204" pitchFamily="34" charset="0"/>
              </a:rPr>
              <a:t>.</a:t>
            </a:r>
            <a:r>
              <a:rPr lang="tr-TR" sz="2000" kern="1200" dirty="0" smtClean="0">
                <a:solidFill>
                  <a:srgbClr val="000000"/>
                </a:solidFill>
                <a:latin typeface="Arial" panose="020B0604020202020204" pitchFamily="34" charset="0"/>
              </a:rPr>
              <a:t> </a:t>
            </a:r>
            <a:r>
              <a:rPr lang="tr-TR" sz="2000" kern="1200" dirty="0">
                <a:solidFill>
                  <a:srgbClr val="000000"/>
                </a:solidFill>
                <a:latin typeface="Arial" panose="020B0604020202020204" pitchFamily="34" charset="0"/>
              </a:rPr>
              <a:t>D</a:t>
            </a:r>
            <a:r>
              <a:rPr lang="en-US" sz="2000" kern="1200" dirty="0" err="1" smtClean="0">
                <a:solidFill>
                  <a:srgbClr val="000000"/>
                </a:solidFill>
                <a:latin typeface="Arial" panose="020B0604020202020204" pitchFamily="34" charset="0"/>
              </a:rPr>
              <a:t>etails</a:t>
            </a:r>
            <a:r>
              <a:rPr lang="en-US" sz="2000" kern="1200" dirty="0" smtClean="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the specific model of server to be purchased, the software to be used, the size of the telecommunications link that will be required, the way the system will be backed up and protected from outsiders, and so on</a:t>
            </a:r>
            <a:endParaRPr lang="en-US" sz="2000"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3742209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Building the System: In-House Versus Outsourcing</a:t>
            </a:r>
            <a:endParaRPr lang="en-US" sz="3200" noProof="0" dirty="0"/>
          </a:p>
        </p:txBody>
      </p:sp>
      <p:sp>
        <p:nvSpPr>
          <p:cNvPr id="3" name="Content Placeholder 2"/>
          <p:cNvSpPr>
            <a:spLocks noGrp="1"/>
          </p:cNvSpPr>
          <p:nvPr>
            <p:ph sz="quarter" idx="13"/>
          </p:nvPr>
        </p:nvSpPr>
        <p:spPr>
          <a:xfrm>
            <a:off x="457200" y="1554920"/>
            <a:ext cx="8342416" cy="4663335"/>
          </a:xfrm>
        </p:spPr>
        <p:txBody>
          <a:bodyPr/>
          <a:lstStyle/>
          <a:p>
            <a:pPr lvl="0" indent="-256032"/>
            <a:r>
              <a:rPr lang="en-US" altLang="en-US" sz="2200" kern="1200" noProof="0" dirty="0">
                <a:solidFill>
                  <a:srgbClr val="000000"/>
                </a:solidFill>
              </a:rPr>
              <a:t>Outsourcing: Hiring vendors to provide services involved in building site</a:t>
            </a:r>
          </a:p>
          <a:p>
            <a:pPr lvl="0" indent="-256032"/>
            <a:r>
              <a:rPr lang="en-US" altLang="en-US" sz="2200" b="1" kern="1200" noProof="0" dirty="0">
                <a:solidFill>
                  <a:srgbClr val="000000"/>
                </a:solidFill>
              </a:rPr>
              <a:t>Build own v</a:t>
            </a:r>
            <a:r>
              <a:rPr lang="en-US" altLang="en-US" sz="100" b="1" kern="1200" noProof="0" dirty="0">
                <a:solidFill>
                  <a:srgbClr val="000000"/>
                </a:solidFill>
              </a:rPr>
              <a:t>ersu</a:t>
            </a:r>
            <a:r>
              <a:rPr lang="en-US" altLang="en-US" sz="2200" b="1" kern="1200" noProof="0" dirty="0">
                <a:solidFill>
                  <a:srgbClr val="000000"/>
                </a:solidFill>
              </a:rPr>
              <a:t>s outsourcing</a:t>
            </a:r>
          </a:p>
          <a:p>
            <a:pPr marL="741600" lvl="1"/>
            <a:r>
              <a:rPr lang="en-US" altLang="en-US" sz="2200" kern="1200" noProof="0" dirty="0">
                <a:solidFill>
                  <a:srgbClr val="000000"/>
                </a:solidFill>
              </a:rPr>
              <a:t>Build your </a:t>
            </a:r>
            <a:r>
              <a:rPr lang="en-US" altLang="en-US" sz="2200" kern="1200" noProof="0" dirty="0" smtClean="0">
                <a:solidFill>
                  <a:srgbClr val="000000"/>
                </a:solidFill>
              </a:rPr>
              <a:t>own</a:t>
            </a:r>
            <a:r>
              <a:rPr lang="tr-TR" altLang="en-US" sz="2200" kern="1200" noProof="0" dirty="0" smtClean="0">
                <a:solidFill>
                  <a:srgbClr val="000000"/>
                </a:solidFill>
              </a:rPr>
              <a:t> web site</a:t>
            </a:r>
            <a:r>
              <a:rPr lang="en-US" altLang="en-US" sz="2200" kern="1200" noProof="0" dirty="0" smtClean="0">
                <a:solidFill>
                  <a:srgbClr val="000000"/>
                </a:solidFill>
              </a:rPr>
              <a:t> </a:t>
            </a:r>
            <a:r>
              <a:rPr lang="en-US" altLang="en-US" sz="2200" kern="1200" noProof="0" dirty="0">
                <a:solidFill>
                  <a:srgbClr val="000000"/>
                </a:solidFill>
              </a:rPr>
              <a:t>requires team with diverse skill set; choice of </a:t>
            </a:r>
            <a:r>
              <a:rPr lang="en-US" altLang="en-US" sz="2200" kern="1200" dirty="0">
                <a:solidFill>
                  <a:srgbClr val="000000"/>
                </a:solidFill>
              </a:rPr>
              <a:t>software</a:t>
            </a:r>
            <a:r>
              <a:rPr lang="en-US" altLang="en-US" sz="2200" kern="1200" noProof="0" dirty="0">
                <a:solidFill>
                  <a:srgbClr val="000000"/>
                </a:solidFill>
              </a:rPr>
              <a:t> tools; both risks and possible benefits</a:t>
            </a:r>
          </a:p>
          <a:p>
            <a:pPr lvl="0" indent="-256032"/>
            <a:r>
              <a:rPr lang="en-US" altLang="en-US" sz="2200" kern="1200" noProof="0" dirty="0">
                <a:solidFill>
                  <a:srgbClr val="000000"/>
                </a:solidFill>
              </a:rPr>
              <a:t>Host own </a:t>
            </a:r>
            <a:r>
              <a:rPr lang="en-US" altLang="en-US" sz="2200" kern="1200" noProof="0" dirty="0">
                <a:solidFill>
                  <a:schemeClr val="tx1"/>
                </a:solidFill>
              </a:rPr>
              <a:t>v</a:t>
            </a:r>
            <a:r>
              <a:rPr lang="en-US" altLang="en-US" sz="100" kern="1200" noProof="0" dirty="0">
                <a:solidFill>
                  <a:schemeClr val="tx1"/>
                </a:solidFill>
              </a:rPr>
              <a:t>ersu</a:t>
            </a:r>
            <a:r>
              <a:rPr lang="en-US" altLang="en-US" sz="2200" kern="1200" noProof="0" dirty="0">
                <a:solidFill>
                  <a:schemeClr val="tx1"/>
                </a:solidFill>
              </a:rPr>
              <a:t>s</a:t>
            </a:r>
            <a:r>
              <a:rPr lang="en-US" altLang="en-US" sz="2200" kern="1200" noProof="0" dirty="0">
                <a:solidFill>
                  <a:srgbClr val="000000"/>
                </a:solidFill>
              </a:rPr>
              <a:t> outsourcing</a:t>
            </a:r>
          </a:p>
          <a:p>
            <a:pPr marL="741600" lvl="1"/>
            <a:r>
              <a:rPr lang="en-US" altLang="en-US" sz="2200" b="1" kern="1200" noProof="0" dirty="0">
                <a:solidFill>
                  <a:srgbClr val="000000"/>
                </a:solidFill>
              </a:rPr>
              <a:t>Hosting:</a:t>
            </a:r>
            <a:r>
              <a:rPr lang="en-US" altLang="en-US" sz="2200" kern="1200" noProof="0" dirty="0">
                <a:solidFill>
                  <a:srgbClr val="000000"/>
                </a:solidFill>
              </a:rPr>
              <a:t> Hosting company responsible for ensuring site is accessible 24/7, for monthly fee</a:t>
            </a:r>
          </a:p>
          <a:p>
            <a:pPr marL="741600" lvl="1"/>
            <a:r>
              <a:rPr lang="en-US" altLang="en-US" sz="2200" b="1" kern="1200" noProof="0" dirty="0">
                <a:solidFill>
                  <a:srgbClr val="000000"/>
                </a:solidFill>
              </a:rPr>
              <a:t>Co-location: </a:t>
            </a:r>
            <a:r>
              <a:rPr lang="en-US" altLang="en-US" sz="2200" kern="1200" noProof="0" dirty="0">
                <a:solidFill>
                  <a:srgbClr val="000000"/>
                </a:solidFill>
              </a:rPr>
              <a:t>Firm purchases or leases web server (with control over its operation), but server is located at vendor</a:t>
            </a:r>
            <a:r>
              <a:rPr lang="en-US" altLang="ja-JP" sz="2200" kern="1200" noProof="0" dirty="0">
                <a:solidFill>
                  <a:srgbClr val="000000"/>
                </a:solidFill>
              </a:rPr>
              <a:t>’s facility</a:t>
            </a:r>
            <a:endParaRPr lang="en-US" altLang="en-US" sz="2200" kern="1200" noProof="0" dirty="0">
              <a:solidFill>
                <a:srgbClr val="000000"/>
              </a:solidFill>
            </a:endParaRPr>
          </a:p>
        </p:txBody>
      </p:sp>
    </p:spTree>
    <p:extLst>
      <p:ext uri="{BB962C8B-B14F-4D97-AF65-F5344CB8AC3E}">
        <p14:creationId xmlns:p14="http://schemas.microsoft.com/office/powerpoint/2010/main" val="3469862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4.7 Choices in Building and Hosting</a:t>
            </a:r>
            <a:endParaRPr lang="en-US" sz="3200" noProof="0" dirty="0"/>
          </a:p>
        </p:txBody>
      </p:sp>
      <p:pic>
        <p:nvPicPr>
          <p:cNvPr id="4" name="Picture 3" descr="A matrix depicts choices in building and hosting an e-commerce site: either in house or outsource. For a full description, see Notes. Press F6.">
            <a:extLst>
              <a:ext uri="{FF2B5EF4-FFF2-40B4-BE49-F238E27FC236}">
                <a16:creationId xmlns:a16="http://schemas.microsoft.com/office/drawing/2014/main" xmlns="" id="{7C15B941-D2F8-6F5C-7EEE-AAF38E634129}"/>
              </a:ext>
            </a:extLst>
          </p:cNvPr>
          <p:cNvPicPr>
            <a:picLocks noChangeAspect="1"/>
          </p:cNvPicPr>
          <p:nvPr/>
        </p:nvPicPr>
        <p:blipFill>
          <a:blip r:embed="rId3"/>
          <a:stretch>
            <a:fillRect/>
          </a:stretch>
        </p:blipFill>
        <p:spPr>
          <a:xfrm>
            <a:off x="573437" y="1430294"/>
            <a:ext cx="7997126" cy="4584290"/>
          </a:xfrm>
          <a:prstGeom prst="rect">
            <a:avLst/>
          </a:prstGeom>
        </p:spPr>
      </p:pic>
    </p:spTree>
    <p:extLst>
      <p:ext uri="{BB962C8B-B14F-4D97-AF65-F5344CB8AC3E}">
        <p14:creationId xmlns:p14="http://schemas.microsoft.com/office/powerpoint/2010/main" val="1144581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Insight on Business: </a:t>
            </a:r>
            <a:r>
              <a:rPr lang="en-US" sz="3200" kern="1200" noProof="0" dirty="0" err="1">
                <a:cs typeface="Times New Roman" panose="02020603050405020304" pitchFamily="18" charset="0"/>
              </a:rPr>
              <a:t>Wix</a:t>
            </a:r>
            <a:r>
              <a:rPr lang="en-US" sz="3200" kern="1200" noProof="0" dirty="0">
                <a:cs typeface="Times New Roman" panose="02020603050405020304" pitchFamily="18" charset="0"/>
              </a:rPr>
              <a:t> Makes Creating Websites Easy</a:t>
            </a:r>
            <a:endParaRPr lang="en-US" sz="3200" noProof="0" dirty="0"/>
          </a:p>
        </p:txBody>
      </p:sp>
      <p:sp>
        <p:nvSpPr>
          <p:cNvPr id="3" name="Content Placeholder 2"/>
          <p:cNvSpPr>
            <a:spLocks noGrp="1"/>
          </p:cNvSpPr>
          <p:nvPr>
            <p:ph sz="quarter" idx="13"/>
          </p:nvPr>
        </p:nvSpPr>
        <p:spPr>
          <a:xfrm>
            <a:off x="457200" y="1554920"/>
            <a:ext cx="8232775" cy="2860963"/>
          </a:xfrm>
        </p:spPr>
        <p:txBody>
          <a:bodyPr/>
          <a:lstStyle/>
          <a:p>
            <a:pPr lvl="0" indent="-256032">
              <a:buSzPts val="2400"/>
            </a:pPr>
            <a:r>
              <a:rPr lang="en-US" kern="1200" noProof="0" dirty="0">
                <a:solidFill>
                  <a:srgbClr val="000000"/>
                </a:solidFill>
                <a:latin typeface="Arial" panose="020B0604020202020204" pitchFamily="34" charset="0"/>
              </a:rPr>
              <a:t>Class Discussion</a:t>
            </a:r>
          </a:p>
          <a:p>
            <a:pPr marL="741600" lvl="1">
              <a:buSzPts val="2400"/>
              <a:defRPr/>
            </a:pPr>
            <a:r>
              <a:rPr lang="en-US" kern="1200" noProof="0" dirty="0">
                <a:solidFill>
                  <a:srgbClr val="000000"/>
                </a:solidFill>
                <a:latin typeface="Arial" panose="020B0604020202020204" pitchFamily="34" charset="0"/>
              </a:rPr>
              <a:t>What value does </a:t>
            </a:r>
            <a:r>
              <a:rPr lang="en-US" kern="1200" noProof="0" dirty="0" err="1">
                <a:solidFill>
                  <a:srgbClr val="000000"/>
                </a:solidFill>
                <a:latin typeface="Arial" panose="020B0604020202020204" pitchFamily="34" charset="0"/>
              </a:rPr>
              <a:t>Wix</a:t>
            </a:r>
            <a:r>
              <a:rPr lang="en-US" kern="1200" noProof="0" dirty="0">
                <a:solidFill>
                  <a:srgbClr val="000000"/>
                </a:solidFill>
                <a:latin typeface="Arial" panose="020B0604020202020204" pitchFamily="34" charset="0"/>
              </a:rPr>
              <a:t> offer to small businesses?</a:t>
            </a:r>
          </a:p>
          <a:p>
            <a:pPr marL="741600" lvl="1">
              <a:buSzPts val="2400"/>
              <a:defRPr/>
            </a:pPr>
            <a:r>
              <a:rPr lang="en-US" kern="1200" noProof="0" dirty="0">
                <a:solidFill>
                  <a:srgbClr val="000000"/>
                </a:solidFill>
                <a:latin typeface="Arial" panose="020B0604020202020204" pitchFamily="34" charset="0"/>
              </a:rPr>
              <a:t>Are there any drawbacks to using </a:t>
            </a:r>
            <a:r>
              <a:rPr lang="en-US" kern="1200" noProof="0" dirty="0" err="1">
                <a:solidFill>
                  <a:srgbClr val="000000"/>
                </a:solidFill>
                <a:latin typeface="Arial" panose="020B0604020202020204" pitchFamily="34" charset="0"/>
              </a:rPr>
              <a:t>Wix</a:t>
            </a:r>
            <a:r>
              <a:rPr lang="en-US" kern="1200" noProof="0" dirty="0">
                <a:solidFill>
                  <a:srgbClr val="000000"/>
                </a:solidFill>
                <a:latin typeface="Arial" panose="020B0604020202020204" pitchFamily="34" charset="0"/>
              </a:rPr>
              <a:t> to create an e-commerce presence?</a:t>
            </a:r>
          </a:p>
          <a:p>
            <a:pPr marL="741600" lvl="1">
              <a:buSzPts val="2400"/>
              <a:defRPr/>
            </a:pPr>
            <a:r>
              <a:rPr lang="en-US" kern="1200" noProof="0" dirty="0">
                <a:solidFill>
                  <a:srgbClr val="000000"/>
                </a:solidFill>
                <a:latin typeface="Arial" panose="020B0604020202020204" pitchFamily="34" charset="0"/>
              </a:rPr>
              <a:t>How are service providers like </a:t>
            </a:r>
            <a:r>
              <a:rPr lang="en-US" kern="1200" noProof="0" dirty="0" err="1">
                <a:solidFill>
                  <a:srgbClr val="000000"/>
                </a:solidFill>
                <a:latin typeface="Arial" panose="020B0604020202020204" pitchFamily="34" charset="0"/>
              </a:rPr>
              <a:t>Wix</a:t>
            </a:r>
            <a:r>
              <a:rPr lang="en-US" kern="1200" noProof="0" dirty="0">
                <a:solidFill>
                  <a:srgbClr val="000000"/>
                </a:solidFill>
                <a:latin typeface="Arial" panose="020B0604020202020204" pitchFamily="34" charset="0"/>
              </a:rPr>
              <a:t> changing the nature of e-commerce?</a:t>
            </a:r>
          </a:p>
        </p:txBody>
      </p:sp>
    </p:spTree>
    <p:extLst>
      <p:ext uri="{BB962C8B-B14F-4D97-AF65-F5344CB8AC3E}">
        <p14:creationId xmlns:p14="http://schemas.microsoft.com/office/powerpoint/2010/main" val="3810364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9011" y="131562"/>
            <a:ext cx="8962845" cy="6277864"/>
          </a:xfrm>
        </p:spPr>
        <p:txBody>
          <a:bodyPr/>
          <a:lstStyle/>
          <a:p>
            <a:pPr algn="just"/>
            <a:r>
              <a:rPr lang="tr-TR" sz="2200" dirty="0" smtClean="0"/>
              <a:t>C</a:t>
            </a:r>
            <a:r>
              <a:rPr lang="en-US" sz="2200" dirty="0" err="1" smtClean="0"/>
              <a:t>ompanies</a:t>
            </a:r>
            <a:r>
              <a:rPr lang="en-US" sz="2200" dirty="0"/>
              <a:t>, such as </a:t>
            </a:r>
            <a:r>
              <a:rPr lang="en-US" sz="2200" dirty="0" err="1"/>
              <a:t>WordPress</a:t>
            </a:r>
            <a:r>
              <a:rPr lang="en-US" sz="2200" dirty="0"/>
              <a:t>, </a:t>
            </a:r>
            <a:r>
              <a:rPr lang="en-US" sz="2200" dirty="0" err="1"/>
              <a:t>Wix</a:t>
            </a:r>
            <a:r>
              <a:rPr lang="en-US" sz="2200" dirty="0"/>
              <a:t>, </a:t>
            </a:r>
            <a:r>
              <a:rPr lang="en-US" sz="2200" dirty="0" err="1"/>
              <a:t>Squarespace</a:t>
            </a:r>
            <a:r>
              <a:rPr lang="en-US" sz="2200" dirty="0"/>
              <a:t>, </a:t>
            </a:r>
            <a:r>
              <a:rPr lang="en-US" sz="2200" dirty="0" err="1"/>
              <a:t>Shopify</a:t>
            </a:r>
            <a:r>
              <a:rPr lang="en-US" sz="2200" dirty="0"/>
              <a:t>, Square, and </a:t>
            </a:r>
            <a:r>
              <a:rPr lang="en-US" sz="2200" dirty="0" err="1"/>
              <a:t>Weebly</a:t>
            </a:r>
            <a:r>
              <a:rPr lang="en-US" sz="2200" dirty="0"/>
              <a:t>, </a:t>
            </a:r>
            <a:r>
              <a:rPr lang="en-US" sz="2200" b="1" dirty="0"/>
              <a:t>provide inexpensive and easy-to-use website-building tools. </a:t>
            </a:r>
            <a:r>
              <a:rPr lang="en-US" sz="2200" dirty="0"/>
              <a:t>All of these companies also provide </a:t>
            </a:r>
            <a:r>
              <a:rPr lang="en-US" sz="2200" b="1" dirty="0"/>
              <a:t>access to built-in e-commerce functionality</a:t>
            </a:r>
            <a:r>
              <a:rPr lang="en-US" sz="2200" dirty="0"/>
              <a:t>. However, if you do so, </a:t>
            </a:r>
            <a:r>
              <a:rPr lang="en-US" sz="2200" b="1" dirty="0"/>
              <a:t>you will be limited to the “look and feel” and functionality provided by the templates and infrastructure supplied by these vendors</a:t>
            </a:r>
            <a:r>
              <a:rPr lang="en-US" sz="2200" dirty="0"/>
              <a:t>. </a:t>
            </a:r>
            <a:r>
              <a:rPr lang="en-US" sz="2200" dirty="0">
                <a:solidFill>
                  <a:srgbClr val="FF0000"/>
                </a:solidFill>
              </a:rPr>
              <a:t>If you want more customization than a pre-built template can provide and </a:t>
            </a:r>
            <a:r>
              <a:rPr lang="en-US" sz="2200" dirty="0" smtClean="0">
                <a:solidFill>
                  <a:srgbClr val="FF0000"/>
                </a:solidFill>
              </a:rPr>
              <a:t>have</a:t>
            </a:r>
            <a:r>
              <a:rPr lang="tr-TR" sz="2200" dirty="0" smtClean="0">
                <a:solidFill>
                  <a:srgbClr val="FF0000"/>
                </a:solidFill>
              </a:rPr>
              <a:t> </a:t>
            </a:r>
            <a:r>
              <a:rPr lang="en-US" dirty="0" smtClean="0">
                <a:solidFill>
                  <a:srgbClr val="FF0000"/>
                </a:solidFill>
              </a:rPr>
              <a:t>some </a:t>
            </a:r>
            <a:r>
              <a:rPr lang="en-US" dirty="0">
                <a:solidFill>
                  <a:srgbClr val="FF0000"/>
                </a:solidFill>
              </a:rPr>
              <a:t>programming experience, you can build the website yourself.</a:t>
            </a:r>
            <a:r>
              <a:rPr lang="en-US" dirty="0"/>
              <a:t> Here, too, there are a variety of options. You can choose to build the site truly “from scratch,” using HTML/ HTML5 and CSS (see Chapter 3) and adding interactivity with JavaScript and other pro-</a:t>
            </a:r>
            <a:r>
              <a:rPr lang="en-US" dirty="0" err="1"/>
              <a:t>gramming</a:t>
            </a:r>
            <a:r>
              <a:rPr lang="en-US" dirty="0"/>
              <a:t> tools (see Section 4.5). You can also use web development tools such as Adobe Dreamweaver CC and Microsoft Visual Studio, which enable developers to quickly create websites. </a:t>
            </a:r>
            <a:endParaRPr lang="tr-TR" dirty="0"/>
          </a:p>
        </p:txBody>
      </p:sp>
    </p:spTree>
    <p:extLst>
      <p:ext uri="{BB962C8B-B14F-4D97-AF65-F5344CB8AC3E}">
        <p14:creationId xmlns:p14="http://schemas.microsoft.com/office/powerpoint/2010/main" val="3102908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1200150"/>
            <a:ext cx="84740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25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noProof="0" dirty="0"/>
              <a:t>Walmart’s Omnichannel Strategy: From Supercenter to Super App</a:t>
            </a:r>
          </a:p>
        </p:txBody>
      </p:sp>
      <p:sp>
        <p:nvSpPr>
          <p:cNvPr id="3" name="Content Placeholder 2"/>
          <p:cNvSpPr>
            <a:spLocks noGrp="1"/>
          </p:cNvSpPr>
          <p:nvPr>
            <p:ph sz="quarter" idx="13"/>
          </p:nvPr>
        </p:nvSpPr>
        <p:spPr>
          <a:xfrm>
            <a:off x="457200" y="1554921"/>
            <a:ext cx="8232775" cy="4044602"/>
          </a:xfrm>
        </p:spPr>
        <p:txBody>
          <a:bodyPr/>
          <a:lstStyle/>
          <a:p>
            <a:pPr lvl="0" indent="-256032">
              <a:buSzPts val="2400"/>
            </a:pPr>
            <a:r>
              <a:rPr lang="en-US" kern="1200" noProof="0" dirty="0">
                <a:solidFill>
                  <a:srgbClr val="000000"/>
                </a:solidFill>
              </a:rPr>
              <a:t>Class Discussion</a:t>
            </a:r>
          </a:p>
          <a:p>
            <a:pPr lvl="1"/>
            <a:r>
              <a:rPr lang="en-US" noProof="0" dirty="0"/>
              <a:t>Why is Walmart considered an underdog in the e-commerce arena?</a:t>
            </a:r>
          </a:p>
          <a:p>
            <a:pPr lvl="1"/>
            <a:r>
              <a:rPr lang="en-US" noProof="0" dirty="0"/>
              <a:t>What advantages does Walmart have in pursuing its </a:t>
            </a:r>
            <a:r>
              <a:rPr lang="en-US" noProof="0"/>
              <a:t>goal to become </a:t>
            </a:r>
            <a:r>
              <a:rPr lang="en-US" noProof="0" dirty="0"/>
              <a:t>an omnichannel retailer?</a:t>
            </a:r>
          </a:p>
          <a:p>
            <a:pPr lvl="1"/>
            <a:r>
              <a:rPr lang="en-US" noProof="0" dirty="0"/>
              <a:t>What role did redesigning its website, developing mobile apps, and creating a new design for its physical stores play in Walmart’s omnichannel strategy?</a:t>
            </a:r>
          </a:p>
          <a:p>
            <a:pPr lvl="1"/>
            <a:r>
              <a:rPr lang="en-US" altLang="en-US" kern="1200" noProof="0" dirty="0">
                <a:solidFill>
                  <a:srgbClr val="000000"/>
                </a:solidFill>
              </a:rPr>
              <a:t>Is Walmart’s strategy working?</a:t>
            </a:r>
          </a:p>
        </p:txBody>
      </p:sp>
    </p:spTree>
    <p:extLst>
      <p:ext uri="{BB962C8B-B14F-4D97-AF65-F5344CB8AC3E}">
        <p14:creationId xmlns:p14="http://schemas.microsoft.com/office/powerpoint/2010/main" val="3356449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Testing the System</a:t>
            </a:r>
            <a:endParaRPr lang="en-US" noProof="0" dirty="0"/>
          </a:p>
        </p:txBody>
      </p:sp>
      <p:sp>
        <p:nvSpPr>
          <p:cNvPr id="3" name="Content Placeholder 2"/>
          <p:cNvSpPr>
            <a:spLocks noGrp="1"/>
          </p:cNvSpPr>
          <p:nvPr>
            <p:ph sz="quarter" idx="13"/>
          </p:nvPr>
        </p:nvSpPr>
        <p:spPr>
          <a:xfrm>
            <a:off x="457200" y="1554920"/>
            <a:ext cx="8232775" cy="3156929"/>
          </a:xfrm>
        </p:spPr>
        <p:txBody>
          <a:bodyPr/>
          <a:lstStyle/>
          <a:p>
            <a:pPr lvl="0" indent="-256032" algn="just">
              <a:buSzPts val="2400"/>
            </a:pPr>
            <a:r>
              <a:rPr lang="en-US" kern="1200" noProof="0" dirty="0" smtClean="0">
                <a:solidFill>
                  <a:srgbClr val="000000"/>
                </a:solidFill>
                <a:latin typeface="Arial" panose="020B0604020202020204" pitchFamily="34" charset="0"/>
              </a:rPr>
              <a:t>Testing</a:t>
            </a:r>
            <a:r>
              <a:rPr lang="tr-TR" kern="1200" noProof="0" dirty="0" smtClean="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Once the system has been built and programmed, you will have to engage in a testing process. </a:t>
            </a:r>
            <a:r>
              <a:rPr lang="en-US" sz="2000" b="1" kern="1200" dirty="0">
                <a:solidFill>
                  <a:srgbClr val="000000"/>
                </a:solidFill>
                <a:latin typeface="Arial" panose="020B0604020202020204" pitchFamily="34" charset="0"/>
              </a:rPr>
              <a:t>Testing is required whether the system is outsourced or built in-house. </a:t>
            </a:r>
            <a:r>
              <a:rPr lang="en-US" sz="2000" kern="1200" dirty="0">
                <a:solidFill>
                  <a:srgbClr val="000000"/>
                </a:solidFill>
                <a:latin typeface="Arial" panose="020B0604020202020204" pitchFamily="34" charset="0"/>
              </a:rPr>
              <a:t>A complex e-commerce site can have thousands of pathways through the site, each of which must be documented and then tested. It is important to note that testing is generally under-budgeted. </a:t>
            </a:r>
            <a:r>
              <a:rPr lang="en-US" sz="2000" b="1" kern="1200" dirty="0">
                <a:solidFill>
                  <a:srgbClr val="000000"/>
                </a:solidFill>
                <a:latin typeface="Arial" panose="020B0604020202020204" pitchFamily="34" charset="0"/>
              </a:rPr>
              <a:t>As much as 50% of the budget can be consumed by testing and rebuilding</a:t>
            </a:r>
            <a:endParaRPr lang="en-US" sz="2000" b="1" kern="1200" noProof="0" dirty="0">
              <a:solidFill>
                <a:srgbClr val="000000"/>
              </a:solidFill>
              <a:latin typeface="Arial" panose="020B0604020202020204" pitchFamily="34" charset="0"/>
            </a:endParaRPr>
          </a:p>
          <a:p>
            <a:pPr marL="741600" lvl="1">
              <a:buSzPts val="2400"/>
            </a:pPr>
            <a:r>
              <a:rPr lang="en-US" kern="1200" noProof="0" dirty="0">
                <a:solidFill>
                  <a:srgbClr val="000000"/>
                </a:solidFill>
                <a:latin typeface="Arial" panose="020B0604020202020204" pitchFamily="34" charset="0"/>
              </a:rPr>
              <a:t>Unit testing</a:t>
            </a:r>
          </a:p>
          <a:p>
            <a:pPr marL="741600" lvl="1">
              <a:buSzPts val="2400"/>
            </a:pPr>
            <a:r>
              <a:rPr lang="en-US" kern="1200" noProof="0" dirty="0">
                <a:solidFill>
                  <a:srgbClr val="000000"/>
                </a:solidFill>
                <a:latin typeface="Arial" panose="020B0604020202020204" pitchFamily="34" charset="0"/>
              </a:rPr>
              <a:t>System testing</a:t>
            </a:r>
          </a:p>
          <a:p>
            <a:pPr marL="741600" lvl="1">
              <a:buSzPts val="2400"/>
            </a:pPr>
            <a:r>
              <a:rPr lang="en-US" kern="1200" noProof="0" dirty="0">
                <a:solidFill>
                  <a:srgbClr val="000000"/>
                </a:solidFill>
                <a:latin typeface="Arial" panose="020B0604020202020204" pitchFamily="34" charset="0"/>
              </a:rPr>
              <a:t>Acceptance testing</a:t>
            </a:r>
          </a:p>
          <a:p>
            <a:pPr marL="741600" lvl="1">
              <a:buSzPts val="2400"/>
            </a:pPr>
            <a:r>
              <a:rPr lang="en-US" kern="1200" noProof="0" dirty="0">
                <a:solidFill>
                  <a:srgbClr val="000000"/>
                </a:solidFill>
                <a:latin typeface="Arial" panose="020B0604020202020204" pitchFamily="34" charset="0"/>
              </a:rPr>
              <a:t>A/B testing (split testing)</a:t>
            </a:r>
          </a:p>
          <a:p>
            <a:pPr marL="741600" lvl="1">
              <a:buSzPts val="2400"/>
            </a:pPr>
            <a:r>
              <a:rPr lang="en-US" kern="1200" noProof="0" dirty="0">
                <a:solidFill>
                  <a:srgbClr val="000000"/>
                </a:solidFill>
                <a:latin typeface="Arial" panose="020B0604020202020204" pitchFamily="34" charset="0"/>
              </a:rPr>
              <a:t>Multivariate testing</a:t>
            </a:r>
          </a:p>
        </p:txBody>
      </p:sp>
    </p:spTree>
    <p:extLst>
      <p:ext uri="{BB962C8B-B14F-4D97-AF65-F5344CB8AC3E}">
        <p14:creationId xmlns:p14="http://schemas.microsoft.com/office/powerpoint/2010/main" val="226782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Implementation, Maintenance</a:t>
            </a:r>
            <a:r>
              <a:rPr lang="en-US" sz="3200" noProof="0" dirty="0"/>
              <a:t>, and Optimization</a:t>
            </a:r>
          </a:p>
        </p:txBody>
      </p:sp>
      <p:sp>
        <p:nvSpPr>
          <p:cNvPr id="3" name="Content Placeholder 2"/>
          <p:cNvSpPr>
            <a:spLocks noGrp="1"/>
          </p:cNvSpPr>
          <p:nvPr>
            <p:ph sz="quarter" idx="13"/>
          </p:nvPr>
        </p:nvSpPr>
        <p:spPr>
          <a:xfrm>
            <a:off x="250166" y="1312650"/>
            <a:ext cx="8988725" cy="3262407"/>
          </a:xfrm>
        </p:spPr>
        <p:txBody>
          <a:bodyPr/>
          <a:lstStyle/>
          <a:p>
            <a:pPr lvl="0" indent="-256032">
              <a:buSzPts val="2400"/>
            </a:pPr>
            <a:r>
              <a:rPr lang="en-US" sz="2000" kern="1200" noProof="0" dirty="0">
                <a:solidFill>
                  <a:srgbClr val="000000"/>
                </a:solidFill>
                <a:latin typeface="Arial" panose="020B0604020202020204" pitchFamily="34" charset="0"/>
              </a:rPr>
              <a:t>Systems break down </a:t>
            </a:r>
            <a:r>
              <a:rPr lang="en-US" sz="2000" kern="1200" noProof="0" dirty="0" smtClean="0">
                <a:solidFill>
                  <a:srgbClr val="000000"/>
                </a:solidFill>
                <a:latin typeface="Arial" panose="020B0604020202020204" pitchFamily="34" charset="0"/>
              </a:rPr>
              <a:t>unpredictably</a:t>
            </a:r>
            <a:endParaRPr lang="en-US" sz="2000" kern="1200" noProof="0" dirty="0">
              <a:solidFill>
                <a:srgbClr val="000000"/>
              </a:solidFill>
              <a:latin typeface="Arial" panose="020B0604020202020204" pitchFamily="34" charset="0"/>
            </a:endParaRPr>
          </a:p>
          <a:p>
            <a:pPr lvl="0" indent="-256032">
              <a:buSzPts val="2400"/>
            </a:pPr>
            <a:r>
              <a:rPr lang="en-US" sz="2000" kern="1200" noProof="0" dirty="0">
                <a:solidFill>
                  <a:srgbClr val="000000"/>
                </a:solidFill>
                <a:latin typeface="Arial" panose="020B0604020202020204" pitchFamily="34" charset="0"/>
              </a:rPr>
              <a:t>Maintenance is ongoing</a:t>
            </a:r>
          </a:p>
          <a:p>
            <a:pPr lvl="0" indent="-256032">
              <a:buSzPts val="2400"/>
            </a:pPr>
            <a:r>
              <a:rPr lang="en-US" sz="2000" kern="1200" noProof="0" dirty="0">
                <a:solidFill>
                  <a:srgbClr val="000000"/>
                </a:solidFill>
                <a:latin typeface="Arial" panose="020B0604020202020204" pitchFamily="34" charset="0"/>
              </a:rPr>
              <a:t>Maintenance costs: Similar to development costs</a:t>
            </a:r>
          </a:p>
          <a:p>
            <a:pPr marL="741600" lvl="1">
              <a:buSzPts val="2400"/>
            </a:pPr>
            <a:r>
              <a:rPr lang="en-US" sz="2000" kern="1200" noProof="0" dirty="0">
                <a:solidFill>
                  <a:srgbClr val="000000"/>
                </a:solidFill>
                <a:latin typeface="Arial" panose="020B0604020202020204" pitchFamily="34" charset="0"/>
              </a:rPr>
              <a:t>A $40,000 e-commerce site may require $40,000 annually to </a:t>
            </a:r>
            <a:r>
              <a:rPr lang="en-US" sz="2000" kern="1200" noProof="0" dirty="0" smtClean="0">
                <a:solidFill>
                  <a:srgbClr val="000000"/>
                </a:solidFill>
                <a:latin typeface="Arial" panose="020B0604020202020204" pitchFamily="34" charset="0"/>
              </a:rPr>
              <a:t>upkeep</a:t>
            </a:r>
            <a:endParaRPr lang="tr-TR" sz="2000" kern="1200" dirty="0">
              <a:solidFill>
                <a:srgbClr val="000000"/>
              </a:solidFill>
              <a:latin typeface="Arial" panose="020B0604020202020204" pitchFamily="34" charset="0"/>
            </a:endParaRPr>
          </a:p>
          <a:p>
            <a:pPr marL="457200" lvl="1" indent="0">
              <a:buSzPts val="2400"/>
              <a:buNone/>
            </a:pPr>
            <a:r>
              <a:rPr lang="en-US" sz="2000" b="1" kern="1200" dirty="0">
                <a:solidFill>
                  <a:srgbClr val="000000"/>
                </a:solidFill>
                <a:latin typeface="Arial" panose="020B0604020202020204" pitchFamily="34" charset="0"/>
              </a:rPr>
              <a:t>Why does it cost so much to maintain an e-commerce site? </a:t>
            </a:r>
            <a:r>
              <a:rPr lang="tr-TR" sz="2000" kern="1200" dirty="0">
                <a:solidFill>
                  <a:srgbClr val="000000"/>
                </a:solidFill>
                <a:latin typeface="Arial" panose="020B0604020202020204" pitchFamily="34" charset="0"/>
              </a:rPr>
              <a:t>E</a:t>
            </a:r>
            <a:r>
              <a:rPr lang="en-US" sz="2000" kern="1200" dirty="0" smtClean="0">
                <a:solidFill>
                  <a:srgbClr val="000000"/>
                </a:solidFill>
                <a:latin typeface="Arial" panose="020B0604020202020204" pitchFamily="34" charset="0"/>
              </a:rPr>
              <a:t>-commerce </a:t>
            </a:r>
            <a:r>
              <a:rPr lang="en-US" sz="2000" kern="1200" dirty="0">
                <a:solidFill>
                  <a:srgbClr val="000000"/>
                </a:solidFill>
                <a:latin typeface="Arial" panose="020B0604020202020204" pitchFamily="34" charset="0"/>
              </a:rPr>
              <a:t>sites are always in a process of change, improvement, and correction. Studies of traditional systems maintenance have found 20% of the time is devoted to debugging code and responding to emergency situations. Another 20% of the time is concerned with changes in reports, data files, and links to backend databases. The remaining 60% of maintenance time is devoted to general administration (making product and price changes in the catalog) and making changes and enhancements to the system. </a:t>
            </a:r>
            <a:endParaRPr lang="tr-TR" sz="2000" kern="1200" dirty="0" smtClean="0">
              <a:solidFill>
                <a:srgbClr val="000000"/>
              </a:solidFill>
              <a:latin typeface="Arial" panose="020B0604020202020204" pitchFamily="34" charset="0"/>
            </a:endParaRPr>
          </a:p>
          <a:p>
            <a:pPr marL="800100" lvl="1" indent="-342900">
              <a:buSzPts val="2400"/>
            </a:pPr>
            <a:r>
              <a:rPr lang="en-US" sz="2000" kern="1200" noProof="0" dirty="0" smtClean="0">
                <a:solidFill>
                  <a:srgbClr val="000000"/>
                </a:solidFill>
                <a:latin typeface="Arial" panose="020B0604020202020204" pitchFamily="34" charset="0"/>
              </a:rPr>
              <a:t>Benchmarking</a:t>
            </a:r>
            <a:endParaRPr lang="en-US" sz="2000"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222616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76045" y="373101"/>
            <a:ext cx="8232775" cy="4663335"/>
          </a:xfrm>
        </p:spPr>
        <p:txBody>
          <a:bodyPr/>
          <a:lstStyle/>
          <a:p>
            <a:r>
              <a:rPr lang="en-US" sz="1800" b="1" dirty="0"/>
              <a:t>The long-term success of an e-commerce site for a medium-sized to large </a:t>
            </a:r>
            <a:r>
              <a:rPr lang="en-US" sz="1800" b="1" dirty="0" smtClean="0"/>
              <a:t>business</a:t>
            </a:r>
            <a:r>
              <a:rPr lang="tr-TR" sz="1800" b="1" dirty="0" smtClean="0"/>
              <a:t> </a:t>
            </a:r>
            <a:r>
              <a:rPr lang="en-US" sz="1800" b="1" dirty="0" smtClean="0"/>
              <a:t>typically </a:t>
            </a:r>
            <a:r>
              <a:rPr lang="en-US" sz="1800" b="1" dirty="0"/>
              <a:t>depends on a dedicated team of employees (the web team) whose sole job is to monitor and adapt the site to changing market conditions. </a:t>
            </a:r>
            <a:endParaRPr lang="tr-TR" sz="1800" b="1" dirty="0" smtClean="0"/>
          </a:p>
          <a:p>
            <a:r>
              <a:rPr lang="en-US" sz="1800" dirty="0" smtClean="0"/>
              <a:t>The </a:t>
            </a:r>
            <a:r>
              <a:rPr lang="en-US" sz="1800" dirty="0"/>
              <a:t>web team must be multi-skilled; it will typically include programmers, designers, and business </a:t>
            </a:r>
            <a:r>
              <a:rPr lang="en-US" sz="1800" dirty="0" err="1"/>
              <a:t>manag-ers</a:t>
            </a:r>
            <a:r>
              <a:rPr lang="en-US" sz="1800" dirty="0"/>
              <a:t> drawn from marketing, production, and sales </a:t>
            </a:r>
            <a:r>
              <a:rPr lang="en-US" sz="1800" dirty="0" smtClean="0"/>
              <a:t>support.</a:t>
            </a:r>
            <a:endParaRPr lang="tr-TR" sz="1800" dirty="0" smtClean="0"/>
          </a:p>
          <a:p>
            <a:r>
              <a:rPr lang="en-US" sz="1800" dirty="0" smtClean="0"/>
              <a:t>One </a:t>
            </a:r>
            <a:r>
              <a:rPr lang="en-US" sz="1800" dirty="0"/>
              <a:t>of the first tasks of </a:t>
            </a:r>
            <a:r>
              <a:rPr lang="en-US" sz="1800" dirty="0" smtClean="0"/>
              <a:t>the</a:t>
            </a:r>
            <a:r>
              <a:rPr lang="tr-TR" sz="1800" dirty="0" smtClean="0"/>
              <a:t> </a:t>
            </a:r>
            <a:r>
              <a:rPr lang="en-US" sz="1800" dirty="0"/>
              <a:t>web team is to </a:t>
            </a:r>
            <a:r>
              <a:rPr lang="en-US" sz="1800" b="1" dirty="0"/>
              <a:t>listen to customers’ feedback on the site and respond to that feedback as necessary</a:t>
            </a:r>
            <a:r>
              <a:rPr lang="en-US" sz="1800" dirty="0" smtClean="0"/>
              <a:t>.</a:t>
            </a:r>
            <a:endParaRPr lang="tr-TR" sz="1800" dirty="0" smtClean="0"/>
          </a:p>
          <a:p>
            <a:r>
              <a:rPr lang="en-US" sz="1800" dirty="0" smtClean="0"/>
              <a:t> </a:t>
            </a:r>
            <a:r>
              <a:rPr lang="en-US" sz="1800" dirty="0"/>
              <a:t>A second task is to </a:t>
            </a:r>
            <a:r>
              <a:rPr lang="en-US" sz="1800" b="1" dirty="0"/>
              <a:t>develop a systematic monitoring and testing plan to be followed weekly</a:t>
            </a:r>
            <a:r>
              <a:rPr lang="en-US" sz="1800" dirty="0"/>
              <a:t> to </a:t>
            </a:r>
            <a:r>
              <a:rPr lang="en-US" sz="1800" dirty="0">
                <a:solidFill>
                  <a:srgbClr val="FF0000"/>
                </a:solidFill>
              </a:rPr>
              <a:t>ensure all the links are operating, prices are correct, and pages are updated. </a:t>
            </a:r>
            <a:endParaRPr lang="tr-TR" sz="1800" dirty="0" smtClean="0">
              <a:solidFill>
                <a:srgbClr val="FF0000"/>
              </a:solidFill>
            </a:endParaRPr>
          </a:p>
          <a:p>
            <a:r>
              <a:rPr lang="en-US" sz="1800" dirty="0" smtClean="0"/>
              <a:t>Other </a:t>
            </a:r>
            <a:r>
              <a:rPr lang="en-US" sz="1800" dirty="0"/>
              <a:t>important tasks of the web team include </a:t>
            </a:r>
            <a:r>
              <a:rPr lang="en-US" sz="1800" dirty="0">
                <a:solidFill>
                  <a:srgbClr val="FF0000"/>
                </a:solidFill>
              </a:rPr>
              <a:t>benchmarking</a:t>
            </a:r>
            <a:r>
              <a:rPr lang="en-US" sz="1800" dirty="0"/>
              <a:t> (a process in which the site is compared with those of competitors in terms of response speed, quality of layout, and design) and </a:t>
            </a:r>
            <a:r>
              <a:rPr lang="en-US" sz="1800" b="1" dirty="0"/>
              <a:t>keeping the site current on pricing and promotions. </a:t>
            </a:r>
            <a:r>
              <a:rPr lang="en-US" sz="1800" dirty="0"/>
              <a:t>The Web is a competitive environment where you can very rapidly frustrate and lose customers with a dysfunctional site.</a:t>
            </a:r>
          </a:p>
          <a:p>
            <a:endParaRPr lang="tr-TR" sz="1800" dirty="0"/>
          </a:p>
        </p:txBody>
      </p:sp>
    </p:spTree>
    <p:extLst>
      <p:ext uri="{BB962C8B-B14F-4D97-AF65-F5344CB8AC3E}">
        <p14:creationId xmlns:p14="http://schemas.microsoft.com/office/powerpoint/2010/main" val="1691101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4.9 Factors in Website Optimization</a:t>
            </a:r>
            <a:endParaRPr lang="en-US" sz="3200" noProof="0" dirty="0"/>
          </a:p>
        </p:txBody>
      </p:sp>
      <p:pic>
        <p:nvPicPr>
          <p:cNvPr id="4" name="Picture 3" descr="An illustration depicts a triangle, surrounded by the three primary factors in website optimization: page generation, page delivery, and page content. For a full description, see Notes. Press F6.">
            <a:extLst>
              <a:ext uri="{FF2B5EF4-FFF2-40B4-BE49-F238E27FC236}">
                <a16:creationId xmlns:a16="http://schemas.microsoft.com/office/drawing/2014/main" xmlns="" id="{B6CCF349-CEF1-5F8E-7D52-D65BC8FEAA8E}"/>
              </a:ext>
            </a:extLst>
          </p:cNvPr>
          <p:cNvPicPr>
            <a:picLocks noChangeAspect="1"/>
          </p:cNvPicPr>
          <p:nvPr/>
        </p:nvPicPr>
        <p:blipFill>
          <a:blip r:embed="rId3"/>
          <a:stretch>
            <a:fillRect/>
          </a:stretch>
        </p:blipFill>
        <p:spPr>
          <a:xfrm>
            <a:off x="634531" y="1544532"/>
            <a:ext cx="7874938" cy="4375820"/>
          </a:xfrm>
          <a:prstGeom prst="rect">
            <a:avLst/>
          </a:prstGeom>
        </p:spPr>
      </p:pic>
    </p:spTree>
    <p:extLst>
      <p:ext uri="{BB962C8B-B14F-4D97-AF65-F5344CB8AC3E}">
        <p14:creationId xmlns:p14="http://schemas.microsoft.com/office/powerpoint/2010/main" val="4041871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70936" y="1250831"/>
            <a:ext cx="8522898" cy="1725283"/>
          </a:xfrm>
        </p:spPr>
        <p:txBody>
          <a:bodyPr/>
          <a:lstStyle/>
          <a:p>
            <a:r>
              <a:rPr lang="en-US" dirty="0"/>
              <a:t>If you are a manager or marketing executive, you will want the website operating in a way that fulfills customers’ expectations. You’ll have to make sure the website is optimized to achieve this business objective. </a:t>
            </a:r>
            <a:r>
              <a:rPr lang="en-US" b="1" dirty="0"/>
              <a:t>The </a:t>
            </a:r>
            <a:r>
              <a:rPr lang="en-US" b="1" dirty="0" smtClean="0"/>
              <a:t>optimization </a:t>
            </a:r>
            <a:r>
              <a:rPr lang="en-US" b="1" dirty="0"/>
              <a:t>of website performance </a:t>
            </a:r>
            <a:r>
              <a:rPr lang="en-US" dirty="0"/>
              <a:t>involves a number of factors, including </a:t>
            </a:r>
            <a:r>
              <a:rPr lang="en-US" b="1" dirty="0"/>
              <a:t>page content, page generation, and page </a:t>
            </a:r>
            <a:r>
              <a:rPr lang="en-US" b="1" dirty="0" smtClean="0"/>
              <a:t>delivery</a:t>
            </a:r>
            <a:r>
              <a:rPr lang="tr-TR" dirty="0" smtClean="0"/>
              <a:t>.</a:t>
            </a:r>
          </a:p>
          <a:p>
            <a:endParaRPr lang="tr-TR" dirty="0"/>
          </a:p>
        </p:txBody>
      </p:sp>
      <p:sp>
        <p:nvSpPr>
          <p:cNvPr id="7" name="İçerik Yer Tutucusu 3"/>
          <p:cNvSpPr>
            <a:spLocks noGrp="1"/>
          </p:cNvSpPr>
          <p:nvPr>
            <p:ph sz="quarter" idx="15"/>
          </p:nvPr>
        </p:nvSpPr>
        <p:spPr>
          <a:xfrm>
            <a:off x="474453" y="2694131"/>
            <a:ext cx="8488393" cy="2481720"/>
          </a:xfrm>
        </p:spPr>
        <p:txBody>
          <a:bodyPr/>
          <a:lstStyle/>
          <a:p>
            <a:r>
              <a:rPr lang="en-US" sz="1800" dirty="0"/>
              <a:t>Using efficient styles and techniques for </a:t>
            </a:r>
            <a:r>
              <a:rPr lang="en-US" sz="1800" b="1" dirty="0"/>
              <a:t>page content can reduce response </a:t>
            </a:r>
            <a:r>
              <a:rPr lang="en-US" sz="1800" b="1" dirty="0" smtClean="0"/>
              <a:t>times</a:t>
            </a:r>
            <a:r>
              <a:rPr lang="tr-TR" sz="1800" b="1" dirty="0" smtClean="0"/>
              <a:t> </a:t>
            </a:r>
            <a:r>
              <a:rPr lang="en-US" sz="1800" b="1" dirty="0" smtClean="0"/>
              <a:t>by </a:t>
            </a:r>
            <a:r>
              <a:rPr lang="en-US" sz="1800" b="1" dirty="0"/>
              <a:t>two to five seconds</a:t>
            </a:r>
            <a:r>
              <a:rPr lang="en-US" sz="1800" dirty="0"/>
              <a:t>. Simple steps include reducing unnecessary HTML comments and white space, using more efficient graphics, and avoiding unnecessary links to other pages in the site. </a:t>
            </a:r>
            <a:r>
              <a:rPr lang="en-US" sz="1800" b="1" dirty="0"/>
              <a:t>Page generation speed </a:t>
            </a:r>
            <a:r>
              <a:rPr lang="en-US" sz="1800" dirty="0"/>
              <a:t>can be enhanced by segregating </a:t>
            </a:r>
            <a:r>
              <a:rPr lang="en-US" sz="1800" dirty="0" smtClean="0"/>
              <a:t>computer </a:t>
            </a:r>
            <a:r>
              <a:rPr lang="en-US" sz="1800" dirty="0"/>
              <a:t>servers to perform dedicated </a:t>
            </a:r>
            <a:r>
              <a:rPr lang="en-US" sz="1800" dirty="0" smtClean="0"/>
              <a:t>functions</a:t>
            </a:r>
            <a:r>
              <a:rPr lang="tr-TR" sz="1800" dirty="0" smtClean="0"/>
              <a:t>.</a:t>
            </a:r>
            <a:r>
              <a:rPr lang="en-US" sz="1800" dirty="0"/>
              <a:t> </a:t>
            </a:r>
            <a:r>
              <a:rPr lang="en-US" sz="1800" b="1" dirty="0"/>
              <a:t>Page delivery can be sped </a:t>
            </a:r>
            <a:r>
              <a:rPr lang="en-US" sz="1800" dirty="0" smtClean="0"/>
              <a:t>up</a:t>
            </a:r>
            <a:r>
              <a:rPr lang="tr-TR" sz="1800" dirty="0" smtClean="0"/>
              <a:t> </a:t>
            </a:r>
            <a:r>
              <a:rPr lang="en-US" sz="1800" dirty="0"/>
              <a:t>by using specialized content delivery networks such as Akamai or by increasing local bandwidth. </a:t>
            </a:r>
            <a:endParaRPr lang="tr-TR" sz="1800" dirty="0"/>
          </a:p>
        </p:txBody>
      </p:sp>
      <p:sp>
        <p:nvSpPr>
          <p:cNvPr id="8" name="Dikdörtgen 7"/>
          <p:cNvSpPr/>
          <p:nvPr/>
        </p:nvSpPr>
        <p:spPr>
          <a:xfrm>
            <a:off x="905455" y="497406"/>
            <a:ext cx="5383202" cy="400110"/>
          </a:xfrm>
          <a:prstGeom prst="rect">
            <a:avLst/>
          </a:prstGeom>
        </p:spPr>
        <p:txBody>
          <a:bodyPr wrap="square">
            <a:spAutoFit/>
          </a:bodyPr>
          <a:lstStyle/>
          <a:p>
            <a:r>
              <a:rPr lang="en-US" sz="2000" b="1" kern="1200" dirty="0">
                <a:cs typeface="Times New Roman" panose="02020603050405020304" pitchFamily="18" charset="0"/>
              </a:rPr>
              <a:t>Factors in Website Optimization</a:t>
            </a:r>
            <a:endParaRPr lang="tr-TR" sz="2000" b="1" dirty="0"/>
          </a:p>
        </p:txBody>
      </p:sp>
    </p:spTree>
    <p:extLst>
      <p:ext uri="{BB962C8B-B14F-4D97-AF65-F5344CB8AC3E}">
        <p14:creationId xmlns:p14="http://schemas.microsoft.com/office/powerpoint/2010/main" val="2455823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kern="1200" noProof="0" dirty="0">
                <a:cs typeface="Times New Roman" panose="02020603050405020304" pitchFamily="18" charset="0"/>
              </a:rPr>
              <a:t>E-commerce Merchant Server Software (E-commerce Software Platforms) </a:t>
            </a:r>
            <a:r>
              <a:rPr lang="en-US" sz="2000" kern="1200" noProof="0" dirty="0">
                <a:cs typeface="Times New Roman" panose="02020603050405020304" pitchFamily="18" charset="0"/>
              </a:rPr>
              <a:t>(1 of 3)</a:t>
            </a:r>
            <a:endParaRPr lang="en-US" sz="2000" noProof="0" dirty="0"/>
          </a:p>
        </p:txBody>
      </p:sp>
      <p:sp>
        <p:nvSpPr>
          <p:cNvPr id="2" name="Content Placeholder 1"/>
          <p:cNvSpPr>
            <a:spLocks noGrp="1"/>
          </p:cNvSpPr>
          <p:nvPr>
            <p:ph sz="quarter" idx="13"/>
          </p:nvPr>
        </p:nvSpPr>
        <p:spPr/>
        <p:txBody>
          <a:bodyPr/>
          <a:lstStyle/>
          <a:p>
            <a:pPr lvl="0" indent="-256032">
              <a:buSzPts val="2400"/>
            </a:pPr>
            <a:r>
              <a:rPr lang="en-US" altLang="en-US" kern="1200" noProof="0" dirty="0">
                <a:solidFill>
                  <a:srgbClr val="000000"/>
                </a:solidFill>
              </a:rPr>
              <a:t>Provides basic functionality for sales</a:t>
            </a:r>
          </a:p>
          <a:p>
            <a:pPr marL="741600" lvl="1">
              <a:buSzPts val="2400"/>
            </a:pPr>
            <a:r>
              <a:rPr lang="en-US" altLang="en-US" kern="1200" noProof="0" dirty="0">
                <a:solidFill>
                  <a:srgbClr val="000000"/>
                </a:solidFill>
              </a:rPr>
              <a:t>Online catalog</a:t>
            </a:r>
          </a:p>
          <a:p>
            <a:pPr lvl="2">
              <a:buSzPts val="2400"/>
            </a:pPr>
            <a:r>
              <a:rPr lang="en-US" altLang="en-US" kern="1200" noProof="0" dirty="0">
                <a:solidFill>
                  <a:srgbClr val="000000"/>
                </a:solidFill>
              </a:rPr>
              <a:t>List of products available on website</a:t>
            </a:r>
          </a:p>
          <a:p>
            <a:pPr marL="741600" lvl="1">
              <a:buSzPts val="2400"/>
            </a:pPr>
            <a:r>
              <a:rPr lang="en-US" altLang="en-US" kern="1200" noProof="0" dirty="0">
                <a:solidFill>
                  <a:srgbClr val="000000"/>
                </a:solidFill>
              </a:rPr>
              <a:t>Shopping cart</a:t>
            </a:r>
          </a:p>
          <a:p>
            <a:pPr lvl="2">
              <a:buSzPts val="2400"/>
            </a:pPr>
            <a:r>
              <a:rPr lang="en-US" altLang="en-US" kern="1200" noProof="0" dirty="0">
                <a:solidFill>
                  <a:srgbClr val="000000"/>
                </a:solidFill>
              </a:rPr>
              <a:t>Allows shoppers to set aside, review, edit selections, and then make purchase</a:t>
            </a:r>
          </a:p>
          <a:p>
            <a:pPr marL="741600" lvl="1">
              <a:buSzPts val="2400"/>
            </a:pPr>
            <a:r>
              <a:rPr lang="en-US" altLang="en-US" kern="1200" noProof="0" dirty="0">
                <a:solidFill>
                  <a:srgbClr val="000000"/>
                </a:solidFill>
              </a:rPr>
              <a:t>Credit card processing</a:t>
            </a:r>
          </a:p>
          <a:p>
            <a:pPr lvl="2">
              <a:buSzPts val="2400"/>
            </a:pPr>
            <a:r>
              <a:rPr lang="en-US" altLang="en-US" kern="1200" noProof="0" dirty="0">
                <a:solidFill>
                  <a:srgbClr val="000000"/>
                </a:solidFill>
              </a:rPr>
              <a:t>Typically works in conjunction with shopping cart</a:t>
            </a:r>
          </a:p>
          <a:p>
            <a:pPr lvl="2">
              <a:buSzPts val="2400"/>
            </a:pPr>
            <a:r>
              <a:rPr lang="en-US" altLang="en-US" kern="1200" noProof="0" dirty="0">
                <a:solidFill>
                  <a:srgbClr val="000000"/>
                </a:solidFill>
              </a:rPr>
              <a:t>Verifies card and puts through credit to company</a:t>
            </a:r>
            <a:r>
              <a:rPr lang="en-US" altLang="ja-JP" kern="1200" noProof="0" dirty="0">
                <a:solidFill>
                  <a:srgbClr val="000000"/>
                </a:solidFill>
              </a:rPr>
              <a:t>’s account at checkout</a:t>
            </a:r>
            <a:endParaRPr lang="en-US" altLang="en-US" kern="1200" noProof="0" dirty="0">
              <a:solidFill>
                <a:srgbClr val="000000"/>
              </a:solidFill>
            </a:endParaRPr>
          </a:p>
        </p:txBody>
      </p:sp>
    </p:spTree>
    <p:extLst>
      <p:ext uri="{BB962C8B-B14F-4D97-AF65-F5344CB8AC3E}">
        <p14:creationId xmlns:p14="http://schemas.microsoft.com/office/powerpoint/2010/main" val="2712661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E-commerce Merchant Server Software (E-commerce Software Platforms) </a:t>
            </a:r>
            <a:r>
              <a:rPr lang="en-US" sz="2000" kern="1200" noProof="0" dirty="0">
                <a:cs typeface="Times New Roman" panose="02020603050405020304" pitchFamily="18" charset="0"/>
              </a:rPr>
              <a:t>(2 of 3)</a:t>
            </a:r>
            <a:endParaRPr lang="en-US" sz="2000" noProof="0" dirty="0"/>
          </a:p>
        </p:txBody>
      </p:sp>
      <p:sp>
        <p:nvSpPr>
          <p:cNvPr id="3" name="Content Placeholder 2"/>
          <p:cNvSpPr>
            <a:spLocks noGrp="1"/>
          </p:cNvSpPr>
          <p:nvPr>
            <p:ph sz="quarter" idx="13"/>
          </p:nvPr>
        </p:nvSpPr>
        <p:spPr>
          <a:xfrm>
            <a:off x="457200" y="1430936"/>
            <a:ext cx="7938655" cy="4768388"/>
          </a:xfrm>
        </p:spPr>
        <p:txBody>
          <a:bodyPr/>
          <a:lstStyle/>
          <a:p>
            <a:pPr lvl="0"/>
            <a:r>
              <a:rPr lang="en-US" noProof="0" dirty="0"/>
              <a:t>Different options for different-sized businesses</a:t>
            </a:r>
          </a:p>
          <a:p>
            <a:pPr lvl="1"/>
            <a:r>
              <a:rPr lang="en-US" noProof="0" dirty="0"/>
              <a:t>Small and medium-sized businesses: Shopify; WordPress (WooCommerce), </a:t>
            </a:r>
            <a:r>
              <a:rPr lang="en-US" noProof="0" dirty="0" err="1"/>
              <a:t>Wix</a:t>
            </a:r>
            <a:r>
              <a:rPr lang="en-US" noProof="0" dirty="0"/>
              <a:t>, Square, Weebly, Squarespace, </a:t>
            </a:r>
            <a:r>
              <a:rPr lang="en-US" noProof="0" dirty="0" err="1"/>
              <a:t>Bigcommerce</a:t>
            </a:r>
            <a:r>
              <a:rPr lang="en-US" noProof="0" dirty="0"/>
              <a:t>, open-source solutions</a:t>
            </a:r>
          </a:p>
          <a:p>
            <a:pPr lvl="1"/>
            <a:r>
              <a:rPr lang="en-US" noProof="0" dirty="0"/>
              <a:t>Mid-range: H</a:t>
            </a:r>
            <a:r>
              <a:rPr lang="en-US" sz="100" noProof="0" dirty="0"/>
              <a:t> </a:t>
            </a:r>
            <a:r>
              <a:rPr lang="en-US" noProof="0" dirty="0"/>
              <a:t>C</a:t>
            </a:r>
            <a:r>
              <a:rPr lang="en-US" sz="100" noProof="0" dirty="0"/>
              <a:t> </a:t>
            </a:r>
            <a:r>
              <a:rPr lang="en-US" noProof="0" dirty="0"/>
              <a:t>L Commerce; Sitecore Experience Commerce</a:t>
            </a:r>
          </a:p>
          <a:p>
            <a:pPr lvl="1"/>
            <a:r>
              <a:rPr lang="en-US" noProof="0" dirty="0"/>
              <a:t>High-end: S</a:t>
            </a:r>
            <a:r>
              <a:rPr lang="en-US" sz="100" noProof="0" dirty="0"/>
              <a:t> </a:t>
            </a:r>
            <a:r>
              <a:rPr lang="en-US" noProof="0" dirty="0"/>
              <a:t>A</a:t>
            </a:r>
            <a:r>
              <a:rPr lang="en-US" sz="100" noProof="0" dirty="0"/>
              <a:t> </a:t>
            </a:r>
            <a:r>
              <a:rPr lang="en-US" noProof="0" dirty="0"/>
              <a:t>P Commerce, Oracle A</a:t>
            </a:r>
            <a:r>
              <a:rPr lang="en-US" sz="100" noProof="0" dirty="0"/>
              <a:t> </a:t>
            </a:r>
            <a:r>
              <a:rPr lang="en-US" noProof="0" dirty="0"/>
              <a:t>T</a:t>
            </a:r>
            <a:r>
              <a:rPr lang="en-US" sz="100" noProof="0" dirty="0"/>
              <a:t> </a:t>
            </a:r>
            <a:r>
              <a:rPr lang="en-US" noProof="0" dirty="0"/>
              <a:t>G Web Commerce, Adobe Commerce</a:t>
            </a:r>
          </a:p>
          <a:p>
            <a:r>
              <a:rPr lang="en-US" noProof="0" dirty="0"/>
              <a:t>Many now also available as cloud-based SaaS solutions.</a:t>
            </a:r>
          </a:p>
        </p:txBody>
      </p:sp>
    </p:spTree>
    <p:extLst>
      <p:ext uri="{BB962C8B-B14F-4D97-AF65-F5344CB8AC3E}">
        <p14:creationId xmlns:p14="http://schemas.microsoft.com/office/powerpoint/2010/main" val="923998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E-commerce Merchant Server Software (E-commerce Software Platforms) </a:t>
            </a:r>
            <a:r>
              <a:rPr lang="en-US" sz="2000" kern="1200" noProof="0" dirty="0">
                <a:cs typeface="Times New Roman" panose="02020603050405020304" pitchFamily="18" charset="0"/>
              </a:rPr>
              <a:t>(3 of 3)</a:t>
            </a:r>
            <a:endParaRPr lang="en-US" sz="2000" noProof="0" dirty="0"/>
          </a:p>
        </p:txBody>
      </p:sp>
      <p:sp>
        <p:nvSpPr>
          <p:cNvPr id="3" name="Content Placeholder 2"/>
          <p:cNvSpPr>
            <a:spLocks noGrp="1"/>
          </p:cNvSpPr>
          <p:nvPr>
            <p:ph sz="quarter" idx="13"/>
          </p:nvPr>
        </p:nvSpPr>
        <p:spPr>
          <a:xfrm>
            <a:off x="457200" y="1446434"/>
            <a:ext cx="8232775" cy="4663335"/>
          </a:xfrm>
        </p:spPr>
        <p:txBody>
          <a:bodyPr/>
          <a:lstStyle/>
          <a:p>
            <a:pPr lvl="0" indent="-256032"/>
            <a:r>
              <a:rPr lang="en-US" sz="2200" kern="1200" noProof="0" dirty="0">
                <a:solidFill>
                  <a:srgbClr val="000000"/>
                </a:solidFill>
                <a:latin typeface="Arial" panose="020B0604020202020204" pitchFamily="34" charset="0"/>
              </a:rPr>
              <a:t>Key factors in selecting a package</a:t>
            </a:r>
          </a:p>
          <a:p>
            <a:pPr marL="741600" lvl="1"/>
            <a:r>
              <a:rPr lang="en-US" sz="2200" kern="1200" noProof="0" dirty="0">
                <a:solidFill>
                  <a:srgbClr val="000000"/>
                </a:solidFill>
                <a:latin typeface="Arial" panose="020B0604020202020204" pitchFamily="34" charset="0"/>
              </a:rPr>
              <a:t>Functionality</a:t>
            </a:r>
          </a:p>
          <a:p>
            <a:pPr marL="741600" lvl="1"/>
            <a:r>
              <a:rPr lang="en-US" sz="2200" kern="1200" noProof="0" dirty="0">
                <a:solidFill>
                  <a:srgbClr val="000000"/>
                </a:solidFill>
                <a:latin typeface="Arial" panose="020B0604020202020204" pitchFamily="34" charset="0"/>
              </a:rPr>
              <a:t>Support for different business models, including m-commerce</a:t>
            </a:r>
          </a:p>
          <a:p>
            <a:pPr marL="741600" lvl="1"/>
            <a:r>
              <a:rPr lang="en-US" sz="2200" kern="1200" noProof="0" dirty="0">
                <a:solidFill>
                  <a:srgbClr val="000000"/>
                </a:solidFill>
                <a:latin typeface="Arial" panose="020B0604020202020204" pitchFamily="34" charset="0"/>
              </a:rPr>
              <a:t>Business process modeling tools</a:t>
            </a:r>
          </a:p>
          <a:p>
            <a:pPr marL="741600" lvl="1"/>
            <a:r>
              <a:rPr lang="en-US" sz="2200" kern="1200" noProof="0" dirty="0">
                <a:solidFill>
                  <a:srgbClr val="000000"/>
                </a:solidFill>
                <a:latin typeface="Arial" panose="020B0604020202020204" pitchFamily="34" charset="0"/>
              </a:rPr>
              <a:t>Visual site management and reporting</a:t>
            </a:r>
          </a:p>
          <a:p>
            <a:pPr marL="741600" lvl="1"/>
            <a:r>
              <a:rPr lang="en-US" sz="2200" kern="1200" noProof="0" dirty="0">
                <a:solidFill>
                  <a:srgbClr val="000000"/>
                </a:solidFill>
                <a:latin typeface="Arial" panose="020B0604020202020204" pitchFamily="34" charset="0"/>
              </a:rPr>
              <a:t>Performance and scalability</a:t>
            </a:r>
          </a:p>
          <a:p>
            <a:pPr marL="741600" lvl="1"/>
            <a:r>
              <a:rPr lang="en-US" sz="2200" kern="1200" noProof="0" dirty="0">
                <a:solidFill>
                  <a:srgbClr val="000000"/>
                </a:solidFill>
                <a:latin typeface="Arial" panose="020B0604020202020204" pitchFamily="34" charset="0"/>
              </a:rPr>
              <a:t>Connectivity to existing business systems</a:t>
            </a:r>
          </a:p>
          <a:p>
            <a:pPr marL="741600" lvl="1"/>
            <a:r>
              <a:rPr lang="en-US" sz="2200" kern="1200" noProof="0" dirty="0">
                <a:solidFill>
                  <a:srgbClr val="000000"/>
                </a:solidFill>
                <a:latin typeface="Arial" panose="020B0604020202020204" pitchFamily="34" charset="0"/>
              </a:rPr>
              <a:t>Compliance with standards</a:t>
            </a:r>
          </a:p>
          <a:p>
            <a:pPr marL="741600" lvl="1"/>
            <a:r>
              <a:rPr lang="en-US" sz="2200" kern="1200" noProof="0" dirty="0">
                <a:solidFill>
                  <a:srgbClr val="000000"/>
                </a:solidFill>
                <a:latin typeface="Arial" panose="020B0604020202020204" pitchFamily="34" charset="0"/>
              </a:rPr>
              <a:t>Global and multicultural capability</a:t>
            </a:r>
          </a:p>
          <a:p>
            <a:pPr marL="741600" lvl="1"/>
            <a:r>
              <a:rPr lang="en-US" sz="2200" kern="1200" noProof="0" dirty="0">
                <a:solidFill>
                  <a:srgbClr val="000000"/>
                </a:solidFill>
                <a:latin typeface="Arial" panose="020B0604020202020204" pitchFamily="34" charset="0"/>
              </a:rPr>
              <a:t>Local sales tax and shipping rules</a:t>
            </a:r>
          </a:p>
        </p:txBody>
      </p:sp>
    </p:spTree>
    <p:extLst>
      <p:ext uri="{BB962C8B-B14F-4D97-AF65-F5344CB8AC3E}">
        <p14:creationId xmlns:p14="http://schemas.microsoft.com/office/powerpoint/2010/main" val="2003288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E-commerce Website Features That Annoy Customers </a:t>
            </a:r>
            <a:r>
              <a:rPr lang="en-US" sz="2000" kern="1200" noProof="0" dirty="0">
                <a:cs typeface="Times New Roman" panose="02020603050405020304" pitchFamily="18" charset="0"/>
              </a:rPr>
              <a:t>(1 of 2)</a:t>
            </a:r>
            <a:endParaRPr lang="en-US" sz="2000" noProof="0" dirty="0"/>
          </a:p>
        </p:txBody>
      </p:sp>
      <p:sp>
        <p:nvSpPr>
          <p:cNvPr id="3" name="Content Placeholder 2"/>
          <p:cNvSpPr>
            <a:spLocks noGrp="1"/>
          </p:cNvSpPr>
          <p:nvPr>
            <p:ph sz="quarter" idx="13"/>
          </p:nvPr>
        </p:nvSpPr>
        <p:spPr>
          <a:xfrm>
            <a:off x="457200" y="1446434"/>
            <a:ext cx="8033657" cy="4783885"/>
          </a:xfrm>
        </p:spPr>
        <p:txBody>
          <a:bodyPr/>
          <a:lstStyle/>
          <a:p>
            <a:pPr fontAlgn="t"/>
            <a:r>
              <a:rPr lang="en-US" sz="2200" noProof="0" dirty="0"/>
              <a:t>Requiring user to view ad or intro page before going to website content</a:t>
            </a:r>
          </a:p>
          <a:p>
            <a:pPr fontAlgn="t"/>
            <a:r>
              <a:rPr lang="en-US" sz="2200" noProof="0" dirty="0"/>
              <a:t>Pop-up and pop-under ads and windows</a:t>
            </a:r>
          </a:p>
          <a:p>
            <a:pPr fontAlgn="t"/>
            <a:r>
              <a:rPr lang="en-US" sz="2200" noProof="0" dirty="0"/>
              <a:t>Too many clicks to get to the content</a:t>
            </a:r>
          </a:p>
          <a:p>
            <a:pPr fontAlgn="t"/>
            <a:r>
              <a:rPr lang="en-US" sz="2200" noProof="0" dirty="0"/>
              <a:t>Links that don’t work</a:t>
            </a:r>
          </a:p>
          <a:p>
            <a:pPr fontAlgn="t"/>
            <a:r>
              <a:rPr lang="en-US" sz="2200" noProof="0" dirty="0"/>
              <a:t>Confusing navigation; no search function</a:t>
            </a:r>
          </a:p>
          <a:p>
            <a:pPr fontAlgn="t"/>
            <a:r>
              <a:rPr lang="en-US" sz="2200" noProof="0" dirty="0"/>
              <a:t>Requirement to register and log in before viewing content or ordering</a:t>
            </a:r>
          </a:p>
          <a:p>
            <a:pPr fontAlgn="t"/>
            <a:r>
              <a:rPr lang="en-US" sz="2200" noProof="0" dirty="0"/>
              <a:t>Slow loading pages</a:t>
            </a:r>
          </a:p>
          <a:p>
            <a:pPr fontAlgn="t"/>
            <a:r>
              <a:rPr lang="en-US" sz="2200" noProof="0" dirty="0"/>
              <a:t>Content that is out of date</a:t>
            </a:r>
          </a:p>
        </p:txBody>
      </p:sp>
    </p:spTree>
    <p:extLst>
      <p:ext uri="{BB962C8B-B14F-4D97-AF65-F5344CB8AC3E}">
        <p14:creationId xmlns:p14="http://schemas.microsoft.com/office/powerpoint/2010/main" val="1315536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E-commerce Website Features That Annoy Customers </a:t>
            </a:r>
            <a:r>
              <a:rPr lang="en-US" sz="2000" kern="1200" noProof="0" dirty="0">
                <a:cs typeface="Times New Roman" panose="02020603050405020304" pitchFamily="18" charset="0"/>
              </a:rPr>
              <a:t>(2 of 2)</a:t>
            </a:r>
            <a:endParaRPr lang="en-US" sz="2000" noProof="0" dirty="0"/>
          </a:p>
        </p:txBody>
      </p:sp>
      <p:sp>
        <p:nvSpPr>
          <p:cNvPr id="3" name="Content Placeholder 2"/>
          <p:cNvSpPr>
            <a:spLocks noGrp="1"/>
          </p:cNvSpPr>
          <p:nvPr>
            <p:ph sz="quarter" idx="13"/>
          </p:nvPr>
        </p:nvSpPr>
        <p:spPr/>
        <p:txBody>
          <a:bodyPr/>
          <a:lstStyle/>
          <a:p>
            <a:pPr fontAlgn="t"/>
            <a:r>
              <a:rPr lang="en-US" noProof="0" dirty="0"/>
              <a:t>Inability to use browser’s Back button</a:t>
            </a:r>
          </a:p>
          <a:p>
            <a:pPr fontAlgn="t"/>
            <a:r>
              <a:rPr lang="en-US" noProof="0" dirty="0"/>
              <a:t>No contact information available (web form only)</a:t>
            </a:r>
          </a:p>
          <a:p>
            <a:pPr fontAlgn="t"/>
            <a:r>
              <a:rPr lang="en-US" noProof="0" dirty="0"/>
              <a:t>Unnecessary splash/flash screens, animation, etc.</a:t>
            </a:r>
          </a:p>
          <a:p>
            <a:pPr fontAlgn="t"/>
            <a:r>
              <a:rPr lang="en-US" noProof="0" dirty="0"/>
              <a:t>Music or other audio that plays automatically</a:t>
            </a:r>
          </a:p>
          <a:p>
            <a:pPr fontAlgn="t"/>
            <a:r>
              <a:rPr lang="en-US" noProof="0" dirty="0"/>
              <a:t>Unprofessional design elements</a:t>
            </a:r>
          </a:p>
          <a:p>
            <a:pPr fontAlgn="t"/>
            <a:r>
              <a:rPr lang="en-US" noProof="0" dirty="0"/>
              <a:t>Text not easily legible due to size, color, format</a:t>
            </a:r>
          </a:p>
          <a:p>
            <a:pPr fontAlgn="t"/>
            <a:r>
              <a:rPr lang="en-US" noProof="0" dirty="0"/>
              <a:t>Typographical errors</a:t>
            </a:r>
          </a:p>
          <a:p>
            <a:pPr fontAlgn="t"/>
            <a:r>
              <a:rPr lang="en-US" noProof="0" dirty="0"/>
              <a:t>No or unclear returns policy</a:t>
            </a:r>
          </a:p>
        </p:txBody>
      </p:sp>
    </p:spTree>
    <p:extLst>
      <p:ext uri="{BB962C8B-B14F-4D97-AF65-F5344CB8AC3E}">
        <p14:creationId xmlns:p14="http://schemas.microsoft.com/office/powerpoint/2010/main" val="246308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Imagine Your E-commerce Presence </a:t>
            </a:r>
            <a:r>
              <a:rPr lang="en-US" sz="2000" b="0" kern="1200" noProof="0" dirty="0">
                <a:cs typeface="Times New Roman" panose="02020603050405020304" pitchFamily="18" charset="0"/>
              </a:rPr>
              <a:t>(1 of 3)</a:t>
            </a:r>
            <a:endParaRPr lang="en-US" sz="2000" noProof="0" dirty="0"/>
          </a:p>
        </p:txBody>
      </p:sp>
      <p:sp>
        <p:nvSpPr>
          <p:cNvPr id="3" name="Content Placeholder 2"/>
          <p:cNvSpPr>
            <a:spLocks noGrp="1"/>
          </p:cNvSpPr>
          <p:nvPr>
            <p:ph sz="quarter" idx="13"/>
          </p:nvPr>
        </p:nvSpPr>
        <p:spPr>
          <a:xfrm>
            <a:off x="457200" y="1554921"/>
            <a:ext cx="8232775" cy="3912626"/>
          </a:xfrm>
        </p:spPr>
        <p:txBody>
          <a:bodyPr/>
          <a:lstStyle/>
          <a:p>
            <a:pPr lvl="0" indent="-256032">
              <a:buSzPts val="2400"/>
            </a:pPr>
            <a:r>
              <a:rPr lang="en-US" altLang="en-US" kern="1200" noProof="0" dirty="0">
                <a:solidFill>
                  <a:srgbClr val="000000"/>
                </a:solidFill>
                <a:latin typeface="Arial" panose="020B0604020202020204" pitchFamily="34" charset="0"/>
              </a:rPr>
              <a:t>What</a:t>
            </a:r>
            <a:r>
              <a:rPr lang="en-US" altLang="ja-JP" kern="1200" noProof="0" dirty="0">
                <a:solidFill>
                  <a:srgbClr val="000000"/>
                </a:solidFill>
                <a:latin typeface="Arial" panose="020B0604020202020204" pitchFamily="34" charset="0"/>
              </a:rPr>
              <a:t>’s the idea? The vision includes:</a:t>
            </a:r>
          </a:p>
          <a:p>
            <a:pPr marL="741600" lvl="1">
              <a:buSzPts val="2400"/>
            </a:pPr>
            <a:r>
              <a:rPr lang="en-US" altLang="en-US" kern="1200" noProof="0" dirty="0">
                <a:solidFill>
                  <a:srgbClr val="000000"/>
                </a:solidFill>
                <a:latin typeface="Arial" panose="020B0604020202020204" pitchFamily="34" charset="0"/>
              </a:rPr>
              <a:t>Mission statement</a:t>
            </a:r>
          </a:p>
          <a:p>
            <a:pPr marL="741600" lvl="1">
              <a:buSzPts val="2400"/>
            </a:pPr>
            <a:r>
              <a:rPr lang="en-US" altLang="en-US" kern="1200" noProof="0" dirty="0">
                <a:solidFill>
                  <a:srgbClr val="000000"/>
                </a:solidFill>
                <a:latin typeface="Arial" panose="020B0604020202020204" pitchFamily="34" charset="0"/>
              </a:rPr>
              <a:t>Target audience</a:t>
            </a:r>
          </a:p>
          <a:p>
            <a:pPr marL="741600" lvl="1">
              <a:buSzPts val="2400"/>
            </a:pPr>
            <a:r>
              <a:rPr lang="en-US" altLang="en-US" kern="1200" noProof="0" dirty="0">
                <a:solidFill>
                  <a:srgbClr val="000000"/>
                </a:solidFill>
                <a:latin typeface="Arial" panose="020B0604020202020204" pitchFamily="34" charset="0"/>
              </a:rPr>
              <a:t>Intended market space</a:t>
            </a:r>
          </a:p>
          <a:p>
            <a:pPr marL="741600" lvl="1">
              <a:buSzPts val="2400"/>
            </a:pPr>
            <a:r>
              <a:rPr lang="en-US" altLang="en-US" kern="1200" dirty="0">
                <a:solidFill>
                  <a:srgbClr val="000000"/>
                </a:solidFill>
                <a:latin typeface="Arial" panose="020B0604020202020204" pitchFamily="34" charset="0"/>
              </a:rPr>
              <a:t>Strategic</a:t>
            </a:r>
            <a:r>
              <a:rPr lang="en-US" altLang="en-US" kern="1200" noProof="0" dirty="0">
                <a:solidFill>
                  <a:srgbClr val="000000"/>
                </a:solidFill>
                <a:latin typeface="Arial" panose="020B0604020202020204" pitchFamily="34" charset="0"/>
              </a:rPr>
              <a:t> analysis</a:t>
            </a:r>
          </a:p>
          <a:p>
            <a:pPr marL="741600" lvl="1">
              <a:buSzPts val="2400"/>
            </a:pPr>
            <a:r>
              <a:rPr lang="en-US" altLang="en-US" kern="1200" noProof="0" dirty="0">
                <a:solidFill>
                  <a:srgbClr val="000000"/>
                </a:solidFill>
                <a:latin typeface="Arial" panose="020B0604020202020204" pitchFamily="34" charset="0"/>
              </a:rPr>
              <a:t>Marketing matrix</a:t>
            </a:r>
          </a:p>
          <a:p>
            <a:pPr marL="741600" lvl="1">
              <a:buSzPts val="2400"/>
            </a:pPr>
            <a:r>
              <a:rPr lang="en-US" altLang="en-US" kern="1200" dirty="0">
                <a:solidFill>
                  <a:srgbClr val="000000"/>
                </a:solidFill>
                <a:latin typeface="Arial" panose="020B0604020202020204" pitchFamily="34" charset="0"/>
              </a:rPr>
              <a:t>Development</a:t>
            </a:r>
            <a:r>
              <a:rPr lang="en-US" altLang="en-US" kern="1200" noProof="0" dirty="0">
                <a:solidFill>
                  <a:srgbClr val="000000"/>
                </a:solidFill>
                <a:latin typeface="Arial" panose="020B0604020202020204" pitchFamily="34" charset="0"/>
              </a:rPr>
              <a:t> timeline</a:t>
            </a:r>
          </a:p>
          <a:p>
            <a:pPr marL="741600" lvl="1">
              <a:buSzPts val="2400"/>
            </a:pPr>
            <a:r>
              <a:rPr lang="en-US" altLang="en-US" kern="1200" noProof="0" dirty="0">
                <a:solidFill>
                  <a:srgbClr val="000000"/>
                </a:solidFill>
                <a:latin typeface="Arial" panose="020B0604020202020204" pitchFamily="34" charset="0"/>
              </a:rPr>
              <a:t>Preliminary budget</a:t>
            </a:r>
          </a:p>
        </p:txBody>
      </p:sp>
    </p:spTree>
    <p:extLst>
      <p:ext uri="{BB962C8B-B14F-4D97-AF65-F5344CB8AC3E}">
        <p14:creationId xmlns:p14="http://schemas.microsoft.com/office/powerpoint/2010/main" val="1926798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kern="1200" noProof="0" dirty="0">
                <a:cs typeface="Times New Roman" panose="02020603050405020304" pitchFamily="18" charset="0"/>
              </a:rPr>
              <a:t>Table 4.9 The Eight Most Important Factors in Successful E-commerce Site Design</a:t>
            </a:r>
            <a:endParaRPr lang="en-US" sz="3000" noProof="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033044663"/>
              </p:ext>
            </p:extLst>
          </p:nvPr>
        </p:nvGraphicFramePr>
        <p:xfrm>
          <a:off x="457200" y="1554162"/>
          <a:ext cx="8019826" cy="4211937"/>
        </p:xfrm>
        <a:graphic>
          <a:graphicData uri="http://schemas.openxmlformats.org/drawingml/2006/table">
            <a:tbl>
              <a:tblPr firstRow="1" bandRow="1">
                <a:tableStyleId>{2D5ABB26-0587-4C30-8999-92F81FD0307C}</a:tableStyleId>
              </a:tblPr>
              <a:tblGrid>
                <a:gridCol w="2737821">
                  <a:extLst>
                    <a:ext uri="{9D8B030D-6E8A-4147-A177-3AD203B41FA5}">
                      <a16:colId xmlns:a16="http://schemas.microsoft.com/office/drawing/2014/main" xmlns="" val="2679494507"/>
                    </a:ext>
                  </a:extLst>
                </a:gridCol>
                <a:gridCol w="5282005">
                  <a:extLst>
                    <a:ext uri="{9D8B030D-6E8A-4147-A177-3AD203B41FA5}">
                      <a16:colId xmlns:a16="http://schemas.microsoft.com/office/drawing/2014/main" xmlns="" val="2056966916"/>
                    </a:ext>
                  </a:extLst>
                </a:gridCol>
              </a:tblGrid>
              <a:tr h="390819">
                <a:tc>
                  <a:txBody>
                    <a:bodyPr/>
                    <a:lstStyle/>
                    <a:p>
                      <a:r>
                        <a:rPr lang="en-US" sz="1600" b="1" dirty="0">
                          <a:solidFill>
                            <a:schemeClr val="tx1"/>
                          </a:solidFill>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31700261"/>
                  </a:ext>
                </a:extLst>
              </a:tr>
              <a:tr h="610320">
                <a:tc>
                  <a:txBody>
                    <a:bodyPr/>
                    <a:lstStyle/>
                    <a:p>
                      <a:r>
                        <a:rPr lang="en-US" sz="1600" u="none" strike="noStrike" kern="1200" baseline="0" dirty="0">
                          <a:solidFill>
                            <a:schemeClr val="tx1"/>
                          </a:solidFill>
                        </a:rPr>
                        <a:t>Functionality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Pages that work, load quickly, and point the customer toward your product offerings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7002536"/>
                  </a:ext>
                </a:extLst>
              </a:tr>
              <a:tr h="610320">
                <a:tc>
                  <a:txBody>
                    <a:bodyPr/>
                    <a:lstStyle/>
                    <a:p>
                      <a:r>
                        <a:rPr lang="en-US" sz="1600" b="0" i="0" u="none" strike="noStrike" kern="1200" baseline="0" dirty="0">
                          <a:solidFill>
                            <a:schemeClr val="tx1"/>
                          </a:solidFill>
                          <a:latin typeface="+mn-lt"/>
                          <a:ea typeface="+mn-ea"/>
                          <a:cs typeface="+mn-cs"/>
                        </a:rPr>
                        <a:t>Informational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Links that customers can easily find to discover more about you and your products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3238284"/>
                  </a:ext>
                </a:extLst>
              </a:tr>
              <a:tr h="390819">
                <a:tc>
                  <a:txBody>
                    <a:bodyPr/>
                    <a:lstStyle/>
                    <a:p>
                      <a:r>
                        <a:rPr lang="en-US" sz="1600" b="0" i="0" u="none" strike="noStrike" kern="1200" baseline="0" dirty="0">
                          <a:solidFill>
                            <a:schemeClr val="tx1"/>
                          </a:solidFill>
                          <a:latin typeface="+mn-lt"/>
                          <a:ea typeface="+mn-ea"/>
                          <a:cs typeface="+mn-cs"/>
                        </a:rPr>
                        <a:t>Ease of use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Simple foolproof navigation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6421845"/>
                  </a:ext>
                </a:extLst>
              </a:tr>
              <a:tr h="390819">
                <a:tc>
                  <a:txBody>
                    <a:bodyPr/>
                    <a:lstStyle/>
                    <a:p>
                      <a:r>
                        <a:rPr lang="en-US" sz="1600" b="0" i="0" u="none" strike="noStrike" kern="1200" baseline="0" dirty="0">
                          <a:solidFill>
                            <a:schemeClr val="tx1"/>
                          </a:solidFill>
                          <a:latin typeface="+mn-lt"/>
                          <a:ea typeface="+mn-ea"/>
                          <a:cs typeface="+mn-cs"/>
                        </a:rPr>
                        <a:t>Redundant navigation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Alternative navigation to the same content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00958796"/>
                  </a:ext>
                </a:extLst>
              </a:tr>
              <a:tr h="390819">
                <a:tc>
                  <a:txBody>
                    <a:bodyPr/>
                    <a:lstStyle/>
                    <a:p>
                      <a:r>
                        <a:rPr lang="en-US" sz="1600" b="0" i="0" u="none" strike="noStrike" kern="1200" baseline="0" dirty="0">
                          <a:solidFill>
                            <a:schemeClr val="tx1"/>
                          </a:solidFill>
                          <a:latin typeface="+mn-lt"/>
                          <a:ea typeface="+mn-ea"/>
                          <a:cs typeface="+mn-cs"/>
                        </a:rPr>
                        <a:t>Ease of purchase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One or two clicks to purchase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289551"/>
                  </a:ext>
                </a:extLst>
              </a:tr>
              <a:tr h="390819">
                <a:tc>
                  <a:txBody>
                    <a:bodyPr/>
                    <a:lstStyle/>
                    <a:p>
                      <a:r>
                        <a:rPr lang="en-US" sz="1600" b="0" i="0" u="none" strike="noStrike" kern="1200" baseline="0" dirty="0">
                          <a:solidFill>
                            <a:schemeClr val="tx1"/>
                          </a:solidFill>
                          <a:latin typeface="+mn-lt"/>
                          <a:ea typeface="+mn-ea"/>
                          <a:cs typeface="+mn-cs"/>
                        </a:rPr>
                        <a:t>Multi-browser functionality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Site works with the most popular browsers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1977263"/>
                  </a:ext>
                </a:extLst>
              </a:tr>
              <a:tr h="610320">
                <a:tc>
                  <a:txBody>
                    <a:bodyPr/>
                    <a:lstStyle/>
                    <a:p>
                      <a:r>
                        <a:rPr lang="en-US" sz="1600" b="0" i="0" u="none" strike="noStrike" kern="1200" baseline="0" dirty="0">
                          <a:solidFill>
                            <a:schemeClr val="tx1"/>
                          </a:solidFill>
                          <a:latin typeface="+mn-lt"/>
                          <a:ea typeface="+mn-ea"/>
                          <a:cs typeface="+mn-cs"/>
                        </a:rPr>
                        <a:t>Simple graphics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Avoids distracting, obnoxious graphics and sounds that the user cannot control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16066872"/>
                  </a:ext>
                </a:extLst>
              </a:tr>
              <a:tr h="426882">
                <a:tc>
                  <a:txBody>
                    <a:bodyPr/>
                    <a:lstStyle/>
                    <a:p>
                      <a:r>
                        <a:rPr lang="en-US" sz="1600" b="0" i="0" u="none" strike="noStrike" kern="1200" baseline="0" dirty="0">
                          <a:solidFill>
                            <a:schemeClr val="tx1"/>
                          </a:solidFill>
                          <a:latin typeface="+mn-lt"/>
                          <a:ea typeface="+mn-ea"/>
                          <a:cs typeface="+mn-cs"/>
                        </a:rPr>
                        <a:t>Legible text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Avoids backgrounds that distort text or make it illegible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3034674"/>
                  </a:ext>
                </a:extLst>
              </a:tr>
            </a:tbl>
          </a:graphicData>
        </a:graphic>
      </p:graphicFrame>
    </p:spTree>
    <p:extLst>
      <p:ext uri="{BB962C8B-B14F-4D97-AF65-F5344CB8AC3E}">
        <p14:creationId xmlns:p14="http://schemas.microsoft.com/office/powerpoint/2010/main" val="113204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Insight on Society: Designing for Accessibility</a:t>
            </a:r>
            <a:endParaRPr lang="en-US" sz="3200" noProof="0" dirty="0"/>
          </a:p>
        </p:txBody>
      </p:sp>
      <p:sp>
        <p:nvSpPr>
          <p:cNvPr id="3" name="Content Placeholder 2"/>
          <p:cNvSpPr>
            <a:spLocks noGrp="1"/>
          </p:cNvSpPr>
          <p:nvPr>
            <p:ph sz="quarter" idx="13"/>
          </p:nvPr>
        </p:nvSpPr>
        <p:spPr>
          <a:xfrm>
            <a:off x="457201" y="1554920"/>
            <a:ext cx="8128660" cy="3974511"/>
          </a:xfrm>
        </p:spPr>
        <p:txBody>
          <a:bodyPr/>
          <a:lstStyle/>
          <a:p>
            <a:pPr marL="255600">
              <a:buSzPts val="2400"/>
            </a:pPr>
            <a:r>
              <a:rPr lang="en-US" kern="1200" noProof="0" dirty="0">
                <a:solidFill>
                  <a:srgbClr val="000000"/>
                </a:solidFill>
              </a:rPr>
              <a:t>Class Discussion</a:t>
            </a:r>
          </a:p>
          <a:p>
            <a:pPr marL="741600" lvl="1">
              <a:buSzPts val="2400"/>
            </a:pPr>
            <a:r>
              <a:rPr lang="en-US" altLang="en-US" kern="1200" noProof="0" dirty="0">
                <a:solidFill>
                  <a:srgbClr val="000000"/>
                </a:solidFill>
              </a:rPr>
              <a:t>Why might some merchants be reluctant to make their websites accessible to users with disabilities?</a:t>
            </a:r>
          </a:p>
          <a:p>
            <a:pPr marL="741600" lvl="1">
              <a:buSzPts val="2400"/>
            </a:pPr>
            <a:r>
              <a:rPr lang="en-US" altLang="en-US" kern="1200" noProof="0" dirty="0">
                <a:solidFill>
                  <a:srgbClr val="000000"/>
                </a:solidFill>
              </a:rPr>
              <a:t>How can websites be made more accessible?</a:t>
            </a:r>
          </a:p>
          <a:p>
            <a:pPr marL="741600" lvl="1">
              <a:buSzPts val="2400"/>
            </a:pPr>
            <a:r>
              <a:rPr lang="en-US" altLang="en-US" kern="1200" noProof="0" dirty="0">
                <a:solidFill>
                  <a:srgbClr val="000000"/>
                </a:solidFill>
              </a:rPr>
              <a:t>Should all websites be required by law to provide “</a:t>
            </a:r>
            <a:r>
              <a:rPr lang="en-US" altLang="ja-JP" kern="1200" noProof="0" dirty="0">
                <a:solidFill>
                  <a:srgbClr val="000000"/>
                </a:solidFill>
              </a:rPr>
              <a:t>equivalent alternatives” for visual and sound content?</a:t>
            </a:r>
          </a:p>
          <a:p>
            <a:pPr marL="741600" lvl="1">
              <a:buSzPts val="2400"/>
            </a:pPr>
            <a:r>
              <a:rPr lang="en-US" altLang="en-US" kern="1200" noProof="0" dirty="0">
                <a:solidFill>
                  <a:srgbClr val="000000"/>
                </a:solidFill>
              </a:rPr>
              <a:t>What additional accessibility problems do mobile devices pose?</a:t>
            </a:r>
            <a:endParaRPr lang="en-US" kern="1200" noProof="0" dirty="0">
              <a:solidFill>
                <a:srgbClr val="000000"/>
              </a:solidFill>
            </a:endParaRPr>
          </a:p>
        </p:txBody>
      </p:sp>
    </p:spTree>
    <p:extLst>
      <p:ext uri="{BB962C8B-B14F-4D97-AF65-F5344CB8AC3E}">
        <p14:creationId xmlns:p14="http://schemas.microsoft.com/office/powerpoint/2010/main" val="469216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Developing a Mobile Website and Building Mobile Applications</a:t>
            </a:r>
            <a:endParaRPr lang="en-US" sz="3200" noProof="0" dirty="0"/>
          </a:p>
        </p:txBody>
      </p:sp>
      <p:sp>
        <p:nvSpPr>
          <p:cNvPr id="3" name="Content Placeholder 2"/>
          <p:cNvSpPr>
            <a:spLocks noGrp="1"/>
          </p:cNvSpPr>
          <p:nvPr>
            <p:ph sz="quarter" idx="13"/>
          </p:nvPr>
        </p:nvSpPr>
        <p:spPr>
          <a:xfrm>
            <a:off x="457200" y="1554921"/>
            <a:ext cx="8232775" cy="4232694"/>
          </a:xfrm>
        </p:spPr>
        <p:txBody>
          <a:bodyPr/>
          <a:lstStyle/>
          <a:p>
            <a:pPr lvl="0" indent="-256032">
              <a:buSzPts val="2400"/>
            </a:pPr>
            <a:r>
              <a:rPr lang="en-US" kern="1200" noProof="0" dirty="0">
                <a:solidFill>
                  <a:srgbClr val="000000"/>
                </a:solidFill>
                <a:latin typeface="Arial" panose="020B0604020202020204" pitchFamily="34" charset="0"/>
              </a:rPr>
              <a:t>Types of m-commerce platforms</a:t>
            </a:r>
          </a:p>
          <a:p>
            <a:pPr marL="741600" lvl="1">
              <a:buSzPts val="2400"/>
            </a:pPr>
            <a:r>
              <a:rPr lang="en-US" kern="1200" noProof="0" dirty="0">
                <a:solidFill>
                  <a:srgbClr val="000000"/>
                </a:solidFill>
                <a:latin typeface="Arial" panose="020B0604020202020204" pitchFamily="34" charset="0"/>
              </a:rPr>
              <a:t>Mobile website</a:t>
            </a:r>
          </a:p>
          <a:p>
            <a:pPr marL="741600" lvl="1">
              <a:buSzPts val="2400"/>
            </a:pPr>
            <a:r>
              <a:rPr lang="en-US" kern="1200" noProof="0" dirty="0">
                <a:solidFill>
                  <a:srgbClr val="000000"/>
                </a:solidFill>
                <a:latin typeface="Arial" panose="020B0604020202020204" pitchFamily="34" charset="0"/>
              </a:rPr>
              <a:t>Native app</a:t>
            </a:r>
          </a:p>
          <a:p>
            <a:pPr marL="741600" lvl="1">
              <a:buSzPts val="2400"/>
            </a:pPr>
            <a:r>
              <a:rPr lang="en-US" kern="1200" noProof="0" dirty="0">
                <a:solidFill>
                  <a:srgbClr val="000000"/>
                </a:solidFill>
                <a:latin typeface="Arial" panose="020B0604020202020204" pitchFamily="34" charset="0"/>
              </a:rPr>
              <a:t>Mobile web app</a:t>
            </a:r>
          </a:p>
          <a:p>
            <a:pPr marL="741600" lvl="1">
              <a:buSzPts val="2400"/>
            </a:pPr>
            <a:r>
              <a:rPr lang="en-US" kern="1200" noProof="0" dirty="0">
                <a:solidFill>
                  <a:srgbClr val="000000"/>
                </a:solidFill>
                <a:latin typeface="Arial" panose="020B0604020202020204" pitchFamily="34" charset="0"/>
              </a:rPr>
              <a:t>Hybrid app</a:t>
            </a:r>
          </a:p>
          <a:p>
            <a:pPr lvl="2">
              <a:buSzPts val="2400"/>
            </a:pPr>
            <a:r>
              <a:rPr lang="en-US" kern="1200" noProof="0" dirty="0">
                <a:solidFill>
                  <a:srgbClr val="000000"/>
                </a:solidFill>
                <a:latin typeface="Arial" panose="020B0604020202020204" pitchFamily="34" charset="0"/>
              </a:rPr>
              <a:t>Runs inside native container</a:t>
            </a:r>
          </a:p>
          <a:p>
            <a:pPr lvl="2">
              <a:buSzPts val="2400"/>
            </a:pPr>
            <a:r>
              <a:rPr lang="en-US" kern="1200" noProof="0" dirty="0">
                <a:solidFill>
                  <a:srgbClr val="000000"/>
                </a:solidFill>
                <a:latin typeface="Arial" panose="020B0604020202020204" pitchFamily="34" charset="0"/>
              </a:rPr>
              <a:t>App distribution</a:t>
            </a:r>
          </a:p>
          <a:p>
            <a:pPr lvl="2">
              <a:buSzPts val="2400"/>
            </a:pPr>
            <a:r>
              <a:rPr lang="en-US" kern="1200" noProof="0" dirty="0">
                <a:solidFill>
                  <a:srgbClr val="000000"/>
                </a:solidFill>
                <a:latin typeface="Arial" panose="020B0604020202020204" pitchFamily="34" charset="0"/>
              </a:rPr>
              <a:t>Based on H</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T</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M</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L5, C</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a:t>
            </a:r>
            <a:r>
              <a:rPr lang="en-US" sz="100" kern="1200" noProof="0" dirty="0">
                <a:solidFill>
                  <a:srgbClr val="000000"/>
                </a:solidFill>
                <a:latin typeface="Arial" panose="020B0604020202020204" pitchFamily="34" charset="0"/>
              </a:rPr>
              <a:t> </a:t>
            </a:r>
            <a:r>
              <a:rPr lang="en-US" kern="1200" noProof="0" dirty="0" err="1">
                <a:solidFill>
                  <a:srgbClr val="000000"/>
                </a:solidFill>
                <a:latin typeface="Arial" panose="020B0604020202020204" pitchFamily="34" charset="0"/>
              </a:rPr>
              <a:t>S</a:t>
            </a:r>
            <a:r>
              <a:rPr lang="en-US" kern="1200" noProof="0" dirty="0">
                <a:solidFill>
                  <a:srgbClr val="000000"/>
                </a:solidFill>
                <a:latin typeface="Arial" panose="020B0604020202020204" pitchFamily="34" charset="0"/>
              </a:rPr>
              <a:t>, JavaScript</a:t>
            </a:r>
          </a:p>
        </p:txBody>
      </p:sp>
    </p:spTree>
    <p:extLst>
      <p:ext uri="{BB962C8B-B14F-4D97-AF65-F5344CB8AC3E}">
        <p14:creationId xmlns:p14="http://schemas.microsoft.com/office/powerpoint/2010/main" val="2763896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00301" cy="1097279"/>
          </a:xfrm>
        </p:spPr>
        <p:txBody>
          <a:bodyPr/>
          <a:lstStyle/>
          <a:p>
            <a:r>
              <a:rPr lang="en-US" sz="3200" kern="1200" noProof="0" dirty="0">
                <a:cs typeface="Times New Roman" panose="02020603050405020304" pitchFamily="18" charset="0"/>
              </a:rPr>
              <a:t>Planning and Building a Mobile Presence</a:t>
            </a:r>
            <a:endParaRPr lang="en-US" sz="3200" noProof="0" dirty="0"/>
          </a:p>
        </p:txBody>
      </p:sp>
      <p:sp>
        <p:nvSpPr>
          <p:cNvPr id="3" name="Content Placeholder 2"/>
          <p:cNvSpPr>
            <a:spLocks noGrp="1"/>
          </p:cNvSpPr>
          <p:nvPr>
            <p:ph sz="quarter" idx="13"/>
          </p:nvPr>
        </p:nvSpPr>
        <p:spPr>
          <a:xfrm>
            <a:off x="457200" y="1554920"/>
            <a:ext cx="8232775" cy="3576477"/>
          </a:xfrm>
        </p:spPr>
        <p:txBody>
          <a:bodyPr/>
          <a:lstStyle/>
          <a:p>
            <a:pPr lvl="0" indent="-256032">
              <a:buSzPts val="2400"/>
            </a:pPr>
            <a:r>
              <a:rPr lang="en-US" kern="1200" noProof="0" dirty="0">
                <a:solidFill>
                  <a:srgbClr val="000000"/>
                </a:solidFill>
                <a:latin typeface="Arial" panose="020B0604020202020204" pitchFamily="34" charset="0"/>
              </a:rPr>
              <a:t>Identify business objectives, system functionality, and information requirements</a:t>
            </a:r>
          </a:p>
          <a:p>
            <a:pPr lvl="0" indent="-256032">
              <a:buSzPts val="2400"/>
            </a:pPr>
            <a:r>
              <a:rPr lang="en-US" kern="1200" noProof="0" dirty="0">
                <a:solidFill>
                  <a:srgbClr val="000000"/>
                </a:solidFill>
                <a:latin typeface="Arial" panose="020B0604020202020204" pitchFamily="34" charset="0"/>
              </a:rPr>
              <a:t>Choices</a:t>
            </a:r>
          </a:p>
          <a:p>
            <a:pPr marL="741600" lvl="1">
              <a:buSzPts val="2400"/>
            </a:pPr>
            <a:r>
              <a:rPr lang="en-US" kern="1200" noProof="0" dirty="0">
                <a:solidFill>
                  <a:srgbClr val="000000"/>
                </a:solidFill>
                <a:latin typeface="Arial" panose="020B0604020202020204" pitchFamily="34" charset="0"/>
              </a:rPr>
              <a:t>Mobile website or mobile web app</a:t>
            </a:r>
          </a:p>
          <a:p>
            <a:pPr lvl="2">
              <a:buSzPts val="2400"/>
            </a:pPr>
            <a:r>
              <a:rPr lang="en-US" kern="1200" noProof="0" dirty="0">
                <a:solidFill>
                  <a:srgbClr val="000000"/>
                </a:solidFill>
                <a:latin typeface="Arial" panose="020B0604020202020204" pitchFamily="34" charset="0"/>
              </a:rPr>
              <a:t>Less expensive</a:t>
            </a:r>
          </a:p>
          <a:p>
            <a:pPr marL="741600" lvl="1">
              <a:buSzPts val="2400"/>
            </a:pPr>
            <a:r>
              <a:rPr lang="en-US" kern="1200" noProof="0" dirty="0">
                <a:solidFill>
                  <a:srgbClr val="000000"/>
                </a:solidFill>
                <a:latin typeface="Arial" panose="020B0604020202020204" pitchFamily="34" charset="0"/>
              </a:rPr>
              <a:t>Native app</a:t>
            </a:r>
          </a:p>
          <a:p>
            <a:pPr lvl="2">
              <a:buSzPts val="2400"/>
            </a:pPr>
            <a:r>
              <a:rPr lang="en-US" kern="1200" noProof="0" dirty="0">
                <a:solidFill>
                  <a:srgbClr val="000000"/>
                </a:solidFill>
                <a:latin typeface="Arial" panose="020B0604020202020204" pitchFamily="34" charset="0"/>
              </a:rPr>
              <a:t>Can use device hardware, available offline</a:t>
            </a:r>
          </a:p>
        </p:txBody>
      </p:sp>
    </p:spTree>
    <p:extLst>
      <p:ext uri="{BB962C8B-B14F-4D97-AF65-F5344CB8AC3E}">
        <p14:creationId xmlns:p14="http://schemas.microsoft.com/office/powerpoint/2010/main" val="2297428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215371"/>
            <a:ext cx="8535971" cy="1097279"/>
          </a:xfrm>
        </p:spPr>
        <p:txBody>
          <a:bodyPr/>
          <a:lstStyle/>
          <a:p>
            <a:r>
              <a:rPr lang="en-US" sz="2800" kern="1200" noProof="0" dirty="0">
                <a:cs typeface="Times New Roman" panose="02020603050405020304" pitchFamily="18" charset="0"/>
              </a:rPr>
              <a:t>Table 4.13 Unique Features That Must Be Taken Into Account When Designing a Mobile Presence</a:t>
            </a:r>
            <a:endParaRPr lang="en-US" sz="2800" noProof="0" dirty="0"/>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2935346897"/>
              </p:ext>
            </p:extLst>
          </p:nvPr>
        </p:nvGraphicFramePr>
        <p:xfrm>
          <a:off x="457200" y="1554162"/>
          <a:ext cx="8232776" cy="3540351"/>
        </p:xfrm>
        <a:graphic>
          <a:graphicData uri="http://schemas.openxmlformats.org/drawingml/2006/table">
            <a:tbl>
              <a:tblPr firstRow="1" bandRow="1">
                <a:tableStyleId>{2D5ABB26-0587-4C30-8999-92F81FD0307C}</a:tableStyleId>
              </a:tblPr>
              <a:tblGrid>
                <a:gridCol w="1787236">
                  <a:extLst>
                    <a:ext uri="{9D8B030D-6E8A-4147-A177-3AD203B41FA5}">
                      <a16:colId xmlns:a16="http://schemas.microsoft.com/office/drawing/2014/main" xmlns="" val="3532968178"/>
                    </a:ext>
                  </a:extLst>
                </a:gridCol>
                <a:gridCol w="6445540">
                  <a:extLst>
                    <a:ext uri="{9D8B030D-6E8A-4147-A177-3AD203B41FA5}">
                      <a16:colId xmlns:a16="http://schemas.microsoft.com/office/drawing/2014/main" xmlns="" val="1321392279"/>
                    </a:ext>
                  </a:extLst>
                </a:gridCol>
              </a:tblGrid>
              <a:tr h="413513">
                <a:tc>
                  <a:txBody>
                    <a:bodyPr/>
                    <a:lstStyle/>
                    <a:p>
                      <a:r>
                        <a:rPr lang="en-US" sz="1600" b="1" dirty="0">
                          <a:solidFill>
                            <a:schemeClr val="tx1"/>
                          </a:solidFill>
                        </a:rPr>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rPr>
                        <a:t>Implications</a:t>
                      </a:r>
                      <a:r>
                        <a:rPr lang="en-US" sz="1600" b="1" baseline="0" dirty="0">
                          <a:solidFill>
                            <a:schemeClr val="tx1"/>
                          </a:solidFill>
                        </a:rPr>
                        <a:t> For Mobile Platform</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08078819"/>
                  </a:ext>
                </a:extLst>
              </a:tr>
              <a:tr h="645760">
                <a:tc>
                  <a:txBody>
                    <a:bodyPr/>
                    <a:lstStyle/>
                    <a:p>
                      <a:r>
                        <a:rPr lang="en-US" sz="1600" dirty="0">
                          <a:solidFill>
                            <a:schemeClr val="tx1"/>
                          </a:solidFill>
                        </a:rPr>
                        <a:t>Hardware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Mobile hardware is smaller, and there are more resource</a:t>
                      </a:r>
                    </a:p>
                    <a:p>
                      <a:r>
                        <a:rPr lang="en-US" sz="1600" b="0" i="0" u="none" strike="noStrike" kern="1200" baseline="0" dirty="0">
                          <a:solidFill>
                            <a:schemeClr val="tx1"/>
                          </a:solidFill>
                          <a:latin typeface="+mn-lt"/>
                          <a:ea typeface="+mn-ea"/>
                          <a:cs typeface="+mn-cs"/>
                        </a:rPr>
                        <a:t>constraints in data storage and processing power.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19951639"/>
                  </a:ext>
                </a:extLst>
              </a:tr>
              <a:tr h="645760">
                <a:tc>
                  <a:txBody>
                    <a:bodyPr/>
                    <a:lstStyle/>
                    <a:p>
                      <a:r>
                        <a:rPr lang="en-US" sz="1600" b="0" i="0" u="none" strike="noStrike" kern="1200" baseline="0" dirty="0">
                          <a:solidFill>
                            <a:schemeClr val="tx1"/>
                          </a:solidFill>
                          <a:latin typeface="+mn-lt"/>
                          <a:ea typeface="+mn-ea"/>
                          <a:cs typeface="+mn-cs"/>
                        </a:rPr>
                        <a:t>Connectivity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The mobile platform is constrained by slower connection</a:t>
                      </a:r>
                    </a:p>
                    <a:p>
                      <a:r>
                        <a:rPr lang="en-US" sz="1600" b="0" i="0" u="none" strike="noStrike" kern="1200" baseline="0" dirty="0">
                          <a:solidFill>
                            <a:schemeClr val="tx1"/>
                          </a:solidFill>
                          <a:latin typeface="+mn-lt"/>
                          <a:ea typeface="+mn-ea"/>
                          <a:cs typeface="+mn-cs"/>
                        </a:rPr>
                        <a:t>speeds than desktop websites.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7239730"/>
                  </a:ext>
                </a:extLst>
              </a:tr>
              <a:tr h="645760">
                <a:tc>
                  <a:txBody>
                    <a:bodyPr/>
                    <a:lstStyle/>
                    <a:p>
                      <a:r>
                        <a:rPr lang="en-US" sz="1600" b="0" i="0" u="none" strike="noStrike" kern="1200" baseline="0" dirty="0">
                          <a:solidFill>
                            <a:schemeClr val="tx1"/>
                          </a:solidFill>
                          <a:latin typeface="+mn-lt"/>
                          <a:ea typeface="+mn-ea"/>
                          <a:cs typeface="+mn-cs"/>
                        </a:rPr>
                        <a:t>Displays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Mobile displays are much smaller and require simplification. Some screens are not good in sunlight.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91879372"/>
                  </a:ext>
                </a:extLst>
              </a:tr>
              <a:tr h="1189558">
                <a:tc>
                  <a:txBody>
                    <a:bodyPr/>
                    <a:lstStyle/>
                    <a:p>
                      <a:r>
                        <a:rPr lang="en-US" sz="1600" b="0" i="0" u="none" strike="noStrike" kern="1200" baseline="0" dirty="0">
                          <a:solidFill>
                            <a:schemeClr val="tx1"/>
                          </a:solidFill>
                          <a:latin typeface="+mn-lt"/>
                          <a:ea typeface="+mn-ea"/>
                          <a:cs typeface="+mn-cs"/>
                        </a:rPr>
                        <a:t>Interface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Touch-screen technology introduces new interaction</a:t>
                      </a:r>
                    </a:p>
                    <a:p>
                      <a:r>
                        <a:rPr lang="en-US" sz="1600" b="0" i="0" u="none" strike="noStrike" kern="1200" baseline="0" dirty="0">
                          <a:solidFill>
                            <a:schemeClr val="tx1"/>
                          </a:solidFill>
                          <a:latin typeface="+mn-lt"/>
                          <a:ea typeface="+mn-ea"/>
                          <a:cs typeface="+mn-cs"/>
                        </a:rPr>
                        <a:t>routines different from the traditional mouse and keyboard.</a:t>
                      </a:r>
                    </a:p>
                    <a:p>
                      <a:r>
                        <a:rPr lang="en-US" sz="1600" b="0" i="0" u="none" strike="noStrike" kern="1200" baseline="0" dirty="0">
                          <a:solidFill>
                            <a:schemeClr val="tx1"/>
                          </a:solidFill>
                          <a:latin typeface="+mn-lt"/>
                          <a:ea typeface="+mn-ea"/>
                          <a:cs typeface="+mn-cs"/>
                        </a:rPr>
                        <a:t>The mobile platform is not a good data entry tool but can</a:t>
                      </a:r>
                    </a:p>
                    <a:p>
                      <a:r>
                        <a:rPr lang="en-US" sz="1600" b="0" i="0" u="none" strike="noStrike" kern="1200" baseline="0" dirty="0">
                          <a:solidFill>
                            <a:schemeClr val="tx1"/>
                          </a:solidFill>
                          <a:latin typeface="+mn-lt"/>
                          <a:ea typeface="+mn-ea"/>
                          <a:cs typeface="+mn-cs"/>
                        </a:rPr>
                        <a:t>be a good navigational tool.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67146452"/>
                  </a:ext>
                </a:extLst>
              </a:tr>
            </a:tbl>
          </a:graphicData>
        </a:graphic>
      </p:graphicFrame>
    </p:spTree>
    <p:extLst>
      <p:ext uri="{BB962C8B-B14F-4D97-AF65-F5344CB8AC3E}">
        <p14:creationId xmlns:p14="http://schemas.microsoft.com/office/powerpoint/2010/main" val="1651138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83"/>
            <a:ext cx="8229600" cy="1097279"/>
          </a:xfrm>
        </p:spPr>
        <p:txBody>
          <a:bodyPr/>
          <a:lstStyle/>
          <a:p>
            <a:r>
              <a:rPr lang="en-US" sz="3200" kern="1200" noProof="0" dirty="0">
                <a:cs typeface="Times New Roman" panose="02020603050405020304" pitchFamily="18" charset="0"/>
              </a:rPr>
              <a:t>Mobile Presence Design Considerations</a:t>
            </a:r>
            <a:endParaRPr lang="en-US" sz="3200" noProof="0" dirty="0"/>
          </a:p>
        </p:txBody>
      </p:sp>
      <p:sp>
        <p:nvSpPr>
          <p:cNvPr id="3" name="Content Placeholder 2"/>
          <p:cNvSpPr>
            <a:spLocks noGrp="1"/>
          </p:cNvSpPr>
          <p:nvPr>
            <p:ph sz="quarter" idx="13"/>
          </p:nvPr>
        </p:nvSpPr>
        <p:spPr>
          <a:xfrm>
            <a:off x="457200" y="1461931"/>
            <a:ext cx="8232775" cy="4762753"/>
          </a:xfrm>
        </p:spPr>
        <p:txBody>
          <a:bodyPr/>
          <a:lstStyle/>
          <a:p>
            <a:pPr lvl="0" indent="-256032"/>
            <a:r>
              <a:rPr lang="en-US" kern="1200" noProof="0" dirty="0">
                <a:solidFill>
                  <a:srgbClr val="000000"/>
                </a:solidFill>
                <a:latin typeface="Arial" panose="020B0604020202020204" pitchFamily="34" charset="0"/>
              </a:rPr>
              <a:t>Platform constraints</a:t>
            </a:r>
          </a:p>
          <a:p>
            <a:pPr marL="741600" lvl="1"/>
            <a:r>
              <a:rPr lang="en-US" kern="1200" noProof="0" dirty="0">
                <a:solidFill>
                  <a:srgbClr val="000000"/>
                </a:solidFill>
                <a:latin typeface="Arial" panose="020B0604020202020204" pitchFamily="34" charset="0"/>
              </a:rPr>
              <a:t>Graphics, file sizes</a:t>
            </a:r>
          </a:p>
          <a:p>
            <a:pPr lvl="0" indent="-256032"/>
            <a:r>
              <a:rPr lang="en-US" kern="1200" noProof="0" dirty="0">
                <a:solidFill>
                  <a:srgbClr val="000000"/>
                </a:solidFill>
                <a:latin typeface="Arial" panose="020B0604020202020204" pitchFamily="34" charset="0"/>
              </a:rPr>
              <a:t>Mobile first design</a:t>
            </a:r>
          </a:p>
          <a:p>
            <a:pPr marL="741600" lvl="1"/>
            <a:r>
              <a:rPr lang="en-US" kern="1200" noProof="0" dirty="0">
                <a:solidFill>
                  <a:srgbClr val="000000"/>
                </a:solidFill>
                <a:latin typeface="Arial" panose="020B0604020202020204" pitchFamily="34" charset="0"/>
              </a:rPr>
              <a:t>Desktop website design after mobile design</a:t>
            </a:r>
          </a:p>
          <a:p>
            <a:pPr lvl="0" indent="-256032"/>
            <a:r>
              <a:rPr lang="en-US" kern="1200" noProof="0" dirty="0">
                <a:solidFill>
                  <a:srgbClr val="000000"/>
                </a:solidFill>
                <a:latin typeface="Arial" panose="020B0604020202020204" pitchFamily="34" charset="0"/>
              </a:rPr>
              <a:t>Responsive web design (R</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W</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D)</a:t>
            </a:r>
          </a:p>
          <a:p>
            <a:pPr marL="741600" lvl="1"/>
            <a:r>
              <a:rPr lang="en-US" kern="1200" noProof="0" dirty="0">
                <a:solidFill>
                  <a:srgbClr val="000000"/>
                </a:solidFill>
                <a:latin typeface="Arial" panose="020B0604020202020204" pitchFamily="34" charset="0"/>
              </a:rPr>
              <a:t>C</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a:t>
            </a:r>
            <a:r>
              <a:rPr lang="en-US" sz="100" kern="1200" noProof="0" dirty="0">
                <a:solidFill>
                  <a:srgbClr val="000000"/>
                </a:solidFill>
                <a:latin typeface="Arial" panose="020B0604020202020204" pitchFamily="34" charset="0"/>
              </a:rPr>
              <a:t> </a:t>
            </a:r>
            <a:r>
              <a:rPr lang="en-US" kern="1200" noProof="0" dirty="0" err="1">
                <a:solidFill>
                  <a:srgbClr val="000000"/>
                </a:solidFill>
                <a:latin typeface="Arial" panose="020B0604020202020204" pitchFamily="34" charset="0"/>
              </a:rPr>
              <a:t>S</a:t>
            </a:r>
            <a:r>
              <a:rPr lang="en-US" kern="1200" noProof="0" dirty="0">
                <a:solidFill>
                  <a:srgbClr val="000000"/>
                </a:solidFill>
                <a:latin typeface="Arial" panose="020B0604020202020204" pitchFamily="34" charset="0"/>
              </a:rPr>
              <a:t> site adjusts layout of site according to device screen resolutions</a:t>
            </a:r>
          </a:p>
          <a:p>
            <a:pPr lvl="0" indent="-256032"/>
            <a:r>
              <a:rPr lang="en-US" kern="1200" noProof="0" dirty="0">
                <a:solidFill>
                  <a:srgbClr val="000000"/>
                </a:solidFill>
                <a:latin typeface="Arial" panose="020B0604020202020204" pitchFamily="34" charset="0"/>
              </a:rPr>
              <a:t>Adaptive web design (A</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W</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D)</a:t>
            </a:r>
          </a:p>
          <a:p>
            <a:pPr marL="741600" lvl="1"/>
            <a:r>
              <a:rPr lang="en-US" kern="1200" noProof="0" dirty="0">
                <a:solidFill>
                  <a:srgbClr val="000000"/>
                </a:solidFill>
                <a:latin typeface="Arial" panose="020B0604020202020204" pitchFamily="34" charset="0"/>
              </a:rPr>
              <a:t>Server delivers different templates or versions of site optimized for device</a:t>
            </a:r>
          </a:p>
        </p:txBody>
      </p:sp>
    </p:spTree>
    <p:extLst>
      <p:ext uri="{BB962C8B-B14F-4D97-AF65-F5344CB8AC3E}">
        <p14:creationId xmlns:p14="http://schemas.microsoft.com/office/powerpoint/2010/main" val="421698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Cross-Platform Mobile App Development Tools</a:t>
            </a:r>
            <a:endParaRPr lang="en-US" sz="3200" noProof="0" dirty="0"/>
          </a:p>
        </p:txBody>
      </p:sp>
      <p:sp>
        <p:nvSpPr>
          <p:cNvPr id="3" name="Content Placeholder 2"/>
          <p:cNvSpPr>
            <a:spLocks noGrp="1"/>
          </p:cNvSpPr>
          <p:nvPr>
            <p:ph sz="quarter" idx="13"/>
          </p:nvPr>
        </p:nvSpPr>
        <p:spPr>
          <a:xfrm>
            <a:off x="457200" y="1554920"/>
            <a:ext cx="8232775" cy="4412247"/>
          </a:xfrm>
        </p:spPr>
        <p:txBody>
          <a:bodyPr/>
          <a:lstStyle/>
          <a:p>
            <a:pPr lvl="0" indent="-256032">
              <a:buSzPts val="2400"/>
            </a:pPr>
            <a:r>
              <a:rPr lang="en-US" kern="1200" noProof="0" dirty="0">
                <a:solidFill>
                  <a:srgbClr val="000000"/>
                </a:solidFill>
                <a:latin typeface="Arial" panose="020B0604020202020204" pitchFamily="34" charset="0"/>
              </a:rPr>
              <a:t>Objective C, Java</a:t>
            </a:r>
          </a:p>
          <a:p>
            <a:pPr lvl="0" indent="-256032">
              <a:buSzPts val="2400"/>
            </a:pPr>
            <a:r>
              <a:rPr lang="en-US" kern="1200" noProof="0" dirty="0">
                <a:solidFill>
                  <a:srgbClr val="000000"/>
                </a:solidFill>
                <a:latin typeface="Arial" panose="020B0604020202020204" pitchFamily="34" charset="0"/>
              </a:rPr>
              <a:t>Low cost, open-source alternatives</a:t>
            </a:r>
          </a:p>
          <a:p>
            <a:pPr marL="741600" lvl="1">
              <a:buSzPts val="2400"/>
            </a:pPr>
            <a:r>
              <a:rPr lang="en-US" kern="1200" noProof="0" dirty="0">
                <a:solidFill>
                  <a:srgbClr val="000000"/>
                </a:solidFill>
                <a:latin typeface="Arial" panose="020B0604020202020204" pitchFamily="34" charset="0"/>
              </a:rPr>
              <a:t>Flutter</a:t>
            </a:r>
          </a:p>
          <a:p>
            <a:pPr marL="741600" lvl="1">
              <a:buSzPts val="2400"/>
            </a:pPr>
            <a:r>
              <a:rPr lang="en-US" kern="1200" noProof="0" dirty="0">
                <a:solidFill>
                  <a:srgbClr val="000000"/>
                </a:solidFill>
                <a:latin typeface="Arial" panose="020B0604020202020204" pitchFamily="34" charset="0"/>
              </a:rPr>
              <a:t>React Native</a:t>
            </a:r>
          </a:p>
          <a:p>
            <a:pPr marL="741600" lvl="1">
              <a:buSzPts val="2400"/>
            </a:pPr>
            <a:r>
              <a:rPr lang="en-US" kern="1200" noProof="0" dirty="0">
                <a:solidFill>
                  <a:srgbClr val="000000"/>
                </a:solidFill>
                <a:latin typeface="Arial" panose="020B0604020202020204" pitchFamily="34" charset="0"/>
              </a:rPr>
              <a:t>Appery.io</a:t>
            </a:r>
          </a:p>
          <a:p>
            <a:pPr marL="741600" lvl="1">
              <a:buSzPts val="2400"/>
            </a:pPr>
            <a:r>
              <a:rPr lang="en-US" kern="1200" noProof="0" dirty="0" err="1">
                <a:solidFill>
                  <a:srgbClr val="000000"/>
                </a:solidFill>
                <a:latin typeface="Arial" panose="020B0604020202020204" pitchFamily="34" charset="0"/>
              </a:rPr>
              <a:t>Codiqa</a:t>
            </a:r>
            <a:endParaRPr lang="en-US" kern="1200" noProof="0" dirty="0">
              <a:solidFill>
                <a:srgbClr val="000000"/>
              </a:solidFill>
              <a:latin typeface="Arial" panose="020B0604020202020204" pitchFamily="34" charset="0"/>
            </a:endParaRPr>
          </a:p>
          <a:p>
            <a:pPr marL="741600" lvl="1">
              <a:buSzPts val="2400"/>
            </a:pPr>
            <a:r>
              <a:rPr lang="en-US" noProof="0" dirty="0" err="1"/>
              <a:t>Swiftic</a:t>
            </a:r>
            <a:endParaRPr lang="en-US" kern="1200" noProof="0" dirty="0">
              <a:solidFill>
                <a:srgbClr val="000000"/>
              </a:solidFill>
              <a:latin typeface="Arial" panose="020B0604020202020204" pitchFamily="34" charset="0"/>
            </a:endParaRPr>
          </a:p>
          <a:p>
            <a:pPr marL="741600" lvl="1">
              <a:buSzPts val="2400"/>
            </a:pPr>
            <a:r>
              <a:rPr lang="en-US" kern="1200" noProof="0" dirty="0">
                <a:solidFill>
                  <a:srgbClr val="000000"/>
                </a:solidFill>
                <a:latin typeface="Arial" panose="020B0604020202020204" pitchFamily="34" charset="0"/>
              </a:rPr>
              <a:t>PhoneGap</a:t>
            </a:r>
          </a:p>
          <a:p>
            <a:pPr marL="741600" lvl="1">
              <a:buSzPts val="2400"/>
            </a:pPr>
            <a:r>
              <a:rPr lang="en-US" noProof="0" dirty="0" err="1"/>
              <a:t>Axway</a:t>
            </a:r>
            <a:r>
              <a:rPr lang="en-US" noProof="0" dirty="0"/>
              <a:t> </a:t>
            </a:r>
            <a:r>
              <a:rPr lang="en-US" kern="1200" noProof="0" dirty="0" err="1">
                <a:solidFill>
                  <a:srgbClr val="000000"/>
                </a:solidFill>
                <a:latin typeface="Arial" panose="020B0604020202020204" pitchFamily="34" charset="0"/>
              </a:rPr>
              <a:t>Appcelerator</a:t>
            </a: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4179508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Mobile Presence: Performance and Cost Considerations</a:t>
            </a:r>
            <a:endParaRPr lang="en-US" sz="3200" noProof="0" dirty="0"/>
          </a:p>
        </p:txBody>
      </p:sp>
      <p:sp>
        <p:nvSpPr>
          <p:cNvPr id="3" name="Content Placeholder 2"/>
          <p:cNvSpPr>
            <a:spLocks noGrp="1"/>
          </p:cNvSpPr>
          <p:nvPr>
            <p:ph sz="quarter" idx="13"/>
          </p:nvPr>
        </p:nvSpPr>
        <p:spPr/>
        <p:txBody>
          <a:bodyPr/>
          <a:lstStyle/>
          <a:p>
            <a:pPr lvl="0" indent="-256032">
              <a:buSzPts val="2400"/>
            </a:pPr>
            <a:r>
              <a:rPr lang="en-US" kern="1200" noProof="0" dirty="0">
                <a:solidFill>
                  <a:srgbClr val="000000"/>
                </a:solidFill>
                <a:latin typeface="Arial" panose="020B0604020202020204" pitchFamily="34" charset="0"/>
              </a:rPr>
              <a:t>Mobile first design</a:t>
            </a:r>
          </a:p>
          <a:p>
            <a:pPr marL="741600" lvl="1">
              <a:buSzPts val="2400"/>
            </a:pPr>
            <a:r>
              <a:rPr lang="en-US" kern="1200" noProof="0" dirty="0">
                <a:solidFill>
                  <a:srgbClr val="000000"/>
                </a:solidFill>
                <a:latin typeface="Arial" panose="020B0604020202020204" pitchFamily="34" charset="0"/>
              </a:rPr>
              <a:t>Most efficient</a:t>
            </a:r>
          </a:p>
          <a:p>
            <a:pPr lvl="0" indent="-256032">
              <a:buSzPts val="2400"/>
            </a:pPr>
            <a:r>
              <a:rPr lang="en-US" kern="1200" noProof="0" dirty="0">
                <a:solidFill>
                  <a:srgbClr val="000000"/>
                </a:solidFill>
                <a:latin typeface="Arial" panose="020B0604020202020204" pitchFamily="34" charset="0"/>
              </a:rPr>
              <a:t>Mobile website</a:t>
            </a:r>
          </a:p>
          <a:p>
            <a:pPr marL="741600" lvl="1">
              <a:buSzPts val="2400"/>
            </a:pPr>
            <a:r>
              <a:rPr lang="en-US" kern="1200" noProof="0" dirty="0">
                <a:solidFill>
                  <a:srgbClr val="000000"/>
                </a:solidFill>
                <a:latin typeface="Arial" panose="020B0604020202020204" pitchFamily="34" charset="0"/>
              </a:rPr>
              <a:t>Resizing existing website for mobile access is least expensive</a:t>
            </a:r>
          </a:p>
          <a:p>
            <a:pPr lvl="0" indent="-256032">
              <a:buSzPts val="2400"/>
            </a:pPr>
            <a:r>
              <a:rPr lang="en-US" kern="1200" noProof="0" dirty="0">
                <a:solidFill>
                  <a:srgbClr val="000000"/>
                </a:solidFill>
                <a:latin typeface="Arial" panose="020B0604020202020204" pitchFamily="34" charset="0"/>
              </a:rPr>
              <a:t>Mobile web app</a:t>
            </a:r>
          </a:p>
          <a:p>
            <a:pPr marL="741600" lvl="1">
              <a:buSzPts val="2400"/>
            </a:pPr>
            <a:r>
              <a:rPr lang="en-US" kern="1200" noProof="0" dirty="0">
                <a:solidFill>
                  <a:srgbClr val="000000"/>
                </a:solidFill>
                <a:latin typeface="Arial" panose="020B0604020202020204" pitchFamily="34" charset="0"/>
              </a:rPr>
              <a:t>Can utilize browser A</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P</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I</a:t>
            </a:r>
          </a:p>
          <a:p>
            <a:pPr lvl="0" indent="-256032">
              <a:buSzPts val="2400"/>
            </a:pPr>
            <a:r>
              <a:rPr lang="en-US" kern="1200" noProof="0" dirty="0">
                <a:solidFill>
                  <a:srgbClr val="000000"/>
                </a:solidFill>
                <a:latin typeface="Arial" panose="020B0604020202020204" pitchFamily="34" charset="0"/>
              </a:rPr>
              <a:t>Native app</a:t>
            </a:r>
          </a:p>
          <a:p>
            <a:pPr marL="741600" lvl="1">
              <a:buSzPts val="2400"/>
            </a:pPr>
            <a:r>
              <a:rPr lang="en-US" kern="1200" noProof="0" dirty="0">
                <a:solidFill>
                  <a:srgbClr val="000000"/>
                </a:solidFill>
                <a:latin typeface="Arial" panose="020B0604020202020204" pitchFamily="34" charset="0"/>
              </a:rPr>
              <a:t>Most expensive; requires more programming</a:t>
            </a:r>
          </a:p>
        </p:txBody>
      </p:sp>
    </p:spTree>
    <p:extLst>
      <p:ext uri="{BB962C8B-B14F-4D97-AF65-F5344CB8AC3E}">
        <p14:creationId xmlns:p14="http://schemas.microsoft.com/office/powerpoint/2010/main" val="557821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p:txBody>
          <a:bodyPr/>
          <a:lstStyle/>
          <a:p>
            <a:r>
              <a:rPr lang="en-US" noProof="0" dirty="0"/>
              <a:t>Copyright</a:t>
            </a:r>
          </a:p>
        </p:txBody>
      </p:sp>
      <p:pic>
        <p:nvPicPr>
          <p:cNvPr id="7"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xmlns=""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noProof="0" dirty="0"/>
              <a:t>This work is protected by United States copyright laws and is</a:t>
            </a:r>
            <a:r>
              <a:rPr lang="en-US" b="1" baseline="0" noProof="0" dirty="0"/>
              <a:t> </a:t>
            </a:r>
            <a:r>
              <a:rPr lang="en-US" b="1" noProof="0"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Imagine Your </a:t>
            </a:r>
            <a:r>
              <a:rPr lang="en-US" sz="3200" kern="1200" dirty="0">
                <a:cs typeface="Times New Roman" panose="02020603050405020304" pitchFamily="18" charset="0"/>
              </a:rPr>
              <a:t>E-commerce</a:t>
            </a:r>
            <a:r>
              <a:rPr lang="en-US" sz="3200" kern="1200" noProof="0" dirty="0">
                <a:cs typeface="Times New Roman" panose="02020603050405020304" pitchFamily="18" charset="0"/>
              </a:rPr>
              <a:t> Presence </a:t>
            </a:r>
            <a:r>
              <a:rPr lang="en-US" sz="2000" b="0" kern="1200" noProof="0" dirty="0">
                <a:cs typeface="Times New Roman" panose="02020603050405020304" pitchFamily="18" charset="0"/>
              </a:rPr>
              <a:t>(2 of 3)</a:t>
            </a:r>
            <a:endParaRPr lang="en-US" sz="2000" noProof="0" dirty="0"/>
          </a:p>
        </p:txBody>
      </p:sp>
      <p:sp>
        <p:nvSpPr>
          <p:cNvPr id="3" name="Content Placeholder 2"/>
          <p:cNvSpPr>
            <a:spLocks noGrp="1"/>
          </p:cNvSpPr>
          <p:nvPr>
            <p:ph sz="quarter" idx="13"/>
          </p:nvPr>
        </p:nvSpPr>
        <p:spPr>
          <a:xfrm>
            <a:off x="457200" y="1554921"/>
            <a:ext cx="8232775" cy="3950334"/>
          </a:xfrm>
        </p:spPr>
        <p:txBody>
          <a:bodyPr/>
          <a:lstStyle/>
          <a:p>
            <a:pPr lvl="0" indent="-256032">
              <a:buSzPts val="2400"/>
            </a:pPr>
            <a:r>
              <a:rPr lang="en-US" altLang="en-US" kern="1200" noProof="0" dirty="0">
                <a:solidFill>
                  <a:srgbClr val="000000"/>
                </a:solidFill>
                <a:latin typeface="Arial" panose="020B0604020202020204" pitchFamily="34" charset="0"/>
              </a:rPr>
              <a:t>Where</a:t>
            </a:r>
            <a:r>
              <a:rPr lang="en-US" altLang="ja-JP" kern="1200" noProof="0" dirty="0">
                <a:solidFill>
                  <a:srgbClr val="000000"/>
                </a:solidFill>
                <a:latin typeface="Arial" panose="020B0604020202020204" pitchFamily="34" charset="0"/>
              </a:rPr>
              <a:t>’s the money?</a:t>
            </a:r>
          </a:p>
          <a:p>
            <a:pPr marL="741600" lvl="1">
              <a:buSzPts val="2400"/>
            </a:pPr>
            <a:r>
              <a:rPr lang="en-US" altLang="en-US" kern="1200" noProof="0" dirty="0">
                <a:solidFill>
                  <a:srgbClr val="000000"/>
                </a:solidFill>
                <a:latin typeface="Arial" panose="020B0604020202020204" pitchFamily="34" charset="0"/>
              </a:rPr>
              <a:t>Business model(s)</a:t>
            </a:r>
          </a:p>
          <a:p>
            <a:pPr marL="741600" lvl="1">
              <a:buSzPts val="2400"/>
            </a:pPr>
            <a:r>
              <a:rPr lang="en-US" altLang="en-US" kern="1200" noProof="0" dirty="0">
                <a:solidFill>
                  <a:srgbClr val="000000"/>
                </a:solidFill>
                <a:latin typeface="Arial" panose="020B0604020202020204" pitchFamily="34" charset="0"/>
              </a:rPr>
              <a:t>Revenue model(s)</a:t>
            </a:r>
          </a:p>
          <a:p>
            <a:pPr lvl="0" indent="-256032">
              <a:buSzPts val="2400"/>
            </a:pPr>
            <a:r>
              <a:rPr lang="en-US" altLang="en-US" kern="1200" noProof="0" dirty="0">
                <a:solidFill>
                  <a:srgbClr val="000000"/>
                </a:solidFill>
                <a:latin typeface="Arial" panose="020B0604020202020204" pitchFamily="34" charset="0"/>
              </a:rPr>
              <a:t>Who and where is the target audience?</a:t>
            </a:r>
          </a:p>
          <a:p>
            <a:pPr marL="741600" lvl="1">
              <a:buSzPts val="2400"/>
            </a:pPr>
            <a:r>
              <a:rPr lang="en-US" altLang="en-US" kern="1200" dirty="0">
                <a:solidFill>
                  <a:srgbClr val="000000"/>
                </a:solidFill>
                <a:latin typeface="Arial" panose="020B0604020202020204" pitchFamily="34" charset="0"/>
              </a:rPr>
              <a:t>Demographics</a:t>
            </a:r>
            <a:r>
              <a:rPr lang="en-US" altLang="en-US" kern="1200" noProof="0" dirty="0">
                <a:solidFill>
                  <a:srgbClr val="000000"/>
                </a:solidFill>
                <a:latin typeface="Arial" panose="020B0604020202020204" pitchFamily="34" charset="0"/>
              </a:rPr>
              <a:t>, lifestyle, consumption patterns, etc.</a:t>
            </a:r>
          </a:p>
          <a:p>
            <a:pPr lvl="0" indent="-256032">
              <a:buSzPts val="2400"/>
            </a:pPr>
            <a:r>
              <a:rPr lang="en-US" altLang="en-US" kern="1200" noProof="0" dirty="0">
                <a:solidFill>
                  <a:srgbClr val="000000"/>
                </a:solidFill>
                <a:latin typeface="Arial" panose="020B0604020202020204" pitchFamily="34" charset="0"/>
              </a:rPr>
              <a:t>What is the ballpark? Characterize the marketplace</a:t>
            </a:r>
          </a:p>
          <a:p>
            <a:pPr marL="741600" lvl="1">
              <a:buSzPts val="2400"/>
            </a:pPr>
            <a:r>
              <a:rPr lang="en-US" altLang="en-US" kern="1200" noProof="0" dirty="0">
                <a:solidFill>
                  <a:srgbClr val="000000"/>
                </a:solidFill>
                <a:latin typeface="Arial" panose="020B0604020202020204" pitchFamily="34" charset="0"/>
              </a:rPr>
              <a:t>Size, growth, demographics, structure</a:t>
            </a:r>
          </a:p>
        </p:txBody>
      </p:sp>
    </p:spTree>
    <p:extLst>
      <p:ext uri="{BB962C8B-B14F-4D97-AF65-F5344CB8AC3E}">
        <p14:creationId xmlns:p14="http://schemas.microsoft.com/office/powerpoint/2010/main" val="285219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Imagine Your </a:t>
            </a:r>
            <a:r>
              <a:rPr lang="en-US" sz="3200" kern="1200" dirty="0">
                <a:cs typeface="Times New Roman" panose="02020603050405020304" pitchFamily="18" charset="0"/>
              </a:rPr>
              <a:t>E-commerce</a:t>
            </a:r>
            <a:r>
              <a:rPr lang="en-US" sz="3200" kern="1200" noProof="0" dirty="0">
                <a:cs typeface="Times New Roman" panose="02020603050405020304" pitchFamily="18" charset="0"/>
              </a:rPr>
              <a:t> Presence </a:t>
            </a:r>
            <a:r>
              <a:rPr lang="en-US" sz="2000" b="0" kern="1200" noProof="0" dirty="0">
                <a:cs typeface="Times New Roman" panose="02020603050405020304" pitchFamily="18" charset="0"/>
              </a:rPr>
              <a:t>(3 of 3)</a:t>
            </a:r>
            <a:endParaRPr lang="en-US" sz="2000" noProof="0" dirty="0"/>
          </a:p>
        </p:txBody>
      </p:sp>
      <p:sp>
        <p:nvSpPr>
          <p:cNvPr id="3" name="Content Placeholder 2"/>
          <p:cNvSpPr>
            <a:spLocks noGrp="1"/>
          </p:cNvSpPr>
          <p:nvPr>
            <p:ph sz="quarter" idx="13"/>
          </p:nvPr>
        </p:nvSpPr>
        <p:spPr>
          <a:xfrm>
            <a:off x="457200" y="1554921"/>
            <a:ext cx="8232775" cy="4355686"/>
          </a:xfrm>
        </p:spPr>
        <p:txBody>
          <a:bodyPr/>
          <a:lstStyle/>
          <a:p>
            <a:pPr lvl="0" indent="-256032">
              <a:buSzPts val="2400"/>
            </a:pPr>
            <a:r>
              <a:rPr lang="en-US" kern="1200" noProof="0" dirty="0">
                <a:solidFill>
                  <a:srgbClr val="000000"/>
                </a:solidFill>
                <a:latin typeface="Arial" panose="020B0604020202020204" pitchFamily="34" charset="0"/>
              </a:rPr>
              <a:t>Where’s the content coming from?</a:t>
            </a:r>
          </a:p>
          <a:p>
            <a:pPr lvl="0" indent="-256032">
              <a:buSzPts val="2400"/>
            </a:pPr>
            <a:r>
              <a:rPr lang="en-US" altLang="en-US" kern="1200" noProof="0" dirty="0">
                <a:solidFill>
                  <a:srgbClr val="000000"/>
                </a:solidFill>
                <a:latin typeface="Arial" panose="020B0604020202020204" pitchFamily="34" charset="0"/>
              </a:rPr>
              <a:t>Know yourself: S</a:t>
            </a:r>
            <a:r>
              <a:rPr lang="en-US" altLang="en-US" sz="100" kern="1200" noProof="0" dirty="0">
                <a:solidFill>
                  <a:srgbClr val="000000"/>
                </a:solidFill>
                <a:latin typeface="Arial" panose="020B0604020202020204" pitchFamily="34" charset="0"/>
              </a:rPr>
              <a:t> </a:t>
            </a:r>
            <a:r>
              <a:rPr lang="en-US" altLang="en-US" kern="1200" noProof="0" dirty="0">
                <a:solidFill>
                  <a:srgbClr val="000000"/>
                </a:solidFill>
                <a:latin typeface="Arial" panose="020B0604020202020204" pitchFamily="34" charset="0"/>
              </a:rPr>
              <a:t>W</a:t>
            </a:r>
            <a:r>
              <a:rPr lang="en-US" altLang="en-US" sz="100" kern="1200" noProof="0" dirty="0">
                <a:solidFill>
                  <a:srgbClr val="000000"/>
                </a:solidFill>
                <a:latin typeface="Arial" panose="020B0604020202020204" pitchFamily="34" charset="0"/>
              </a:rPr>
              <a:t> </a:t>
            </a:r>
            <a:r>
              <a:rPr lang="en-US" altLang="en-US" kern="1200" noProof="0" dirty="0">
                <a:solidFill>
                  <a:srgbClr val="000000"/>
                </a:solidFill>
                <a:latin typeface="Arial" panose="020B0604020202020204" pitchFamily="34" charset="0"/>
              </a:rPr>
              <a:t>O</a:t>
            </a:r>
            <a:r>
              <a:rPr lang="en-US" altLang="en-US" sz="100" kern="1200" noProof="0" dirty="0">
                <a:solidFill>
                  <a:srgbClr val="000000"/>
                </a:solidFill>
                <a:latin typeface="Arial" panose="020B0604020202020204" pitchFamily="34" charset="0"/>
              </a:rPr>
              <a:t> </a:t>
            </a:r>
            <a:r>
              <a:rPr lang="en-US" altLang="en-US" kern="1200" noProof="0" dirty="0">
                <a:solidFill>
                  <a:srgbClr val="000000"/>
                </a:solidFill>
                <a:latin typeface="Arial" panose="020B0604020202020204" pitchFamily="34" charset="0"/>
              </a:rPr>
              <a:t>T analysis</a:t>
            </a:r>
          </a:p>
          <a:p>
            <a:pPr lvl="0" indent="-256032">
              <a:buSzPts val="2400"/>
            </a:pPr>
            <a:r>
              <a:rPr lang="en-US" altLang="en-US" kern="1200" noProof="0" dirty="0">
                <a:solidFill>
                  <a:srgbClr val="000000"/>
                </a:solidFill>
                <a:latin typeface="Arial" panose="020B0604020202020204" pitchFamily="34" charset="0"/>
              </a:rPr>
              <a:t>Develop an e-commerce presence map</a:t>
            </a:r>
          </a:p>
          <a:p>
            <a:pPr lvl="0" indent="-256032">
              <a:buSzPts val="2400"/>
            </a:pPr>
            <a:r>
              <a:rPr lang="en-US" altLang="en-US" kern="1200" noProof="0" dirty="0">
                <a:solidFill>
                  <a:srgbClr val="000000"/>
                </a:solidFill>
                <a:latin typeface="Arial" panose="020B0604020202020204" pitchFamily="34" charset="0"/>
              </a:rPr>
              <a:t>Develop a timeline: Milestones</a:t>
            </a:r>
          </a:p>
          <a:p>
            <a:pPr lvl="0" indent="-256032">
              <a:buSzPts val="2400"/>
            </a:pPr>
            <a:r>
              <a:rPr lang="en-US" altLang="en-US" kern="1200" noProof="0" dirty="0">
                <a:solidFill>
                  <a:srgbClr val="000000"/>
                </a:solidFill>
                <a:latin typeface="Arial" panose="020B0604020202020204" pitchFamily="34" charset="0"/>
              </a:rPr>
              <a:t>How much will this cost?</a:t>
            </a:r>
          </a:p>
          <a:p>
            <a:pPr marL="741600" lvl="1">
              <a:buSzPts val="2400"/>
            </a:pPr>
            <a:r>
              <a:rPr lang="en-US" altLang="en-US" kern="1200" noProof="0" dirty="0">
                <a:solidFill>
                  <a:srgbClr val="000000"/>
                </a:solidFill>
                <a:latin typeface="Arial" panose="020B0604020202020204" pitchFamily="34" charset="0"/>
              </a:rPr>
              <a:t>Simple website: up to $5000</a:t>
            </a:r>
          </a:p>
          <a:p>
            <a:pPr marL="741600" lvl="1">
              <a:buSzPts val="2400"/>
            </a:pPr>
            <a:r>
              <a:rPr lang="en-US" altLang="en-US" kern="1200" noProof="0" dirty="0">
                <a:solidFill>
                  <a:srgbClr val="000000"/>
                </a:solidFill>
                <a:latin typeface="Arial" panose="020B0604020202020204" pitchFamily="34" charset="0"/>
              </a:rPr>
              <a:t>Small startup: $25,000 to $50,000</a:t>
            </a:r>
          </a:p>
          <a:p>
            <a:pPr marL="741600" lvl="1">
              <a:buSzPts val="2400"/>
            </a:pPr>
            <a:r>
              <a:rPr lang="en-US" altLang="en-US" kern="1200" noProof="0" dirty="0">
                <a:solidFill>
                  <a:srgbClr val="000000"/>
                </a:solidFill>
                <a:latin typeface="Arial" panose="020B0604020202020204" pitchFamily="34" charset="0"/>
              </a:rPr>
              <a:t>Large corporate website: $100,000+ to millions</a:t>
            </a: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84916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7638" y="215660"/>
            <a:ext cx="9066362" cy="6002595"/>
          </a:xfrm>
        </p:spPr>
        <p:txBody>
          <a:bodyPr/>
          <a:lstStyle/>
          <a:p>
            <a:r>
              <a:rPr lang="tr-TR" b="1" dirty="0" err="1" smtClean="0"/>
              <a:t>The</a:t>
            </a:r>
            <a:r>
              <a:rPr lang="tr-TR" b="1" dirty="0" smtClean="0"/>
              <a:t> </a:t>
            </a:r>
            <a:r>
              <a:rPr lang="tr-TR" b="1" dirty="0" err="1" smtClean="0"/>
              <a:t>Visioning</a:t>
            </a:r>
            <a:r>
              <a:rPr lang="tr-TR" b="1" dirty="0" smtClean="0"/>
              <a:t> </a:t>
            </a:r>
            <a:r>
              <a:rPr lang="tr-TR" b="1" dirty="0" err="1" smtClean="0"/>
              <a:t>Process</a:t>
            </a:r>
            <a:endParaRPr lang="tr-TR" b="1" dirty="0" smtClean="0"/>
          </a:p>
          <a:p>
            <a:r>
              <a:rPr lang="en-US" dirty="0" smtClean="0"/>
              <a:t>Before </a:t>
            </a:r>
            <a:r>
              <a:rPr lang="en-US" dirty="0"/>
              <a:t>you can plan and actually build an e-commerce presence, you need to have a vision of what you hope to accomplish and how you hope to accomplish it. </a:t>
            </a:r>
            <a:endParaRPr lang="tr-TR" dirty="0" smtClean="0"/>
          </a:p>
          <a:p>
            <a:r>
              <a:rPr lang="en-US" dirty="0" smtClean="0"/>
              <a:t>The </a:t>
            </a:r>
            <a:r>
              <a:rPr lang="en-US" dirty="0"/>
              <a:t>vision includes not only a statement of mission but also an identification of the target </a:t>
            </a:r>
            <a:r>
              <a:rPr lang="en-US" dirty="0" smtClean="0"/>
              <a:t>audience</a:t>
            </a:r>
            <a:r>
              <a:rPr lang="en-US" dirty="0"/>
              <a:t>, a characterization of the market space, a strategic analysis, a marketing matrix, and a development timeline. It starts with a dream and concludes with a timeline and preliminary budget for </a:t>
            </a:r>
            <a:r>
              <a:rPr lang="en-US" dirty="0" smtClean="0"/>
              <a:t>development</a:t>
            </a:r>
            <a:r>
              <a:rPr lang="tr-TR" dirty="0" smtClean="0"/>
              <a:t>.</a:t>
            </a:r>
          </a:p>
          <a:p>
            <a:r>
              <a:rPr lang="en-US" b="1" dirty="0"/>
              <a:t>WHERE’S THE MONEY: BUSINESS AND REVENUE MODEL</a:t>
            </a:r>
          </a:p>
          <a:p>
            <a:r>
              <a:rPr lang="en-US" dirty="0"/>
              <a:t>Once you have defined your vision and mission statement, you need to start thinking about where the money will be coming from and develop a preliminary idea of your business and revenue models.</a:t>
            </a:r>
            <a:endParaRPr lang="tr-TR" dirty="0"/>
          </a:p>
        </p:txBody>
      </p:sp>
    </p:spTree>
    <p:extLst>
      <p:ext uri="{BB962C8B-B14F-4D97-AF65-F5344CB8AC3E}">
        <p14:creationId xmlns:p14="http://schemas.microsoft.com/office/powerpoint/2010/main" val="296728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20770" y="310552"/>
            <a:ext cx="8569205" cy="5907704"/>
          </a:xfrm>
        </p:spPr>
        <p:txBody>
          <a:bodyPr/>
          <a:lstStyle/>
          <a:p>
            <a:r>
              <a:rPr lang="en-US" b="1" dirty="0"/>
              <a:t>WHO AND WHERE IS THE TARGET AUDIENCE?</a:t>
            </a:r>
          </a:p>
          <a:p>
            <a:r>
              <a:rPr lang="en-US" dirty="0"/>
              <a:t>Without a clear understanding of your target audience, you will not be able to develop a successful e-commerce presence. </a:t>
            </a:r>
            <a:endParaRPr lang="tr-TR" dirty="0" smtClean="0"/>
          </a:p>
          <a:p>
            <a:r>
              <a:rPr lang="en-US" dirty="0" smtClean="0"/>
              <a:t>There </a:t>
            </a:r>
            <a:r>
              <a:rPr lang="en-US" dirty="0"/>
              <a:t>are two questions here: Who is your target audience, and where can you best reach them</a:t>
            </a:r>
            <a:r>
              <a:rPr lang="en-US" dirty="0" smtClean="0"/>
              <a:t>?</a:t>
            </a:r>
            <a:endParaRPr lang="tr-TR" dirty="0" smtClean="0"/>
          </a:p>
          <a:p>
            <a:r>
              <a:rPr lang="en-US" dirty="0" smtClean="0"/>
              <a:t> </a:t>
            </a:r>
            <a:r>
              <a:rPr lang="en-US" dirty="0"/>
              <a:t>Your target audience can be described in a number of ways: </a:t>
            </a:r>
            <a:r>
              <a:rPr lang="en-US" b="1" dirty="0"/>
              <a:t>demographics, behavior patterns (lifestyles), current consumption patterns (online vs. offline purchasing), digital usage patterns, content creation </a:t>
            </a:r>
            <a:r>
              <a:rPr lang="en-US" b="1" dirty="0" smtClean="0"/>
              <a:t>preferences </a:t>
            </a:r>
            <a:r>
              <a:rPr lang="en-US" b="1" dirty="0"/>
              <a:t>(preferred social media venues), and buyer personas (profiles of your typical customer). </a:t>
            </a:r>
            <a:endParaRPr lang="tr-TR" b="1" dirty="0"/>
          </a:p>
        </p:txBody>
      </p:sp>
    </p:spTree>
    <p:extLst>
      <p:ext uri="{BB962C8B-B14F-4D97-AF65-F5344CB8AC3E}">
        <p14:creationId xmlns:p14="http://schemas.microsoft.com/office/powerpoint/2010/main" val="2149374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63902" y="319178"/>
            <a:ext cx="8526073" cy="5899078"/>
          </a:xfrm>
        </p:spPr>
        <p:txBody>
          <a:bodyPr/>
          <a:lstStyle/>
          <a:p>
            <a:r>
              <a:rPr lang="en-US" dirty="0"/>
              <a:t> </a:t>
            </a:r>
            <a:r>
              <a:rPr lang="en-US" b="1" dirty="0"/>
              <a:t>CHARACTERIZE THE MARKETPLACE</a:t>
            </a:r>
          </a:p>
          <a:p>
            <a:r>
              <a:rPr lang="en-US" dirty="0"/>
              <a:t>The chances of your success will depend greatly on the characteristics of the market you are about to enter—and not just on your entrepreneurial brilliance. Enter a declining market filled with strong competitors, and you will multiply your chances of failure</a:t>
            </a:r>
            <a:r>
              <a:rPr lang="en-US" dirty="0" smtClean="0"/>
              <a:t>.</a:t>
            </a:r>
            <a:endParaRPr lang="tr-TR" dirty="0" smtClean="0"/>
          </a:p>
          <a:p>
            <a:r>
              <a:rPr lang="en-US" dirty="0"/>
              <a:t>Features of the marketplace to focus on include the </a:t>
            </a:r>
            <a:r>
              <a:rPr lang="en-US" b="1" dirty="0"/>
              <a:t>demographics of the </a:t>
            </a:r>
            <a:r>
              <a:rPr lang="en-US" b="1" dirty="0" smtClean="0"/>
              <a:t>market</a:t>
            </a:r>
            <a:r>
              <a:rPr lang="tr-TR" b="1" dirty="0" smtClean="0"/>
              <a:t> </a:t>
            </a:r>
            <a:r>
              <a:rPr lang="en-US" dirty="0" smtClean="0"/>
              <a:t>and </a:t>
            </a:r>
            <a:r>
              <a:rPr lang="en-US" b="1" dirty="0"/>
              <a:t>how an e-commerce presence fits into the market</a:t>
            </a:r>
            <a:r>
              <a:rPr lang="en-US" dirty="0"/>
              <a:t>. In addition, you will want to know about the structure of the market: </a:t>
            </a:r>
            <a:r>
              <a:rPr lang="en-US" i="1" dirty="0"/>
              <a:t>competitors, suppliers, and substitute </a:t>
            </a:r>
            <a:r>
              <a:rPr lang="en-US" i="1" dirty="0" smtClean="0"/>
              <a:t>products</a:t>
            </a:r>
            <a:r>
              <a:rPr lang="tr-TR" i="1" dirty="0" smtClean="0"/>
              <a:t>.</a:t>
            </a:r>
          </a:p>
          <a:p>
            <a:endParaRPr lang="tr-TR" i="1" dirty="0" smtClean="0"/>
          </a:p>
          <a:p>
            <a:endParaRPr lang="tr-TR" dirty="0"/>
          </a:p>
        </p:txBody>
      </p:sp>
    </p:spTree>
    <p:extLst>
      <p:ext uri="{BB962C8B-B14F-4D97-AF65-F5344CB8AC3E}">
        <p14:creationId xmlns:p14="http://schemas.microsoft.com/office/powerpoint/2010/main" val="944026152"/>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146609</TotalTime>
  <Words>4274</Words>
  <Application>Microsoft Office PowerPoint</Application>
  <PresentationFormat>Ekran Gösterisi (4:3)</PresentationFormat>
  <Paragraphs>355</Paragraphs>
  <Slides>48</Slides>
  <Notes>12</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48</vt:i4>
      </vt:variant>
    </vt:vector>
  </HeadingPairs>
  <TitlesOfParts>
    <vt:vector size="55" baseType="lpstr">
      <vt:lpstr>Arial</vt:lpstr>
      <vt:lpstr>Calibri</vt:lpstr>
      <vt:lpstr>Noto Sans Symbols</vt:lpstr>
      <vt:lpstr>Verdana</vt:lpstr>
      <vt:lpstr>Times New Roman</vt:lpstr>
      <vt:lpstr>USHE</vt:lpstr>
      <vt:lpstr>USHE_slide options</vt:lpstr>
      <vt:lpstr>E-commerce 2023: business. technology. society.</vt:lpstr>
      <vt:lpstr>Learning Objectives</vt:lpstr>
      <vt:lpstr>Walmart’s Omnichannel Strategy: From Supercenter to Super App</vt:lpstr>
      <vt:lpstr>Imagine Your E-commerce Presence (1 of 3)</vt:lpstr>
      <vt:lpstr>Imagine Your E-commerce Presence (2 of 3)</vt:lpstr>
      <vt:lpstr>Imagine Your E-commerce Presence (3 of 3)</vt:lpstr>
      <vt:lpstr>PowerPoint Sunusu</vt:lpstr>
      <vt:lpstr>PowerPoint Sunusu</vt:lpstr>
      <vt:lpstr>PowerPoint Sunusu</vt:lpstr>
      <vt:lpstr>PowerPoint Sunusu</vt:lpstr>
      <vt:lpstr>PowerPoint Sunusu</vt:lpstr>
      <vt:lpstr>Figure 4.1 S W O T Analysis</vt:lpstr>
      <vt:lpstr>Figure 4.2 E-commerce Presence Map</vt:lpstr>
      <vt:lpstr>PowerPoint Sunusu</vt:lpstr>
      <vt:lpstr>PowerPoint Sunusu</vt:lpstr>
      <vt:lpstr>Building an E-commerce Site: A Systematic Approach</vt:lpstr>
      <vt:lpstr>PowerPoint Sunusu</vt:lpstr>
      <vt:lpstr>Planning: The Systems Development Life Cycle</vt:lpstr>
      <vt:lpstr>Figure 4.5 Systems Development Life Cycle</vt:lpstr>
      <vt:lpstr>System Analysis/Planning</vt:lpstr>
      <vt:lpstr>Table 4.2 System Analysis, Business Objectives, System Functionalities, and Information Requirements for a Typical E-commerce Site (1 of 2)</vt:lpstr>
      <vt:lpstr>Table 4.2 System Analysis, Business Objectives, System Functionalities, and Information Requirements for a Typical E-commerce Site (2 of 2)</vt:lpstr>
      <vt:lpstr>Systems Design: Hardware and Software Platforms</vt:lpstr>
      <vt:lpstr>Systems Design: Hardware and Software Platforms</vt:lpstr>
      <vt:lpstr>Building the System: In-House Versus Outsourcing</vt:lpstr>
      <vt:lpstr>Figure 4.7 Choices in Building and Hosting</vt:lpstr>
      <vt:lpstr>Insight on Business: Wix Makes Creating Websites Easy</vt:lpstr>
      <vt:lpstr>PowerPoint Sunusu</vt:lpstr>
      <vt:lpstr>PowerPoint Sunusu</vt:lpstr>
      <vt:lpstr>Testing the System</vt:lpstr>
      <vt:lpstr>Implementation, Maintenance, and Optimization</vt:lpstr>
      <vt:lpstr>PowerPoint Sunusu</vt:lpstr>
      <vt:lpstr>Figure 4.9 Factors in Website Optimization</vt:lpstr>
      <vt:lpstr>PowerPoint Sunusu</vt:lpstr>
      <vt:lpstr>E-commerce Merchant Server Software (E-commerce Software Platforms) (1 of 3)</vt:lpstr>
      <vt:lpstr>E-commerce Merchant Server Software (E-commerce Software Platforms) (2 of 3)</vt:lpstr>
      <vt:lpstr>E-commerce Merchant Server Software (E-commerce Software Platforms) (3 of 3)</vt:lpstr>
      <vt:lpstr>E-commerce Website Features That Annoy Customers (1 of 2)</vt:lpstr>
      <vt:lpstr>E-commerce Website Features That Annoy Customers (2 of 2)</vt:lpstr>
      <vt:lpstr>Table 4.9 The Eight Most Important Factors in Successful E-commerce Site Design</vt:lpstr>
      <vt:lpstr>Insight on Society: Designing for Accessibility</vt:lpstr>
      <vt:lpstr>Developing a Mobile Website and Building Mobile Applications</vt:lpstr>
      <vt:lpstr>Planning and Building a Mobile Presence</vt:lpstr>
      <vt:lpstr>Table 4.13 Unique Features That Must Be Taken Into Account When Designing a Mobile Presence</vt:lpstr>
      <vt:lpstr>Mobile Presence Design Considerations</vt:lpstr>
      <vt:lpstr>Cross-Platform Mobile App Development Tools</vt:lpstr>
      <vt:lpstr>Mobile Presence: Performance and Cost Considerations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2023: business. technology. society., Seventeenth Edition, Chapter 4, Building an E-commerce Presence</dc:title>
  <dc:subject>MIS</dc:subject>
  <dc:creator>Laudon/Traver</dc:creator>
  <cp:keywords>E-commerce 2023</cp:keywords>
  <dc:description>Long description alt-text is inserted in the notes pane.</dc:description>
  <cp:lastModifiedBy>Duygu GUR</cp:lastModifiedBy>
  <cp:revision>773</cp:revision>
  <dcterms:modified xsi:type="dcterms:W3CDTF">2024-04-29T18:20:03Z</dcterms:modified>
</cp:coreProperties>
</file>