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44" r:id="rId1"/>
  </p:sldMasterIdLst>
  <p:notesMasterIdLst>
    <p:notesMasterId r:id="rId14"/>
  </p:notesMasterIdLst>
  <p:sldIdLst>
    <p:sldId id="256" r:id="rId2"/>
    <p:sldId id="343" r:id="rId3"/>
    <p:sldId id="260" r:id="rId4"/>
    <p:sldId id="261" r:id="rId5"/>
    <p:sldId id="262" r:id="rId6"/>
    <p:sldId id="263" r:id="rId7"/>
    <p:sldId id="264" r:id="rId8"/>
    <p:sldId id="265" r:id="rId9"/>
    <p:sldId id="336" r:id="rId10"/>
    <p:sldId id="266" r:id="rId11"/>
    <p:sldId id="267" r:id="rId12"/>
    <p:sldId id="268" r:id="rId13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5890"/>
  </p:normalViewPr>
  <p:slideViewPr>
    <p:cSldViewPr snapToGrid="0" snapToObjects="1">
      <p:cViewPr varScale="1">
        <p:scale>
          <a:sx n="92" d="100"/>
          <a:sy n="92" d="100"/>
        </p:scale>
        <p:origin x="-330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C3F045-A26C-45B9-BCD6-6F08D9E2A6DD}" type="datetimeFigureOut">
              <a:rPr lang="tr-TR" smtClean="0"/>
              <a:t>19.02.2024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0317DB-A126-4427-AD11-ADF751E005A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256054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B85B7-8636-0C4C-B77F-113F5C6F65B4}" type="datetimeFigureOut">
              <a:rPr lang="tr-TR" smtClean="0"/>
              <a:t>19.02.2024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20359-39E2-2248-9560-4F01914582F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985753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B85B7-8636-0C4C-B77F-113F5C6F65B4}" type="datetimeFigureOut">
              <a:rPr lang="tr-TR" smtClean="0"/>
              <a:t>19.02.2024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20359-39E2-2248-9560-4F01914582F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553037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B85B7-8636-0C4C-B77F-113F5C6F65B4}" type="datetimeFigureOut">
              <a:rPr lang="tr-TR" smtClean="0"/>
              <a:t>19.02.2024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20359-39E2-2248-9560-4F01914582F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345502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B85B7-8636-0C4C-B77F-113F5C6F65B4}" type="datetimeFigureOut">
              <a:rPr lang="tr-TR" smtClean="0"/>
              <a:t>19.02.2024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20359-39E2-2248-9560-4F01914582F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563347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B85B7-8636-0C4C-B77F-113F5C6F65B4}" type="datetimeFigureOut">
              <a:rPr lang="tr-TR" smtClean="0"/>
              <a:t>19.02.2024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20359-39E2-2248-9560-4F01914582F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02653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B85B7-8636-0C4C-B77F-113F5C6F65B4}" type="datetimeFigureOut">
              <a:rPr lang="tr-TR" smtClean="0"/>
              <a:t>19.02.2024</a:t>
            </a:fld>
            <a:endParaRPr lang="tr-T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20359-39E2-2248-9560-4F01914582F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596191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B85B7-8636-0C4C-B77F-113F5C6F65B4}" type="datetimeFigureOut">
              <a:rPr lang="tr-TR" smtClean="0"/>
              <a:t>19.02.2024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20359-39E2-2248-9560-4F01914582F6}" type="slidenum">
              <a:rPr lang="tr-TR" smtClean="0"/>
              <a:t>‹#›</a:t>
            </a:fld>
            <a:endParaRPr lang="tr-TR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00173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B85B7-8636-0C4C-B77F-113F5C6F65B4}" type="datetimeFigureOut">
              <a:rPr lang="tr-TR" smtClean="0"/>
              <a:t>19.02.2024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20359-39E2-2248-9560-4F01914582F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905657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B85B7-8636-0C4C-B77F-113F5C6F65B4}" type="datetimeFigureOut">
              <a:rPr lang="tr-TR" smtClean="0"/>
              <a:t>19.02.2024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20359-39E2-2248-9560-4F01914582F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137480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B85B7-8636-0C4C-B77F-113F5C6F65B4}" type="datetimeFigureOut">
              <a:rPr lang="tr-TR" smtClean="0"/>
              <a:t>19.02.2024</a:t>
            </a:fld>
            <a:endParaRPr lang="tr-T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tr-TR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20359-39E2-2248-9560-4F01914582F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14213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F36B85B7-8636-0C4C-B77F-113F5C6F65B4}" type="datetimeFigureOut">
              <a:rPr lang="tr-TR" smtClean="0"/>
              <a:t>19.02.2024</a:t>
            </a:fld>
            <a:endParaRPr lang="tr-T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tr-TR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20359-39E2-2248-9560-4F01914582F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315543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F36B85B7-8636-0C4C-B77F-113F5C6F65B4}" type="datetimeFigureOut">
              <a:rPr lang="tr-TR" smtClean="0"/>
              <a:t>19.02.2024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90820359-39E2-2248-9560-4F01914582F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613137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="" xmlns:a16="http://schemas.microsoft.com/office/drawing/2014/main" id="{2C34D7D2-4820-3546-9D0D-836CDB55099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006929"/>
            <a:ext cx="9144000" cy="1503033"/>
          </a:xfrm>
        </p:spPr>
        <p:txBody>
          <a:bodyPr>
            <a:normAutofit/>
          </a:bodyPr>
          <a:lstStyle/>
          <a:p>
            <a:r>
              <a:rPr lang="tr-TR" dirty="0" smtClean="0">
                <a:solidFill>
                  <a:schemeClr val="accent2">
                    <a:lumMod val="50000"/>
                  </a:schemeClr>
                </a:solidFill>
              </a:rPr>
              <a:t>ULUSLARARASI BANKACILIK</a:t>
            </a:r>
            <a:endParaRPr lang="tr-TR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Alt Başlık 2">
            <a:extLst>
              <a:ext uri="{FF2B5EF4-FFF2-40B4-BE49-F238E27FC236}">
                <a16:creationId xmlns="" xmlns:a16="http://schemas.microsoft.com/office/drawing/2014/main" id="{94CA1399-5658-6E41-9932-CB0F03E1DC6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tr-TR" dirty="0" smtClean="0"/>
              <a:t>TEMEL KAVRAMLAR</a:t>
            </a:r>
            <a:endParaRPr lang="tr-TR" dirty="0"/>
          </a:p>
        </p:txBody>
      </p:sp>
      <p:pic>
        <p:nvPicPr>
          <p:cNvPr id="4" name="Resim 3">
            <a:extLst>
              <a:ext uri="{FF2B5EF4-FFF2-40B4-BE49-F238E27FC236}">
                <a16:creationId xmlns="" xmlns:a16="http://schemas.microsoft.com/office/drawing/2014/main" id="{DF22DC8F-84BD-014B-856D-55480621533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5293" y="196088"/>
            <a:ext cx="6016707" cy="13511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2308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Başlık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cap="none" dirty="0" smtClean="0"/>
              <a:t>Kambiyo İşlemleri </a:t>
            </a:r>
          </a:p>
        </p:txBody>
      </p:sp>
      <p:sp>
        <p:nvSpPr>
          <p:cNvPr id="4099" name="İçerik Yer Tutucusu 6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>
              <a:defRPr/>
            </a:pPr>
            <a:r>
              <a:rPr lang="tr-TR" sz="2400" dirty="0" smtClean="0"/>
              <a:t>Türk </a:t>
            </a:r>
            <a:r>
              <a:rPr lang="tr-TR" sz="2400" dirty="0"/>
              <a:t>Parasının Kıymetinin Korunması </a:t>
            </a:r>
            <a:r>
              <a:rPr lang="tr-TR" sz="2400" dirty="0" smtClean="0"/>
              <a:t>Hakkındaki </a:t>
            </a:r>
            <a:r>
              <a:rPr lang="tr-TR" sz="2400" dirty="0"/>
              <a:t>1567 sayılı yasaya ilişkin 32 sayılı </a:t>
            </a:r>
            <a:r>
              <a:rPr lang="tr-TR" sz="2400" dirty="0" smtClean="0"/>
              <a:t>Karar’a göre; </a:t>
            </a:r>
          </a:p>
          <a:p>
            <a:pPr lvl="2" algn="just">
              <a:defRPr/>
            </a:pPr>
            <a:r>
              <a:rPr lang="tr-TR" sz="2400" i="1" dirty="0" smtClean="0">
                <a:solidFill>
                  <a:srgbClr val="FF0000"/>
                </a:solidFill>
              </a:rPr>
              <a:t>Yabancı para işlemleri, </a:t>
            </a:r>
          </a:p>
          <a:p>
            <a:pPr lvl="2" algn="just">
              <a:defRPr/>
            </a:pPr>
            <a:r>
              <a:rPr lang="tr-TR" sz="2400" i="1" dirty="0" smtClean="0">
                <a:solidFill>
                  <a:srgbClr val="FF0000"/>
                </a:solidFill>
              </a:rPr>
              <a:t>Döviz çekleri, </a:t>
            </a:r>
          </a:p>
          <a:p>
            <a:pPr lvl="2" algn="just">
              <a:defRPr/>
            </a:pPr>
            <a:r>
              <a:rPr lang="tr-TR" sz="2400" i="1" dirty="0" smtClean="0">
                <a:solidFill>
                  <a:srgbClr val="FF0000"/>
                </a:solidFill>
              </a:rPr>
              <a:t>Döviz havaleleri, </a:t>
            </a:r>
          </a:p>
          <a:p>
            <a:pPr lvl="2" algn="just">
              <a:defRPr/>
            </a:pPr>
            <a:r>
              <a:rPr lang="tr-TR" sz="2400" i="1" dirty="0" smtClean="0">
                <a:solidFill>
                  <a:srgbClr val="FF0000"/>
                </a:solidFill>
              </a:rPr>
              <a:t>Yabancı </a:t>
            </a:r>
            <a:r>
              <a:rPr lang="tr-TR" sz="2400" i="1" dirty="0">
                <a:solidFill>
                  <a:srgbClr val="FF0000"/>
                </a:solidFill>
              </a:rPr>
              <a:t>paralar üzerinden düzenlenmiş her nevi belgeye istinaden yapılan işlemler </a:t>
            </a:r>
            <a:r>
              <a:rPr lang="tr-TR" sz="2400" i="1" dirty="0" smtClean="0">
                <a:solidFill>
                  <a:srgbClr val="FF0000"/>
                </a:solidFill>
              </a:rPr>
              <a:t>ile,</a:t>
            </a:r>
          </a:p>
          <a:p>
            <a:pPr lvl="2" algn="just">
              <a:defRPr/>
            </a:pPr>
            <a:r>
              <a:rPr lang="tr-TR" sz="2400" i="1" dirty="0" smtClean="0">
                <a:solidFill>
                  <a:srgbClr val="FF0000"/>
                </a:solidFill>
              </a:rPr>
              <a:t>İthalat </a:t>
            </a:r>
            <a:r>
              <a:rPr lang="tr-TR" sz="2400" i="1" dirty="0">
                <a:solidFill>
                  <a:srgbClr val="FF0000"/>
                </a:solidFill>
              </a:rPr>
              <a:t>- ihracat </a:t>
            </a:r>
            <a:r>
              <a:rPr lang="tr-TR" sz="2400" i="1" dirty="0" smtClean="0">
                <a:solidFill>
                  <a:srgbClr val="FF0000"/>
                </a:solidFill>
              </a:rPr>
              <a:t>işlemleri, </a:t>
            </a:r>
            <a:r>
              <a:rPr lang="tr-TR" sz="2400" dirty="0" smtClean="0"/>
              <a:t>kambiyo işlemleri (Uluslararası bankacılık işlemleri) kapsamına </a:t>
            </a:r>
            <a:r>
              <a:rPr lang="tr-TR" sz="2400" dirty="0"/>
              <a:t>girer. </a:t>
            </a:r>
            <a:endParaRPr lang="tr-TR" altLang="tr-TR" sz="2400" dirty="0" smtClean="0"/>
          </a:p>
        </p:txBody>
      </p:sp>
      <p:pic>
        <p:nvPicPr>
          <p:cNvPr id="5" name="Resim 4">
            <a:extLst>
              <a:ext uri="{FF2B5EF4-FFF2-40B4-BE49-F238E27FC236}">
                <a16:creationId xmlns="" xmlns:a16="http://schemas.microsoft.com/office/drawing/2014/main" id="{00642A11-83CF-B341-A6C8-9C5A1640C2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49928" y="143206"/>
            <a:ext cx="2566638" cy="579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47335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Başlık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cap="none" dirty="0" smtClean="0"/>
              <a:t>Kambiyo Mevzuatı</a:t>
            </a:r>
          </a:p>
        </p:txBody>
      </p:sp>
      <p:sp>
        <p:nvSpPr>
          <p:cNvPr id="12291" name="İçerik Yer Tutucusu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altLang="tr-TR" sz="2400" smtClean="0"/>
              <a:t>Kambiyo mevzuatı, bir ülkenin yabancı parayla yapmak zorunda olduğu ödemeleri ve tahsilatı düzenleyen kuralların tümünü ifade eder. </a:t>
            </a:r>
          </a:p>
        </p:txBody>
      </p:sp>
      <p:pic>
        <p:nvPicPr>
          <p:cNvPr id="5" name="Resim 4">
            <a:extLst>
              <a:ext uri="{FF2B5EF4-FFF2-40B4-BE49-F238E27FC236}">
                <a16:creationId xmlns="" xmlns:a16="http://schemas.microsoft.com/office/drawing/2014/main" id="{00642A11-83CF-B341-A6C8-9C5A1640C2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49928" y="143206"/>
            <a:ext cx="2566638" cy="579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49235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958" t="20120" r="29099" b="53513"/>
          <a:stretch>
            <a:fillRect/>
          </a:stretch>
        </p:blipFill>
        <p:spPr bwMode="auto">
          <a:xfrm>
            <a:off x="856295" y="1514332"/>
            <a:ext cx="10173168" cy="45000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Resim 3">
            <a:extLst>
              <a:ext uri="{FF2B5EF4-FFF2-40B4-BE49-F238E27FC236}">
                <a16:creationId xmlns="" xmlns:a16="http://schemas.microsoft.com/office/drawing/2014/main" id="{00642A11-83CF-B341-A6C8-9C5A1640C22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49928" y="143206"/>
            <a:ext cx="2566638" cy="579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93766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cap="none" dirty="0" smtClean="0"/>
              <a:t>Ders Planı</a:t>
            </a:r>
            <a:endParaRPr lang="tr-TR" cap="none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400" dirty="0" smtClean="0"/>
              <a:t>Döviz</a:t>
            </a:r>
          </a:p>
          <a:p>
            <a:r>
              <a:rPr lang="tr-TR" sz="2400" dirty="0" smtClean="0"/>
              <a:t>Efektif</a:t>
            </a:r>
          </a:p>
          <a:p>
            <a:r>
              <a:rPr lang="tr-TR" sz="2400" dirty="0" smtClean="0"/>
              <a:t>Kambiyo</a:t>
            </a:r>
          </a:p>
          <a:p>
            <a:r>
              <a:rPr lang="tr-TR" sz="2400" dirty="0" smtClean="0"/>
              <a:t>Kambiyo İşlemleri</a:t>
            </a:r>
          </a:p>
          <a:p>
            <a:r>
              <a:rPr lang="tr-TR" sz="2400" dirty="0" smtClean="0"/>
              <a:t>Kambiyo Mevzuatı</a:t>
            </a:r>
          </a:p>
          <a:p>
            <a:endParaRPr lang="tr-TR" sz="2400" dirty="0"/>
          </a:p>
        </p:txBody>
      </p:sp>
      <p:pic>
        <p:nvPicPr>
          <p:cNvPr id="4" name="Resim 3">
            <a:extLst>
              <a:ext uri="{FF2B5EF4-FFF2-40B4-BE49-F238E27FC236}">
                <a16:creationId xmlns="" xmlns:a16="http://schemas.microsoft.com/office/drawing/2014/main" id="{00642A11-83CF-B341-A6C8-9C5A1640C2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49928" y="143206"/>
            <a:ext cx="2566638" cy="579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43063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Başlık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cap="none" dirty="0" smtClean="0"/>
              <a:t>Kambiyo</a:t>
            </a:r>
            <a:r>
              <a:rPr lang="tr-TR" altLang="tr-TR" dirty="0" smtClean="0"/>
              <a:t> </a:t>
            </a:r>
          </a:p>
        </p:txBody>
      </p:sp>
      <p:sp>
        <p:nvSpPr>
          <p:cNvPr id="5123" name="İçerik Yer Tutucusu 6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tr-TR" altLang="tr-TR" sz="2400" smtClean="0"/>
              <a:t>Kambiyo, değiştirme, bozdurma, değer anlamındadır. </a:t>
            </a:r>
          </a:p>
          <a:p>
            <a:pPr algn="just"/>
            <a:r>
              <a:rPr lang="tr-TR" altLang="tr-TR" sz="2400" smtClean="0"/>
              <a:t>Diğer bir ifade ile para ya da para yerine geçen değerlerin değiştirilmesi, alım-satımıyla ilgili işlemleri kapsar. </a:t>
            </a:r>
          </a:p>
          <a:p>
            <a:pPr algn="just"/>
            <a:r>
              <a:rPr lang="tr-TR" altLang="tr-TR" sz="2400" smtClean="0"/>
              <a:t>Türk Parasının Kıymetinin Korunması hakkındaki 1567 sayılı yasaya ilişkin 32 sayılı Karar’da Kambiyo (Döviz); </a:t>
            </a:r>
          </a:p>
          <a:p>
            <a:pPr lvl="1" algn="just"/>
            <a:r>
              <a:rPr lang="tr-TR" altLang="tr-TR" sz="2400" i="1" smtClean="0">
                <a:solidFill>
                  <a:srgbClr val="FF0000"/>
                </a:solidFill>
              </a:rPr>
              <a:t>‘‘Efektif dahil yabancı parayla ödemeyi sağlayan her nevi hesap, belge ve vasıtalar’’ şeklinde tanımlanmıştır. </a:t>
            </a:r>
          </a:p>
          <a:p>
            <a:pPr algn="just"/>
            <a:endParaRPr lang="tr-TR" altLang="tr-TR" sz="2400" smtClean="0"/>
          </a:p>
        </p:txBody>
      </p:sp>
      <p:pic>
        <p:nvPicPr>
          <p:cNvPr id="5" name="Resim 4">
            <a:extLst>
              <a:ext uri="{FF2B5EF4-FFF2-40B4-BE49-F238E27FC236}">
                <a16:creationId xmlns="" xmlns:a16="http://schemas.microsoft.com/office/drawing/2014/main" id="{00642A11-83CF-B341-A6C8-9C5A1640C2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49928" y="143206"/>
            <a:ext cx="2566638" cy="579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4626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cap="none" dirty="0" smtClean="0"/>
              <a:t>Efektif</a:t>
            </a:r>
          </a:p>
        </p:txBody>
      </p:sp>
      <p:sp>
        <p:nvSpPr>
          <p:cNvPr id="6147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altLang="tr-TR" sz="2400" smtClean="0"/>
              <a:t>Banknot şeklindeki bütün yabancı ülke paralarını ifade eder. </a:t>
            </a:r>
          </a:p>
          <a:p>
            <a:pPr algn="just"/>
            <a:r>
              <a:rPr lang="tr-TR" altLang="tr-TR" sz="2400" smtClean="0"/>
              <a:t>Bankaların efektif alışları sadece kâğıt para şeklindeki yabancı paraları kapsar, madeni paralar efektif tanımı içinde yer almaz. </a:t>
            </a:r>
          </a:p>
        </p:txBody>
      </p:sp>
      <p:pic>
        <p:nvPicPr>
          <p:cNvPr id="5" name="Resim 4">
            <a:extLst>
              <a:ext uri="{FF2B5EF4-FFF2-40B4-BE49-F238E27FC236}">
                <a16:creationId xmlns="" xmlns:a16="http://schemas.microsoft.com/office/drawing/2014/main" id="{00642A11-83CF-B341-A6C8-9C5A1640C2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49928" y="143206"/>
            <a:ext cx="2566638" cy="579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4943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cap="none" dirty="0" smtClean="0"/>
              <a:t>Döviz </a:t>
            </a:r>
          </a:p>
        </p:txBody>
      </p:sp>
      <p:sp>
        <p:nvSpPr>
          <p:cNvPr id="7171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tr-TR" altLang="tr-TR" sz="2400" smtClean="0"/>
              <a:t>Yabancı para cinsinden ödemeyi sağlayan her tür bono, poliçe, garanti mektubu, havale, transfer ve benzeri varlıklardır. </a:t>
            </a:r>
          </a:p>
          <a:p>
            <a:pPr algn="just"/>
            <a:r>
              <a:rPr lang="tr-TR" altLang="tr-TR" sz="2400" smtClean="0"/>
              <a:t>Uluslararası bankacılık uygulamasında döviz ile efektif aynı değerde olmayabilir; çünkü efektifin bir saklama ve nakil maliyeti vardır. </a:t>
            </a:r>
          </a:p>
          <a:p>
            <a:pPr algn="just"/>
            <a:r>
              <a:rPr lang="tr-TR" altLang="tr-TR" sz="2400" smtClean="0"/>
              <a:t>Ayrıca efektif, bankaların kasalarında durduğu sürece faiz gelirleri elde edilemeyeceğinden, efektif ve dövizin alış-satış fiyatları arasında dövizin lehine bir fark olabilir. </a:t>
            </a:r>
          </a:p>
        </p:txBody>
      </p:sp>
      <p:pic>
        <p:nvPicPr>
          <p:cNvPr id="5" name="Resim 4">
            <a:extLst>
              <a:ext uri="{FF2B5EF4-FFF2-40B4-BE49-F238E27FC236}">
                <a16:creationId xmlns="" xmlns:a16="http://schemas.microsoft.com/office/drawing/2014/main" id="{00642A11-83CF-B341-A6C8-9C5A1640C2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49928" y="143206"/>
            <a:ext cx="2566638" cy="579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93960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cap="none" dirty="0" smtClean="0"/>
              <a:t>Döviz ve Efektif Kavramları Arasındaki Temel Fark</a:t>
            </a:r>
          </a:p>
        </p:txBody>
      </p:sp>
      <p:sp>
        <p:nvSpPr>
          <p:cNvPr id="8195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altLang="tr-TR" sz="2400" dirty="0" smtClean="0"/>
              <a:t>Efektif=Kağıt para</a:t>
            </a:r>
          </a:p>
          <a:p>
            <a:r>
              <a:rPr lang="tr-TR" altLang="tr-TR" sz="2400" dirty="0" smtClean="0"/>
              <a:t>Döviz=Kağıt üzerinde para</a:t>
            </a:r>
          </a:p>
        </p:txBody>
      </p:sp>
      <p:pic>
        <p:nvPicPr>
          <p:cNvPr id="5" name="Resim 4">
            <a:extLst>
              <a:ext uri="{FF2B5EF4-FFF2-40B4-BE49-F238E27FC236}">
                <a16:creationId xmlns="" xmlns:a16="http://schemas.microsoft.com/office/drawing/2014/main" id="{00642A11-83CF-B341-A6C8-9C5A1640C2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49928" y="143206"/>
            <a:ext cx="2566638" cy="579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23405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cap="none" dirty="0" smtClean="0"/>
              <a:t>Döviz </a:t>
            </a:r>
          </a:p>
        </p:txBody>
      </p:sp>
      <p:sp>
        <p:nvSpPr>
          <p:cNvPr id="9219" name="İçerik Yer Tutucus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tr-TR" altLang="tr-TR" sz="2400" smtClean="0"/>
              <a:t>Türk Parasının Kıymetini Koruma Kanunu ile ilgili olarak alınan 32 sayılı kararda yapılan değişiklikle dövize ilişkin işlemlerin T.C. Merkez Bankası’nın belirlediği konvertibl dövizler üzerinde yapabileceğine ilişkin ifade çıkarılmış ve </a:t>
            </a:r>
            <a:r>
              <a:rPr lang="tr-TR" altLang="tr-TR" sz="2400" b="1" smtClean="0">
                <a:solidFill>
                  <a:srgbClr val="FF0000"/>
                </a:solidFill>
              </a:rPr>
              <a:t>bankalara konvertibl olmayan dövizler de dahil olmak üzere, her türlü dövizle işlem yapma serbestisi getirilmiştir. </a:t>
            </a:r>
          </a:p>
          <a:p>
            <a:pPr algn="just"/>
            <a:r>
              <a:rPr lang="tr-TR" altLang="tr-TR" sz="2400" smtClean="0"/>
              <a:t>T.C. Merkez Bankası sadece kendi işlemlerinde kullanacağı konvertibl dövizleri belirlemeye yetkili kılınmıştır. </a:t>
            </a:r>
          </a:p>
        </p:txBody>
      </p:sp>
      <p:pic>
        <p:nvPicPr>
          <p:cNvPr id="5" name="Resim 4">
            <a:extLst>
              <a:ext uri="{FF2B5EF4-FFF2-40B4-BE49-F238E27FC236}">
                <a16:creationId xmlns="" xmlns:a16="http://schemas.microsoft.com/office/drawing/2014/main" id="{00642A11-83CF-B341-A6C8-9C5A1640C2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49928" y="143206"/>
            <a:ext cx="2566638" cy="579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02492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cap="none" dirty="0" smtClean="0"/>
              <a:t>Kambiyo </a:t>
            </a:r>
            <a:r>
              <a:rPr lang="tr-TR" altLang="tr-TR" cap="none" dirty="0" smtClean="0"/>
              <a:t>ve </a:t>
            </a:r>
            <a:r>
              <a:rPr lang="tr-TR" altLang="tr-TR" cap="none" dirty="0" smtClean="0"/>
              <a:t>Döviz Kavramları Arasındaki  İlişki</a:t>
            </a:r>
          </a:p>
        </p:txBody>
      </p:sp>
      <p:sp>
        <p:nvSpPr>
          <p:cNvPr id="10243" name="İçerik Yer Tutucus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tr-TR" altLang="tr-TR" sz="2400" dirty="0" smtClean="0"/>
              <a:t>Bir çok ülkede kambiyo ve döviz eş anlamlı kullanılmaktadır. Uluslararası finans hukukundaki anlamı da hem yabancı ülke parası ve hem de farklı ülkelerin paralarının birbiriyle değiştirilme işlemidir.</a:t>
            </a:r>
          </a:p>
          <a:p>
            <a:pPr algn="just"/>
            <a:r>
              <a:rPr lang="tr-TR" altLang="tr-TR" sz="2400" b="1" dirty="0" smtClean="0">
                <a:solidFill>
                  <a:srgbClr val="FF0000"/>
                </a:solidFill>
              </a:rPr>
              <a:t>Ülkemizde eş anlamlı kullanılmakla birlikte "kambiyo" yapılan işlemi, döviz ise işlemde kullanılan aracı tanımlar. </a:t>
            </a:r>
          </a:p>
        </p:txBody>
      </p:sp>
      <p:pic>
        <p:nvPicPr>
          <p:cNvPr id="5" name="Resim 4">
            <a:extLst>
              <a:ext uri="{FF2B5EF4-FFF2-40B4-BE49-F238E27FC236}">
                <a16:creationId xmlns="" xmlns:a16="http://schemas.microsoft.com/office/drawing/2014/main" id="{00642A11-83CF-B341-A6C8-9C5A1640C2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49928" y="143206"/>
            <a:ext cx="2566638" cy="579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43950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cap="none" dirty="0" smtClean="0"/>
              <a:t>Kambiyo </a:t>
            </a:r>
            <a:r>
              <a:rPr lang="tr-TR" altLang="tr-TR" cap="none" dirty="0" smtClean="0"/>
              <a:t>ve </a:t>
            </a:r>
            <a:r>
              <a:rPr lang="tr-TR" altLang="tr-TR" cap="none" dirty="0" smtClean="0"/>
              <a:t>Döviz Kavramları Arasındaki  İlişki</a:t>
            </a:r>
          </a:p>
        </p:txBody>
      </p:sp>
      <p:sp>
        <p:nvSpPr>
          <p:cNvPr id="10243" name="İçerik Yer Tutucus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tr-TR" altLang="tr-TR" sz="2400" dirty="0" smtClean="0"/>
              <a:t>Örneğin; bir ihracat olgusunda düzenlenen yabancı para çek  veya senet "döviz"dir. Söz konusu ihracatla ilgili banka işlemleri ve dövizin izlenmesi ise " kambiyo"dur. </a:t>
            </a:r>
          </a:p>
          <a:p>
            <a:pPr algn="just"/>
            <a:r>
              <a:rPr lang="tr-TR" altLang="tr-TR" sz="2400" dirty="0" smtClean="0"/>
              <a:t>Türk Kambiyo Mevzuatı da döviz ile kambiyoyu eş anlamlı kabul etmiştir. </a:t>
            </a:r>
          </a:p>
        </p:txBody>
      </p:sp>
      <p:pic>
        <p:nvPicPr>
          <p:cNvPr id="4" name="Resim 3">
            <a:extLst>
              <a:ext uri="{FF2B5EF4-FFF2-40B4-BE49-F238E27FC236}">
                <a16:creationId xmlns="" xmlns:a16="http://schemas.microsoft.com/office/drawing/2014/main" id="{00642A11-83CF-B341-A6C8-9C5A1640C2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49928" y="143206"/>
            <a:ext cx="2566638" cy="579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4694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aket">
  <a:themeElements>
    <a:clrScheme name="Mavi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Paket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ket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Parcel" id="{8BEC4385-4EB9-4D53-BFB5-0EA123736B6D}" vid="{4DB32801-28C0-48B0-8C1D-A9A58613615A}"/>
    </a:ext>
  </a:extLst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{405A2CB4-4D4F-2747-8C50-B9A9F25CD2EF}tf10001120</Template>
  <TotalTime>29</TotalTime>
  <Words>415</Words>
  <Application>Microsoft Office PowerPoint</Application>
  <PresentationFormat>Özel</PresentationFormat>
  <Paragraphs>41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12</vt:i4>
      </vt:variant>
    </vt:vector>
  </HeadingPairs>
  <TitlesOfParts>
    <vt:vector size="13" baseType="lpstr">
      <vt:lpstr>Paket</vt:lpstr>
      <vt:lpstr>ULUSLARARASI BANKACILIK</vt:lpstr>
      <vt:lpstr>Ders Planı</vt:lpstr>
      <vt:lpstr>Kambiyo </vt:lpstr>
      <vt:lpstr>Efektif</vt:lpstr>
      <vt:lpstr>Döviz </vt:lpstr>
      <vt:lpstr>Döviz ve Efektif Kavramları Arasındaki Temel Fark</vt:lpstr>
      <vt:lpstr>Döviz </vt:lpstr>
      <vt:lpstr>Kambiyo ve Döviz Kavramları Arasındaki  İlişki</vt:lpstr>
      <vt:lpstr>Kambiyo ve Döviz Kavramları Arasındaki  İlişki</vt:lpstr>
      <vt:lpstr>Kambiyo İşlemleri </vt:lpstr>
      <vt:lpstr>Kambiyo Mevzuatı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TAŞIYANIN SORUMLULUĞU</dc:title>
  <dc:creator>Microsoft Office User</dc:creator>
  <cp:lastModifiedBy>Senol KANDEMIR</cp:lastModifiedBy>
  <cp:revision>9</cp:revision>
  <dcterms:created xsi:type="dcterms:W3CDTF">2021-10-23T00:07:47Z</dcterms:created>
  <dcterms:modified xsi:type="dcterms:W3CDTF">2024-02-19T09:02:34Z</dcterms:modified>
</cp:coreProperties>
</file>