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2" r:id="rId1"/>
  </p:sldMasterIdLst>
  <p:sldIdLst>
    <p:sldId id="276" r:id="rId2"/>
    <p:sldId id="279" r:id="rId3"/>
    <p:sldId id="280" r:id="rId4"/>
    <p:sldId id="281" r:id="rId5"/>
    <p:sldId id="282" r:id="rId6"/>
    <p:sldId id="283" r:id="rId7"/>
    <p:sldId id="284" r:id="rId8"/>
    <p:sldId id="285" r:id="rId9"/>
    <p:sldId id="286" r:id="rId10"/>
    <p:sldId id="297" r:id="rId11"/>
    <p:sldId id="287" r:id="rId12"/>
    <p:sldId id="290" r:id="rId13"/>
    <p:sldId id="291" r:id="rId14"/>
    <p:sldId id="298" r:id="rId15"/>
    <p:sldId id="299" r:id="rId16"/>
    <p:sldId id="300" r:id="rId17"/>
    <p:sldId id="292" r:id="rId18"/>
    <p:sldId id="293" r:id="rId19"/>
    <p:sldId id="301" r:id="rId20"/>
    <p:sldId id="294" r:id="rId21"/>
    <p:sldId id="295" r:id="rId22"/>
    <p:sldId id="302" r:id="rId23"/>
    <p:sldId id="303" r:id="rId24"/>
    <p:sldId id="304" r:id="rId25"/>
    <p:sldId id="305" r:id="rId26"/>
    <p:sldId id="306" r:id="rId27"/>
    <p:sldId id="307" r:id="rId28"/>
    <p:sldId id="308"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41" autoAdjust="0"/>
    <p:restoredTop sz="94590"/>
  </p:normalViewPr>
  <p:slideViewPr>
    <p:cSldViewPr snapToGrid="0" snapToObjects="1">
      <p:cViewPr>
        <p:scale>
          <a:sx n="120" d="100"/>
          <a:sy n="120" d="100"/>
        </p:scale>
        <p:origin x="-10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3782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tr-TR"/>
              <a:t>Asıl başlık stilini düzenlemek için tıklayın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tr-TR"/>
              <a:t>Resim eklemek için simgeye tıklayın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8C79C5D-2A6F-F04D-97DA-BEF2467B64E4}" type="datetimeFigureOut">
              <a:rPr lang="en-US" smtClean="0"/>
              <a:pPr/>
              <a:t>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98319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DFA1846-DA80-1C48-A609-854EA85C59AD}" type="datetimeFigureOut">
              <a:rPr lang="en-US" smtClean="0"/>
              <a:pPr/>
              <a:t>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30829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tr-TR"/>
              <a:t>Asıl başlık stilini düzenlemek için tıklayın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tr-TR"/>
              <a:t>Asıl metin stillerini düzenlemek için tıklayın</a:t>
            </a:r>
          </a:p>
        </p:txBody>
      </p:sp>
      <p:sp>
        <p:nvSpPr>
          <p:cNvPr id="2" name="Date Placeholder 1"/>
          <p:cNvSpPr>
            <a:spLocks noGrp="1"/>
          </p:cNvSpPr>
          <p:nvPr>
            <p:ph type="dt" sz="half" idx="10"/>
          </p:nvPr>
        </p:nvSpPr>
        <p:spPr/>
        <p:txBody>
          <a:bodyPr/>
          <a:lstStyle/>
          <a:p>
            <a:fld id="{FBF54567-0DE4-3F47-BF90-CB84690072F9}" type="datetimeFigureOut">
              <a:rPr lang="en-US" smtClean="0"/>
              <a:pPr/>
              <a:t>1/10/2024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48959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988583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2762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32568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DFA1846-DA80-1C48-A609-854EA85C59AD}" type="datetimeFigureOut">
              <a:rPr lang="en-US" smtClean="0"/>
              <a:pPr/>
              <a:t>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03478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22423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1/10/2024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33110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0626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1/10/2024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01283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tr-TR"/>
              <a:t>Asıl başlık stilini düzenlemek için tıklayın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0DF5E60-9974-AC48-9591-99C2BB44B7CF}" type="datetimeFigureOut">
              <a:rPr lang="en-US" smtClean="0"/>
              <a:pPr/>
              <a:t>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52151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tr-TR"/>
              <a:t>Asıl başlık stilini düzenlemek için tıklayın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tr-TR"/>
              <a:t>Resim eklemek için simgeye tıklayın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smtClean="0"/>
              <a:pPr/>
              <a:t>1/10/2024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46896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smtClean="0"/>
              <a:pPr/>
              <a:t>1/10/2024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45180409"/>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sz="2900" dirty="0">
                <a:cs typeface="Arial" panose="020B0604020202020204" pitchFamily="34" charset="0"/>
              </a:rPr>
              <a:t>Sigortacılık Sistemi Ve Bankalarda Sigorta İşlemlerine Aracılık</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r>
              <a:rPr lang="tr-TR" sz="2000" dirty="0"/>
              <a:t>Sigortacılık işlemleri, bankalar tarafından </a:t>
            </a:r>
            <a:r>
              <a:rPr lang="tr-TR" sz="2000" b="1" dirty="0"/>
              <a:t>acente</a:t>
            </a:r>
            <a:r>
              <a:rPr lang="tr-TR" sz="2000" dirty="0"/>
              <a:t> sıfatıyla gerçekleştirilir. </a:t>
            </a:r>
          </a:p>
          <a:p>
            <a:r>
              <a:rPr lang="tr-TR" sz="2000" dirty="0"/>
              <a:t>Bankalar verdikleri kredileri, kredi için aldıkları maddi güvenceleri, kredilendirdikleri kişilerin hayatlarını, bilişim sistemlerini ve kasa mevcutlarını sigorta ettirmek suretiyle aktif kalitelerini yükseltme ve olası bir takım zararlarını baştan bertaraf edebilme olanağına sahiptirler.</a:t>
            </a:r>
          </a:p>
          <a:p>
            <a:r>
              <a:rPr lang="tr-TR" sz="2000" dirty="0"/>
              <a:t>Sigortacılık Sistemi, sadece özel sigortaları değil aynı zamanda sosyal güvenlik kurumlarını da kapsamaktadır. </a:t>
            </a:r>
          </a:p>
          <a:p>
            <a:r>
              <a:rPr lang="tr-TR" sz="2000" dirty="0"/>
              <a:t>Sigortacılık yasası gereği olarak, bankalar, acentelik yapan şubelerinde sigortacılık alanında eğitim görmüş teknik personel niteliklerini taşıyan </a:t>
            </a:r>
            <a:r>
              <a:rPr lang="tr-TR" sz="2000" b="1" dirty="0"/>
              <a:t>en az 1 kişi </a:t>
            </a:r>
            <a:r>
              <a:rPr lang="tr-TR" sz="2000" dirty="0"/>
              <a:t>çalıştırmak zorundadırlar.</a:t>
            </a:r>
          </a:p>
        </p:txBody>
      </p:sp>
    </p:spTree>
    <p:extLst>
      <p:ext uri="{BB962C8B-B14F-4D97-AF65-F5344CB8AC3E}">
        <p14:creationId xmlns:p14="http://schemas.microsoft.com/office/powerpoint/2010/main" val="3030890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Sigorta ve Sigortacılık İşlemlerinin Kapsamı</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pPr marL="0" indent="0">
              <a:buNone/>
            </a:pPr>
            <a:r>
              <a:rPr lang="tr-TR" sz="2000" b="1" dirty="0"/>
              <a:t>Sigorta Sözleşmeleri ve Poliçeler</a:t>
            </a:r>
          </a:p>
          <a:p>
            <a:r>
              <a:rPr lang="tr-TR" sz="2000" dirty="0"/>
              <a:t>b. Sözleşmelerde, sigorta konusuna ve işin özelliğine uygun olarak özel koşullar tesis edilebilmektedir. Bu hususlar, sigorta sözleşmesi üzerinde ve özel şartlar başlığı altında herhangi bir yanılgıya neden olmayacak şekilde açık olarak belirtilmelidir.</a:t>
            </a:r>
          </a:p>
          <a:p>
            <a:r>
              <a:rPr lang="tr-TR" sz="2000" dirty="0"/>
              <a:t>c. Sigorta sözleşmelerinde, kapsam dışı bırakılmış risklerin açıkça belirtilmesi; belirtilmemiş olan risklerin teminat kapsamında sayılması esastır.</a:t>
            </a:r>
          </a:p>
          <a:p>
            <a:r>
              <a:rPr lang="tr-TR" sz="2000" dirty="0"/>
              <a:t>d. Sigorta sözleşmelerinde yabancı sözcüklere yer verilemez. Yabancı sözcüklerin karşılığı olarak Türk Dil Kurumu tarafından belirlenen sözcüklerin kullanılması yasal gerekliliktir.</a:t>
            </a:r>
          </a:p>
        </p:txBody>
      </p:sp>
    </p:spTree>
    <p:extLst>
      <p:ext uri="{BB962C8B-B14F-4D97-AF65-F5344CB8AC3E}">
        <p14:creationId xmlns:p14="http://schemas.microsoft.com/office/powerpoint/2010/main" val="4245111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Sigorta ve Sigortacılık İşlemlerinin Kapsamı</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pPr marL="0" indent="0">
              <a:buNone/>
            </a:pPr>
            <a:r>
              <a:rPr lang="tr-TR" sz="2000" b="1" dirty="0"/>
              <a:t>Tarifeler</a:t>
            </a:r>
          </a:p>
          <a:p>
            <a:r>
              <a:rPr lang="tr-TR" sz="2000" dirty="0"/>
              <a:t>Tarifeler, yapılan sigortalama işlemleri nedeniyle müşterilerden alınan primler anlamına gelmekte olup bu husus;</a:t>
            </a:r>
          </a:p>
          <a:p>
            <a:r>
              <a:rPr lang="tr-TR" sz="2000" dirty="0"/>
              <a:t>a. Bankalar açısından bir komisyon kazancı sağlamak ve müşterilere verilen hizmetlerde bütünsellik sağlamak açılarından önemlidir,</a:t>
            </a:r>
          </a:p>
          <a:p>
            <a:r>
              <a:rPr lang="tr-TR" sz="2000" dirty="0"/>
              <a:t>b. Müşteriler açısından ise edinilen güvenceler/teminatlar karşılığında ödenen bedel olarak değerlendirilmekte ve doğal olarak en verimli denge kompozisyonu tercih edilmektedir.</a:t>
            </a:r>
          </a:p>
          <a:p>
            <a:r>
              <a:rPr lang="tr-TR" sz="2000" dirty="0"/>
              <a:t>Yararlanılan bankacılık hizmetleri nedeniyle bile olsa, ilgili sigortalamanın aynı banka aracılığıyla yapılma koşulu bulunmadığından, fiyatlandırma konusunda rekabet koşullarının gözetilmesi tüm taraflar açısından yararlıdır.</a:t>
            </a:r>
          </a:p>
        </p:txBody>
      </p:sp>
    </p:spTree>
    <p:extLst>
      <p:ext uri="{BB962C8B-B14F-4D97-AF65-F5344CB8AC3E}">
        <p14:creationId xmlns:p14="http://schemas.microsoft.com/office/powerpoint/2010/main" val="120063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Sigorta ve Sigortacılık İşlemlerinin Kapsamı</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pPr marL="0" indent="0">
              <a:buNone/>
            </a:pPr>
            <a:r>
              <a:rPr lang="tr-TR" sz="2000" b="1" dirty="0"/>
              <a:t>Sigorta Türleri</a:t>
            </a:r>
          </a:p>
          <a:p>
            <a:r>
              <a:rPr lang="tr-TR" sz="2000" dirty="0"/>
              <a:t>Sigorta türleri üç ana gruba ayrılmaktadır: </a:t>
            </a:r>
          </a:p>
          <a:p>
            <a:r>
              <a:rPr lang="tr-TR" sz="2000" dirty="0"/>
              <a:t>1. Zarar (Mal) Sigortaları, </a:t>
            </a:r>
          </a:p>
          <a:p>
            <a:r>
              <a:rPr lang="tr-TR" sz="2000" dirty="0"/>
              <a:t>2. Sorumluluk Sigortaları ve </a:t>
            </a:r>
          </a:p>
          <a:p>
            <a:r>
              <a:rPr lang="tr-TR" sz="2000" dirty="0"/>
              <a:t>3. Can Sigortaları. </a:t>
            </a:r>
          </a:p>
        </p:txBody>
      </p:sp>
    </p:spTree>
    <p:extLst>
      <p:ext uri="{BB962C8B-B14F-4D97-AF65-F5344CB8AC3E}">
        <p14:creationId xmlns:p14="http://schemas.microsoft.com/office/powerpoint/2010/main" val="3624369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Bankacılıkla Sigorta İşlemlerinin Bağlantısı</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pPr marL="0" indent="0">
              <a:buNone/>
            </a:pPr>
            <a:r>
              <a:rPr lang="tr-TR" sz="2000" b="1" dirty="0"/>
              <a:t>1. Zarar (Mal) Sigortaları:</a:t>
            </a:r>
          </a:p>
          <a:p>
            <a:r>
              <a:rPr lang="tr-TR" sz="2000" b="1" dirty="0"/>
              <a:t>“</a:t>
            </a:r>
            <a:r>
              <a:rPr lang="tr-TR" sz="2000" b="1" dirty="0" err="1"/>
              <a:t>Elementer</a:t>
            </a:r>
            <a:r>
              <a:rPr lang="tr-TR" sz="2000" dirty="0"/>
              <a:t>” sigorta dalları olarak da adlandırılan bu sigortalar; malların uğrayabileceği çeşitli hasarlar sonucu doğabilecek maddi zararların güvenceye alınması için yapılan sigortalardır. </a:t>
            </a:r>
          </a:p>
          <a:p>
            <a:r>
              <a:rPr lang="tr-TR" sz="2000" dirty="0"/>
              <a:t>Başlıca zarar-mal sigortası grup örnekleri; Yangın, Nakliyat, Cam kırılması, Mühendislik, vb. biçiminde sayılabilir.</a:t>
            </a:r>
          </a:p>
          <a:p>
            <a:r>
              <a:rPr lang="tr-TR" sz="2000" dirty="0"/>
              <a:t>Bankalar verdikleri kredilerin güvencesini oluşturan malların varlığını ve değerini belli risklerden koruyabilmektedirler. Sigorta ettiren ya da sigortacı tarafından sözleşme feshedildiğinde ya da sözleşmeden cayıldığında; eğer ayni hak sahibi (banka) sözleşmeye devam etmek isterse, sigortacı haklı bir neden olmadığı sürece bu istemi reddedememektedir. Böylece sigorta şirketine aktarılmış risklerin güvencesi sürdürülebilmektedir.</a:t>
            </a:r>
          </a:p>
        </p:txBody>
      </p:sp>
    </p:spTree>
    <p:extLst>
      <p:ext uri="{BB962C8B-B14F-4D97-AF65-F5344CB8AC3E}">
        <p14:creationId xmlns:p14="http://schemas.microsoft.com/office/powerpoint/2010/main" val="1116980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Bankacılıkla Sigorta İşlemlerinin Bağlantısı</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pPr marL="0" indent="0">
              <a:buNone/>
            </a:pPr>
            <a:r>
              <a:rPr lang="tr-TR" sz="2000" b="1" dirty="0"/>
              <a:t>2. Sorumluluk Sigortaları:</a:t>
            </a:r>
          </a:p>
          <a:p>
            <a:r>
              <a:rPr lang="tr-TR" sz="2000" dirty="0"/>
              <a:t>Sigorta Şirketleri yaptıkları sorumluluk sigortası ile, sigorta süresi içinde, sigortalının, gerçekleşen bir olaydan kaynaklanan sorumluluğu nedeniyle, zarar görene, sigorta sözleşmesinde öngörülen tutar kadar tazminat ödeme yükümlülüğü altına girmektedir. Böylece sigortalı kendi tazminat ödeme sorumluluğunu sigorta şirketine aktarmış olmaktadır.</a:t>
            </a:r>
          </a:p>
          <a:p>
            <a:r>
              <a:rPr lang="tr-TR" sz="2000" dirty="0"/>
              <a:t>Sigortalı sorumluluğunu gerektirecek olayları ve kendisine yöneltilen istemleri, 10 gün içinde, sigorta şirketine bildirmek zorundadır.</a:t>
            </a:r>
          </a:p>
          <a:p>
            <a:endParaRPr lang="tr-TR" sz="2000" dirty="0"/>
          </a:p>
        </p:txBody>
      </p:sp>
    </p:spTree>
    <p:extLst>
      <p:ext uri="{BB962C8B-B14F-4D97-AF65-F5344CB8AC3E}">
        <p14:creationId xmlns:p14="http://schemas.microsoft.com/office/powerpoint/2010/main" val="4069670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Bankacılıkla Sigorta İşlemlerinin Bağlantısı</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pPr marL="0" indent="0">
              <a:buNone/>
            </a:pPr>
            <a:r>
              <a:rPr lang="tr-TR" sz="2000" b="1" dirty="0"/>
              <a:t>3. Can Sigortaları:</a:t>
            </a:r>
          </a:p>
          <a:p>
            <a:r>
              <a:rPr lang="tr-TR" sz="2000" dirty="0"/>
              <a:t>Can sigortaları; hayat, bireysel kaza ve sağlık olmak üzere 3 grupta ele alınmaktadır.</a:t>
            </a:r>
          </a:p>
          <a:p>
            <a:r>
              <a:rPr lang="tr-TR" sz="2000" dirty="0"/>
              <a:t>a. Hayat sigortası</a:t>
            </a:r>
          </a:p>
          <a:p>
            <a:r>
              <a:rPr lang="tr-TR" sz="2000" dirty="0"/>
              <a:t>b. (Bireysel) Kaza sigortası </a:t>
            </a:r>
          </a:p>
          <a:p>
            <a:r>
              <a:rPr lang="tr-TR" sz="2000" dirty="0"/>
              <a:t>c. Sağlık (Hastalık) Sigortası</a:t>
            </a:r>
          </a:p>
        </p:txBody>
      </p:sp>
    </p:spTree>
    <p:extLst>
      <p:ext uri="{BB962C8B-B14F-4D97-AF65-F5344CB8AC3E}">
        <p14:creationId xmlns:p14="http://schemas.microsoft.com/office/powerpoint/2010/main" val="3430367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Bankacılıkla Sigorta İşlemlerinin Bağlantısı</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fontScale="85000" lnSpcReduction="20000"/>
          </a:bodyPr>
          <a:lstStyle/>
          <a:p>
            <a:pPr marL="0" indent="0">
              <a:buNone/>
            </a:pPr>
            <a:r>
              <a:rPr lang="tr-TR" sz="2000" b="1" dirty="0"/>
              <a:t>Zorunlu Sigortalar</a:t>
            </a:r>
          </a:p>
          <a:p>
            <a:r>
              <a:rPr lang="tr-TR" sz="2000" dirty="0"/>
              <a:t>Zorunlu Sorumluluk Sigortaları:</a:t>
            </a:r>
          </a:p>
          <a:p>
            <a:pPr lvl="1"/>
            <a:r>
              <a:rPr lang="tr-TR" sz="1800" dirty="0"/>
              <a:t>1. Denizyolu Yolcu Taşımacılığı Zorunlu Mali Sorumluluk Sigortası</a:t>
            </a:r>
          </a:p>
          <a:p>
            <a:pPr lvl="1"/>
            <a:r>
              <a:rPr lang="tr-TR" sz="1800" dirty="0"/>
              <a:t>2. Tehlikeli Maddeler ve Tehlikeli Atık Zorunlu Mali Sorumluluk Sigortası</a:t>
            </a:r>
          </a:p>
          <a:p>
            <a:pPr lvl="1"/>
            <a:r>
              <a:rPr lang="tr-TR" sz="1800" dirty="0"/>
              <a:t>3. </a:t>
            </a:r>
            <a:r>
              <a:rPr lang="tr-TR" sz="1800" dirty="0" err="1"/>
              <a:t>Tüpgaz</a:t>
            </a:r>
            <a:r>
              <a:rPr lang="tr-TR" sz="1800" dirty="0"/>
              <a:t> Zorunlu Sorumluluk Sigortası</a:t>
            </a:r>
          </a:p>
          <a:p>
            <a:pPr lvl="1"/>
            <a:r>
              <a:rPr lang="tr-TR" sz="1800" dirty="0"/>
              <a:t>4. Kıyı Tesisleri Deniz Kirliliği Zorunlu Sorumluluk Sigortası</a:t>
            </a:r>
          </a:p>
          <a:p>
            <a:pPr lvl="1"/>
            <a:r>
              <a:rPr lang="tr-TR" sz="1800" dirty="0"/>
              <a:t>5. Özel Güvenlik Zorunlu Mali Sorumluluk Sigortası</a:t>
            </a:r>
          </a:p>
          <a:p>
            <a:pPr lvl="1"/>
            <a:r>
              <a:rPr lang="tr-TR" sz="1800" dirty="0"/>
              <a:t>6. Tıbbi Kötü Uygulamaya İlişkin Zorunlu Mali Sorumluluk Sigortası</a:t>
            </a:r>
          </a:p>
          <a:p>
            <a:r>
              <a:rPr lang="tr-TR" sz="2000" dirty="0"/>
              <a:t>Zorunlu Araç Sigortaları:</a:t>
            </a:r>
          </a:p>
          <a:p>
            <a:pPr lvl="1"/>
            <a:r>
              <a:rPr lang="tr-TR" sz="1800" dirty="0"/>
              <a:t>1. Karayolları Motorlu Araçlar Zorunlu Mali Sorumluluk Sigortası (Trafik Sigortası)</a:t>
            </a:r>
          </a:p>
          <a:p>
            <a:pPr lvl="1"/>
            <a:r>
              <a:rPr lang="tr-TR" sz="1800" dirty="0"/>
              <a:t>2. </a:t>
            </a:r>
            <a:r>
              <a:rPr lang="tr-TR" sz="1800" dirty="0" err="1"/>
              <a:t>Yeşilkart</a:t>
            </a:r>
            <a:r>
              <a:rPr lang="tr-TR" sz="1800" dirty="0"/>
              <a:t> Sigortası</a:t>
            </a:r>
          </a:p>
          <a:p>
            <a:pPr lvl="1"/>
            <a:r>
              <a:rPr lang="tr-TR" sz="1800" dirty="0"/>
              <a:t>3. Zorunlu Karayolu Taşımacılık Mali Sorumluluk Sigortası</a:t>
            </a:r>
          </a:p>
          <a:p>
            <a:pPr lvl="1"/>
            <a:r>
              <a:rPr lang="tr-TR" sz="1800" dirty="0"/>
              <a:t>4. Kara Yolu Yolcu Taşımacılığı Zorunlu Koltuk Ferdi Kaza Sigortası</a:t>
            </a:r>
          </a:p>
          <a:p>
            <a:r>
              <a:rPr lang="tr-TR" sz="2000" dirty="0"/>
              <a:t>Doğal Afet Sigortası (Zorunlu Deprem Sigortası)</a:t>
            </a:r>
          </a:p>
        </p:txBody>
      </p:sp>
    </p:spTree>
    <p:extLst>
      <p:ext uri="{BB962C8B-B14F-4D97-AF65-F5344CB8AC3E}">
        <p14:creationId xmlns:p14="http://schemas.microsoft.com/office/powerpoint/2010/main" val="37413929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Bankacılıkla Sigorta İşlemlerinin Bağlantısı</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pPr marL="0" indent="0">
              <a:buNone/>
            </a:pPr>
            <a:r>
              <a:rPr lang="tr-TR" sz="2000" b="1" dirty="0"/>
              <a:t>Bankaların Kendi Sigorta Gereksinimleri</a:t>
            </a:r>
          </a:p>
          <a:p>
            <a:r>
              <a:rPr lang="tr-TR" sz="2000" b="1" dirty="0"/>
              <a:t>Kasa Sigortaları: </a:t>
            </a:r>
            <a:r>
              <a:rPr lang="tr-TR" sz="2000" dirty="0"/>
              <a:t>Kasa mevcutlarını hırsızlığa karşı sigortalatmaları gerekir.</a:t>
            </a:r>
          </a:p>
          <a:p>
            <a:r>
              <a:rPr lang="tr-TR" sz="2000" b="1" dirty="0"/>
              <a:t>Hizmet Binalarının Sigortaları</a:t>
            </a:r>
            <a:r>
              <a:rPr lang="tr-TR" sz="2000" dirty="0"/>
              <a:t>: Kendi malları olan ya da kiraladıkları hizmet yerlerinin yangına, cam kırılmasına vb. sigortaları yapılır.</a:t>
            </a:r>
          </a:p>
          <a:p>
            <a:r>
              <a:rPr lang="tr-TR" sz="2000" b="1" dirty="0"/>
              <a:t>Para Taşımalarının Sigortası</a:t>
            </a:r>
            <a:r>
              <a:rPr lang="tr-TR" sz="2000" dirty="0"/>
              <a:t>: Banka şubeleri arasında, ATM’lerle şubeler arasında zırhlı araçlarla yapılan para taşımaları ya da önemli tahsilat noktalarındaki müşterilerinden mevduat hesaplarına yatırmak üzere topladıkları paraların taşınmasında karşılaşılabilecek soygun ve diğer risklerin sigortalanması gerekir.</a:t>
            </a:r>
          </a:p>
          <a:p>
            <a:r>
              <a:rPr lang="tr-TR" sz="2000" b="1" dirty="0"/>
              <a:t>Personelin Sigortalanması</a:t>
            </a:r>
            <a:r>
              <a:rPr lang="tr-TR" sz="2000" dirty="0"/>
              <a:t>: Banka personelinin sosyal güvenlik kurumlarında sağlık ve emeklilik sigortalarının olmasına ve hatta birçok bankanın ayrıca bir yardımlaşma sandığı olmasına karşın personel verimliliği ve kuruma bağlılık açısından özel sağlık sigortaları ve bireysel emeklilik programları birçok bankada ayrıca yapılmaktadır.</a:t>
            </a:r>
          </a:p>
        </p:txBody>
      </p:sp>
    </p:spTree>
    <p:extLst>
      <p:ext uri="{BB962C8B-B14F-4D97-AF65-F5344CB8AC3E}">
        <p14:creationId xmlns:p14="http://schemas.microsoft.com/office/powerpoint/2010/main" val="2057084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Bankacılıkla Sigorta İşlemlerinin Bağlantısı</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pPr marL="0" indent="0">
              <a:buNone/>
            </a:pPr>
            <a:r>
              <a:rPr lang="tr-TR" sz="2000" b="1" dirty="0"/>
              <a:t>Kredi İşlemlerinden Kaynaklanan Sigorta Gereksinimi</a:t>
            </a:r>
          </a:p>
          <a:p>
            <a:r>
              <a:rPr lang="tr-TR" sz="2000" b="1" dirty="0"/>
              <a:t>Konut Kredileri: </a:t>
            </a:r>
            <a:r>
              <a:rPr lang="tr-TR" sz="2000" dirty="0"/>
              <a:t>İpotekli Konut Finansmanı Sistemi kapsamında, bankalarca verilen ve geri ödenmesi ülkemizde 10 yıla kadar uzayan kredilerde, kredinin güvencesini oluşturan konutun sigortalanması gerekmektedir. Bu zorunluluk, bankacılık işlemleri sonucu ortaya kendiliğinden çıkan bir sigortalama faaliyetidir.</a:t>
            </a:r>
          </a:p>
          <a:p>
            <a:r>
              <a:rPr lang="tr-TR" sz="2000" b="1" dirty="0"/>
              <a:t>Dış Ticarette Finansman ve Aracılık İşlemler</a:t>
            </a:r>
            <a:r>
              <a:rPr lang="tr-TR" sz="2000" dirty="0"/>
              <a:t>: Dışalım ve dışsatım işlemleriyle ilgili birçok ödeme biçimi bankanın yükümlülüğünü ve dolayısıyla kredi desteğini gerektirmektedir. Bu durumda alım-satım konusu mal güvence oluşturduğundan nakliyat sırasındaki ve gümrük depolarındaki risklere karşı sigortalanmaları gerekir.</a:t>
            </a:r>
          </a:p>
          <a:p>
            <a:r>
              <a:rPr lang="tr-TR" sz="2000" b="1" dirty="0"/>
              <a:t>Mal Karşılığı Krediler: </a:t>
            </a:r>
            <a:r>
              <a:rPr lang="tr-TR" sz="2000" dirty="0"/>
              <a:t>Çeşitli taşınmazlar, gemiler dahil olmak üzere belli bir emtianın </a:t>
            </a:r>
            <a:r>
              <a:rPr lang="tr-TR" sz="2000" dirty="0" err="1"/>
              <a:t>rehni</a:t>
            </a:r>
            <a:r>
              <a:rPr lang="tr-TR" sz="2000" dirty="0"/>
              <a:t> karşılığı verilen kredilerin güvencesini oluşturan mal ya da taşınmazların sigortalanması, kredinin sağlamlığı açısından önemli bir koşul ve dolayısıyla sigortacılık faaliyetleri için doğal bir nedendir.</a:t>
            </a:r>
          </a:p>
        </p:txBody>
      </p:sp>
    </p:spTree>
    <p:extLst>
      <p:ext uri="{BB962C8B-B14F-4D97-AF65-F5344CB8AC3E}">
        <p14:creationId xmlns:p14="http://schemas.microsoft.com/office/powerpoint/2010/main" val="16336047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Bankacılıkla Sigorta İşlemlerinin Bağlantısı</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r>
              <a:rPr lang="tr-TR" sz="2000" b="1" dirty="0"/>
              <a:t>Tüm Krediler: </a:t>
            </a:r>
            <a:r>
              <a:rPr lang="tr-TR" sz="2000" dirty="0"/>
              <a:t>Ne tür kredi kullanmış olursa olsun bir müşterinin </a:t>
            </a:r>
            <a:r>
              <a:rPr lang="tr-TR" sz="2000" b="1" dirty="0"/>
              <a:t>“hayat” </a:t>
            </a:r>
            <a:r>
              <a:rPr lang="tr-TR" sz="2000" dirty="0"/>
              <a:t>ya da </a:t>
            </a:r>
            <a:r>
              <a:rPr lang="tr-TR" sz="2000" b="1" dirty="0"/>
              <a:t>“bireysel kaza</a:t>
            </a:r>
            <a:r>
              <a:rPr lang="tr-TR" sz="2000" dirty="0"/>
              <a:t>” sigortasının yapılması ve lehtar olarak bankanın gösterilmesi; ölümü, sakatlanması, gelir kaybı durumlarında karşılaşılacak riski sigortaya aktarmış olacaktır.</a:t>
            </a:r>
          </a:p>
          <a:p>
            <a:r>
              <a:rPr lang="tr-TR" sz="2000" b="1" dirty="0"/>
              <a:t>Kredi Kartları: </a:t>
            </a:r>
            <a:r>
              <a:rPr lang="tr-TR" sz="2000" dirty="0"/>
              <a:t>Kredi kartlarında çalınma ve kötüye kullanma durumlarına karşı uygulanan sigortalar konusunda yasal bir zorunluluk getirilmiştir. Yönetmelik hükümleri uyarınca, banka kartı ya da kredi kartının ya da kartın içerdiği özel bilgilerin yitirilmesi ya da çalınması durumunda kart hamili, kart çıkaran kuruluşa yapacağı bildirimden önceki 24 saat içinde gerçekleşen hukuka aykırı kullanımdan doğan zararlardan 150 Türk Lirası ile sınırlı olmak üzere sorumludur. Kart çıkaran kuruluş, yapılacak talep ve ilgili sigorta prim bedelinin kart hamilince ödenmesi koşulu ile kart hamilinin bu 150 Türk Lirası tutarındaki sorumluluğunun sigortalanmasını sağlamakla yükümlü tutulmuştur.</a:t>
            </a:r>
          </a:p>
        </p:txBody>
      </p:sp>
    </p:spTree>
    <p:extLst>
      <p:ext uri="{BB962C8B-B14F-4D97-AF65-F5344CB8AC3E}">
        <p14:creationId xmlns:p14="http://schemas.microsoft.com/office/powerpoint/2010/main" val="420204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Sigorta ve Sigortacılık İşlemlerinin Kapsamı</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pPr marL="0" indent="0">
              <a:buNone/>
            </a:pPr>
            <a:r>
              <a:rPr lang="tr-TR" sz="2000" b="1" dirty="0"/>
              <a:t>Sigortanın Niteliği</a:t>
            </a:r>
          </a:p>
          <a:p>
            <a:r>
              <a:rPr lang="tr-TR" sz="2000" dirty="0"/>
              <a:t>Gelişmiş bir yardımlaşma sandığı niteliğindeki sigortalar riskleri değil ama kötü sonuçlarını engelleyebilmektedir. </a:t>
            </a:r>
          </a:p>
          <a:p>
            <a:r>
              <a:rPr lang="tr-TR" sz="2000" dirty="0"/>
              <a:t>Sigorta, en azından hasardan önceki yaşam düzeyini garantiye alma konusunda bir güven duygusu yaratmaktadır. Ancak, sigorta ettirenin ya da sigortalının, yasa hükümlerine, ahlâka, kamu düzenine, kişilik haklarına aykırı eylemlerinden doğabilecek zararlarını teminat altına almak amacıyla sigorta yapılamaz.</a:t>
            </a:r>
          </a:p>
          <a:p>
            <a:r>
              <a:rPr lang="tr-TR" sz="2000" dirty="0"/>
              <a:t>Sigortacılık bir birikim sistemi değil, bir </a:t>
            </a:r>
            <a:r>
              <a:rPr lang="tr-TR" sz="2000" b="1" dirty="0"/>
              <a:t>dayanışma</a:t>
            </a:r>
            <a:r>
              <a:rPr lang="tr-TR" sz="2000" dirty="0"/>
              <a:t> organizasyonudur. </a:t>
            </a:r>
          </a:p>
        </p:txBody>
      </p:sp>
    </p:spTree>
    <p:extLst>
      <p:ext uri="{BB962C8B-B14F-4D97-AF65-F5344CB8AC3E}">
        <p14:creationId xmlns:p14="http://schemas.microsoft.com/office/powerpoint/2010/main" val="18693725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Bankacılıkla Sigorta İşlemlerinin Bağlantısı</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pPr marL="0" indent="0">
              <a:buNone/>
            </a:pPr>
            <a:r>
              <a:rPr lang="tr-TR" sz="2000" b="1" dirty="0"/>
              <a:t>Banka Müşterilerinin Özel Sigorta İstemleri</a:t>
            </a:r>
          </a:p>
          <a:p>
            <a:r>
              <a:rPr lang="tr-TR" sz="2000" dirty="0"/>
              <a:t>Bankada her türlü hizmetten yararlanan müşteriler, genel olarak varlıklı kesimden olup yitirilmesi durumunda önemli zararlara uğrayabilecekleri şeyleri sigorta ettirmek; ayrıca hayat ve sağlık sigortalarıyla daha huzurlu yaşam koşulları oluşturmak isteyebilirler. Bu “pazar ortamı”, bankalar için doğal bir sigorta faaliyeti potansiyeli yaratmaktadır.</a:t>
            </a:r>
          </a:p>
          <a:p>
            <a:r>
              <a:rPr lang="tr-TR" sz="2000" dirty="0"/>
              <a:t>Müşterilerden gelebilecek özel sigorta istekleri genellikle; “</a:t>
            </a:r>
            <a:r>
              <a:rPr lang="tr-TR" sz="2000" b="1" dirty="0"/>
              <a:t>isteğe bağlı sigortalar</a:t>
            </a:r>
            <a:r>
              <a:rPr lang="tr-TR" sz="2000" dirty="0"/>
              <a:t>” olarak adlandırılır. Örneğin “Kasko” bir isteğe bağlı sigortadır. Ayrıca, İşletme ve Ürün Sorumluluk Sigortası, Mesleki Sorumluluk Sigortaları, Tamamlayıcı Hekim Sorumluluk Sigortası, İşveren Sorumluluk Sigortası gibi çeşitli isteğe bağlı sorumluluk sigortaları bulunmaktadır.</a:t>
            </a:r>
          </a:p>
        </p:txBody>
      </p:sp>
    </p:spTree>
    <p:extLst>
      <p:ext uri="{BB962C8B-B14F-4D97-AF65-F5344CB8AC3E}">
        <p14:creationId xmlns:p14="http://schemas.microsoft.com/office/powerpoint/2010/main" val="36413547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Bankalarda Sigorta Ürünleri ve Pazarlama</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r>
              <a:rPr lang="tr-TR" sz="2000" dirty="0"/>
              <a:t>Bankalar hem bireysel hem kurumsal müşterilerine sigorta ürünleri sunarlar.</a:t>
            </a:r>
          </a:p>
          <a:p>
            <a:r>
              <a:rPr lang="tr-TR" sz="2000" dirty="0"/>
              <a:t>Sigorta ürünlerinden bir bölümü zaten yasal olarak zorunlu olup talebi yaygındır. Bir diğer bölümü ise isteğe bağlı olup banka müşterilerinin özel yapılarıyla uyumlu paketler oluşturularak pazarlanmaktadır. </a:t>
            </a:r>
          </a:p>
          <a:p>
            <a:r>
              <a:rPr lang="tr-TR" sz="2000" dirty="0"/>
              <a:t>Banka çalışanlarının sunulan paket sigortaların içeriği hakkında yeterli bilgiye sahip olması; hem pazarlama hem de müşteri ilişkileri yönetimi açılarından gerekmektedir.</a:t>
            </a:r>
          </a:p>
          <a:p>
            <a:r>
              <a:rPr lang="tr-TR" sz="2000" dirty="0"/>
              <a:t>Sigorta şirketleri, hizmetlerinin yanı sıra ürünlerini çekici kılmak, pazar payını artırmak ve müşteri </a:t>
            </a:r>
            <a:r>
              <a:rPr lang="tr-TR" sz="2000" dirty="0" err="1"/>
              <a:t>sadakatını</a:t>
            </a:r>
            <a:r>
              <a:rPr lang="tr-TR" sz="2000" dirty="0"/>
              <a:t> sağlamak amacıyla çeşitli tutundurma uygulamaları da yapmaktadırlar. </a:t>
            </a:r>
          </a:p>
          <a:p>
            <a:r>
              <a:rPr lang="tr-TR" sz="2000" b="1" dirty="0"/>
              <a:t>Paket poliçeler </a:t>
            </a:r>
            <a:r>
              <a:rPr lang="tr-TR" sz="2000" dirty="0"/>
              <a:t>oluşturmakta; ayrıca sigortalıların günlük hayatlarında gereksinim duyabilecekleri ve ancak yakınlarından ve başvuru çevrelerinden bekleyebilecekleri çeşitli yardım hizmetlerini bu ürün paketlerine eklemektedir.</a:t>
            </a:r>
          </a:p>
        </p:txBody>
      </p:sp>
    </p:spTree>
    <p:extLst>
      <p:ext uri="{BB962C8B-B14F-4D97-AF65-F5344CB8AC3E}">
        <p14:creationId xmlns:p14="http://schemas.microsoft.com/office/powerpoint/2010/main" val="8820147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Bankalarda Sigorta Ürünleri ve Pazarlama</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r>
              <a:rPr lang="tr-TR" sz="2000" b="1" dirty="0"/>
              <a:t>Örneğin: </a:t>
            </a:r>
            <a:r>
              <a:rPr lang="tr-TR" sz="2000" dirty="0"/>
              <a:t>hukuksal danışma, tıbbi danışma, acil mesajların iletilmesi, doktor, hemşire ya da ambulans gönderilmesi, cenaze nakli, anahtar/ çilingir işleri, tesisat işleri, elektrik işleri, cam işleri, otel rezervasyon hizmeti, yolda kalan aracın tamirciye götürülmesi, yolda onarım amacıyla yardım aracı gönderilmesi, ikamet yerine nakli, aracın emanet ve muhafazası, konaklama, profesyonel sürücü temini, hastalık ve yaralanma durumlarında sağlık merkezine nakil yapılması, yurt dışında yaralanma ya da hastalık durumlarında sağlık yardımının sağlanması, ilaç gönderilmesi için düzenleme yapılması, yolda araç onarımı, araç trafik muayene işlemlerinin organize edilmesi, mini onarım hizmetleri, vb. </a:t>
            </a:r>
          </a:p>
          <a:p>
            <a:r>
              <a:rPr lang="tr-TR" sz="2000" dirty="0"/>
              <a:t>Bu hizmetlerin her birinin arkasında banka ve sigorta şirketi tarafından yapılan çeşitli organizasyonlar, sözleşmeler ve yükümlülükler bulunmaktadır. </a:t>
            </a:r>
          </a:p>
        </p:txBody>
      </p:sp>
    </p:spTree>
    <p:extLst>
      <p:ext uri="{BB962C8B-B14F-4D97-AF65-F5344CB8AC3E}">
        <p14:creationId xmlns:p14="http://schemas.microsoft.com/office/powerpoint/2010/main" val="14829019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Bireysel Emeklilik Sistemi (BES)</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r>
              <a:rPr lang="tr-TR" sz="2000" dirty="0"/>
              <a:t>Bireysel emeklilik sistemi, bireylerin çalışma yaşamları boyunca yapacakları düzenli birikimlerin, </a:t>
            </a:r>
            <a:r>
              <a:rPr lang="tr-TR" sz="2000" b="1" dirty="0"/>
              <a:t>“katkı payı” </a:t>
            </a:r>
            <a:r>
              <a:rPr lang="tr-TR" sz="2000" dirty="0"/>
              <a:t>adıyla toplanıp özel “</a:t>
            </a:r>
            <a:r>
              <a:rPr lang="tr-TR" sz="2000" b="1" dirty="0"/>
              <a:t>yatırım fonları</a:t>
            </a:r>
            <a:r>
              <a:rPr lang="tr-TR" sz="2000" dirty="0"/>
              <a:t>” ile belli finansal yatırım alanlarına yönlendirilmesi esasına dayalı bir sistemdir. </a:t>
            </a:r>
          </a:p>
          <a:p>
            <a:r>
              <a:rPr lang="tr-TR" sz="2000" dirty="0"/>
              <a:t>Birikimlerin düzenli bir biçimde sürdürülerek yapılması ve getirilerle artmasının sağlanması özendirilmektedir.</a:t>
            </a:r>
          </a:p>
          <a:p>
            <a:r>
              <a:rPr lang="tr-TR" sz="2000" dirty="0"/>
              <a:t>BES sigorta </a:t>
            </a:r>
            <a:r>
              <a:rPr lang="tr-TR" sz="2000" b="1" dirty="0"/>
              <a:t>değild</a:t>
            </a:r>
            <a:r>
              <a:rPr lang="tr-TR" sz="2000" dirty="0"/>
              <a:t>ir. Herhangi bir dayanışma ve tazminat söz konusu olmayıp sadece birikim ilkesine dayanmakta olup </a:t>
            </a:r>
            <a:r>
              <a:rPr lang="tr-TR" sz="2000" b="1" dirty="0"/>
              <a:t>birikim alışkanlıklarının kurumsallaştırılması </a:t>
            </a:r>
            <a:r>
              <a:rPr lang="tr-TR" sz="2000" dirty="0"/>
              <a:t>olarak tanımlanabilir. </a:t>
            </a:r>
          </a:p>
          <a:p>
            <a:r>
              <a:rPr lang="tr-TR" sz="2000" dirty="0"/>
              <a:t>Bireysel emeklilik sisteminin temel amacı, düzenli yapılan birikimlerin sistem kapsamında değerlendirilmesi ve sonunda toplu bir ödeme ya da aylık taksitlerle sürekli ödemeler yapılarak katılımcı bireylerin emeklilik yıllarında yaşam düzeylerini desteklemektir.</a:t>
            </a:r>
          </a:p>
        </p:txBody>
      </p:sp>
    </p:spTree>
    <p:extLst>
      <p:ext uri="{BB962C8B-B14F-4D97-AF65-F5344CB8AC3E}">
        <p14:creationId xmlns:p14="http://schemas.microsoft.com/office/powerpoint/2010/main" val="42585405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Bireysel Emeklilik Sistemine Katılım</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r>
              <a:rPr lang="tr-TR" sz="2000" dirty="0"/>
              <a:t>Bireysel emeklilik sistemine katılım için bir emeklilik şirketi ile emeklilik sözleşmesi imzalamak yeterli olup medeni hakları kullanma ehliyetine sahip herkes katılabilmektedir. Bir kişi birden fazla sözleşme yapabilmektedir.</a:t>
            </a:r>
          </a:p>
          <a:p>
            <a:r>
              <a:rPr lang="tr-TR" sz="2000" dirty="0"/>
              <a:t>BES, Hazine ve Maliye Bakanlığı, Sermaye Piyasası Kurulu, Emeklilik Gözetim Merkezi, </a:t>
            </a:r>
            <a:r>
              <a:rPr lang="tr-TR" sz="2000" dirty="0" err="1"/>
              <a:t>Takasbank</a:t>
            </a:r>
            <a:r>
              <a:rPr lang="tr-TR" sz="2000" dirty="0"/>
              <a:t> ve bağımsız denetim şirketleri gibi çeşitli kurum ve kuruluşların gözetim ve denetimi altında tutulmaktadır.</a:t>
            </a:r>
          </a:p>
          <a:p>
            <a:r>
              <a:rPr lang="tr-TR" sz="2000" dirty="0"/>
              <a:t>BES sözleşmesine sahip olmak isteyen bir kişi, </a:t>
            </a:r>
            <a:r>
              <a:rPr lang="tr-TR" sz="2000" b="1" dirty="0"/>
              <a:t>“Giriş Bilgi Formu” </a:t>
            </a:r>
            <a:r>
              <a:rPr lang="tr-TR" sz="2000" dirty="0"/>
              <a:t>ile emeklilik planı, plan kapsamında sunulan fonlar, yapılan kesintiler, katkı payı tutarı ile emeklilik sözleşmesinin taraflarına ilişkin bilgileri içeren </a:t>
            </a:r>
            <a:r>
              <a:rPr lang="tr-TR" sz="2000" b="1" dirty="0"/>
              <a:t>“Teklif </a:t>
            </a:r>
            <a:r>
              <a:rPr lang="tr-TR" sz="2000" b="1" dirty="0" err="1"/>
              <a:t>Formu”</a:t>
            </a:r>
            <a:r>
              <a:rPr lang="tr-TR" sz="2000" dirty="0" err="1"/>
              <a:t>nu</a:t>
            </a:r>
            <a:r>
              <a:rPr lang="tr-TR" sz="2000" dirty="0"/>
              <a:t> doldurup imzalamakta ve emeklilik sözleşmesi, bu tarihi izleyen 30 gün içinde; katkı payı olarak yapılan ilk ödemenin şirket hesaplarına yattığı tarihte ve şirket tarafından reddedilmediği takdirde, yürürlüğe girmektedir. </a:t>
            </a:r>
          </a:p>
        </p:txBody>
      </p:sp>
    </p:spTree>
    <p:extLst>
      <p:ext uri="{BB962C8B-B14F-4D97-AF65-F5344CB8AC3E}">
        <p14:creationId xmlns:p14="http://schemas.microsoft.com/office/powerpoint/2010/main" val="20599766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Bireysel Emeklilik Sistemine Katılım</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r>
              <a:rPr lang="tr-TR" sz="2000" dirty="0"/>
              <a:t>Katılımcıların risk ve getiri profili belirlenip en uygun emeklilik planı ve fon dağılımı oluşturulmaktadır. Seçilen plan için belirlenmiş olan asgari tutarın altında olmamak kaydıyla mevcut gelir düzeyleri ve emeklilik dönemine ait beklentilerini de göz önüne alarak katkı payı tutarı belirlenmekte ve bu katkı payları; aylık, üç aylık, altı aylık ya da yıllık dönemler itibarıyla tahsil edilebilmektedir. Asgari katkı payı aylık brüt asgari ücretin %5’inden az olamamaktadır.</a:t>
            </a:r>
          </a:p>
          <a:p>
            <a:r>
              <a:rPr lang="tr-TR" sz="2000" dirty="0"/>
              <a:t>Katılımcının, bir şirkette bireysel emeklilik sistemine ilk defa katılması sırasında geçerli aylık brüt asgari ücretin belli bir oranında ve sistemde kalınacak süre uzadıkça azalacak biçimde ayarlanan bir </a:t>
            </a:r>
            <a:r>
              <a:rPr lang="tr-TR" sz="2000" b="1" dirty="0"/>
              <a:t>“Giriş Aidatı” </a:t>
            </a:r>
            <a:r>
              <a:rPr lang="tr-TR" sz="2000" dirty="0"/>
              <a:t>alınmaktadır.</a:t>
            </a:r>
          </a:p>
          <a:p>
            <a:r>
              <a:rPr lang="tr-TR" sz="2000" dirty="0"/>
              <a:t>Emeklilik şirketi, katılımcının bireysel emeklilik hesabına yapılan katkı payları üzerinden azami % 2 oranında </a:t>
            </a:r>
            <a:r>
              <a:rPr lang="tr-TR" sz="2000" b="1" dirty="0"/>
              <a:t>yönetim gideri kesintisi</a:t>
            </a:r>
            <a:r>
              <a:rPr lang="tr-TR" sz="2000" dirty="0"/>
              <a:t>; ayrıca fon net varlık değeri üzerinden günlük azami yüz binde altı civarında bir </a:t>
            </a:r>
            <a:r>
              <a:rPr lang="tr-TR" sz="2000" b="1" dirty="0"/>
              <a:t>fon işletim gideri kesintisi </a:t>
            </a:r>
            <a:r>
              <a:rPr lang="tr-TR" sz="2000" dirty="0"/>
              <a:t>yapabilmektedir. Katılımcılara, şirket tarafından her hesap dönemini izleyen 10 iş günü içinde yıllık hesap bildirim cetveli gönderilmek zorundadır.</a:t>
            </a:r>
          </a:p>
        </p:txBody>
      </p:sp>
    </p:spTree>
    <p:extLst>
      <p:ext uri="{BB962C8B-B14F-4D97-AF65-F5344CB8AC3E}">
        <p14:creationId xmlns:p14="http://schemas.microsoft.com/office/powerpoint/2010/main" val="37501935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Emeklilik Yatırım Fonları</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r>
              <a:rPr lang="tr-TR" sz="2000" dirty="0"/>
              <a:t>Tahsil edilen katkı payları, “Emeklilik yatırım fonlarında” değerlendirilmektedir. </a:t>
            </a:r>
          </a:p>
          <a:p>
            <a:r>
              <a:rPr lang="tr-TR" sz="2000" dirty="0"/>
              <a:t>Katılımcı, birikiminin hangi fonlarda değerlendireceğine risk ve beklenti seçimine göre kendisi karar vermekte ve gerektiğinde (yılda </a:t>
            </a:r>
            <a:r>
              <a:rPr lang="tr-TR" sz="2000" b="1" dirty="0" smtClean="0"/>
              <a:t>on iki </a:t>
            </a:r>
            <a:r>
              <a:rPr lang="tr-TR" sz="2000" b="1" dirty="0"/>
              <a:t>k</a:t>
            </a:r>
            <a:r>
              <a:rPr lang="tr-TR" sz="2000" dirty="0"/>
              <a:t>ez) değiştirebilmektedir.</a:t>
            </a:r>
          </a:p>
          <a:p>
            <a:r>
              <a:rPr lang="tr-TR" sz="2000" dirty="0"/>
              <a:t>Fonlar, Portföy Yönetim Şirketleri tarafından yönetilmekte ancak herhangi bir getiri garantisi verilmemektedir. </a:t>
            </a:r>
          </a:p>
          <a:p>
            <a:r>
              <a:rPr lang="tr-TR" sz="2000" dirty="0"/>
              <a:t>Fon portföyündeki varlıklar </a:t>
            </a:r>
            <a:r>
              <a:rPr lang="tr-TR" sz="2000" dirty="0" err="1"/>
              <a:t>Takasbank</a:t>
            </a:r>
            <a:r>
              <a:rPr lang="tr-TR" sz="2000" dirty="0"/>
              <a:t> nezdinde ve şirket varlıklarından ayrı olarak, katılımcı bazında ve katılımcıların bilgilerine erişebileceği bir biçimde saklanmaktadır. Bu fonların sahip olduğu tüm avantajlar ve </a:t>
            </a:r>
            <a:r>
              <a:rPr lang="tr-TR" sz="2000" dirty="0" err="1"/>
              <a:t>dezavantjlar</a:t>
            </a:r>
            <a:r>
              <a:rPr lang="tr-TR" sz="2000" dirty="0"/>
              <a:t> da doğal olarak katılımcılara yansımaktadır. </a:t>
            </a:r>
          </a:p>
          <a:p>
            <a:r>
              <a:rPr lang="tr-TR" sz="2000" dirty="0"/>
              <a:t>Birikimlerin böyle bir finansal yatırım aracında değerlendirilmesi bir </a:t>
            </a:r>
            <a:r>
              <a:rPr lang="tr-TR" sz="2000" b="1" dirty="0"/>
              <a:t>servet yönetimi </a:t>
            </a:r>
            <a:r>
              <a:rPr lang="tr-TR" sz="2000" dirty="0"/>
              <a:t>anlamına gelmektedir.</a:t>
            </a:r>
          </a:p>
        </p:txBody>
      </p:sp>
    </p:spTree>
    <p:extLst>
      <p:ext uri="{BB962C8B-B14F-4D97-AF65-F5344CB8AC3E}">
        <p14:creationId xmlns:p14="http://schemas.microsoft.com/office/powerpoint/2010/main" val="22647596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err="1">
                <a:cs typeface="Arial" panose="020B0604020202020204" pitchFamily="34" charset="0"/>
              </a:rPr>
              <a:t>BES’de</a:t>
            </a:r>
            <a:r>
              <a:rPr lang="tr-TR" dirty="0">
                <a:cs typeface="Arial" panose="020B0604020202020204" pitchFamily="34" charset="0"/>
              </a:rPr>
              <a:t> Emeklilik ve Ayrılma Koşulları</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r>
              <a:rPr lang="tr-TR" sz="2000" dirty="0"/>
              <a:t>Bireysel emeklilik sisteminde emekli olmak için katılımcıların, sisteme ilk giriş tarihinden itibaren en az 10 yıl süreyle sistemde kalmaları ve 56 yaşını tamamlamaları gerekmektedir. </a:t>
            </a:r>
          </a:p>
          <a:p>
            <a:r>
              <a:rPr lang="tr-TR" sz="2000" dirty="0"/>
              <a:t>Katılımcılar, emeklilik sözleşmesi süresi içinde istedikleri zaman birikimlerini alarak sistemden ayrılabilirler. </a:t>
            </a:r>
          </a:p>
          <a:p>
            <a:r>
              <a:rPr lang="tr-TR" sz="2000" dirty="0"/>
              <a:t>Ancak, sistemden emeklilik hakkı kazananlar ile vefat, maluliyet ya da tasfiye gibi zorunlu nedenlerle ayrılan katılımcıların birikimlerinin getirisi üzerinden % 5 oranında vergi kesintisi yapılırken; 10 yıl boyunca katkı payı ödemekle birlikte sistemden emeklilik hakkı elde etmeden ayrılanların getirileri üzerinden %10; 10 yıldan az bir süre içinde ayrılanların getirileri üzerinden % 15 kesinti yapılmaktadır.</a:t>
            </a:r>
          </a:p>
        </p:txBody>
      </p:sp>
    </p:spTree>
    <p:extLst>
      <p:ext uri="{BB962C8B-B14F-4D97-AF65-F5344CB8AC3E}">
        <p14:creationId xmlns:p14="http://schemas.microsoft.com/office/powerpoint/2010/main" val="4917532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Bireysel Emeklilik Sisteminde Teşvikler</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r>
              <a:rPr lang="tr-TR" sz="2000" b="1" dirty="0"/>
              <a:t>1. Devlet Katkısı: </a:t>
            </a:r>
            <a:r>
              <a:rPr lang="tr-TR" sz="2000" dirty="0"/>
              <a:t>1 Ocak 2013 tarihinden geçerli olmak üzere BES katılımcılarının bireysel emeklilik hesaplarına, kendileri tarafından ödenen katkı paylarının </a:t>
            </a:r>
            <a:r>
              <a:rPr lang="tr-TR" sz="2000" b="1" dirty="0" smtClean="0"/>
              <a:t>%30una </a:t>
            </a:r>
            <a:r>
              <a:rPr lang="tr-TR" sz="2000" dirty="0"/>
              <a:t>karşılık gelen bir tutar, devlet katkısı olarak; katılımcıların ilgili hesaplarına, bireysel emeklilik şirketleri aracılığıyla aktarılmak üzere “Emeklilik Gözetim Merkezine” ödenecektir.</a:t>
            </a:r>
          </a:p>
          <a:p>
            <a:r>
              <a:rPr lang="tr-TR" sz="2000" b="1" dirty="0"/>
              <a:t>2. Vergi Teşvikleri: </a:t>
            </a:r>
            <a:r>
              <a:rPr lang="tr-TR" sz="2000" dirty="0"/>
              <a:t>Eğer işverenler tarafından ücretliler adına bireysel emeklilik sistemine katkı payı ödenmekteyse ve bu ödemeler, ödemenin yapıldığı ayda, sistem katılımcısı çalışanın elde ettiği ücretin %15ini ve yıllık olarak asgari ücretin yıllık tutarını aşmayan bir düzeyde ise; işveren tarafından “gider” yazılabilmekte ve doğal olarak vergi matrahından düşülebilmektedir. </a:t>
            </a:r>
          </a:p>
          <a:p>
            <a:r>
              <a:rPr lang="tr-TR" sz="2000" dirty="0"/>
              <a:t>BES katılımcıları açısından yararlı olan vergi teşviki de, BES Emeklilik yatırım fonlarının sahip oluğu vergi avantajlarıdır. Bu sayede bu fonların portföy getirisi daha avantajlı olmaktadır.</a:t>
            </a:r>
          </a:p>
        </p:txBody>
      </p:sp>
    </p:spTree>
    <p:extLst>
      <p:ext uri="{BB962C8B-B14F-4D97-AF65-F5344CB8AC3E}">
        <p14:creationId xmlns:p14="http://schemas.microsoft.com/office/powerpoint/2010/main" val="937476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Sigorta ve Sigortacılık İşlemlerinin Kapsamı</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pPr marL="0" indent="0">
              <a:buNone/>
            </a:pPr>
            <a:r>
              <a:rPr lang="tr-TR" sz="2000" b="1" dirty="0"/>
              <a:t>Sigorta İşletmeciliği Teknikleri</a:t>
            </a:r>
          </a:p>
          <a:p>
            <a:r>
              <a:rPr lang="tr-TR" sz="2000" dirty="0"/>
              <a:t>Müşteriler açısından bir sigorta şirketinin seçilmesi için gereken etmenlerin başında; teminata bağladığı riziko tür ve tutarlarına karşı istenen </a:t>
            </a:r>
            <a:r>
              <a:rPr lang="tr-TR" sz="2000" b="1" dirty="0"/>
              <a:t>primin düşük olması </a:t>
            </a:r>
            <a:r>
              <a:rPr lang="tr-TR" sz="2000" dirty="0"/>
              <a:t>ve özellikle hasar tazminatı </a:t>
            </a:r>
            <a:r>
              <a:rPr lang="tr-TR" sz="2000" b="1" dirty="0"/>
              <a:t>ödeme işlemlerinin kolay olması </a:t>
            </a:r>
            <a:r>
              <a:rPr lang="tr-TR" sz="2000" dirty="0"/>
              <a:t>gibi hususlar yer almakla birlikte asıl önemli olan firmanın finansal açıdan güçlü olmasıdır.</a:t>
            </a:r>
          </a:p>
          <a:p>
            <a:r>
              <a:rPr lang="tr-TR" sz="2000" dirty="0"/>
              <a:t>Esasen yapılan sigortalar nedeniyle yüklenilen rizikolar ile toplanan primler arasındaki denge </a:t>
            </a:r>
            <a:r>
              <a:rPr lang="tr-TR" sz="2000" b="1" dirty="0" err="1"/>
              <a:t>aktüeryal</a:t>
            </a:r>
            <a:r>
              <a:rPr lang="tr-TR" sz="2000" b="1" dirty="0"/>
              <a:t> hesaplarla </a:t>
            </a:r>
            <a:r>
              <a:rPr lang="tr-TR" sz="2000" dirty="0"/>
              <a:t>sağlanmakta; bu tekniğin uygulanması sayesinde, şirketlerde rastlanabilecek olası finansal zaaf, ödeyememe riskleri, ilke olarak baştan bertaraf edilmektedir.</a:t>
            </a:r>
          </a:p>
        </p:txBody>
      </p:sp>
    </p:spTree>
    <p:extLst>
      <p:ext uri="{BB962C8B-B14F-4D97-AF65-F5344CB8AC3E}">
        <p14:creationId xmlns:p14="http://schemas.microsoft.com/office/powerpoint/2010/main" val="3824341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Sigorta ve Sigortacılık İşlemlerinin Kapsamı</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pPr marL="0" indent="0">
              <a:buNone/>
            </a:pPr>
            <a:r>
              <a:rPr lang="tr-TR" sz="2000" b="1" dirty="0"/>
              <a:t>Sigorta Brokerleri</a:t>
            </a:r>
          </a:p>
          <a:p>
            <a:r>
              <a:rPr lang="tr-TR" sz="2000" dirty="0"/>
              <a:t>Sigorta Brokerleri, hiç bir </a:t>
            </a:r>
            <a:r>
              <a:rPr lang="tr-TR" sz="2000" b="1" dirty="0"/>
              <a:t>sigorta şirketiyle bağlantılı olmayıp </a:t>
            </a:r>
            <a:r>
              <a:rPr lang="tr-TR" sz="2000" dirty="0"/>
              <a:t>sadece sigorta yaptırmak isteyen müşterilere danışmanlık veren ve kendilerine sigorta yaptırmak için başvuran kimselere çeşitli sigorta şirketlerinden teklifler alarak en iyi seçeneği oluşturan, böylece müşterinin gereksinimini karşılayacak en iyi poliçeyi temine çalışan özel ya da tüzel kişilerdir.</a:t>
            </a:r>
          </a:p>
          <a:p>
            <a:r>
              <a:rPr lang="tr-TR" sz="2000" dirty="0"/>
              <a:t>İnternet kanalıyla yaygın olarak sunulan broker hizmetleri, tüketiciler tarafından daha kolay ulaşılabilen ve en uygun sigorta teklifnamesinin rahatça bulunmasını sağlayan bir yöntem olduğundan; giderek daha çok tercih edilmekte ve böylece poliçe üretimlerini yönlendirmede brokerlerin payı yükselmektedir.</a:t>
            </a:r>
          </a:p>
        </p:txBody>
      </p:sp>
    </p:spTree>
    <p:extLst>
      <p:ext uri="{BB962C8B-B14F-4D97-AF65-F5344CB8AC3E}">
        <p14:creationId xmlns:p14="http://schemas.microsoft.com/office/powerpoint/2010/main" val="3756421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Sigorta ve Sigortacılık İşlemlerinin Kapsamı</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pPr marL="0" indent="0">
              <a:buNone/>
            </a:pPr>
            <a:r>
              <a:rPr lang="tr-TR" sz="2000" b="1" dirty="0"/>
              <a:t>Sigorta Eksperliği</a:t>
            </a:r>
          </a:p>
          <a:p>
            <a:r>
              <a:rPr lang="tr-TR" sz="2000" dirty="0"/>
              <a:t>Sigortalanan malların herhangi bir biçimde hasar görmesi durumunda ödenecek tazminat tutarına esas olmak üzere hasarın belirlenmesi eksperlerin işidir.</a:t>
            </a:r>
          </a:p>
          <a:p>
            <a:r>
              <a:rPr lang="tr-TR" sz="2000" dirty="0"/>
              <a:t>Eksperlik, değer belirleme alanında faaliyet gösterilen bir meslek olup bankacılıkta özellikle kredilere güvence olarak alınacak malların değerinin saptanması konusunda destek verirler.</a:t>
            </a:r>
          </a:p>
          <a:p>
            <a:r>
              <a:rPr lang="tr-TR" sz="2000" dirty="0"/>
              <a:t>Sigortacılık alanında ise sigorta konusu risklerin gerçekleşmesi sonucunda ortaya çıkan kayıp ve hasarların miktarını, nedenlerini ve niteliklerini belirleyen ve </a:t>
            </a:r>
            <a:r>
              <a:rPr lang="tr-TR" sz="2000" dirty="0" err="1"/>
              <a:t>mutabakatlı</a:t>
            </a:r>
            <a:r>
              <a:rPr lang="tr-TR" sz="2000" dirty="0"/>
              <a:t> değer saptaması yapan </a:t>
            </a:r>
            <a:r>
              <a:rPr lang="tr-TR" sz="2000" b="1" dirty="0"/>
              <a:t>tarafsız ve bağımsız </a:t>
            </a:r>
            <a:r>
              <a:rPr lang="tr-TR" sz="2000" dirty="0"/>
              <a:t>kişilerdir. </a:t>
            </a:r>
          </a:p>
        </p:txBody>
      </p:sp>
    </p:spTree>
    <p:extLst>
      <p:ext uri="{BB962C8B-B14F-4D97-AF65-F5344CB8AC3E}">
        <p14:creationId xmlns:p14="http://schemas.microsoft.com/office/powerpoint/2010/main" val="3199060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Sigorta ve Sigortacılık İşlemlerinin Kapsamı</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pPr marL="0" indent="0">
              <a:buNone/>
            </a:pPr>
            <a:r>
              <a:rPr lang="tr-TR" sz="2000" b="1" dirty="0"/>
              <a:t>Sigortacılıkta Tahkim ve Sigorta Hakemliği</a:t>
            </a:r>
          </a:p>
          <a:p>
            <a:r>
              <a:rPr lang="tr-TR" sz="2000" dirty="0"/>
              <a:t>Sigorta ettirenler, sigortalılar ya da sigorta sözleşmesinden yarar sağlayanlar ile riski üstlenen sigorta şirketleri arasında sigorta sözleşmesinden doğan uyuşmazlıkları çözmek üzere, </a:t>
            </a:r>
            <a:r>
              <a:rPr lang="tr-TR" sz="2000" b="1" dirty="0"/>
              <a:t>“Sigorta hakemliği” </a:t>
            </a:r>
            <a:r>
              <a:rPr lang="tr-TR" sz="2000" dirty="0"/>
              <a:t>oluşturulmuştur.</a:t>
            </a:r>
          </a:p>
          <a:p>
            <a:r>
              <a:rPr lang="tr-TR" sz="2000" dirty="0"/>
              <a:t>Uyuşmazlıklar, hayat ve hayat dışı sigorta grupları için ayrı ayrı oluşturulan komisyonlar ve raportörler aracılığıyla çözümlenmektedir. </a:t>
            </a:r>
          </a:p>
          <a:p>
            <a:r>
              <a:rPr lang="tr-TR" sz="2000" dirty="0"/>
              <a:t>Komisyona başvurulabilmesi için, sigortacılık yapan kuruluşla uyuşmazlığa düşen kişinin, uyuşmazlık konusuyla ilgili olarak sigorta şirketine gerekli başvuruları yapmış ve talebinin kısmen ya da tamamen olumsuz sonuçlandığını belgelemiş olması gerekmektedir.</a:t>
            </a:r>
          </a:p>
        </p:txBody>
      </p:sp>
    </p:spTree>
    <p:extLst>
      <p:ext uri="{BB962C8B-B14F-4D97-AF65-F5344CB8AC3E}">
        <p14:creationId xmlns:p14="http://schemas.microsoft.com/office/powerpoint/2010/main" val="952539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Sigorta ve Sigortacılık İşlemlerinin Kapsamı</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pPr marL="0" indent="0">
              <a:buNone/>
            </a:pPr>
            <a:r>
              <a:rPr lang="tr-TR" sz="2000" b="1" dirty="0"/>
              <a:t>Aktüerlik</a:t>
            </a:r>
          </a:p>
          <a:p>
            <a:r>
              <a:rPr lang="tr-TR" sz="2000" dirty="0"/>
              <a:t>Sigorta matematiğine dayanarak hesapları yapan </a:t>
            </a:r>
            <a:r>
              <a:rPr lang="tr-TR" sz="2000" b="1" dirty="0"/>
              <a:t>“Aktüerler</a:t>
            </a:r>
            <a:r>
              <a:rPr lang="tr-TR" sz="2000" dirty="0"/>
              <a:t>”; sigortacılık alanında yatırım, finansman ve demografi konularında olasılık ve istatistik teorilerini uygulayarak yasal düzenlemelere uygun prim, karşılık ve kâr paylarını hesaplayan, tarife ve teknik esasları hazırlayan ve Hazine ve Maliye Bakanlığı nezdinde tutulan “Aktüerler Siciline” kayıtlı kişilerdir.</a:t>
            </a:r>
          </a:p>
          <a:p>
            <a:r>
              <a:rPr lang="tr-TR" sz="2000" dirty="0"/>
              <a:t>Aktüerin, sigorta şirketi ya da diğer kurum ve ilgili kişilerin hak ve çıkarlarını olumsuz yönde etkileyecek faaliyetlerde bulunması, </a:t>
            </a:r>
            <a:r>
              <a:rPr lang="tr-TR" sz="2000" dirty="0" err="1"/>
              <a:t>aktüeryal</a:t>
            </a:r>
            <a:r>
              <a:rPr lang="tr-TR" sz="2000" dirty="0"/>
              <a:t> ilkeleri gözetmeden tarife ve teknik esaslar hazırlayarak şirketlerin malî bünyelerini olumsuz yönde etkileyecek işlemler yapması, meslekten yasaklanmalarını gerektiren başlıca nedenlerdir.</a:t>
            </a:r>
          </a:p>
          <a:p>
            <a:endParaRPr lang="tr-TR" sz="2000" dirty="0"/>
          </a:p>
        </p:txBody>
      </p:sp>
    </p:spTree>
    <p:extLst>
      <p:ext uri="{BB962C8B-B14F-4D97-AF65-F5344CB8AC3E}">
        <p14:creationId xmlns:p14="http://schemas.microsoft.com/office/powerpoint/2010/main" val="2967060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Sigorta ve Sigortacılık İşlemlerinin Kapsamı</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pPr marL="0" indent="0">
              <a:buNone/>
            </a:pPr>
            <a:r>
              <a:rPr lang="tr-TR" sz="2000" b="1" dirty="0"/>
              <a:t>Sigortacılıkta </a:t>
            </a:r>
            <a:r>
              <a:rPr lang="tr-TR" sz="2000" b="1" dirty="0" err="1"/>
              <a:t>İyiniyet</a:t>
            </a:r>
            <a:r>
              <a:rPr lang="tr-TR" sz="2000" b="1" dirty="0"/>
              <a:t> ve Aydınlatma Yükümlülüğü</a:t>
            </a:r>
          </a:p>
          <a:p>
            <a:r>
              <a:rPr lang="tr-TR" sz="2000" dirty="0"/>
              <a:t>Sigortacı ve acentesi, sigorta sözleşmesinin kurulmasından önce, uygun bir inceleme süresi içinde yapılacak sigortaya ilişkin tüm bilgileri, sigortalının haklarını, sigortalının özel olarak dikkat etmesi gereken hükümleri ve bildirim yükümlülüklerini sigorta ettirene yazılı olarak bildirmek zorundadır.</a:t>
            </a:r>
          </a:p>
          <a:p>
            <a:r>
              <a:rPr lang="tr-TR" sz="2000" dirty="0"/>
              <a:t>Hasarın gerçekleşmesi durumunda, şirketlerin iyi niyet kurallarına aykırı olarak sigorta tazminatının ödenmesini geciktirmeleri yasal olarak önlenmektedir.</a:t>
            </a:r>
          </a:p>
          <a:p>
            <a:r>
              <a:rPr lang="tr-TR" sz="2000" dirty="0"/>
              <a:t>Bankalar ile müşterileri arasındaki ilişkiler açısından önemli olan bir husus da kişilerin, sigorta şirketini seçme hakkının sınırlandırılamaması gereğidir. Örneğin bir kredi sözleşmenin unsurları içinde, taraflardan birinin bu sözleşmede yer alan herhangi bir hususta sigorta yapmaya zorunlu tutulması durumunda, söz konusu sigortanın belli bir şirkete yaptırılması gerekmemekte, müşteri, bankanın acentesi olmadığı bir şirketten de poliçe sağlayabilmektedir.</a:t>
            </a:r>
          </a:p>
        </p:txBody>
      </p:sp>
    </p:spTree>
    <p:extLst>
      <p:ext uri="{BB962C8B-B14F-4D97-AF65-F5344CB8AC3E}">
        <p14:creationId xmlns:p14="http://schemas.microsoft.com/office/powerpoint/2010/main" val="917539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105AB491-7E63-B347-9125-193A0154A28C}"/>
              </a:ext>
            </a:extLst>
          </p:cNvPr>
          <p:cNvSpPr>
            <a:spLocks noGrp="1"/>
          </p:cNvSpPr>
          <p:nvPr>
            <p:ph type="title"/>
          </p:nvPr>
        </p:nvSpPr>
        <p:spPr>
          <a:xfrm>
            <a:off x="810000" y="-1"/>
            <a:ext cx="11382000" cy="1883229"/>
          </a:xfrm>
        </p:spPr>
        <p:txBody>
          <a:bodyPr/>
          <a:lstStyle/>
          <a:p>
            <a:r>
              <a:rPr lang="tr-TR" dirty="0">
                <a:cs typeface="Arial" panose="020B0604020202020204" pitchFamily="34" charset="0"/>
              </a:rPr>
              <a:t>12. Bankalarda Sigortacılık Hizmetleri</a:t>
            </a:r>
            <a:br>
              <a:rPr lang="tr-TR" dirty="0">
                <a:cs typeface="Arial" panose="020B0604020202020204" pitchFamily="34" charset="0"/>
              </a:rPr>
            </a:br>
            <a:r>
              <a:rPr lang="tr-TR" dirty="0">
                <a:cs typeface="Arial" panose="020B0604020202020204" pitchFamily="34" charset="0"/>
              </a:rPr>
              <a:t>Sigorta ve Sigortacılık İşlemlerinin Kapsamı</a:t>
            </a:r>
          </a:p>
        </p:txBody>
      </p:sp>
      <p:sp>
        <p:nvSpPr>
          <p:cNvPr id="4" name="İçerik Yer Tutucusu 3">
            <a:extLst>
              <a:ext uri="{FF2B5EF4-FFF2-40B4-BE49-F238E27FC236}">
                <a16:creationId xmlns="" xmlns:a16="http://schemas.microsoft.com/office/drawing/2014/main" id="{8F0BD794-B765-D848-8799-08C5C7CF3997}"/>
              </a:ext>
            </a:extLst>
          </p:cNvPr>
          <p:cNvSpPr>
            <a:spLocks noGrp="1"/>
          </p:cNvSpPr>
          <p:nvPr>
            <p:ph idx="1"/>
          </p:nvPr>
        </p:nvSpPr>
        <p:spPr>
          <a:xfrm>
            <a:off x="818712" y="2222287"/>
            <a:ext cx="10554574" cy="4635713"/>
          </a:xfrm>
        </p:spPr>
        <p:txBody>
          <a:bodyPr>
            <a:normAutofit/>
          </a:bodyPr>
          <a:lstStyle/>
          <a:p>
            <a:pPr marL="0" indent="0">
              <a:buNone/>
            </a:pPr>
            <a:r>
              <a:rPr lang="tr-TR" sz="2000" b="1" dirty="0"/>
              <a:t>Sigorta Sözleşmeleri ve Poliçeler</a:t>
            </a:r>
          </a:p>
          <a:p>
            <a:r>
              <a:rPr lang="tr-TR" sz="2000" dirty="0"/>
              <a:t>Yasal olarak, “Sigorta sözleşmesi: Sigortacının bir prim karşılığında, kişinin para ile ölçülebilir bir menfaatini zarara uğratan tehlikenin, rizikonun, meydana gelmesi hâlinde bunu tazmin etmeyi ya da bir veya birkaç kişinin hayat süreleri sebebiyle ya da hayatlarında gerçekleşen bazı olaylar dolayısıyla bir para ödemeyi veya diğer edimlerde bulunmayı yükümlendiği sözleşmedir.”</a:t>
            </a:r>
          </a:p>
          <a:p>
            <a:r>
              <a:rPr lang="tr-TR" sz="2000" b="1" dirty="0"/>
              <a:t>Sözleşmelerin düzenlenmesinde uyulması gereken bir takım kurallar vardır</a:t>
            </a:r>
            <a:r>
              <a:rPr lang="tr-TR" sz="2000" dirty="0"/>
              <a:t>:</a:t>
            </a:r>
          </a:p>
          <a:p>
            <a:r>
              <a:rPr lang="tr-TR" sz="2000" dirty="0"/>
              <a:t>a. Sigorta sözleşmelerinin tüm sigorta şirketlerince, temel içeriği itibarıyla Bakanlıkça onaylanmış olan genel koşulları kapsayacak biçimde düzenlenmesi zorunludur.</a:t>
            </a:r>
          </a:p>
          <a:p>
            <a:endParaRPr lang="tr-TR" sz="2000" dirty="0"/>
          </a:p>
        </p:txBody>
      </p:sp>
    </p:spTree>
    <p:extLst>
      <p:ext uri="{BB962C8B-B14F-4D97-AF65-F5344CB8AC3E}">
        <p14:creationId xmlns:p14="http://schemas.microsoft.com/office/powerpoint/2010/main" val="5057715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klif">
  <a:themeElements>
    <a:clrScheme name="Medy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Teklif">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klif">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 xmlns:thm15="http://schemas.microsoft.com/office/thememl/2012/main" name="Quotable" id="{39EC5628-30ED-4578-ACD8-9820EDB8E15A}" vid="{98D1675B-7325-48AD-994B-0DEF3379A98D}"/>
    </a:ext>
  </a:extLst>
</a:theme>
</file>

<file path=docProps/app.xml><?xml version="1.0" encoding="utf-8"?>
<Properties xmlns="http://schemas.openxmlformats.org/officeDocument/2006/extended-properties" xmlns:vt="http://schemas.openxmlformats.org/officeDocument/2006/docPropsVTypes">
  <Template>{33D45ACA-79A4-FC40-9155-466E2E915E17}tf10001121</Template>
  <TotalTime>10795</TotalTime>
  <Words>2897</Words>
  <Application>Microsoft Office PowerPoint</Application>
  <PresentationFormat>Özel</PresentationFormat>
  <Paragraphs>143</Paragraphs>
  <Slides>28</Slides>
  <Notes>0</Notes>
  <HiddenSlides>0</HiddenSlides>
  <MMClips>0</MMClips>
  <ScaleCrop>false</ScaleCrop>
  <HeadingPairs>
    <vt:vector size="4" baseType="variant">
      <vt:variant>
        <vt:lpstr>Tema</vt:lpstr>
      </vt:variant>
      <vt:variant>
        <vt:i4>1</vt:i4>
      </vt:variant>
      <vt:variant>
        <vt:lpstr>Slayt Başlıkları</vt:lpstr>
      </vt:variant>
      <vt:variant>
        <vt:i4>28</vt:i4>
      </vt:variant>
    </vt:vector>
  </HeadingPairs>
  <TitlesOfParts>
    <vt:vector size="29" baseType="lpstr">
      <vt:lpstr>Teklif</vt:lpstr>
      <vt:lpstr>12. Bankalarda Sigortacılık Hizmetleri Sigortacılık Sistemi Ve Bankalarda Sigorta İşlemlerine Aracılık</vt:lpstr>
      <vt:lpstr>12. Bankalarda Sigortacılık Hizmetleri Sigorta ve Sigortacılık İşlemlerinin Kapsamı</vt:lpstr>
      <vt:lpstr>12. Bankalarda Sigortacılık Hizmetleri Sigorta ve Sigortacılık İşlemlerinin Kapsamı</vt:lpstr>
      <vt:lpstr>12. Bankalarda Sigortacılık Hizmetleri Sigorta ve Sigortacılık İşlemlerinin Kapsamı</vt:lpstr>
      <vt:lpstr>12. Bankalarda Sigortacılık Hizmetleri Sigorta ve Sigortacılık İşlemlerinin Kapsamı</vt:lpstr>
      <vt:lpstr>12. Bankalarda Sigortacılık Hizmetleri Sigorta ve Sigortacılık İşlemlerinin Kapsamı</vt:lpstr>
      <vt:lpstr>12. Bankalarda Sigortacılık Hizmetleri Sigorta ve Sigortacılık İşlemlerinin Kapsamı</vt:lpstr>
      <vt:lpstr>12. Bankalarda Sigortacılık Hizmetleri Sigorta ve Sigortacılık İşlemlerinin Kapsamı</vt:lpstr>
      <vt:lpstr>12. Bankalarda Sigortacılık Hizmetleri Sigorta ve Sigortacılık İşlemlerinin Kapsamı</vt:lpstr>
      <vt:lpstr>12. Bankalarda Sigortacılık Hizmetleri Sigorta ve Sigortacılık İşlemlerinin Kapsamı</vt:lpstr>
      <vt:lpstr>12. Bankalarda Sigortacılık Hizmetleri Sigorta ve Sigortacılık İşlemlerinin Kapsamı</vt:lpstr>
      <vt:lpstr>12. Bankalarda Sigortacılık Hizmetleri Sigorta ve Sigortacılık İşlemlerinin Kapsamı</vt:lpstr>
      <vt:lpstr>12. Bankalarda Sigortacılık Hizmetleri Bankacılıkla Sigorta İşlemlerinin Bağlantısı</vt:lpstr>
      <vt:lpstr>12. Bankalarda Sigortacılık Hizmetleri Bankacılıkla Sigorta İşlemlerinin Bağlantısı</vt:lpstr>
      <vt:lpstr>12. Bankalarda Sigortacılık Hizmetleri Bankacılıkla Sigorta İşlemlerinin Bağlantısı</vt:lpstr>
      <vt:lpstr>12. Bankalarda Sigortacılık Hizmetleri Bankacılıkla Sigorta İşlemlerinin Bağlantısı</vt:lpstr>
      <vt:lpstr>12. Bankalarda Sigortacılık Hizmetleri Bankacılıkla Sigorta İşlemlerinin Bağlantısı</vt:lpstr>
      <vt:lpstr>12. Bankalarda Sigortacılık Hizmetleri Bankacılıkla Sigorta İşlemlerinin Bağlantısı</vt:lpstr>
      <vt:lpstr>12. Bankalarda Sigortacılık Hizmetleri Bankacılıkla Sigorta İşlemlerinin Bağlantısı</vt:lpstr>
      <vt:lpstr>12. Bankalarda Sigortacılık Hizmetleri Bankacılıkla Sigorta İşlemlerinin Bağlantısı</vt:lpstr>
      <vt:lpstr>12. Bankalarda Sigortacılık Hizmetleri Bankalarda Sigorta Ürünleri ve Pazarlama</vt:lpstr>
      <vt:lpstr>12. Bankalarda Sigortacılık Hizmetleri Bankalarda Sigorta Ürünleri ve Pazarlama</vt:lpstr>
      <vt:lpstr>12. Bankalarda Sigortacılık Hizmetleri Bireysel Emeklilik Sistemi (BES)</vt:lpstr>
      <vt:lpstr>12. Bankalarda Sigortacılık Hizmetleri Bireysel Emeklilik Sistemine Katılım</vt:lpstr>
      <vt:lpstr>12. Bankalarda Sigortacılık Hizmetleri Bireysel Emeklilik Sistemine Katılım</vt:lpstr>
      <vt:lpstr>12. Bankalarda Sigortacılık Hizmetleri Emeklilik Yatırım Fonları</vt:lpstr>
      <vt:lpstr>12. Bankalarda Sigortacılık Hizmetleri BES’de Emeklilik ve Ayrılma Koşulları</vt:lpstr>
      <vt:lpstr>12. Bankalarda Sigortacılık Hizmetleri Bireysel Emeklilik Sisteminde Teşvikler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BNK 201  TEMEL BANKACILIK HİZMETLERİ </dc:title>
  <dc:creator>Microsoft Office User</dc:creator>
  <cp:lastModifiedBy>Dilara DEMIREZ</cp:lastModifiedBy>
  <cp:revision>38</cp:revision>
  <dcterms:created xsi:type="dcterms:W3CDTF">2020-09-28T08:09:58Z</dcterms:created>
  <dcterms:modified xsi:type="dcterms:W3CDTF">2024-01-10T06:47:18Z</dcterms:modified>
</cp:coreProperties>
</file>