
<file path=[Content_Types].xml><?xml version="1.0" encoding="utf-8"?>
<Types xmlns="http://schemas.openxmlformats.org/package/2006/content-types">
  <Default Extension="jfif" ContentType="image/jpeg"/>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9" r:id="rId3"/>
    <p:sldId id="258" r:id="rId4"/>
    <p:sldId id="259" r:id="rId5"/>
    <p:sldId id="260" r:id="rId6"/>
    <p:sldId id="268" r:id="rId7"/>
    <p:sldId id="257" r:id="rId8"/>
    <p:sldId id="261" r:id="rId9"/>
    <p:sldId id="262" r:id="rId10"/>
    <p:sldId id="263" r:id="rId11"/>
    <p:sldId id="264" r:id="rId12"/>
    <p:sldId id="265" r:id="rId13"/>
    <p:sldId id="266" r:id="rId14"/>
    <p:sldId id="267"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2" d="100"/>
          <a:sy n="92" d="100"/>
        </p:scale>
        <p:origin x="64" y="3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3" Type="http://schemas.openxmlformats.org/officeDocument/2006/relationships/image" Target="../media/image10.jfif"/><Relationship Id="rId2" Type="http://schemas.openxmlformats.org/officeDocument/2006/relationships/image" Target="../media/image9.jfif"/><Relationship Id="rId1" Type="http://schemas.openxmlformats.org/officeDocument/2006/relationships/image" Target="../media/image8.jfif"/></Relationships>
</file>

<file path=ppt/diagrams/_rels/drawing1.xml.rels><?xml version="1.0" encoding="UTF-8" standalone="yes"?>
<Relationships xmlns="http://schemas.openxmlformats.org/package/2006/relationships"><Relationship Id="rId3" Type="http://schemas.openxmlformats.org/officeDocument/2006/relationships/image" Target="../media/image10.jfif"/><Relationship Id="rId2" Type="http://schemas.openxmlformats.org/officeDocument/2006/relationships/image" Target="../media/image9.jfif"/><Relationship Id="rId1" Type="http://schemas.openxmlformats.org/officeDocument/2006/relationships/image" Target="../media/image8.jfif"/></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B6F3D3B-8CA8-4BFA-95EE-71A4F0905671}" type="doc">
      <dgm:prSet loTypeId="urn:microsoft.com/office/officeart/2005/8/layout/pList2" loCatId="list" qsTypeId="urn:microsoft.com/office/officeart/2005/8/quickstyle/simple1" qsCatId="simple" csTypeId="urn:microsoft.com/office/officeart/2005/8/colors/colorful5" csCatId="colorful" phldr="1"/>
      <dgm:spPr/>
    </dgm:pt>
    <dgm:pt modelId="{F53273FE-6B85-43D9-ABEF-163A68C96E1E}">
      <dgm:prSet phldrT="[Metin]" custT="1"/>
      <dgm:spPr/>
      <dgm:t>
        <a:bodyPr/>
        <a:lstStyle/>
        <a:p>
          <a:r>
            <a:rPr lang="tr-TR" sz="2000" b="1" dirty="0"/>
            <a:t>Sanayi Devrimi</a:t>
          </a:r>
        </a:p>
        <a:p>
          <a:r>
            <a:rPr lang="tr-TR" sz="1800" b="0" dirty="0"/>
            <a:t>- Sosyal Sorunların Doğuşu</a:t>
          </a:r>
        </a:p>
        <a:p>
          <a:r>
            <a:rPr lang="tr-TR" sz="1800" b="0" dirty="0">
              <a:solidFill>
                <a:schemeClr val="tx1"/>
              </a:solidFill>
            </a:rPr>
            <a:t>1- İşsizlik</a:t>
          </a:r>
        </a:p>
        <a:p>
          <a:r>
            <a:rPr lang="tr-TR" sz="1800" b="0" dirty="0">
              <a:solidFill>
                <a:schemeClr val="tx1"/>
              </a:solidFill>
            </a:rPr>
            <a:t>2- Yoksulluk</a:t>
          </a:r>
        </a:p>
        <a:p>
          <a:r>
            <a:rPr lang="tr-TR" sz="1800" b="0" dirty="0">
              <a:solidFill>
                <a:schemeClr val="tx1"/>
              </a:solidFill>
            </a:rPr>
            <a:t>3- Kentleşme</a:t>
          </a:r>
        </a:p>
        <a:p>
          <a:r>
            <a:rPr lang="tr-TR" sz="1800" b="0" dirty="0">
              <a:solidFill>
                <a:schemeClr val="tx1"/>
              </a:solidFill>
            </a:rPr>
            <a:t>4- Gelir adaletsizliği</a:t>
          </a:r>
        </a:p>
        <a:p>
          <a:r>
            <a:rPr lang="tr-TR" sz="1800" b="0" dirty="0">
              <a:solidFill>
                <a:schemeClr val="tx1"/>
              </a:solidFill>
            </a:rPr>
            <a:t>…</a:t>
          </a:r>
        </a:p>
        <a:p>
          <a:endParaRPr lang="tr-TR" sz="2200" dirty="0"/>
        </a:p>
      </dgm:t>
    </dgm:pt>
    <dgm:pt modelId="{D97B714F-CA00-4794-800D-2578DEEFD071}" type="parTrans" cxnId="{B9DD448B-3953-49F7-98F8-FD32BB763712}">
      <dgm:prSet/>
      <dgm:spPr/>
      <dgm:t>
        <a:bodyPr/>
        <a:lstStyle/>
        <a:p>
          <a:endParaRPr lang="tr-TR"/>
        </a:p>
      </dgm:t>
    </dgm:pt>
    <dgm:pt modelId="{20DCF3F4-7052-48E8-B23B-3E6BF3B249FA}" type="sibTrans" cxnId="{B9DD448B-3953-49F7-98F8-FD32BB763712}">
      <dgm:prSet/>
      <dgm:spPr/>
      <dgm:t>
        <a:bodyPr/>
        <a:lstStyle/>
        <a:p>
          <a:endParaRPr lang="tr-TR"/>
        </a:p>
      </dgm:t>
    </dgm:pt>
    <dgm:pt modelId="{0F324F14-01C2-45B5-BAA9-16AFB028B3E4}">
      <dgm:prSet phldrT="[Metin]" custT="1"/>
      <dgm:spPr/>
      <dgm:t>
        <a:bodyPr/>
        <a:lstStyle/>
        <a:p>
          <a:r>
            <a:rPr lang="tr-TR" sz="1800" b="1" dirty="0"/>
            <a:t>Sosyal(Refah) Devletin Doğuşu</a:t>
          </a:r>
        </a:p>
        <a:p>
          <a:r>
            <a:rPr lang="tr-TR" sz="1800" b="0" dirty="0"/>
            <a:t>- Sosyal Politikanın Doğuşu</a:t>
          </a:r>
        </a:p>
        <a:p>
          <a:r>
            <a:rPr lang="tr-TR" sz="1800" b="0" dirty="0"/>
            <a:t>- Sosyal Politika Araçları</a:t>
          </a:r>
        </a:p>
        <a:p>
          <a:r>
            <a:rPr lang="tr-TR" sz="1800" b="0" dirty="0">
              <a:solidFill>
                <a:schemeClr val="tx1"/>
              </a:solidFill>
            </a:rPr>
            <a:t>1- Sosyal güvenlik sistemi</a:t>
          </a:r>
        </a:p>
        <a:p>
          <a:r>
            <a:rPr lang="tr-TR" sz="1800" b="0" dirty="0">
              <a:solidFill>
                <a:schemeClr val="tx1"/>
              </a:solidFill>
            </a:rPr>
            <a:t>2- Sosyal yardımlar</a:t>
          </a:r>
        </a:p>
        <a:p>
          <a:r>
            <a:rPr lang="tr-TR" sz="1800" b="0" dirty="0">
              <a:solidFill>
                <a:schemeClr val="tx1"/>
              </a:solidFill>
            </a:rPr>
            <a:t>3- Sosyal hizmetler</a:t>
          </a:r>
        </a:p>
      </dgm:t>
    </dgm:pt>
    <dgm:pt modelId="{EB2A3CC7-1877-40E1-809F-FFEDCAB7D2A2}" type="parTrans" cxnId="{D10B1E5D-82B1-4DF0-8054-86867AB47FE1}">
      <dgm:prSet/>
      <dgm:spPr/>
      <dgm:t>
        <a:bodyPr/>
        <a:lstStyle/>
        <a:p>
          <a:endParaRPr lang="tr-TR"/>
        </a:p>
      </dgm:t>
    </dgm:pt>
    <dgm:pt modelId="{862060CB-B937-4982-9111-5A3D0B7D6C43}" type="sibTrans" cxnId="{D10B1E5D-82B1-4DF0-8054-86867AB47FE1}">
      <dgm:prSet/>
      <dgm:spPr/>
      <dgm:t>
        <a:bodyPr/>
        <a:lstStyle/>
        <a:p>
          <a:endParaRPr lang="tr-TR"/>
        </a:p>
      </dgm:t>
    </dgm:pt>
    <dgm:pt modelId="{EEEDB180-E8F2-4011-BB39-9EFF2644729A}">
      <dgm:prSet phldrT="[Metin]" custT="1"/>
      <dgm:spPr/>
      <dgm:t>
        <a:bodyPr/>
        <a:lstStyle/>
        <a:p>
          <a:r>
            <a:rPr lang="tr-TR" sz="2500" b="1" dirty="0"/>
            <a:t>Küreselleşme</a:t>
          </a:r>
        </a:p>
        <a:p>
          <a:r>
            <a:rPr lang="tr-TR" sz="1800" b="0" dirty="0"/>
            <a:t>- Sosyal Politika Aktörlerinin Ortaya Çıkması </a:t>
          </a:r>
        </a:p>
        <a:p>
          <a:r>
            <a:rPr lang="tr-TR" sz="1800" b="0" dirty="0">
              <a:solidFill>
                <a:schemeClr val="tx1"/>
              </a:solidFill>
            </a:rPr>
            <a:t>1- Devlet</a:t>
          </a:r>
        </a:p>
        <a:p>
          <a:r>
            <a:rPr lang="tr-TR" sz="1800" b="0" dirty="0">
              <a:solidFill>
                <a:schemeClr val="tx1"/>
              </a:solidFill>
            </a:rPr>
            <a:t>2- Sivil Toplum Örgütlenmesi</a:t>
          </a:r>
        </a:p>
        <a:p>
          <a:r>
            <a:rPr lang="tr-TR" sz="1800" b="0" dirty="0">
              <a:solidFill>
                <a:schemeClr val="tx1"/>
              </a:solidFill>
            </a:rPr>
            <a:t>3- Yerel Yönetimler</a:t>
          </a:r>
        </a:p>
        <a:p>
          <a:r>
            <a:rPr lang="tr-TR" sz="1800" b="0" dirty="0">
              <a:solidFill>
                <a:schemeClr val="tx1"/>
              </a:solidFill>
            </a:rPr>
            <a:t>4- Özel Sektör</a:t>
          </a:r>
        </a:p>
      </dgm:t>
    </dgm:pt>
    <dgm:pt modelId="{A93B66F0-9452-403D-8BE6-66106993D193}" type="parTrans" cxnId="{20579704-BF9E-4059-A4D2-6452843FED5E}">
      <dgm:prSet/>
      <dgm:spPr/>
      <dgm:t>
        <a:bodyPr/>
        <a:lstStyle/>
        <a:p>
          <a:endParaRPr lang="tr-TR"/>
        </a:p>
      </dgm:t>
    </dgm:pt>
    <dgm:pt modelId="{09071121-5F77-41EE-8B16-945A76AEE318}" type="sibTrans" cxnId="{20579704-BF9E-4059-A4D2-6452843FED5E}">
      <dgm:prSet/>
      <dgm:spPr/>
      <dgm:t>
        <a:bodyPr/>
        <a:lstStyle/>
        <a:p>
          <a:endParaRPr lang="tr-TR"/>
        </a:p>
      </dgm:t>
    </dgm:pt>
    <dgm:pt modelId="{6ED70696-3603-4356-AF38-04CC29645854}" type="pres">
      <dgm:prSet presAssocID="{5B6F3D3B-8CA8-4BFA-95EE-71A4F0905671}" presName="Name0" presStyleCnt="0">
        <dgm:presLayoutVars>
          <dgm:dir/>
          <dgm:resizeHandles val="exact"/>
        </dgm:presLayoutVars>
      </dgm:prSet>
      <dgm:spPr/>
    </dgm:pt>
    <dgm:pt modelId="{FA1FF487-E03B-4AD9-A338-7AB0B6CC0799}" type="pres">
      <dgm:prSet presAssocID="{5B6F3D3B-8CA8-4BFA-95EE-71A4F0905671}" presName="bkgdShp" presStyleLbl="alignAccFollowNode1" presStyleIdx="0" presStyleCnt="1"/>
      <dgm:spPr/>
    </dgm:pt>
    <dgm:pt modelId="{D527F822-9316-44D2-947B-BA93553E46C3}" type="pres">
      <dgm:prSet presAssocID="{5B6F3D3B-8CA8-4BFA-95EE-71A4F0905671}" presName="linComp" presStyleCnt="0"/>
      <dgm:spPr/>
    </dgm:pt>
    <dgm:pt modelId="{8F41CB1F-E07E-401B-8762-86A2518148C2}" type="pres">
      <dgm:prSet presAssocID="{F53273FE-6B85-43D9-ABEF-163A68C96E1E}" presName="compNode" presStyleCnt="0"/>
      <dgm:spPr/>
    </dgm:pt>
    <dgm:pt modelId="{06620C04-2300-41B8-9567-2077FA5B79BA}" type="pres">
      <dgm:prSet presAssocID="{F53273FE-6B85-43D9-ABEF-163A68C96E1E}" presName="node" presStyleLbl="node1" presStyleIdx="0" presStyleCnt="3">
        <dgm:presLayoutVars>
          <dgm:bulletEnabled val="1"/>
        </dgm:presLayoutVars>
      </dgm:prSet>
      <dgm:spPr/>
    </dgm:pt>
    <dgm:pt modelId="{B1BE062E-3C10-4619-83AC-D50C8219AFBD}" type="pres">
      <dgm:prSet presAssocID="{F53273FE-6B85-43D9-ABEF-163A68C96E1E}" presName="invisiNode" presStyleLbl="node1" presStyleIdx="0" presStyleCnt="3"/>
      <dgm:spPr/>
    </dgm:pt>
    <dgm:pt modelId="{79815C69-DBBA-4E20-83FA-5054F2F2F74F}" type="pres">
      <dgm:prSet presAssocID="{F53273FE-6B85-43D9-ABEF-163A68C96E1E}" presName="imagNode" presStyleLbl="fgImgPlace1" presStyleIdx="0" presStyleCnt="3"/>
      <dgm:spPr>
        <a:blipFill>
          <a:blip xmlns:r="http://schemas.openxmlformats.org/officeDocument/2006/relationships" r:embed="rId1">
            <a:extLst>
              <a:ext uri="{28A0092B-C50C-407E-A947-70E740481C1C}">
                <a14:useLocalDpi xmlns:a14="http://schemas.microsoft.com/office/drawing/2010/main" val="0"/>
              </a:ext>
            </a:extLst>
          </a:blip>
          <a:srcRect/>
          <a:stretch>
            <a:fillRect l="-3000" r="-3000"/>
          </a:stretch>
        </a:blipFill>
      </dgm:spPr>
    </dgm:pt>
    <dgm:pt modelId="{04864774-BFEA-4C3B-BD5A-AEEB5A3844B4}" type="pres">
      <dgm:prSet presAssocID="{20DCF3F4-7052-48E8-B23B-3E6BF3B249FA}" presName="sibTrans" presStyleLbl="sibTrans2D1" presStyleIdx="0" presStyleCnt="0"/>
      <dgm:spPr/>
    </dgm:pt>
    <dgm:pt modelId="{54ABFDE9-70E3-436D-A8D5-816D5EB190A8}" type="pres">
      <dgm:prSet presAssocID="{0F324F14-01C2-45B5-BAA9-16AFB028B3E4}" presName="compNode" presStyleCnt="0"/>
      <dgm:spPr/>
    </dgm:pt>
    <dgm:pt modelId="{692DBA2C-BF9B-4139-97FB-C30E0512E26D}" type="pres">
      <dgm:prSet presAssocID="{0F324F14-01C2-45B5-BAA9-16AFB028B3E4}" presName="node" presStyleLbl="node1" presStyleIdx="1" presStyleCnt="3">
        <dgm:presLayoutVars>
          <dgm:bulletEnabled val="1"/>
        </dgm:presLayoutVars>
      </dgm:prSet>
      <dgm:spPr/>
    </dgm:pt>
    <dgm:pt modelId="{D1D2C1A2-2607-49AF-A076-096922B1EB9F}" type="pres">
      <dgm:prSet presAssocID="{0F324F14-01C2-45B5-BAA9-16AFB028B3E4}" presName="invisiNode" presStyleLbl="node1" presStyleIdx="1" presStyleCnt="3"/>
      <dgm:spPr/>
    </dgm:pt>
    <dgm:pt modelId="{C64CE0E5-EDC0-4A80-98DE-A468DD4753EF}" type="pres">
      <dgm:prSet presAssocID="{0F324F14-01C2-45B5-BAA9-16AFB028B3E4}" presName="imagNode" presStyleLbl="fgImgPlace1" presStyleIdx="1" presStyleCnt="3"/>
      <dgm:spPr>
        <a:blipFill>
          <a:blip xmlns:r="http://schemas.openxmlformats.org/officeDocument/2006/relationships" r:embed="rId2">
            <a:extLst>
              <a:ext uri="{28A0092B-C50C-407E-A947-70E740481C1C}">
                <a14:useLocalDpi xmlns:a14="http://schemas.microsoft.com/office/drawing/2010/main" val="0"/>
              </a:ext>
            </a:extLst>
          </a:blip>
          <a:srcRect/>
          <a:stretch>
            <a:fillRect l="-4000" r="-4000"/>
          </a:stretch>
        </a:blipFill>
      </dgm:spPr>
    </dgm:pt>
    <dgm:pt modelId="{E3305052-F2E9-4C24-A437-B0146A55D643}" type="pres">
      <dgm:prSet presAssocID="{862060CB-B937-4982-9111-5A3D0B7D6C43}" presName="sibTrans" presStyleLbl="sibTrans2D1" presStyleIdx="0" presStyleCnt="0"/>
      <dgm:spPr/>
    </dgm:pt>
    <dgm:pt modelId="{A26D0F49-8511-401E-A8F7-D5F5EE065F64}" type="pres">
      <dgm:prSet presAssocID="{EEEDB180-E8F2-4011-BB39-9EFF2644729A}" presName="compNode" presStyleCnt="0"/>
      <dgm:spPr/>
    </dgm:pt>
    <dgm:pt modelId="{8F1D1388-159E-4B84-BE70-99F240B6F50B}" type="pres">
      <dgm:prSet presAssocID="{EEEDB180-E8F2-4011-BB39-9EFF2644729A}" presName="node" presStyleLbl="node1" presStyleIdx="2" presStyleCnt="3">
        <dgm:presLayoutVars>
          <dgm:bulletEnabled val="1"/>
        </dgm:presLayoutVars>
      </dgm:prSet>
      <dgm:spPr/>
    </dgm:pt>
    <dgm:pt modelId="{475800EE-94AB-4982-899C-9E0148D20689}" type="pres">
      <dgm:prSet presAssocID="{EEEDB180-E8F2-4011-BB39-9EFF2644729A}" presName="invisiNode" presStyleLbl="node1" presStyleIdx="2" presStyleCnt="3"/>
      <dgm:spPr/>
    </dgm:pt>
    <dgm:pt modelId="{AA3E4644-B7D2-46B7-A0BF-8D7E29B44B46}" type="pres">
      <dgm:prSet presAssocID="{EEEDB180-E8F2-4011-BB39-9EFF2644729A}" presName="imagNode" presStyleLbl="fgImgPlace1" presStyleIdx="2" presStyleCnt="3"/>
      <dgm:spPr>
        <a:blipFill>
          <a:blip xmlns:r="http://schemas.openxmlformats.org/officeDocument/2006/relationships" r:embed="rId3">
            <a:extLst>
              <a:ext uri="{28A0092B-C50C-407E-A947-70E740481C1C}">
                <a14:useLocalDpi xmlns:a14="http://schemas.microsoft.com/office/drawing/2010/main" val="0"/>
              </a:ext>
            </a:extLst>
          </a:blip>
          <a:srcRect/>
          <a:stretch>
            <a:fillRect l="-20000" r="-20000"/>
          </a:stretch>
        </a:blipFill>
      </dgm:spPr>
    </dgm:pt>
  </dgm:ptLst>
  <dgm:cxnLst>
    <dgm:cxn modelId="{20579704-BF9E-4059-A4D2-6452843FED5E}" srcId="{5B6F3D3B-8CA8-4BFA-95EE-71A4F0905671}" destId="{EEEDB180-E8F2-4011-BB39-9EFF2644729A}" srcOrd="2" destOrd="0" parTransId="{A93B66F0-9452-403D-8BE6-66106993D193}" sibTransId="{09071121-5F77-41EE-8B16-945A76AEE318}"/>
    <dgm:cxn modelId="{1D3F4A0A-BBED-4588-831C-F3F844A247B6}" type="presOf" srcId="{20DCF3F4-7052-48E8-B23B-3E6BF3B249FA}" destId="{04864774-BFEA-4C3B-BD5A-AEEB5A3844B4}" srcOrd="0" destOrd="0" presId="urn:microsoft.com/office/officeart/2005/8/layout/pList2"/>
    <dgm:cxn modelId="{9F453218-351C-40D8-B73E-043BEB8C3EF0}" type="presOf" srcId="{F53273FE-6B85-43D9-ABEF-163A68C96E1E}" destId="{06620C04-2300-41B8-9567-2077FA5B79BA}" srcOrd="0" destOrd="0" presId="urn:microsoft.com/office/officeart/2005/8/layout/pList2"/>
    <dgm:cxn modelId="{D10B1E5D-82B1-4DF0-8054-86867AB47FE1}" srcId="{5B6F3D3B-8CA8-4BFA-95EE-71A4F0905671}" destId="{0F324F14-01C2-45B5-BAA9-16AFB028B3E4}" srcOrd="1" destOrd="0" parTransId="{EB2A3CC7-1877-40E1-809F-FFEDCAB7D2A2}" sibTransId="{862060CB-B937-4982-9111-5A3D0B7D6C43}"/>
    <dgm:cxn modelId="{052E1442-A3DC-4BD1-991E-09AFE9B6FBAC}" type="presOf" srcId="{5B6F3D3B-8CA8-4BFA-95EE-71A4F0905671}" destId="{6ED70696-3603-4356-AF38-04CC29645854}" srcOrd="0" destOrd="0" presId="urn:microsoft.com/office/officeart/2005/8/layout/pList2"/>
    <dgm:cxn modelId="{66DA4A75-6AC2-4ECD-9275-621C8015B4CA}" type="presOf" srcId="{862060CB-B937-4982-9111-5A3D0B7D6C43}" destId="{E3305052-F2E9-4C24-A437-B0146A55D643}" srcOrd="0" destOrd="0" presId="urn:microsoft.com/office/officeart/2005/8/layout/pList2"/>
    <dgm:cxn modelId="{B9DD448B-3953-49F7-98F8-FD32BB763712}" srcId="{5B6F3D3B-8CA8-4BFA-95EE-71A4F0905671}" destId="{F53273FE-6B85-43D9-ABEF-163A68C96E1E}" srcOrd="0" destOrd="0" parTransId="{D97B714F-CA00-4794-800D-2578DEEFD071}" sibTransId="{20DCF3F4-7052-48E8-B23B-3E6BF3B249FA}"/>
    <dgm:cxn modelId="{4861DEAB-DDCF-444D-94D4-DB7551DFEA6F}" type="presOf" srcId="{EEEDB180-E8F2-4011-BB39-9EFF2644729A}" destId="{8F1D1388-159E-4B84-BE70-99F240B6F50B}" srcOrd="0" destOrd="0" presId="urn:microsoft.com/office/officeart/2005/8/layout/pList2"/>
    <dgm:cxn modelId="{6A5103DE-E457-4A66-9327-DACE9C77301F}" type="presOf" srcId="{0F324F14-01C2-45B5-BAA9-16AFB028B3E4}" destId="{692DBA2C-BF9B-4139-97FB-C30E0512E26D}" srcOrd="0" destOrd="0" presId="urn:microsoft.com/office/officeart/2005/8/layout/pList2"/>
    <dgm:cxn modelId="{5100CEF6-3B6F-48DE-AAF8-16A17DB46777}" type="presParOf" srcId="{6ED70696-3603-4356-AF38-04CC29645854}" destId="{FA1FF487-E03B-4AD9-A338-7AB0B6CC0799}" srcOrd="0" destOrd="0" presId="urn:microsoft.com/office/officeart/2005/8/layout/pList2"/>
    <dgm:cxn modelId="{C2D76F64-6091-4C25-9DC4-826E410FBC4E}" type="presParOf" srcId="{6ED70696-3603-4356-AF38-04CC29645854}" destId="{D527F822-9316-44D2-947B-BA93553E46C3}" srcOrd="1" destOrd="0" presId="urn:microsoft.com/office/officeart/2005/8/layout/pList2"/>
    <dgm:cxn modelId="{80398D8D-B65C-4F98-A58F-AE9916CB4659}" type="presParOf" srcId="{D527F822-9316-44D2-947B-BA93553E46C3}" destId="{8F41CB1F-E07E-401B-8762-86A2518148C2}" srcOrd="0" destOrd="0" presId="urn:microsoft.com/office/officeart/2005/8/layout/pList2"/>
    <dgm:cxn modelId="{81D08A9C-3767-4DFF-886C-12FC09698363}" type="presParOf" srcId="{8F41CB1F-E07E-401B-8762-86A2518148C2}" destId="{06620C04-2300-41B8-9567-2077FA5B79BA}" srcOrd="0" destOrd="0" presId="urn:microsoft.com/office/officeart/2005/8/layout/pList2"/>
    <dgm:cxn modelId="{7CD3F17A-8C4D-4AB3-9283-1175B6B294A6}" type="presParOf" srcId="{8F41CB1F-E07E-401B-8762-86A2518148C2}" destId="{B1BE062E-3C10-4619-83AC-D50C8219AFBD}" srcOrd="1" destOrd="0" presId="urn:microsoft.com/office/officeart/2005/8/layout/pList2"/>
    <dgm:cxn modelId="{10E94786-329F-455F-907F-2087D0571557}" type="presParOf" srcId="{8F41CB1F-E07E-401B-8762-86A2518148C2}" destId="{79815C69-DBBA-4E20-83FA-5054F2F2F74F}" srcOrd="2" destOrd="0" presId="urn:microsoft.com/office/officeart/2005/8/layout/pList2"/>
    <dgm:cxn modelId="{8C5BD840-677B-473F-8CFF-49812BF08F7A}" type="presParOf" srcId="{D527F822-9316-44D2-947B-BA93553E46C3}" destId="{04864774-BFEA-4C3B-BD5A-AEEB5A3844B4}" srcOrd="1" destOrd="0" presId="urn:microsoft.com/office/officeart/2005/8/layout/pList2"/>
    <dgm:cxn modelId="{E999DA95-EDF7-45AC-9823-8363562B9B4D}" type="presParOf" srcId="{D527F822-9316-44D2-947B-BA93553E46C3}" destId="{54ABFDE9-70E3-436D-A8D5-816D5EB190A8}" srcOrd="2" destOrd="0" presId="urn:microsoft.com/office/officeart/2005/8/layout/pList2"/>
    <dgm:cxn modelId="{5E480D83-ADE5-414B-9244-3F2F3A643238}" type="presParOf" srcId="{54ABFDE9-70E3-436D-A8D5-816D5EB190A8}" destId="{692DBA2C-BF9B-4139-97FB-C30E0512E26D}" srcOrd="0" destOrd="0" presId="urn:microsoft.com/office/officeart/2005/8/layout/pList2"/>
    <dgm:cxn modelId="{B9197A4E-5B00-4A6C-8B2E-C2EBFD10C5F8}" type="presParOf" srcId="{54ABFDE9-70E3-436D-A8D5-816D5EB190A8}" destId="{D1D2C1A2-2607-49AF-A076-096922B1EB9F}" srcOrd="1" destOrd="0" presId="urn:microsoft.com/office/officeart/2005/8/layout/pList2"/>
    <dgm:cxn modelId="{2F6BDA7D-CA16-4B83-9BAC-FF9AB07084B4}" type="presParOf" srcId="{54ABFDE9-70E3-436D-A8D5-816D5EB190A8}" destId="{C64CE0E5-EDC0-4A80-98DE-A468DD4753EF}" srcOrd="2" destOrd="0" presId="urn:microsoft.com/office/officeart/2005/8/layout/pList2"/>
    <dgm:cxn modelId="{5404551A-8ECA-43BD-B73A-CBA7EF0DA520}" type="presParOf" srcId="{D527F822-9316-44D2-947B-BA93553E46C3}" destId="{E3305052-F2E9-4C24-A437-B0146A55D643}" srcOrd="3" destOrd="0" presId="urn:microsoft.com/office/officeart/2005/8/layout/pList2"/>
    <dgm:cxn modelId="{AEC714FD-1E44-472F-AF01-B162A66A46C0}" type="presParOf" srcId="{D527F822-9316-44D2-947B-BA93553E46C3}" destId="{A26D0F49-8511-401E-A8F7-D5F5EE065F64}" srcOrd="4" destOrd="0" presId="urn:microsoft.com/office/officeart/2005/8/layout/pList2"/>
    <dgm:cxn modelId="{57F9BDEE-9AD4-40B6-8F31-E3A8DB6AC5BC}" type="presParOf" srcId="{A26D0F49-8511-401E-A8F7-D5F5EE065F64}" destId="{8F1D1388-159E-4B84-BE70-99F240B6F50B}" srcOrd="0" destOrd="0" presId="urn:microsoft.com/office/officeart/2005/8/layout/pList2"/>
    <dgm:cxn modelId="{0E9F64AA-C2DC-406E-B81A-F1FB5ACBF70A}" type="presParOf" srcId="{A26D0F49-8511-401E-A8F7-D5F5EE065F64}" destId="{475800EE-94AB-4982-899C-9E0148D20689}" srcOrd="1" destOrd="0" presId="urn:microsoft.com/office/officeart/2005/8/layout/pList2"/>
    <dgm:cxn modelId="{E509BDA8-EFCA-4F48-94FE-46418DE013AD}" type="presParOf" srcId="{A26D0F49-8511-401E-A8F7-D5F5EE065F64}" destId="{AA3E4644-B7D2-46B7-A0BF-8D7E29B44B46}" srcOrd="2" destOrd="0" presId="urn:microsoft.com/office/officeart/2005/8/layout/p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1FF487-E03B-4AD9-A338-7AB0B6CC0799}">
      <dsp:nvSpPr>
        <dsp:cNvPr id="0" name=""/>
        <dsp:cNvSpPr/>
      </dsp:nvSpPr>
      <dsp:spPr>
        <a:xfrm>
          <a:off x="0" y="0"/>
          <a:ext cx="8596312" cy="2453943"/>
        </a:xfrm>
        <a:prstGeom prst="roundRect">
          <a:avLst>
            <a:gd name="adj" fmla="val 10000"/>
          </a:avLst>
        </a:prstGeom>
        <a:solidFill>
          <a:schemeClr val="accent5">
            <a:tint val="40000"/>
            <a:alpha val="90000"/>
            <a:hueOff val="0"/>
            <a:satOff val="0"/>
            <a:lumOff val="0"/>
            <a:alphaOff val="0"/>
          </a:schemeClr>
        </a:solidFill>
        <a:ln w="19050" cap="rnd"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9815C69-DBBA-4E20-83FA-5054F2F2F74F}">
      <dsp:nvSpPr>
        <dsp:cNvPr id="0" name=""/>
        <dsp:cNvSpPr/>
      </dsp:nvSpPr>
      <dsp:spPr>
        <a:xfrm>
          <a:off x="257889" y="327192"/>
          <a:ext cx="2525166" cy="1799558"/>
        </a:xfrm>
        <a:prstGeom prst="roundRect">
          <a:avLst>
            <a:gd name="adj" fmla="val 10000"/>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3000" r="-3000"/>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6620C04-2300-41B8-9567-2077FA5B79BA}">
      <dsp:nvSpPr>
        <dsp:cNvPr id="0" name=""/>
        <dsp:cNvSpPr/>
      </dsp:nvSpPr>
      <dsp:spPr>
        <a:xfrm rot="10800000">
          <a:off x="257889" y="2453943"/>
          <a:ext cx="2525166" cy="2999263"/>
        </a:xfrm>
        <a:prstGeom prst="round2SameRect">
          <a:avLst>
            <a:gd name="adj1" fmla="val 10500"/>
            <a:gd name="adj2" fmla="val 0"/>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t" anchorCtr="0">
          <a:noAutofit/>
        </a:bodyPr>
        <a:lstStyle/>
        <a:p>
          <a:pPr marL="0" lvl="0" indent="0" algn="ctr" defTabSz="889000">
            <a:lnSpc>
              <a:spcPct val="90000"/>
            </a:lnSpc>
            <a:spcBef>
              <a:spcPct val="0"/>
            </a:spcBef>
            <a:spcAft>
              <a:spcPct val="35000"/>
            </a:spcAft>
            <a:buNone/>
          </a:pPr>
          <a:r>
            <a:rPr lang="tr-TR" sz="2000" b="1" kern="1200" dirty="0"/>
            <a:t>Sanayi Devrimi</a:t>
          </a:r>
        </a:p>
        <a:p>
          <a:pPr marL="0" lvl="0" indent="0" algn="ctr" defTabSz="889000">
            <a:lnSpc>
              <a:spcPct val="90000"/>
            </a:lnSpc>
            <a:spcBef>
              <a:spcPct val="0"/>
            </a:spcBef>
            <a:spcAft>
              <a:spcPct val="35000"/>
            </a:spcAft>
            <a:buNone/>
          </a:pPr>
          <a:r>
            <a:rPr lang="tr-TR" sz="1800" b="0" kern="1200" dirty="0"/>
            <a:t>- Sosyal Sorunların Doğuşu</a:t>
          </a:r>
        </a:p>
        <a:p>
          <a:pPr marL="0" lvl="0" indent="0" algn="ctr" defTabSz="889000">
            <a:lnSpc>
              <a:spcPct val="90000"/>
            </a:lnSpc>
            <a:spcBef>
              <a:spcPct val="0"/>
            </a:spcBef>
            <a:spcAft>
              <a:spcPct val="35000"/>
            </a:spcAft>
            <a:buNone/>
          </a:pPr>
          <a:r>
            <a:rPr lang="tr-TR" sz="1800" b="0" kern="1200" dirty="0">
              <a:solidFill>
                <a:schemeClr val="tx1"/>
              </a:solidFill>
            </a:rPr>
            <a:t>1- İşsizlik</a:t>
          </a:r>
        </a:p>
        <a:p>
          <a:pPr marL="0" lvl="0" indent="0" algn="ctr" defTabSz="889000">
            <a:lnSpc>
              <a:spcPct val="90000"/>
            </a:lnSpc>
            <a:spcBef>
              <a:spcPct val="0"/>
            </a:spcBef>
            <a:spcAft>
              <a:spcPct val="35000"/>
            </a:spcAft>
            <a:buNone/>
          </a:pPr>
          <a:r>
            <a:rPr lang="tr-TR" sz="1800" b="0" kern="1200" dirty="0">
              <a:solidFill>
                <a:schemeClr val="tx1"/>
              </a:solidFill>
            </a:rPr>
            <a:t>2- Yoksulluk</a:t>
          </a:r>
        </a:p>
        <a:p>
          <a:pPr marL="0" lvl="0" indent="0" algn="ctr" defTabSz="889000">
            <a:lnSpc>
              <a:spcPct val="90000"/>
            </a:lnSpc>
            <a:spcBef>
              <a:spcPct val="0"/>
            </a:spcBef>
            <a:spcAft>
              <a:spcPct val="35000"/>
            </a:spcAft>
            <a:buNone/>
          </a:pPr>
          <a:r>
            <a:rPr lang="tr-TR" sz="1800" b="0" kern="1200" dirty="0">
              <a:solidFill>
                <a:schemeClr val="tx1"/>
              </a:solidFill>
            </a:rPr>
            <a:t>3- Kentleşme</a:t>
          </a:r>
        </a:p>
        <a:p>
          <a:pPr marL="0" lvl="0" indent="0" algn="ctr" defTabSz="889000">
            <a:lnSpc>
              <a:spcPct val="90000"/>
            </a:lnSpc>
            <a:spcBef>
              <a:spcPct val="0"/>
            </a:spcBef>
            <a:spcAft>
              <a:spcPct val="35000"/>
            </a:spcAft>
            <a:buNone/>
          </a:pPr>
          <a:r>
            <a:rPr lang="tr-TR" sz="1800" b="0" kern="1200" dirty="0">
              <a:solidFill>
                <a:schemeClr val="tx1"/>
              </a:solidFill>
            </a:rPr>
            <a:t>4- Gelir adaletsizliği</a:t>
          </a:r>
        </a:p>
        <a:p>
          <a:pPr marL="0" lvl="0" indent="0" algn="ctr" defTabSz="889000">
            <a:lnSpc>
              <a:spcPct val="90000"/>
            </a:lnSpc>
            <a:spcBef>
              <a:spcPct val="0"/>
            </a:spcBef>
            <a:spcAft>
              <a:spcPct val="35000"/>
            </a:spcAft>
            <a:buNone/>
          </a:pPr>
          <a:r>
            <a:rPr lang="tr-TR" sz="1800" b="0" kern="1200" dirty="0">
              <a:solidFill>
                <a:schemeClr val="tx1"/>
              </a:solidFill>
            </a:rPr>
            <a:t>…</a:t>
          </a:r>
        </a:p>
        <a:p>
          <a:pPr marL="0" lvl="0" indent="0" algn="ctr" defTabSz="889000">
            <a:lnSpc>
              <a:spcPct val="90000"/>
            </a:lnSpc>
            <a:spcBef>
              <a:spcPct val="0"/>
            </a:spcBef>
            <a:spcAft>
              <a:spcPct val="35000"/>
            </a:spcAft>
            <a:buNone/>
          </a:pPr>
          <a:endParaRPr lang="tr-TR" sz="2200" kern="1200" dirty="0"/>
        </a:p>
      </dsp:txBody>
      <dsp:txXfrm rot="10800000">
        <a:off x="335547" y="2453943"/>
        <a:ext cx="2369850" cy="2921605"/>
      </dsp:txXfrm>
    </dsp:sp>
    <dsp:sp modelId="{C64CE0E5-EDC0-4A80-98DE-A468DD4753EF}">
      <dsp:nvSpPr>
        <dsp:cNvPr id="0" name=""/>
        <dsp:cNvSpPr/>
      </dsp:nvSpPr>
      <dsp:spPr>
        <a:xfrm>
          <a:off x="3035572" y="327192"/>
          <a:ext cx="2525166" cy="1799558"/>
        </a:xfrm>
        <a:prstGeom prst="roundRect">
          <a:avLst>
            <a:gd name="adj" fmla="val 10000"/>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l="-4000" r="-4000"/>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92DBA2C-BF9B-4139-97FB-C30E0512E26D}">
      <dsp:nvSpPr>
        <dsp:cNvPr id="0" name=""/>
        <dsp:cNvSpPr/>
      </dsp:nvSpPr>
      <dsp:spPr>
        <a:xfrm rot="10800000">
          <a:off x="3035572" y="2453943"/>
          <a:ext cx="2525166" cy="2999263"/>
        </a:xfrm>
        <a:prstGeom prst="round2SameRect">
          <a:avLst>
            <a:gd name="adj1" fmla="val 10500"/>
            <a:gd name="adj2" fmla="val 0"/>
          </a:avLst>
        </a:prstGeom>
        <a:solidFill>
          <a:schemeClr val="accent5">
            <a:hueOff val="1247628"/>
            <a:satOff val="-25244"/>
            <a:lumOff val="784"/>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t" anchorCtr="0">
          <a:noAutofit/>
        </a:bodyPr>
        <a:lstStyle/>
        <a:p>
          <a:pPr marL="0" lvl="0" indent="0" algn="ctr" defTabSz="800100">
            <a:lnSpc>
              <a:spcPct val="90000"/>
            </a:lnSpc>
            <a:spcBef>
              <a:spcPct val="0"/>
            </a:spcBef>
            <a:spcAft>
              <a:spcPct val="35000"/>
            </a:spcAft>
            <a:buNone/>
          </a:pPr>
          <a:r>
            <a:rPr lang="tr-TR" sz="1800" b="1" kern="1200" dirty="0"/>
            <a:t>Sosyal(Refah) Devletin Doğuşu</a:t>
          </a:r>
        </a:p>
        <a:p>
          <a:pPr marL="0" lvl="0" indent="0" algn="ctr" defTabSz="800100">
            <a:lnSpc>
              <a:spcPct val="90000"/>
            </a:lnSpc>
            <a:spcBef>
              <a:spcPct val="0"/>
            </a:spcBef>
            <a:spcAft>
              <a:spcPct val="35000"/>
            </a:spcAft>
            <a:buNone/>
          </a:pPr>
          <a:r>
            <a:rPr lang="tr-TR" sz="1800" b="0" kern="1200" dirty="0"/>
            <a:t>- Sosyal Politikanın Doğuşu</a:t>
          </a:r>
        </a:p>
        <a:p>
          <a:pPr marL="0" lvl="0" indent="0" algn="ctr" defTabSz="800100">
            <a:lnSpc>
              <a:spcPct val="90000"/>
            </a:lnSpc>
            <a:spcBef>
              <a:spcPct val="0"/>
            </a:spcBef>
            <a:spcAft>
              <a:spcPct val="35000"/>
            </a:spcAft>
            <a:buNone/>
          </a:pPr>
          <a:r>
            <a:rPr lang="tr-TR" sz="1800" b="0" kern="1200" dirty="0"/>
            <a:t>- Sosyal Politika Araçları</a:t>
          </a:r>
        </a:p>
        <a:p>
          <a:pPr marL="0" lvl="0" indent="0" algn="ctr" defTabSz="800100">
            <a:lnSpc>
              <a:spcPct val="90000"/>
            </a:lnSpc>
            <a:spcBef>
              <a:spcPct val="0"/>
            </a:spcBef>
            <a:spcAft>
              <a:spcPct val="35000"/>
            </a:spcAft>
            <a:buNone/>
          </a:pPr>
          <a:r>
            <a:rPr lang="tr-TR" sz="1800" b="0" kern="1200" dirty="0">
              <a:solidFill>
                <a:schemeClr val="tx1"/>
              </a:solidFill>
            </a:rPr>
            <a:t>1- Sosyal güvenlik sistemi</a:t>
          </a:r>
        </a:p>
        <a:p>
          <a:pPr marL="0" lvl="0" indent="0" algn="ctr" defTabSz="800100">
            <a:lnSpc>
              <a:spcPct val="90000"/>
            </a:lnSpc>
            <a:spcBef>
              <a:spcPct val="0"/>
            </a:spcBef>
            <a:spcAft>
              <a:spcPct val="35000"/>
            </a:spcAft>
            <a:buNone/>
          </a:pPr>
          <a:r>
            <a:rPr lang="tr-TR" sz="1800" b="0" kern="1200" dirty="0">
              <a:solidFill>
                <a:schemeClr val="tx1"/>
              </a:solidFill>
            </a:rPr>
            <a:t>2- Sosyal yardımlar</a:t>
          </a:r>
        </a:p>
        <a:p>
          <a:pPr marL="0" lvl="0" indent="0" algn="ctr" defTabSz="800100">
            <a:lnSpc>
              <a:spcPct val="90000"/>
            </a:lnSpc>
            <a:spcBef>
              <a:spcPct val="0"/>
            </a:spcBef>
            <a:spcAft>
              <a:spcPct val="35000"/>
            </a:spcAft>
            <a:buNone/>
          </a:pPr>
          <a:r>
            <a:rPr lang="tr-TR" sz="1800" b="0" kern="1200" dirty="0">
              <a:solidFill>
                <a:schemeClr val="tx1"/>
              </a:solidFill>
            </a:rPr>
            <a:t>3- Sosyal hizmetler</a:t>
          </a:r>
        </a:p>
      </dsp:txBody>
      <dsp:txXfrm rot="10800000">
        <a:off x="3113230" y="2453943"/>
        <a:ext cx="2369850" cy="2921605"/>
      </dsp:txXfrm>
    </dsp:sp>
    <dsp:sp modelId="{AA3E4644-B7D2-46B7-A0BF-8D7E29B44B46}">
      <dsp:nvSpPr>
        <dsp:cNvPr id="0" name=""/>
        <dsp:cNvSpPr/>
      </dsp:nvSpPr>
      <dsp:spPr>
        <a:xfrm>
          <a:off x="5813255" y="327192"/>
          <a:ext cx="2525166" cy="1799558"/>
        </a:xfrm>
        <a:prstGeom prst="roundRect">
          <a:avLst>
            <a:gd name="adj" fmla="val 10000"/>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l="-20000" r="-20000"/>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F1D1388-159E-4B84-BE70-99F240B6F50B}">
      <dsp:nvSpPr>
        <dsp:cNvPr id="0" name=""/>
        <dsp:cNvSpPr/>
      </dsp:nvSpPr>
      <dsp:spPr>
        <a:xfrm rot="10800000">
          <a:off x="5813255" y="2453943"/>
          <a:ext cx="2525166" cy="2999263"/>
        </a:xfrm>
        <a:prstGeom prst="round2SameRect">
          <a:avLst>
            <a:gd name="adj1" fmla="val 10500"/>
            <a:gd name="adj2" fmla="val 0"/>
          </a:avLst>
        </a:prstGeom>
        <a:solidFill>
          <a:schemeClr val="accent5">
            <a:hueOff val="2495256"/>
            <a:satOff val="-50489"/>
            <a:lumOff val="1569"/>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t" anchorCtr="0">
          <a:noAutofit/>
        </a:bodyPr>
        <a:lstStyle/>
        <a:p>
          <a:pPr marL="0" lvl="0" indent="0" algn="ctr" defTabSz="1111250">
            <a:lnSpc>
              <a:spcPct val="90000"/>
            </a:lnSpc>
            <a:spcBef>
              <a:spcPct val="0"/>
            </a:spcBef>
            <a:spcAft>
              <a:spcPct val="35000"/>
            </a:spcAft>
            <a:buNone/>
          </a:pPr>
          <a:r>
            <a:rPr lang="tr-TR" sz="2500" b="1" kern="1200" dirty="0"/>
            <a:t>Küreselleşme</a:t>
          </a:r>
        </a:p>
        <a:p>
          <a:pPr marL="0" lvl="0" indent="0" algn="ctr" defTabSz="1111250">
            <a:lnSpc>
              <a:spcPct val="90000"/>
            </a:lnSpc>
            <a:spcBef>
              <a:spcPct val="0"/>
            </a:spcBef>
            <a:spcAft>
              <a:spcPct val="35000"/>
            </a:spcAft>
            <a:buNone/>
          </a:pPr>
          <a:r>
            <a:rPr lang="tr-TR" sz="1800" b="0" kern="1200" dirty="0"/>
            <a:t>- Sosyal Politika Aktörlerinin Ortaya Çıkması </a:t>
          </a:r>
        </a:p>
        <a:p>
          <a:pPr marL="0" lvl="0" indent="0" algn="ctr" defTabSz="1111250">
            <a:lnSpc>
              <a:spcPct val="90000"/>
            </a:lnSpc>
            <a:spcBef>
              <a:spcPct val="0"/>
            </a:spcBef>
            <a:spcAft>
              <a:spcPct val="35000"/>
            </a:spcAft>
            <a:buNone/>
          </a:pPr>
          <a:r>
            <a:rPr lang="tr-TR" sz="1800" b="0" kern="1200" dirty="0">
              <a:solidFill>
                <a:schemeClr val="tx1"/>
              </a:solidFill>
            </a:rPr>
            <a:t>1- Devlet</a:t>
          </a:r>
        </a:p>
        <a:p>
          <a:pPr marL="0" lvl="0" indent="0" algn="ctr" defTabSz="1111250">
            <a:lnSpc>
              <a:spcPct val="90000"/>
            </a:lnSpc>
            <a:spcBef>
              <a:spcPct val="0"/>
            </a:spcBef>
            <a:spcAft>
              <a:spcPct val="35000"/>
            </a:spcAft>
            <a:buNone/>
          </a:pPr>
          <a:r>
            <a:rPr lang="tr-TR" sz="1800" b="0" kern="1200" dirty="0">
              <a:solidFill>
                <a:schemeClr val="tx1"/>
              </a:solidFill>
            </a:rPr>
            <a:t>2- Sivil Toplum Örgütlenmesi</a:t>
          </a:r>
        </a:p>
        <a:p>
          <a:pPr marL="0" lvl="0" indent="0" algn="ctr" defTabSz="1111250">
            <a:lnSpc>
              <a:spcPct val="90000"/>
            </a:lnSpc>
            <a:spcBef>
              <a:spcPct val="0"/>
            </a:spcBef>
            <a:spcAft>
              <a:spcPct val="35000"/>
            </a:spcAft>
            <a:buNone/>
          </a:pPr>
          <a:r>
            <a:rPr lang="tr-TR" sz="1800" b="0" kern="1200" dirty="0">
              <a:solidFill>
                <a:schemeClr val="tx1"/>
              </a:solidFill>
            </a:rPr>
            <a:t>3- Yerel Yönetimler</a:t>
          </a:r>
        </a:p>
        <a:p>
          <a:pPr marL="0" lvl="0" indent="0" algn="ctr" defTabSz="1111250">
            <a:lnSpc>
              <a:spcPct val="90000"/>
            </a:lnSpc>
            <a:spcBef>
              <a:spcPct val="0"/>
            </a:spcBef>
            <a:spcAft>
              <a:spcPct val="35000"/>
            </a:spcAft>
            <a:buNone/>
          </a:pPr>
          <a:r>
            <a:rPr lang="tr-TR" sz="1800" b="0" kern="1200" dirty="0">
              <a:solidFill>
                <a:schemeClr val="tx1"/>
              </a:solidFill>
            </a:rPr>
            <a:t>4- Özel Sektör</a:t>
          </a:r>
        </a:p>
      </dsp:txBody>
      <dsp:txXfrm rot="10800000">
        <a:off x="5890913" y="2453943"/>
        <a:ext cx="2369850" cy="2921605"/>
      </dsp:txXfrm>
    </dsp:sp>
  </dsp:spTree>
</dsp:drawing>
</file>

<file path=ppt/diagrams/layout1.xml><?xml version="1.0" encoding="utf-8"?>
<dgm:layoutDef xmlns:dgm="http://schemas.openxmlformats.org/drawingml/2006/diagram" xmlns:a="http://schemas.openxmlformats.org/drawingml/2006/main" uniqueId="urn:microsoft.com/office/officeart/2005/8/layout/pList2">
  <dgm:title val=""/>
  <dgm:desc val=""/>
  <dgm:catLst>
    <dgm:cat type="list" pri="11000"/>
    <dgm:cat type="picture" pri="24000"/>
    <dgm:cat type="pictureconvert" pri="2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3F301076-C72A-43DD-9D5F-AA170960D3C6}" type="datetimeFigureOut">
              <a:rPr lang="tr-TR" smtClean="0"/>
              <a:t>4.10.2024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AB027C5-2D90-4E96-83A4-FA2D05284E7C}" type="slidenum">
              <a:rPr lang="tr-TR" smtClean="0"/>
              <a:t>‹#›</a:t>
            </a:fld>
            <a:endParaRPr lang="tr-TR"/>
          </a:p>
        </p:txBody>
      </p:sp>
    </p:spTree>
    <p:extLst>
      <p:ext uri="{BB962C8B-B14F-4D97-AF65-F5344CB8AC3E}">
        <p14:creationId xmlns:p14="http://schemas.microsoft.com/office/powerpoint/2010/main" val="2483447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F301076-C72A-43DD-9D5F-AA170960D3C6}" type="datetimeFigureOut">
              <a:rPr lang="tr-TR" smtClean="0"/>
              <a:t>4.10.2024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AB027C5-2D90-4E96-83A4-FA2D05284E7C}" type="slidenum">
              <a:rPr lang="tr-TR" smtClean="0"/>
              <a:t>‹#›</a:t>
            </a:fld>
            <a:endParaRPr lang="tr-TR"/>
          </a:p>
        </p:txBody>
      </p:sp>
    </p:spTree>
    <p:extLst>
      <p:ext uri="{BB962C8B-B14F-4D97-AF65-F5344CB8AC3E}">
        <p14:creationId xmlns:p14="http://schemas.microsoft.com/office/powerpoint/2010/main" val="393385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F301076-C72A-43DD-9D5F-AA170960D3C6}" type="datetimeFigureOut">
              <a:rPr lang="tr-TR" smtClean="0"/>
              <a:t>4.10.2024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AB027C5-2D90-4E96-83A4-FA2D05284E7C}" type="slidenum">
              <a:rPr lang="tr-TR" smtClean="0"/>
              <a:t>‹#›</a:t>
            </a:fld>
            <a:endParaRPr lang="tr-T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3245067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F301076-C72A-43DD-9D5F-AA170960D3C6}" type="datetimeFigureOut">
              <a:rPr lang="tr-TR" smtClean="0"/>
              <a:t>4.10.2024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AB027C5-2D90-4E96-83A4-FA2D05284E7C}" type="slidenum">
              <a:rPr lang="tr-TR" smtClean="0"/>
              <a:t>‹#›</a:t>
            </a:fld>
            <a:endParaRPr lang="tr-TR"/>
          </a:p>
        </p:txBody>
      </p:sp>
    </p:spTree>
    <p:extLst>
      <p:ext uri="{BB962C8B-B14F-4D97-AF65-F5344CB8AC3E}">
        <p14:creationId xmlns:p14="http://schemas.microsoft.com/office/powerpoint/2010/main" val="40083830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F301076-C72A-43DD-9D5F-AA170960D3C6}" type="datetimeFigureOut">
              <a:rPr lang="tr-TR" smtClean="0"/>
              <a:t>4.10.2024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AB027C5-2D90-4E96-83A4-FA2D05284E7C}"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455531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F301076-C72A-43DD-9D5F-AA170960D3C6}" type="datetimeFigureOut">
              <a:rPr lang="tr-TR" smtClean="0"/>
              <a:t>4.10.2024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AB027C5-2D90-4E96-83A4-FA2D05284E7C}" type="slidenum">
              <a:rPr lang="tr-TR" smtClean="0"/>
              <a:t>‹#›</a:t>
            </a:fld>
            <a:endParaRPr lang="tr-TR"/>
          </a:p>
        </p:txBody>
      </p:sp>
    </p:spTree>
    <p:extLst>
      <p:ext uri="{BB962C8B-B14F-4D97-AF65-F5344CB8AC3E}">
        <p14:creationId xmlns:p14="http://schemas.microsoft.com/office/powerpoint/2010/main" val="19518967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F301076-C72A-43DD-9D5F-AA170960D3C6}" type="datetimeFigureOut">
              <a:rPr lang="tr-TR" smtClean="0"/>
              <a:t>4.10.2024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AB027C5-2D90-4E96-83A4-FA2D05284E7C}" type="slidenum">
              <a:rPr lang="tr-TR" smtClean="0"/>
              <a:t>‹#›</a:t>
            </a:fld>
            <a:endParaRPr lang="tr-TR"/>
          </a:p>
        </p:txBody>
      </p:sp>
    </p:spTree>
    <p:extLst>
      <p:ext uri="{BB962C8B-B14F-4D97-AF65-F5344CB8AC3E}">
        <p14:creationId xmlns:p14="http://schemas.microsoft.com/office/powerpoint/2010/main" val="17059502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F301076-C72A-43DD-9D5F-AA170960D3C6}" type="datetimeFigureOut">
              <a:rPr lang="tr-TR" smtClean="0"/>
              <a:t>4.10.2024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AB027C5-2D90-4E96-83A4-FA2D05284E7C}" type="slidenum">
              <a:rPr lang="tr-TR" smtClean="0"/>
              <a:t>‹#›</a:t>
            </a:fld>
            <a:endParaRPr lang="tr-TR"/>
          </a:p>
        </p:txBody>
      </p:sp>
    </p:spTree>
    <p:extLst>
      <p:ext uri="{BB962C8B-B14F-4D97-AF65-F5344CB8AC3E}">
        <p14:creationId xmlns:p14="http://schemas.microsoft.com/office/powerpoint/2010/main" val="1138726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F301076-C72A-43DD-9D5F-AA170960D3C6}" type="datetimeFigureOut">
              <a:rPr lang="tr-TR" smtClean="0"/>
              <a:t>4.10.2024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AB027C5-2D90-4E96-83A4-FA2D05284E7C}" type="slidenum">
              <a:rPr lang="tr-TR" smtClean="0"/>
              <a:t>‹#›</a:t>
            </a:fld>
            <a:endParaRPr lang="tr-TR"/>
          </a:p>
        </p:txBody>
      </p:sp>
    </p:spTree>
    <p:extLst>
      <p:ext uri="{BB962C8B-B14F-4D97-AF65-F5344CB8AC3E}">
        <p14:creationId xmlns:p14="http://schemas.microsoft.com/office/powerpoint/2010/main" val="3109467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F301076-C72A-43DD-9D5F-AA170960D3C6}" type="datetimeFigureOut">
              <a:rPr lang="tr-TR" smtClean="0"/>
              <a:t>4.10.2024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AB027C5-2D90-4E96-83A4-FA2D05284E7C}" type="slidenum">
              <a:rPr lang="tr-TR" smtClean="0"/>
              <a:t>‹#›</a:t>
            </a:fld>
            <a:endParaRPr lang="tr-TR"/>
          </a:p>
        </p:txBody>
      </p:sp>
    </p:spTree>
    <p:extLst>
      <p:ext uri="{BB962C8B-B14F-4D97-AF65-F5344CB8AC3E}">
        <p14:creationId xmlns:p14="http://schemas.microsoft.com/office/powerpoint/2010/main" val="852587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3F301076-C72A-43DD-9D5F-AA170960D3C6}" type="datetimeFigureOut">
              <a:rPr lang="tr-TR" smtClean="0"/>
              <a:t>4.10.2024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AB027C5-2D90-4E96-83A4-FA2D05284E7C}" type="slidenum">
              <a:rPr lang="tr-TR" smtClean="0"/>
              <a:t>‹#›</a:t>
            </a:fld>
            <a:endParaRPr lang="tr-TR"/>
          </a:p>
        </p:txBody>
      </p:sp>
    </p:spTree>
    <p:extLst>
      <p:ext uri="{BB962C8B-B14F-4D97-AF65-F5344CB8AC3E}">
        <p14:creationId xmlns:p14="http://schemas.microsoft.com/office/powerpoint/2010/main" val="33160761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3F301076-C72A-43DD-9D5F-AA170960D3C6}" type="datetimeFigureOut">
              <a:rPr lang="tr-TR" smtClean="0"/>
              <a:t>4.10.2024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AB027C5-2D90-4E96-83A4-FA2D05284E7C}" type="slidenum">
              <a:rPr lang="tr-TR" smtClean="0"/>
              <a:t>‹#›</a:t>
            </a:fld>
            <a:endParaRPr lang="tr-TR"/>
          </a:p>
        </p:txBody>
      </p:sp>
    </p:spTree>
    <p:extLst>
      <p:ext uri="{BB962C8B-B14F-4D97-AF65-F5344CB8AC3E}">
        <p14:creationId xmlns:p14="http://schemas.microsoft.com/office/powerpoint/2010/main" val="3238546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3F301076-C72A-43DD-9D5F-AA170960D3C6}" type="datetimeFigureOut">
              <a:rPr lang="tr-TR" smtClean="0"/>
              <a:t>4.10.2024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AB027C5-2D90-4E96-83A4-FA2D05284E7C}" type="slidenum">
              <a:rPr lang="tr-TR" smtClean="0"/>
              <a:t>‹#›</a:t>
            </a:fld>
            <a:endParaRPr lang="tr-TR"/>
          </a:p>
        </p:txBody>
      </p:sp>
    </p:spTree>
    <p:extLst>
      <p:ext uri="{BB962C8B-B14F-4D97-AF65-F5344CB8AC3E}">
        <p14:creationId xmlns:p14="http://schemas.microsoft.com/office/powerpoint/2010/main" val="3248188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301076-C72A-43DD-9D5F-AA170960D3C6}" type="datetimeFigureOut">
              <a:rPr lang="tr-TR" smtClean="0"/>
              <a:t>4.10.2024</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AB027C5-2D90-4E96-83A4-FA2D05284E7C}" type="slidenum">
              <a:rPr lang="tr-TR" smtClean="0"/>
              <a:t>‹#›</a:t>
            </a:fld>
            <a:endParaRPr lang="tr-TR"/>
          </a:p>
        </p:txBody>
      </p:sp>
    </p:spTree>
    <p:extLst>
      <p:ext uri="{BB962C8B-B14F-4D97-AF65-F5344CB8AC3E}">
        <p14:creationId xmlns:p14="http://schemas.microsoft.com/office/powerpoint/2010/main" val="17340501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stilini düzenlemek için tıklayın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3F301076-C72A-43DD-9D5F-AA170960D3C6}" type="datetimeFigureOut">
              <a:rPr lang="tr-TR" smtClean="0"/>
              <a:t>4.10.2024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AB027C5-2D90-4E96-83A4-FA2D05284E7C}" type="slidenum">
              <a:rPr lang="tr-TR" smtClean="0"/>
              <a:t>‹#›</a:t>
            </a:fld>
            <a:endParaRPr lang="tr-TR"/>
          </a:p>
        </p:txBody>
      </p:sp>
    </p:spTree>
    <p:extLst>
      <p:ext uri="{BB962C8B-B14F-4D97-AF65-F5344CB8AC3E}">
        <p14:creationId xmlns:p14="http://schemas.microsoft.com/office/powerpoint/2010/main" val="1963366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3F301076-C72A-43DD-9D5F-AA170960D3C6}" type="datetimeFigureOut">
              <a:rPr lang="tr-TR" smtClean="0"/>
              <a:t>4.10.2024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AB027C5-2D90-4E96-83A4-FA2D05284E7C}" type="slidenum">
              <a:rPr lang="tr-TR" smtClean="0"/>
              <a:t>‹#›</a:t>
            </a:fld>
            <a:endParaRPr lang="tr-TR"/>
          </a:p>
        </p:txBody>
      </p:sp>
    </p:spTree>
    <p:extLst>
      <p:ext uri="{BB962C8B-B14F-4D97-AF65-F5344CB8AC3E}">
        <p14:creationId xmlns:p14="http://schemas.microsoft.com/office/powerpoint/2010/main" val="17834971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F301076-C72A-43DD-9D5F-AA170960D3C6}" type="datetimeFigureOut">
              <a:rPr lang="tr-TR" smtClean="0"/>
              <a:t>4.10.2024</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AB027C5-2D90-4E96-83A4-FA2D05284E7C}" type="slidenum">
              <a:rPr lang="tr-TR" smtClean="0"/>
              <a:t>‹#›</a:t>
            </a:fld>
            <a:endParaRPr lang="tr-TR"/>
          </a:p>
        </p:txBody>
      </p:sp>
    </p:spTree>
    <p:extLst>
      <p:ext uri="{BB962C8B-B14F-4D97-AF65-F5344CB8AC3E}">
        <p14:creationId xmlns:p14="http://schemas.microsoft.com/office/powerpoint/2010/main" val="741340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7.jfif"/><Relationship Id="rId2" Type="http://schemas.openxmlformats.org/officeDocument/2006/relationships/image" Target="../media/image16.jfif"/><Relationship Id="rId1" Type="http://schemas.openxmlformats.org/officeDocument/2006/relationships/slideLayout" Target="../slideLayouts/slideLayout2.xml"/><Relationship Id="rId4" Type="http://schemas.openxmlformats.org/officeDocument/2006/relationships/image" Target="../media/image18.jfi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fi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fif"/><Relationship Id="rId2" Type="http://schemas.openxmlformats.org/officeDocument/2006/relationships/image" Target="../media/image4.jfif"/><Relationship Id="rId1" Type="http://schemas.openxmlformats.org/officeDocument/2006/relationships/slideLayout" Target="../slideLayouts/slideLayout2.xml"/><Relationship Id="rId5" Type="http://schemas.openxmlformats.org/officeDocument/2006/relationships/image" Target="../media/image7.jfif"/><Relationship Id="rId4" Type="http://schemas.openxmlformats.org/officeDocument/2006/relationships/image" Target="../media/image6.jfi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image" Target="../media/image12.jfif"/><Relationship Id="rId2" Type="http://schemas.openxmlformats.org/officeDocument/2006/relationships/image" Target="../media/image11.jfif"/><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8.xml.rels><?xml version="1.0" encoding="UTF-8" standalone="yes"?>
<Relationships xmlns="http://schemas.openxmlformats.org/package/2006/relationships"><Relationship Id="rId3" Type="http://schemas.openxmlformats.org/officeDocument/2006/relationships/image" Target="../media/image15.jfif"/><Relationship Id="rId2" Type="http://schemas.openxmlformats.org/officeDocument/2006/relationships/image" Target="../media/image14.jf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D50BE60-5FDC-457A-B314-41AEB5F01E1A}"/>
              </a:ext>
            </a:extLst>
          </p:cNvPr>
          <p:cNvSpPr>
            <a:spLocks noGrp="1"/>
          </p:cNvSpPr>
          <p:nvPr>
            <p:ph type="ctrTitle"/>
          </p:nvPr>
        </p:nvSpPr>
        <p:spPr/>
        <p:txBody>
          <a:bodyPr/>
          <a:lstStyle/>
          <a:p>
            <a:pPr algn="ctr"/>
            <a:r>
              <a:rPr lang="tr-TR"/>
              <a:t>Dezavantajlı Gruplar</a:t>
            </a:r>
            <a:endParaRPr lang="tr-TR" dirty="0"/>
          </a:p>
        </p:txBody>
      </p:sp>
      <p:sp>
        <p:nvSpPr>
          <p:cNvPr id="3" name="Alt Başlık 2">
            <a:extLst>
              <a:ext uri="{FF2B5EF4-FFF2-40B4-BE49-F238E27FC236}">
                <a16:creationId xmlns:a16="http://schemas.microsoft.com/office/drawing/2014/main" id="{CFA2B7D8-014C-4777-9A34-F7B57DC9B10A}"/>
              </a:ext>
            </a:extLst>
          </p:cNvPr>
          <p:cNvSpPr>
            <a:spLocks noGrp="1"/>
          </p:cNvSpPr>
          <p:nvPr>
            <p:ph type="subTitle" idx="1"/>
          </p:nvPr>
        </p:nvSpPr>
        <p:spPr>
          <a:xfrm>
            <a:off x="1507067" y="4322618"/>
            <a:ext cx="7766936" cy="825114"/>
          </a:xfrm>
        </p:spPr>
        <p:txBody>
          <a:bodyPr>
            <a:normAutofit/>
          </a:bodyPr>
          <a:lstStyle/>
          <a:p>
            <a:pPr algn="ctr"/>
            <a:r>
              <a:rPr lang="tr-TR" sz="2000" b="1" dirty="0"/>
              <a:t>1. Hafta: Sosyal Sorunların Tanımı </a:t>
            </a:r>
            <a:r>
              <a:rPr lang="tr-TR" sz="2000" b="1"/>
              <a:t>ve Tarihçesi</a:t>
            </a:r>
            <a:endParaRPr lang="tr-TR" sz="2000" b="1" dirty="0"/>
          </a:p>
        </p:txBody>
      </p:sp>
    </p:spTree>
    <p:extLst>
      <p:ext uri="{BB962C8B-B14F-4D97-AF65-F5344CB8AC3E}">
        <p14:creationId xmlns:p14="http://schemas.microsoft.com/office/powerpoint/2010/main" val="13378941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C14A2C4-29D7-454D-AA44-D09C10999B40}"/>
              </a:ext>
            </a:extLst>
          </p:cNvPr>
          <p:cNvSpPr>
            <a:spLocks noGrp="1"/>
          </p:cNvSpPr>
          <p:nvPr>
            <p:ph idx="1"/>
          </p:nvPr>
        </p:nvSpPr>
        <p:spPr>
          <a:xfrm>
            <a:off x="518007" y="151680"/>
            <a:ext cx="8596668" cy="6706320"/>
          </a:xfrm>
        </p:spPr>
        <p:txBody>
          <a:bodyPr>
            <a:normAutofit fontScale="92500" lnSpcReduction="10000"/>
          </a:bodyPr>
          <a:lstStyle/>
          <a:p>
            <a:pPr marL="0" indent="0" algn="just">
              <a:buNone/>
            </a:pPr>
            <a:r>
              <a:rPr lang="tr-TR" sz="1900" dirty="0"/>
              <a:t>Sosyal sorun olarak tanımlanan sorunlar zaman ve mekana göre değişiklikler gösterse de genel olarak her dönem ve toplumda sorun olarak irdelenen ana başlıklar sayılabilir. Bunlar: </a:t>
            </a:r>
          </a:p>
          <a:p>
            <a:pPr algn="ctr"/>
            <a:r>
              <a:rPr lang="tr-TR" sz="1900" dirty="0"/>
              <a:t>işsizlik, </a:t>
            </a:r>
          </a:p>
          <a:p>
            <a:pPr algn="ctr"/>
            <a:r>
              <a:rPr lang="tr-TR" sz="1900" dirty="0"/>
              <a:t>yoksulluk, </a:t>
            </a:r>
          </a:p>
          <a:p>
            <a:pPr algn="ctr"/>
            <a:r>
              <a:rPr lang="tr-TR" sz="1900" dirty="0"/>
              <a:t>ekonomik ve sosyal eşitsizlik, </a:t>
            </a:r>
          </a:p>
          <a:p>
            <a:pPr algn="ctr"/>
            <a:r>
              <a:rPr lang="tr-TR" sz="1900" dirty="0"/>
              <a:t>sağlık,</a:t>
            </a:r>
          </a:p>
          <a:p>
            <a:pPr algn="ctr"/>
            <a:r>
              <a:rPr lang="tr-TR" sz="1900" dirty="0"/>
              <a:t>eğitim ve aile kurumlarına ilişkin sorunlar, </a:t>
            </a:r>
          </a:p>
          <a:p>
            <a:pPr algn="ctr"/>
            <a:r>
              <a:rPr lang="tr-TR" sz="1900" dirty="0"/>
              <a:t>suç ve şiddet sorunları, </a:t>
            </a:r>
          </a:p>
          <a:p>
            <a:pPr algn="ctr"/>
            <a:r>
              <a:rPr lang="tr-TR" sz="1900" dirty="0"/>
              <a:t>yaşlılık, ve engellilik sorunları, </a:t>
            </a:r>
          </a:p>
          <a:p>
            <a:pPr algn="ctr"/>
            <a:r>
              <a:rPr lang="tr-TR" sz="1900" dirty="0"/>
              <a:t>madde bağımlılığı, </a:t>
            </a:r>
          </a:p>
          <a:p>
            <a:pPr algn="ctr"/>
            <a:r>
              <a:rPr lang="tr-TR" sz="1900" dirty="0"/>
              <a:t>ırkçılık ve etnik milliyetçilik, </a:t>
            </a:r>
          </a:p>
          <a:p>
            <a:pPr algn="ctr"/>
            <a:r>
              <a:rPr lang="tr-TR" sz="1900" dirty="0"/>
              <a:t>nüfus artışı, </a:t>
            </a:r>
          </a:p>
          <a:p>
            <a:pPr algn="ctr"/>
            <a:r>
              <a:rPr lang="tr-TR" sz="1900" dirty="0"/>
              <a:t>cinsiyetçilik, </a:t>
            </a:r>
          </a:p>
          <a:p>
            <a:pPr algn="ctr"/>
            <a:r>
              <a:rPr lang="tr-TR" sz="1900" dirty="0"/>
              <a:t>çevre sorunları, </a:t>
            </a:r>
          </a:p>
          <a:p>
            <a:pPr algn="ctr"/>
            <a:r>
              <a:rPr lang="tr-TR" sz="1900" dirty="0"/>
              <a:t>kentleşme ve </a:t>
            </a:r>
          </a:p>
          <a:p>
            <a:pPr algn="ctr"/>
            <a:r>
              <a:rPr lang="tr-TR" sz="1900" dirty="0"/>
              <a:t>çalışma ilişkileri olarak ifade edilebilir. </a:t>
            </a:r>
          </a:p>
          <a:p>
            <a:pPr marL="0" indent="0">
              <a:buNone/>
            </a:pPr>
            <a:br>
              <a:rPr lang="tr-TR" dirty="0"/>
            </a:br>
            <a:endParaRPr lang="tr-TR" dirty="0"/>
          </a:p>
        </p:txBody>
      </p:sp>
    </p:spTree>
    <p:extLst>
      <p:ext uri="{BB962C8B-B14F-4D97-AF65-F5344CB8AC3E}">
        <p14:creationId xmlns:p14="http://schemas.microsoft.com/office/powerpoint/2010/main" val="6299765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634A75B-2BD0-4B73-AB54-D6B58CA8A117}"/>
              </a:ext>
            </a:extLst>
          </p:cNvPr>
          <p:cNvSpPr>
            <a:spLocks noGrp="1"/>
          </p:cNvSpPr>
          <p:nvPr>
            <p:ph type="title"/>
          </p:nvPr>
        </p:nvSpPr>
        <p:spPr>
          <a:xfrm>
            <a:off x="294404" y="0"/>
            <a:ext cx="8596668" cy="1320800"/>
          </a:xfrm>
        </p:spPr>
        <p:txBody>
          <a:bodyPr>
            <a:normAutofit/>
          </a:bodyPr>
          <a:lstStyle/>
          <a:p>
            <a:pPr algn="ctr"/>
            <a:r>
              <a:rPr lang="tr-TR" sz="3200" b="1" dirty="0">
                <a:latin typeface="Times New Roman" panose="02020603050405020304" pitchFamily="18" charset="0"/>
                <a:cs typeface="Times New Roman" panose="02020603050405020304" pitchFamily="18" charset="0"/>
              </a:rPr>
              <a:t>Sosyal Sorunlarla Mücadelede </a:t>
            </a:r>
            <a:r>
              <a:rPr lang="tr-TR" sz="3200" b="1">
                <a:latin typeface="Times New Roman" panose="02020603050405020304" pitchFamily="18" charset="0"/>
                <a:cs typeface="Times New Roman" panose="02020603050405020304" pitchFamily="18" charset="0"/>
              </a:rPr>
              <a:t>Sosyal Politikalar</a:t>
            </a:r>
            <a:endParaRPr lang="tr-TR" sz="3200" b="1" dirty="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2C713706-4C71-4519-A2C2-EC72B0A10F02}"/>
              </a:ext>
            </a:extLst>
          </p:cNvPr>
          <p:cNvSpPr>
            <a:spLocks noGrp="1"/>
          </p:cNvSpPr>
          <p:nvPr>
            <p:ph idx="1"/>
          </p:nvPr>
        </p:nvSpPr>
        <p:spPr>
          <a:xfrm>
            <a:off x="469516" y="1320800"/>
            <a:ext cx="8596668" cy="3880773"/>
          </a:xfrm>
        </p:spPr>
        <p:txBody>
          <a:bodyPr/>
          <a:lstStyle/>
          <a:p>
            <a:pPr algn="just"/>
            <a:r>
              <a:rPr lang="tr-TR" dirty="0">
                <a:latin typeface="Times New Roman" panose="02020603050405020304" pitchFamily="18" charset="0"/>
                <a:cs typeface="Times New Roman" panose="02020603050405020304" pitchFamily="18" charset="0"/>
              </a:rPr>
              <a:t>Toplumsal hayatta zaman içerisinde çağlar değiştikçe sorunlar ve o sorunlara yapılan müdahalelerin çeşitleri de değişmektedir. </a:t>
            </a:r>
          </a:p>
          <a:p>
            <a:pPr algn="just"/>
            <a:r>
              <a:rPr lang="tr-TR" dirty="0">
                <a:latin typeface="Times New Roman" panose="02020603050405020304" pitchFamily="18" charset="0"/>
                <a:cs typeface="Times New Roman" panose="02020603050405020304" pitchFamily="18" charset="0"/>
              </a:rPr>
              <a:t>Nasıl ki ilkel toplumun sorunları ve müdahaleleri kendine özgü ise, tarım toplumunun ve sanayi toplumunun da sorunları ve müdahale anlayışları birbirinden farklı ve kendine özgü olmaktadır. Sanayi toplumu ile hayatımıza giren modern anlayış beraberinde daha önce toplumlarda olmayan sosyal sorunları getirmiştir. </a:t>
            </a:r>
          </a:p>
          <a:p>
            <a:pPr algn="just"/>
            <a:r>
              <a:rPr lang="tr-TR" dirty="0">
                <a:latin typeface="Times New Roman" panose="02020603050405020304" pitchFamily="18" charset="0"/>
                <a:cs typeface="Times New Roman" panose="02020603050405020304" pitchFamily="18" charset="0"/>
              </a:rPr>
              <a:t>Özellikle çalışma hayatını merkeze alan modern anlayış, daha önceki toplumlarda olmayan işsizlik, istihdam, kentleşme, yoksulluk ve gelir dağılımı gibi sorunları ölçülebilir hale getirmiş ve o alanları sorun olarak değerlendirip üzerine gitmiştir. </a:t>
            </a:r>
          </a:p>
          <a:p>
            <a:pPr algn="just"/>
            <a:endParaRPr lang="tr-TR" dirty="0">
              <a:latin typeface="Times New Roman" panose="02020603050405020304" pitchFamily="18" charset="0"/>
              <a:cs typeface="Times New Roman" panose="02020603050405020304" pitchFamily="18" charset="0"/>
            </a:endParaRPr>
          </a:p>
        </p:txBody>
      </p:sp>
      <p:pic>
        <p:nvPicPr>
          <p:cNvPr id="5" name="Resim 4">
            <a:extLst>
              <a:ext uri="{FF2B5EF4-FFF2-40B4-BE49-F238E27FC236}">
                <a16:creationId xmlns:a16="http://schemas.microsoft.com/office/drawing/2014/main" id="{85AFE334-46C1-4B3A-8D1C-C75D0656ADA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9709" y="4236893"/>
            <a:ext cx="2681678" cy="1543050"/>
          </a:xfrm>
          <a:prstGeom prst="rect">
            <a:avLst/>
          </a:prstGeom>
        </p:spPr>
      </p:pic>
      <p:pic>
        <p:nvPicPr>
          <p:cNvPr id="7" name="Resim 6">
            <a:extLst>
              <a:ext uri="{FF2B5EF4-FFF2-40B4-BE49-F238E27FC236}">
                <a16:creationId xmlns:a16="http://schemas.microsoft.com/office/drawing/2014/main" id="{CD6D1C89-ACB8-4190-A87E-5EB0847BBB0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57092" y="4719233"/>
            <a:ext cx="2628900" cy="1543050"/>
          </a:xfrm>
          <a:prstGeom prst="rect">
            <a:avLst/>
          </a:prstGeom>
        </p:spPr>
      </p:pic>
      <p:pic>
        <p:nvPicPr>
          <p:cNvPr id="9" name="Resim 8">
            <a:extLst>
              <a:ext uri="{FF2B5EF4-FFF2-40B4-BE49-F238E27FC236}">
                <a16:creationId xmlns:a16="http://schemas.microsoft.com/office/drawing/2014/main" id="{A4729600-71F7-411A-AB06-8150720DCAC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71697" y="5179002"/>
            <a:ext cx="2619375" cy="1543050"/>
          </a:xfrm>
          <a:prstGeom prst="rect">
            <a:avLst/>
          </a:prstGeom>
        </p:spPr>
      </p:pic>
    </p:spTree>
    <p:extLst>
      <p:ext uri="{BB962C8B-B14F-4D97-AF65-F5344CB8AC3E}">
        <p14:creationId xmlns:p14="http://schemas.microsoft.com/office/powerpoint/2010/main" val="18262159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E7B0555-74AB-4B5B-AE5C-11F04EE10426}"/>
              </a:ext>
            </a:extLst>
          </p:cNvPr>
          <p:cNvSpPr>
            <a:spLocks noGrp="1"/>
          </p:cNvSpPr>
          <p:nvPr>
            <p:ph idx="1"/>
          </p:nvPr>
        </p:nvSpPr>
        <p:spPr>
          <a:xfrm>
            <a:off x="580352" y="1308534"/>
            <a:ext cx="8596668" cy="3880773"/>
          </a:xfrm>
        </p:spPr>
        <p:txBody>
          <a:bodyPr/>
          <a:lstStyle/>
          <a:p>
            <a:pPr algn="just"/>
            <a:r>
              <a:rPr lang="tr-TR" dirty="0">
                <a:latin typeface="Times New Roman" panose="02020603050405020304" pitchFamily="18" charset="0"/>
                <a:cs typeface="Times New Roman" panose="02020603050405020304" pitchFamily="18" charset="0"/>
              </a:rPr>
              <a:t>Günümüzde ise, başta teknolojinin, iş yapma modellerinin, beklentilerin hızla değiştiği </a:t>
            </a:r>
            <a:r>
              <a:rPr lang="tr-TR" dirty="0" err="1">
                <a:latin typeface="Times New Roman" panose="02020603050405020304" pitchFamily="18" charset="0"/>
                <a:cs typeface="Times New Roman" panose="02020603050405020304" pitchFamily="18" charset="0"/>
              </a:rPr>
              <a:t>modernite</a:t>
            </a:r>
            <a:r>
              <a:rPr lang="tr-TR" dirty="0">
                <a:latin typeface="Times New Roman" panose="02020603050405020304" pitchFamily="18" charset="0"/>
                <a:cs typeface="Times New Roman" panose="02020603050405020304" pitchFamily="18" charset="0"/>
              </a:rPr>
              <a:t> sonrası (post modern) döneme girilmiştir. </a:t>
            </a:r>
          </a:p>
          <a:p>
            <a:pPr algn="just"/>
            <a:r>
              <a:rPr lang="tr-TR" dirty="0">
                <a:latin typeface="Times New Roman" panose="02020603050405020304" pitchFamily="18" charset="0"/>
                <a:cs typeface="Times New Roman" panose="02020603050405020304" pitchFamily="18" charset="0"/>
              </a:rPr>
              <a:t>Her dönemin kendine göre bir ruhu olduğu gibi, </a:t>
            </a:r>
            <a:r>
              <a:rPr lang="tr-TR" dirty="0" err="1">
                <a:latin typeface="Times New Roman" panose="02020603050405020304" pitchFamily="18" charset="0"/>
                <a:cs typeface="Times New Roman" panose="02020603050405020304" pitchFamily="18" charset="0"/>
              </a:rPr>
              <a:t>modernite</a:t>
            </a:r>
            <a:r>
              <a:rPr lang="tr-TR" dirty="0">
                <a:latin typeface="Times New Roman" panose="02020603050405020304" pitchFamily="18" charset="0"/>
                <a:cs typeface="Times New Roman" panose="02020603050405020304" pitchFamily="18" charset="0"/>
              </a:rPr>
              <a:t> sonrası dönemin de kendine özgü bir ruhu ve yaklaşımı söz konusudur. Bu dönemde en önemli faktör "değişim" olmaktadır. </a:t>
            </a:r>
          </a:p>
          <a:p>
            <a:pPr algn="just"/>
            <a:r>
              <a:rPr lang="tr-TR" dirty="0">
                <a:latin typeface="Times New Roman" panose="02020603050405020304" pitchFamily="18" charset="0"/>
                <a:cs typeface="Times New Roman" panose="02020603050405020304" pitchFamily="18" charset="0"/>
              </a:rPr>
              <a:t>Küreselleşme ile birlikte, teknoloji, kültür, toplumsal yapı, geleneksel anlayışlar, iş ve aile hayatındaki beklentiler, demografik yapı ve birçok olgu değişim ve dönüşüme uğramaktadır. O nedenle, sanayi toplumunun alışılmış olan sorunları ve o sorunlara müdahale yöntemleri de sanayi sonrası dönemde değişmektedir. Bu hızlı değişime uyum sağlayan toplumların başarılı olma ihtimalleri artmaktadır.</a:t>
            </a:r>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537058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93145C7-B1F7-4397-9C69-84AA8CD3B7B2}"/>
              </a:ext>
            </a:extLst>
          </p:cNvPr>
          <p:cNvSpPr>
            <a:spLocks noGrp="1"/>
          </p:cNvSpPr>
          <p:nvPr>
            <p:ph idx="1"/>
          </p:nvPr>
        </p:nvSpPr>
        <p:spPr>
          <a:xfrm>
            <a:off x="580352" y="1225407"/>
            <a:ext cx="8596668" cy="3880773"/>
          </a:xfrm>
        </p:spPr>
        <p:txBody>
          <a:bodyPr>
            <a:normAutofit/>
          </a:bodyPr>
          <a:lstStyle/>
          <a:p>
            <a:pPr algn="just"/>
            <a:r>
              <a:rPr lang="tr-TR" dirty="0">
                <a:latin typeface="Times New Roman" panose="02020603050405020304" pitchFamily="18" charset="0"/>
                <a:cs typeface="Times New Roman" panose="02020603050405020304" pitchFamily="18" charset="0"/>
              </a:rPr>
              <a:t>Sanayi devrimi sonrası oluşan yeni toplum yapısında ortaya çıkan yeni sorunlarla mücadelede yeni yöntemler uygulanmıştır. Sanayi devriminin ürünü olan sosyal sorunlarla mücadelede yine sanayi devriminin bir ürünü olan sosyal politika kullanılmıştır. Sosyal politikanın başlangıçta hedefi sanayi toplumunun ana sorunu olan işçi sınıfı ile kapitalist burjuvazi arasındaki sınıf çatışmaları çözmek ve toplumsal uzlaşıyı sağlamak olmuştur </a:t>
            </a:r>
          </a:p>
          <a:p>
            <a:pPr algn="just"/>
            <a:r>
              <a:rPr lang="tr-TR" dirty="0">
                <a:latin typeface="Times New Roman" panose="02020603050405020304" pitchFamily="18" charset="0"/>
                <a:cs typeface="Times New Roman" panose="02020603050405020304" pitchFamily="18" charset="0"/>
              </a:rPr>
              <a:t>Sosyal politika İkinci Dünya savaşına kadar işçi-işveren dar kapsamında ele alınmış, ancak zaman içinde toplumu olumsuz etkileyen sorunlar artmış ve sosyal politika, bireylerin toplumsal yaşamda karşılaştıkları veya karşılaşabilecekleri tüm sorunlar genişliğine ulaşmıştır. Sosyal politikanın ele aldığı konular, toplumsal yaşamdaki tüm sınıf ve grupların refah ve sosyal durumlarını ilgilendiren konular haline gelmiştir. Bu anlamda sosyal sorun, sağlık, eğitim, konut, çevre, yerleşim sorunları, personel sorunları ve demokratikleşmeyi de içine alacak şekilde genişlemiştir.</a:t>
            </a:r>
          </a:p>
          <a:p>
            <a:endParaRPr lang="tr-TR" dirty="0"/>
          </a:p>
        </p:txBody>
      </p:sp>
    </p:spTree>
    <p:extLst>
      <p:ext uri="{BB962C8B-B14F-4D97-AF65-F5344CB8AC3E}">
        <p14:creationId xmlns:p14="http://schemas.microsoft.com/office/powerpoint/2010/main" val="22087465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4402366-FCC2-49B4-BF77-070BA1A42434}"/>
              </a:ext>
            </a:extLst>
          </p:cNvPr>
          <p:cNvSpPr>
            <a:spLocks noGrp="1"/>
          </p:cNvSpPr>
          <p:nvPr>
            <p:ph idx="1"/>
          </p:nvPr>
        </p:nvSpPr>
        <p:spPr>
          <a:xfrm>
            <a:off x="511079" y="380280"/>
            <a:ext cx="8596668" cy="5279302"/>
          </a:xfrm>
        </p:spPr>
        <p:txBody>
          <a:bodyPr>
            <a:normAutofit fontScale="92500" lnSpcReduction="10000"/>
          </a:bodyPr>
          <a:lstStyle/>
          <a:p>
            <a:pPr algn="just"/>
            <a:r>
              <a:rPr lang="tr-TR" dirty="0">
                <a:solidFill>
                  <a:schemeClr val="tx1">
                    <a:lumMod val="65000"/>
                    <a:lumOff val="35000"/>
                  </a:schemeClr>
                </a:solidFill>
                <a:latin typeface="Times New Roman" panose="02020603050405020304" pitchFamily="18" charset="0"/>
                <a:cs typeface="Times New Roman" panose="02020603050405020304" pitchFamily="18" charset="0"/>
              </a:rPr>
              <a:t>Sosyal sorunlarla mücadele etmek amacıyla ortaya çıkan sosyal politikanın hedefi, toplumsal adaleti sağlamak, kapitalist toplum yapısında ortaya çıkan çeşitli sosyal sorunlara ilişkin olarak politikalar oluşturmak ve önlemler almaktır.</a:t>
            </a:r>
          </a:p>
          <a:p>
            <a:pPr algn="just"/>
            <a:r>
              <a:rPr lang="tr-TR" dirty="0">
                <a:solidFill>
                  <a:schemeClr val="tx1">
                    <a:lumMod val="65000"/>
                    <a:lumOff val="35000"/>
                  </a:schemeClr>
                </a:solidFill>
                <a:latin typeface="Times New Roman" panose="02020603050405020304" pitchFamily="18" charset="0"/>
                <a:cs typeface="Times New Roman" panose="02020603050405020304" pitchFamily="18" charset="0"/>
              </a:rPr>
              <a:t>Kapitalist toplum yapısının ortaya çıkardığı sosyal sorunlara barışçı yaklaşımlarla çözümler üretmek amacında olan sosyal politika, piyasa ekonomisinden kaynaklanan eşitsizlik ve dengesizlikleri gidermek, toplumsal refahı, toplumsal adaleti ve toplumsal düzeni sağlamak amacıyla ortaya çıkmış bir bilim dalıdır. </a:t>
            </a:r>
          </a:p>
          <a:p>
            <a:pPr algn="just"/>
            <a:r>
              <a:rPr lang="tr-TR" dirty="0">
                <a:solidFill>
                  <a:schemeClr val="tx1">
                    <a:lumMod val="65000"/>
                    <a:lumOff val="35000"/>
                  </a:schemeClr>
                </a:solidFill>
                <a:latin typeface="Times New Roman" panose="02020603050405020304" pitchFamily="18" charset="0"/>
                <a:cs typeface="Times New Roman" panose="02020603050405020304" pitchFamily="18" charset="0"/>
              </a:rPr>
              <a:t>Sosyal politikaların en önemli uygulayıcısı ve düzenleyicisi devlettir. Devlet bu anlamda serbest piyasa anlayışına müdahale etmekte, çıkardığı yasalarla piyasayı düzenlemekte ve toplumsal adaleti ve dengeyi sağlamaktadır. Bununla birlikte günümüzde küreselleşme sonrası sosyal politika uygulayıcıları devletle birlikte sivil toplum örgütleri, yerel yönetimler ve özel sektör olmuştur. Sosyal sorunlarla mücadele çok boyutlu ve çok aktörlü bir çalışmayı ve planlamayı gerektirmektedir. Bu mücadelede, bir yönüyle devletin tüm kurum ve kuruluşlarını ilgilendirirken, toplumu ve bireyleri de ilgilendirmekte ve onların da sorumluluklarına değer verilmektedir. </a:t>
            </a:r>
          </a:p>
          <a:p>
            <a:pPr algn="just"/>
            <a:r>
              <a:rPr lang="tr-TR" dirty="0">
                <a:solidFill>
                  <a:schemeClr val="tx1">
                    <a:lumMod val="65000"/>
                    <a:lumOff val="35000"/>
                  </a:schemeClr>
                </a:solidFill>
                <a:latin typeface="Times New Roman" panose="02020603050405020304" pitchFamily="18" charset="0"/>
                <a:cs typeface="Times New Roman" panose="02020603050405020304" pitchFamily="18" charset="0"/>
              </a:rPr>
              <a:t>Dolayısıyla sosyal sorunlarla mücadele bütüncül bakmayı gerektirecek yaklaşımları gerektirmektedir. Bu anlamda hem makro hem de mikro yaklaşımlar ve çözümler göz önünde bulundurulmalıdır. Yani sosyal sorunlarla mücadele bir yönüyle makro anlamda sosyal politikaların görevi iken, mikro anlamda ise sosyal </a:t>
            </a:r>
            <a:r>
              <a:rPr lang="tr-TR" err="1">
                <a:solidFill>
                  <a:schemeClr val="tx1">
                    <a:lumMod val="65000"/>
                    <a:lumOff val="35000"/>
                  </a:schemeClr>
                </a:solidFill>
                <a:latin typeface="Times New Roman" panose="02020603050405020304" pitchFamily="18" charset="0"/>
                <a:cs typeface="Times New Roman" panose="02020603050405020304" pitchFamily="18" charset="0"/>
              </a:rPr>
              <a:t>hizmetleri</a:t>
            </a:r>
            <a:r>
              <a:rPr lang="tr-TR">
                <a:solidFill>
                  <a:schemeClr val="tx1">
                    <a:lumMod val="65000"/>
                    <a:lumOff val="35000"/>
                  </a:schemeClr>
                </a:solidFill>
                <a:latin typeface="Times New Roman" panose="02020603050405020304" pitchFamily="18" charset="0"/>
                <a:cs typeface="Times New Roman" panose="02020603050405020304" pitchFamily="18" charset="0"/>
              </a:rPr>
              <a:t>, sosyal </a:t>
            </a:r>
            <a:r>
              <a:rPr lang="tr-TR" dirty="0">
                <a:solidFill>
                  <a:schemeClr val="tx1">
                    <a:lumMod val="65000"/>
                    <a:lumOff val="35000"/>
                  </a:schemeClr>
                </a:solidFill>
                <a:latin typeface="Times New Roman" panose="02020603050405020304" pitchFamily="18" charset="0"/>
                <a:cs typeface="Times New Roman" panose="02020603050405020304" pitchFamily="18" charset="0"/>
              </a:rPr>
              <a:t>güvenlik sistemleri ve sosyal yardımların kapsamına girmektedir. </a:t>
            </a:r>
          </a:p>
          <a:p>
            <a:pPr algn="just"/>
            <a:endParaRPr lang="tr-TR" dirty="0">
              <a:solidFill>
                <a:schemeClr val="tx1">
                  <a:lumMod val="65000"/>
                  <a:lumOff val="3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46179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a:extLst>
              <a:ext uri="{FF2B5EF4-FFF2-40B4-BE49-F238E27FC236}">
                <a16:creationId xmlns:a16="http://schemas.microsoft.com/office/drawing/2014/main" id="{8C3BB5C9-AD6A-4A48-9668-62741F467C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26592" y="1177203"/>
            <a:ext cx="3072264" cy="4080597"/>
          </a:xfrm>
          <a:prstGeom prst="rect">
            <a:avLst/>
          </a:prstGeom>
        </p:spPr>
      </p:pic>
      <p:pic>
        <p:nvPicPr>
          <p:cNvPr id="7" name="Resim 6">
            <a:extLst>
              <a:ext uri="{FF2B5EF4-FFF2-40B4-BE49-F238E27FC236}">
                <a16:creationId xmlns:a16="http://schemas.microsoft.com/office/drawing/2014/main" id="{5A76270F-0005-4390-8E53-1817B0242D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75509" y="1177203"/>
            <a:ext cx="2774344" cy="4080597"/>
          </a:xfrm>
          <a:prstGeom prst="rect">
            <a:avLst/>
          </a:prstGeom>
        </p:spPr>
      </p:pic>
    </p:spTree>
    <p:extLst>
      <p:ext uri="{BB962C8B-B14F-4D97-AF65-F5344CB8AC3E}">
        <p14:creationId xmlns:p14="http://schemas.microsoft.com/office/powerpoint/2010/main" val="13711909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0920A18-0A6A-4B2A-85AC-207B6A936322}"/>
              </a:ext>
            </a:extLst>
          </p:cNvPr>
          <p:cNvSpPr>
            <a:spLocks noGrp="1"/>
          </p:cNvSpPr>
          <p:nvPr>
            <p:ph type="title"/>
          </p:nvPr>
        </p:nvSpPr>
        <p:spPr>
          <a:xfrm>
            <a:off x="677334" y="145473"/>
            <a:ext cx="8596668" cy="775855"/>
          </a:xfrm>
        </p:spPr>
        <p:txBody>
          <a:bodyPr/>
          <a:lstStyle/>
          <a:p>
            <a:pPr algn="ctr"/>
            <a:r>
              <a:rPr lang="tr-TR" b="1" dirty="0">
                <a:latin typeface="Times New Roman" panose="02020603050405020304" pitchFamily="18" charset="0"/>
                <a:cs typeface="Times New Roman" panose="02020603050405020304" pitchFamily="18" charset="0"/>
              </a:rPr>
              <a:t>Sosyal Sorunlar</a:t>
            </a:r>
          </a:p>
        </p:txBody>
      </p:sp>
      <p:sp>
        <p:nvSpPr>
          <p:cNvPr id="3" name="İçerik Yer Tutucusu 2">
            <a:extLst>
              <a:ext uri="{FF2B5EF4-FFF2-40B4-BE49-F238E27FC236}">
                <a16:creationId xmlns:a16="http://schemas.microsoft.com/office/drawing/2014/main" id="{9A2A232C-44D8-499B-B5B9-CF26C37EDDF1}"/>
              </a:ext>
            </a:extLst>
          </p:cNvPr>
          <p:cNvSpPr>
            <a:spLocks noGrp="1"/>
          </p:cNvSpPr>
          <p:nvPr>
            <p:ph idx="1"/>
          </p:nvPr>
        </p:nvSpPr>
        <p:spPr>
          <a:xfrm>
            <a:off x="199352" y="927864"/>
            <a:ext cx="9381066" cy="5930136"/>
          </a:xfrm>
        </p:spPr>
        <p:txBody>
          <a:bodyPr>
            <a:normAutofit/>
          </a:bodyPr>
          <a:lstStyle/>
          <a:p>
            <a:pPr marL="0" indent="0" algn="just">
              <a:buNone/>
            </a:pPr>
            <a:r>
              <a:rPr lang="tr-TR" sz="2000" b="1" dirty="0">
                <a:solidFill>
                  <a:schemeClr val="accent2"/>
                </a:solidFill>
                <a:latin typeface="Times New Roman" panose="02020603050405020304" pitchFamily="18" charset="0"/>
                <a:cs typeface="Times New Roman" panose="02020603050405020304" pitchFamily="18" charset="0"/>
              </a:rPr>
              <a:t>SOSYAL SORUNUN TANIMI</a:t>
            </a:r>
          </a:p>
          <a:p>
            <a:pPr algn="just"/>
            <a:r>
              <a:rPr lang="tr-TR" sz="1600" b="1" dirty="0">
                <a:latin typeface="Times New Roman" panose="02020603050405020304" pitchFamily="18" charset="0"/>
                <a:cs typeface="Times New Roman" panose="02020603050405020304" pitchFamily="18" charset="0"/>
              </a:rPr>
              <a:t>"Sosyal Sorun" </a:t>
            </a:r>
            <a:r>
              <a:rPr lang="tr-TR" sz="1600" dirty="0">
                <a:latin typeface="Times New Roman" panose="02020603050405020304" pitchFamily="18" charset="0"/>
                <a:cs typeface="Times New Roman" panose="02020603050405020304" pitchFamily="18" charset="0"/>
              </a:rPr>
              <a:t>kavramında kullanılan </a:t>
            </a:r>
            <a:r>
              <a:rPr lang="tr-TR" sz="1600" b="1" dirty="0">
                <a:latin typeface="Times New Roman" panose="02020603050405020304" pitchFamily="18" charset="0"/>
                <a:cs typeface="Times New Roman" panose="02020603050405020304" pitchFamily="18" charset="0"/>
              </a:rPr>
              <a:t>"Sosyal" </a:t>
            </a:r>
            <a:r>
              <a:rPr lang="tr-TR" sz="1600" dirty="0">
                <a:latin typeface="Times New Roman" panose="02020603050405020304" pitchFamily="18" charset="0"/>
                <a:cs typeface="Times New Roman" panose="02020603050405020304" pitchFamily="18" charset="0"/>
              </a:rPr>
              <a:t>kelimesi birden fazla insanın oluşturduğu insan toplulukları, toplumla ile ilgilidir. Bu bakımdan kavramdaki "sorun" ile kastedilen tüm toplumu etkileyen sorunlardır. Bu noktada sosyal sorun, toplumun büyük kesimini etkileyen, çözümü de toplumsal olarak hareket etmekle mümkün olan durumlardır.</a:t>
            </a:r>
          </a:p>
          <a:p>
            <a:pPr algn="just"/>
            <a:r>
              <a:rPr lang="tr-TR" sz="1600" dirty="0">
                <a:latin typeface="Times New Roman" panose="02020603050405020304" pitchFamily="18" charset="0"/>
                <a:cs typeface="Times New Roman" panose="02020603050405020304" pitchFamily="18" charset="0"/>
              </a:rPr>
              <a:t> Bir sorun bireyler veya toplumsal hayat için olumsuz sonuçlar doğuruyorsa sosyal sorundur .</a:t>
            </a:r>
          </a:p>
          <a:p>
            <a:pPr algn="just"/>
            <a:r>
              <a:rPr lang="tr-TR" sz="1600" dirty="0">
                <a:latin typeface="Times New Roman" panose="02020603050405020304" pitchFamily="18" charset="0"/>
                <a:cs typeface="Times New Roman" panose="02020603050405020304" pitchFamily="18" charset="0"/>
              </a:rPr>
              <a:t>Toplumun karşılaştığı bir sorunu "sosyal sorun" olarak kabul etmesi, sorunun tüm toplumu olumsuz etkilemesine bağlıdır. </a:t>
            </a:r>
          </a:p>
          <a:p>
            <a:pPr algn="just"/>
            <a:r>
              <a:rPr lang="tr-TR" sz="1600" dirty="0">
                <a:latin typeface="Times New Roman" panose="02020603050405020304" pitchFamily="18" charset="0"/>
                <a:cs typeface="Times New Roman" panose="02020603050405020304" pitchFamily="18" charset="0"/>
              </a:rPr>
              <a:t>Toplumun algıladığı ve beklediği ideal yaşam, toplumsal denge ve refah tanımları içinde olmasını arzu etmediği, toplumun bu beklentilerini ve düzenini bozan her türlü sorun sosyal sorun içine girebilir. Toplumun sahip olduğu değerler, kültür ve normlara göre sosyal sorun tanımları değişebildiği gibi tüm toplumlar tarafından sosyal sorun olarak kabul gören sorunlar da olabilir. </a:t>
            </a:r>
          </a:p>
        </p:txBody>
      </p:sp>
      <p:pic>
        <p:nvPicPr>
          <p:cNvPr id="5" name="Resim 4">
            <a:extLst>
              <a:ext uri="{FF2B5EF4-FFF2-40B4-BE49-F238E27FC236}">
                <a16:creationId xmlns:a16="http://schemas.microsoft.com/office/drawing/2014/main" id="{6DF1B9A0-EACA-4F7F-A4B1-B20847B555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75752" y="4752975"/>
            <a:ext cx="5562600" cy="2105025"/>
          </a:xfrm>
          <a:prstGeom prst="rect">
            <a:avLst/>
          </a:prstGeom>
        </p:spPr>
      </p:pic>
    </p:spTree>
    <p:extLst>
      <p:ext uri="{BB962C8B-B14F-4D97-AF65-F5344CB8AC3E}">
        <p14:creationId xmlns:p14="http://schemas.microsoft.com/office/powerpoint/2010/main" val="41047501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2D8ADE6-0E0E-4868-8E91-394EEF270A40}"/>
              </a:ext>
            </a:extLst>
          </p:cNvPr>
          <p:cNvSpPr>
            <a:spLocks noGrp="1"/>
          </p:cNvSpPr>
          <p:nvPr>
            <p:ph idx="1"/>
          </p:nvPr>
        </p:nvSpPr>
        <p:spPr>
          <a:xfrm>
            <a:off x="130079" y="574244"/>
            <a:ext cx="6686357" cy="4558865"/>
          </a:xfrm>
        </p:spPr>
        <p:txBody>
          <a:bodyPr>
            <a:normAutofit lnSpcReduction="10000"/>
          </a:bodyPr>
          <a:lstStyle/>
          <a:p>
            <a:pPr algn="just"/>
            <a:r>
              <a:rPr lang="tr-TR" dirty="0">
                <a:latin typeface="Times New Roman" panose="02020603050405020304" pitchFamily="18" charset="0"/>
                <a:cs typeface="Times New Roman" panose="02020603050405020304" pitchFamily="18" charset="0"/>
              </a:rPr>
              <a:t>Toplumlar arasında olduğu gibi tarihsel süreç içinde de sosyal sorunun tanımı değişebilir. </a:t>
            </a:r>
          </a:p>
          <a:p>
            <a:pPr algn="just"/>
            <a:endParaRPr lang="tr-TR"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Toplum için geçmişte sorun olarak algılanan ve tanımlanan bir konu, daha sonra sorun olarak tanımlanmayabilir. Bu durumun tam tersi olarak bir dönem toplum tarafından sorun olarak görülmeyen bir konu daha sonra toplumun geniş bir kesimini etkilediğinin görülmesi ile sosyal sorun olarak tanımlanabilir. </a:t>
            </a:r>
          </a:p>
          <a:p>
            <a:pPr algn="just"/>
            <a:endParaRPr lang="tr-TR" dirty="0">
              <a:latin typeface="Times New Roman" panose="02020603050405020304" pitchFamily="18" charset="0"/>
              <a:cs typeface="Times New Roman" panose="02020603050405020304" pitchFamily="18" charset="0"/>
            </a:endParaRPr>
          </a:p>
          <a:p>
            <a:pPr algn="just"/>
            <a:endParaRPr lang="tr-TR"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Örneğin afyon kullanımı bir dönem bireysel sorun olarak görülmüş ve sosyal sorun olarak algılanmamıştır. Ancak daha sonra toplumun geniş bir bölümünü etkilediği görülünce sosyal sorun olarak ele alınmaya başlanmıştır. </a:t>
            </a:r>
          </a:p>
          <a:p>
            <a:pPr marL="0" indent="0">
              <a:buNone/>
            </a:pPr>
            <a:endParaRPr lang="tr-TR" dirty="0"/>
          </a:p>
        </p:txBody>
      </p:sp>
      <p:pic>
        <p:nvPicPr>
          <p:cNvPr id="5" name="Resim 4">
            <a:extLst>
              <a:ext uri="{FF2B5EF4-FFF2-40B4-BE49-F238E27FC236}">
                <a16:creationId xmlns:a16="http://schemas.microsoft.com/office/drawing/2014/main" id="{2D710BFA-A4BE-4796-BE92-5BC2201CF10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34201" y="2990850"/>
            <a:ext cx="2552700" cy="1790700"/>
          </a:xfrm>
          <a:prstGeom prst="rect">
            <a:avLst/>
          </a:prstGeom>
        </p:spPr>
      </p:pic>
      <p:pic>
        <p:nvPicPr>
          <p:cNvPr id="7" name="Resim 6">
            <a:extLst>
              <a:ext uri="{FF2B5EF4-FFF2-40B4-BE49-F238E27FC236}">
                <a16:creationId xmlns:a16="http://schemas.microsoft.com/office/drawing/2014/main" id="{47D22EF2-B399-41FA-A1AE-4D729758C71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6232" y="4971616"/>
            <a:ext cx="3279053" cy="1819275"/>
          </a:xfrm>
          <a:prstGeom prst="rect">
            <a:avLst/>
          </a:prstGeom>
        </p:spPr>
      </p:pic>
      <p:pic>
        <p:nvPicPr>
          <p:cNvPr id="9" name="Resim 8">
            <a:extLst>
              <a:ext uri="{FF2B5EF4-FFF2-40B4-BE49-F238E27FC236}">
                <a16:creationId xmlns:a16="http://schemas.microsoft.com/office/drawing/2014/main" id="{F6E94968-A31D-47BC-94AF-166EE275DE1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94464" y="4971616"/>
            <a:ext cx="2514600" cy="1819275"/>
          </a:xfrm>
          <a:prstGeom prst="rect">
            <a:avLst/>
          </a:prstGeom>
        </p:spPr>
      </p:pic>
      <p:pic>
        <p:nvPicPr>
          <p:cNvPr id="11" name="Resim 10">
            <a:extLst>
              <a:ext uri="{FF2B5EF4-FFF2-40B4-BE49-F238E27FC236}">
                <a16:creationId xmlns:a16="http://schemas.microsoft.com/office/drawing/2014/main" id="{5D30F242-280A-4BB6-9200-40E18C57A1F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934201" y="443851"/>
            <a:ext cx="2552700" cy="2409825"/>
          </a:xfrm>
          <a:prstGeom prst="rect">
            <a:avLst/>
          </a:prstGeom>
        </p:spPr>
      </p:pic>
    </p:spTree>
    <p:extLst>
      <p:ext uri="{BB962C8B-B14F-4D97-AF65-F5344CB8AC3E}">
        <p14:creationId xmlns:p14="http://schemas.microsoft.com/office/powerpoint/2010/main" val="23971914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C83D7F1-EA69-4F1B-9AD8-5C683338CA6D}"/>
              </a:ext>
            </a:extLst>
          </p:cNvPr>
          <p:cNvSpPr>
            <a:spLocks noGrp="1"/>
          </p:cNvSpPr>
          <p:nvPr>
            <p:ph idx="1"/>
          </p:nvPr>
        </p:nvSpPr>
        <p:spPr>
          <a:xfrm>
            <a:off x="677334" y="228601"/>
            <a:ext cx="8596668" cy="5812762"/>
          </a:xfrm>
        </p:spPr>
        <p:txBody>
          <a:bodyPr>
            <a:normAutofit lnSpcReduction="10000"/>
          </a:bodyPr>
          <a:lstStyle/>
          <a:p>
            <a:pPr algn="just"/>
            <a:r>
              <a:rPr lang="tr-TR" b="1" i="1" u="sng" dirty="0">
                <a:latin typeface="Times New Roman" panose="02020603050405020304" pitchFamily="18" charset="0"/>
                <a:cs typeface="Times New Roman" panose="02020603050405020304" pitchFamily="18" charset="0"/>
              </a:rPr>
              <a:t>Sosyal sorunun tanımı geniş kapsamda ele alınacak olursa, </a:t>
            </a:r>
            <a:r>
              <a:rPr lang="tr-TR" dirty="0">
                <a:latin typeface="Times New Roman" panose="02020603050405020304" pitchFamily="18" charset="0"/>
                <a:cs typeface="Times New Roman" panose="02020603050405020304" pitchFamily="18" charset="0"/>
              </a:rPr>
              <a:t>toplumsal çevrenin şartlarından doğan ve toplumun en üst düzeydeki hedeflerini (toplumsal adalet, toplumsal denge, toplumsal barış, toplumsal gelişme, toplumsal refah, toplumsal güvenlik ve toplumsal bütünleşme gibi) olumsuz yönde derinden etkileyen, düzeltilmesi için sosyal politika araçlarının kullanılmasına ihtiyaç duyulan bir durum olarak tanımlanabilir.</a:t>
            </a:r>
          </a:p>
          <a:p>
            <a:pPr algn="just"/>
            <a:endParaRPr lang="tr-TR" dirty="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rPr>
              <a:t>Sosyal sorunların tespit edilmesi ve tanımlanması kadar çözülmesi de çok önemlidir. Sosyal sorunların çözümüne ilişkin olarak beş temel adımdan söz edilebilir: </a:t>
            </a:r>
          </a:p>
          <a:p>
            <a:pPr marL="0" indent="0">
              <a:buNone/>
            </a:pPr>
            <a:endParaRPr lang="tr-TR" dirty="0">
              <a:latin typeface="Times New Roman" panose="02020603050405020304" pitchFamily="18" charset="0"/>
              <a:cs typeface="Times New Roman" panose="02020603050405020304" pitchFamily="18" charset="0"/>
            </a:endParaRPr>
          </a:p>
          <a:p>
            <a:r>
              <a:rPr lang="tr-TR" b="1" dirty="0">
                <a:latin typeface="Times New Roman" panose="02020603050405020304" pitchFamily="18" charset="0"/>
                <a:cs typeface="Times New Roman" panose="02020603050405020304" pitchFamily="18" charset="0"/>
              </a:rPr>
              <a:t>birincisi,</a:t>
            </a:r>
            <a:r>
              <a:rPr lang="tr-TR" dirty="0">
                <a:latin typeface="Times New Roman" panose="02020603050405020304" pitchFamily="18" charset="0"/>
                <a:cs typeface="Times New Roman" panose="02020603050405020304" pitchFamily="18" charset="0"/>
              </a:rPr>
              <a:t> sorunlar ortaya çıkmadan önce tespit edilerek önlemler almak, </a:t>
            </a:r>
          </a:p>
          <a:p>
            <a:r>
              <a:rPr lang="tr-TR" b="1" dirty="0">
                <a:latin typeface="Times New Roman" panose="02020603050405020304" pitchFamily="18" charset="0"/>
                <a:cs typeface="Times New Roman" panose="02020603050405020304" pitchFamily="18" charset="0"/>
              </a:rPr>
              <a:t>ikincisi,</a:t>
            </a:r>
            <a:r>
              <a:rPr lang="tr-TR" dirty="0">
                <a:latin typeface="Times New Roman" panose="02020603050405020304" pitchFamily="18" charset="0"/>
                <a:cs typeface="Times New Roman" panose="02020603050405020304" pitchFamily="18" charset="0"/>
              </a:rPr>
              <a:t> alınan önlemlerin yeterli olmadığı durumda soruna ilişkin kuruluşların veya devletin soruna müdahale etmesi, </a:t>
            </a:r>
          </a:p>
          <a:p>
            <a:r>
              <a:rPr lang="tr-TR" b="1" dirty="0">
                <a:latin typeface="Times New Roman" panose="02020603050405020304" pitchFamily="18" charset="0"/>
                <a:cs typeface="Times New Roman" panose="02020603050405020304" pitchFamily="18" charset="0"/>
              </a:rPr>
              <a:t>üçüncüsü,</a:t>
            </a:r>
            <a:r>
              <a:rPr lang="tr-TR" dirty="0">
                <a:latin typeface="Times New Roman" panose="02020603050405020304" pitchFamily="18" charset="0"/>
                <a:cs typeface="Times New Roman" panose="02020603050405020304" pitchFamily="18" charset="0"/>
              </a:rPr>
              <a:t> sosyal reform yapılması, </a:t>
            </a:r>
          </a:p>
          <a:p>
            <a:r>
              <a:rPr lang="tr-TR" b="1" dirty="0">
                <a:latin typeface="Times New Roman" panose="02020603050405020304" pitchFamily="18" charset="0"/>
                <a:cs typeface="Times New Roman" panose="02020603050405020304" pitchFamily="18" charset="0"/>
              </a:rPr>
              <a:t>dördüncüsü,</a:t>
            </a:r>
            <a:r>
              <a:rPr lang="tr-TR" dirty="0">
                <a:latin typeface="Times New Roman" panose="02020603050405020304" pitchFamily="18" charset="0"/>
                <a:cs typeface="Times New Roman" panose="02020603050405020304" pitchFamily="18" charset="0"/>
              </a:rPr>
              <a:t> sorunların yeniden tanımlanması ve doğalarına ilişkin araştırmaların yapılması </a:t>
            </a:r>
          </a:p>
          <a:p>
            <a:r>
              <a:rPr lang="tr-TR" b="1" dirty="0">
                <a:latin typeface="Times New Roman" panose="02020603050405020304" pitchFamily="18" charset="0"/>
                <a:cs typeface="Times New Roman" panose="02020603050405020304" pitchFamily="18" charset="0"/>
              </a:rPr>
              <a:t>beşincisi ise,</a:t>
            </a:r>
            <a:r>
              <a:rPr lang="tr-TR" dirty="0">
                <a:latin typeface="Times New Roman" panose="02020603050405020304" pitchFamily="18" charset="0"/>
                <a:cs typeface="Times New Roman" panose="02020603050405020304" pitchFamily="18" charset="0"/>
              </a:rPr>
              <a:t> sosyal sorunlardan etkilenen kesimlere yönelik destek mekanizmalarının oluşturulması </a:t>
            </a:r>
          </a:p>
          <a:p>
            <a:endParaRPr lang="tr-TR" dirty="0"/>
          </a:p>
        </p:txBody>
      </p:sp>
    </p:spTree>
    <p:extLst>
      <p:ext uri="{BB962C8B-B14F-4D97-AF65-F5344CB8AC3E}">
        <p14:creationId xmlns:p14="http://schemas.microsoft.com/office/powerpoint/2010/main" val="963683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19D94BE-9187-45AF-B14C-DF0356CD760C}"/>
              </a:ext>
            </a:extLst>
          </p:cNvPr>
          <p:cNvSpPr>
            <a:spLocks noGrp="1"/>
          </p:cNvSpPr>
          <p:nvPr>
            <p:ph type="title"/>
          </p:nvPr>
        </p:nvSpPr>
        <p:spPr>
          <a:xfrm>
            <a:off x="476443" y="74757"/>
            <a:ext cx="8596668" cy="838200"/>
          </a:xfrm>
        </p:spPr>
        <p:txBody>
          <a:bodyPr/>
          <a:lstStyle/>
          <a:p>
            <a:pPr algn="ctr"/>
            <a:r>
              <a:rPr lang="tr-TR" b="1" dirty="0">
                <a:latin typeface="Times New Roman" panose="02020603050405020304" pitchFamily="18" charset="0"/>
                <a:cs typeface="Times New Roman" panose="02020603050405020304" pitchFamily="18" charset="0"/>
              </a:rPr>
              <a:t>Sosyal Sorunların Tarihsel Gelişimi</a:t>
            </a:r>
          </a:p>
        </p:txBody>
      </p:sp>
      <p:graphicFrame>
        <p:nvGraphicFramePr>
          <p:cNvPr id="10" name="İçerik Yer Tutucusu 9">
            <a:extLst>
              <a:ext uri="{FF2B5EF4-FFF2-40B4-BE49-F238E27FC236}">
                <a16:creationId xmlns:a16="http://schemas.microsoft.com/office/drawing/2014/main" id="{4A496F82-5132-4DE4-A1DB-D0366B1F9041}"/>
              </a:ext>
            </a:extLst>
          </p:cNvPr>
          <p:cNvGraphicFramePr>
            <a:graphicFrameLocks noGrp="1"/>
          </p:cNvGraphicFramePr>
          <p:nvPr>
            <p:ph idx="1"/>
            <p:extLst>
              <p:ext uri="{D42A27DB-BD31-4B8C-83A1-F6EECF244321}">
                <p14:modId xmlns:p14="http://schemas.microsoft.com/office/powerpoint/2010/main" val="3494585862"/>
              </p:ext>
            </p:extLst>
          </p:nvPr>
        </p:nvGraphicFramePr>
        <p:xfrm>
          <a:off x="698472" y="912957"/>
          <a:ext cx="8596312" cy="54532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511413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a:extLst>
              <a:ext uri="{FF2B5EF4-FFF2-40B4-BE49-F238E27FC236}">
                <a16:creationId xmlns:a16="http://schemas.microsoft.com/office/drawing/2014/main" id="{CF37213D-9C66-45EF-9551-EF814AF240B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86385" y="377052"/>
            <a:ext cx="3124200" cy="1314426"/>
          </a:xfrm>
        </p:spPr>
      </p:pic>
      <p:sp>
        <p:nvSpPr>
          <p:cNvPr id="9" name="Metin kutusu 8">
            <a:extLst>
              <a:ext uri="{FF2B5EF4-FFF2-40B4-BE49-F238E27FC236}">
                <a16:creationId xmlns:a16="http://schemas.microsoft.com/office/drawing/2014/main" id="{FA010A81-D152-40AE-91DC-41EAB8442163}"/>
              </a:ext>
            </a:extLst>
          </p:cNvPr>
          <p:cNvSpPr txBox="1"/>
          <p:nvPr/>
        </p:nvSpPr>
        <p:spPr>
          <a:xfrm>
            <a:off x="3603913" y="81133"/>
            <a:ext cx="5505451" cy="2308324"/>
          </a:xfrm>
          <a:prstGeom prst="rect">
            <a:avLst/>
          </a:prstGeom>
          <a:noFill/>
        </p:spPr>
        <p:txBody>
          <a:bodyPr wrap="square">
            <a:spAutoFit/>
          </a:bodyPr>
          <a:lstStyle/>
          <a:p>
            <a:pPr marL="0" indent="0">
              <a:buNone/>
            </a:pPr>
            <a:r>
              <a:rPr lang="tr-TR" b="1" dirty="0">
                <a:solidFill>
                  <a:schemeClr val="tx1">
                    <a:lumMod val="75000"/>
                    <a:lumOff val="25000"/>
                  </a:schemeClr>
                </a:solidFill>
                <a:latin typeface="Times New Roman" panose="02020603050405020304" pitchFamily="18" charset="0"/>
                <a:cs typeface="Times New Roman" panose="02020603050405020304" pitchFamily="18" charset="0"/>
              </a:rPr>
              <a:t>M.Ö. VIII. yy. Tarım Devrimi</a:t>
            </a:r>
          </a:p>
          <a:p>
            <a:pPr marL="0" indent="0">
              <a:buNone/>
            </a:pPr>
            <a:endParaRPr lang="tr-TR" b="1" dirty="0">
              <a:solidFill>
                <a:schemeClr val="tx1">
                  <a:lumMod val="75000"/>
                  <a:lumOff val="25000"/>
                </a:schemeClr>
              </a:solidFill>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tr-TR" sz="1600" dirty="0">
                <a:solidFill>
                  <a:schemeClr val="tx1">
                    <a:lumMod val="75000"/>
                    <a:lumOff val="25000"/>
                  </a:schemeClr>
                </a:solidFill>
                <a:latin typeface="Times New Roman" panose="02020603050405020304" pitchFamily="18" charset="0"/>
                <a:cs typeface="Times New Roman" panose="02020603050405020304" pitchFamily="18" charset="0"/>
              </a:rPr>
              <a:t>Avcı-toplayıcılıktan tarım toplumuna geçiş dönemidir.</a:t>
            </a:r>
          </a:p>
          <a:p>
            <a:pPr marL="285750" indent="-285750" algn="just">
              <a:buFont typeface="Arial" panose="020B0604020202020204" pitchFamily="34" charset="0"/>
              <a:buChar char="•"/>
            </a:pPr>
            <a:r>
              <a:rPr lang="tr-TR" sz="1600" dirty="0">
                <a:solidFill>
                  <a:schemeClr val="tx1">
                    <a:lumMod val="75000"/>
                    <a:lumOff val="25000"/>
                  </a:schemeClr>
                </a:solidFill>
                <a:latin typeface="Times New Roman" panose="02020603050405020304" pitchFamily="18" charset="0"/>
                <a:cs typeface="Times New Roman" panose="02020603050405020304" pitchFamily="18" charset="0"/>
              </a:rPr>
              <a:t>Yerleşik hayatı başlaması bu dönemde olmuştur.</a:t>
            </a:r>
          </a:p>
          <a:p>
            <a:pPr marL="285750" indent="-285750" algn="just">
              <a:buFont typeface="Arial" panose="020B0604020202020204" pitchFamily="34" charset="0"/>
              <a:buChar char="•"/>
            </a:pPr>
            <a:r>
              <a:rPr lang="tr-TR" sz="1600" dirty="0">
                <a:solidFill>
                  <a:schemeClr val="tx1">
                    <a:lumMod val="75000"/>
                    <a:lumOff val="25000"/>
                  </a:schemeClr>
                </a:solidFill>
                <a:latin typeface="Times New Roman" panose="02020603050405020304" pitchFamily="18" charset="0"/>
                <a:cs typeface="Times New Roman" panose="02020603050405020304" pitchFamily="18" charset="0"/>
              </a:rPr>
              <a:t>Çiftçilik yapan ve hayvan yetiştiren topluluklar oluşmuştur.</a:t>
            </a:r>
          </a:p>
          <a:p>
            <a:pPr algn="just"/>
            <a:endParaRPr lang="tr-TR" dirty="0">
              <a:solidFill>
                <a:schemeClr val="tx1">
                  <a:lumMod val="75000"/>
                  <a:lumOff val="25000"/>
                </a:schemeClr>
              </a:solidFill>
            </a:endParaRPr>
          </a:p>
          <a:p>
            <a:pPr algn="just"/>
            <a:endParaRPr lang="tr-TR" sz="2000" b="1" dirty="0">
              <a:solidFill>
                <a:schemeClr val="tx1">
                  <a:lumMod val="75000"/>
                  <a:lumOff val="25000"/>
                </a:schemeClr>
              </a:solidFill>
            </a:endParaRPr>
          </a:p>
          <a:p>
            <a:pPr algn="just"/>
            <a:endParaRPr lang="tr-TR" sz="2000" b="1" dirty="0">
              <a:solidFill>
                <a:schemeClr val="tx1">
                  <a:lumMod val="75000"/>
                  <a:lumOff val="25000"/>
                </a:schemeClr>
              </a:solidFill>
            </a:endParaRPr>
          </a:p>
        </p:txBody>
      </p:sp>
      <p:pic>
        <p:nvPicPr>
          <p:cNvPr id="11" name="Resim 10">
            <a:extLst>
              <a:ext uri="{FF2B5EF4-FFF2-40B4-BE49-F238E27FC236}">
                <a16:creationId xmlns:a16="http://schemas.microsoft.com/office/drawing/2014/main" id="{69EFC1AE-3673-4BDE-9AF8-39333DEAF7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714" y="5243946"/>
            <a:ext cx="3124199" cy="1614054"/>
          </a:xfrm>
          <a:prstGeom prst="rect">
            <a:avLst/>
          </a:prstGeom>
        </p:spPr>
      </p:pic>
      <p:pic>
        <p:nvPicPr>
          <p:cNvPr id="13" name="Resim 12">
            <a:extLst>
              <a:ext uri="{FF2B5EF4-FFF2-40B4-BE49-F238E27FC236}">
                <a16:creationId xmlns:a16="http://schemas.microsoft.com/office/drawing/2014/main" id="{1FA929D2-0505-47AF-A452-770BFB88763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18402" y="5243946"/>
            <a:ext cx="3124199" cy="1614054"/>
          </a:xfrm>
          <a:prstGeom prst="rect">
            <a:avLst/>
          </a:prstGeom>
        </p:spPr>
      </p:pic>
      <p:sp>
        <p:nvSpPr>
          <p:cNvPr id="16" name="Metin kutusu 15">
            <a:extLst>
              <a:ext uri="{FF2B5EF4-FFF2-40B4-BE49-F238E27FC236}">
                <a16:creationId xmlns:a16="http://schemas.microsoft.com/office/drawing/2014/main" id="{7C95008C-5983-4AEB-B276-552ED1FFC617}"/>
              </a:ext>
            </a:extLst>
          </p:cNvPr>
          <p:cNvSpPr txBox="1"/>
          <p:nvPr/>
        </p:nvSpPr>
        <p:spPr>
          <a:xfrm>
            <a:off x="74658" y="1691478"/>
            <a:ext cx="9718964" cy="3600986"/>
          </a:xfrm>
          <a:prstGeom prst="rect">
            <a:avLst/>
          </a:prstGeom>
          <a:noFill/>
        </p:spPr>
        <p:txBody>
          <a:bodyPr wrap="square">
            <a:spAutoFit/>
          </a:bodyPr>
          <a:lstStyle/>
          <a:p>
            <a:pPr algn="ctr"/>
            <a:r>
              <a:rPr lang="tr-TR" sz="2000" b="1" dirty="0">
                <a:solidFill>
                  <a:schemeClr val="tx1">
                    <a:lumMod val="75000"/>
                    <a:lumOff val="25000"/>
                  </a:schemeClr>
                </a:solidFill>
                <a:latin typeface="Times New Roman" panose="02020603050405020304" pitchFamily="18" charset="0"/>
                <a:cs typeface="Times New Roman" panose="02020603050405020304" pitchFamily="18" charset="0"/>
              </a:rPr>
              <a:t>18. yy. Sanayi Devrimi</a:t>
            </a:r>
          </a:p>
          <a:p>
            <a:pPr marL="285750" indent="-285750" algn="just">
              <a:buFont typeface="Arial" panose="020B0604020202020204" pitchFamily="34" charset="0"/>
              <a:buChar char="•"/>
            </a:pPr>
            <a:r>
              <a:rPr lang="tr-TR" sz="1600" dirty="0">
                <a:solidFill>
                  <a:schemeClr val="tx1">
                    <a:lumMod val="75000"/>
                    <a:lumOff val="25000"/>
                  </a:schemeClr>
                </a:solidFill>
                <a:latin typeface="Times New Roman" panose="02020603050405020304" pitchFamily="18" charset="0"/>
                <a:cs typeface="Times New Roman" panose="02020603050405020304" pitchFamily="18" charset="0"/>
              </a:rPr>
              <a:t>Üretimde insan ve hayvan gücüyle işleyen tarım toplumundan makine gücünün işlediği sanayi toplumuna geçiş dönemini kapsar.</a:t>
            </a:r>
          </a:p>
          <a:p>
            <a:pPr marL="285750" indent="-285750" algn="just">
              <a:buFont typeface="Arial" panose="020B0604020202020204" pitchFamily="34" charset="0"/>
              <a:buChar char="•"/>
            </a:pPr>
            <a:r>
              <a:rPr lang="tr-TR" sz="1600" dirty="0">
                <a:solidFill>
                  <a:schemeClr val="tx1">
                    <a:lumMod val="75000"/>
                    <a:lumOff val="25000"/>
                  </a:schemeClr>
                </a:solidFill>
                <a:latin typeface="Times New Roman" panose="02020603050405020304" pitchFamily="18" charset="0"/>
                <a:cs typeface="Times New Roman" panose="02020603050405020304" pitchFamily="18" charset="0"/>
              </a:rPr>
              <a:t>Toplumsal ve ekonomik hayatı böylesine etkileyen devrimin başlangıcı buharlı makine ile olmuştur. Buharlı makinenin icadı ile yaygın ve kitlesel üretimi mümkün kılan yeni teknoloji fabrikaların doğuşuna neden olmuştur. Atölyeden fabrika düzenine geçilmesi, atölyenin usta-çırak ilişkisinden fabrikanın patron-işçi ilişkisine geçilmesi sonucunu doğurmuştur. Fabrika temelli kitlesel üretime geçilmesi ile birlikte kırsal alanlarda tarım sektöründe toprağa bağlı olarak çalışan köylüler sanayi devrimi sonrası kurulan bu fabrika sisteminin vasıflı ve vasıfsız işçileri haline gelmiştir. </a:t>
            </a:r>
          </a:p>
          <a:p>
            <a:pPr marL="285750" indent="-285750" algn="just">
              <a:buFont typeface="Arial" panose="020B0604020202020204" pitchFamily="34" charset="0"/>
              <a:buChar char="•"/>
            </a:pPr>
            <a:r>
              <a:rPr lang="tr-TR" sz="1600" dirty="0">
                <a:solidFill>
                  <a:schemeClr val="tx1">
                    <a:lumMod val="75000"/>
                    <a:lumOff val="25000"/>
                  </a:schemeClr>
                </a:solidFill>
                <a:latin typeface="Times New Roman" panose="02020603050405020304" pitchFamily="18" charset="0"/>
                <a:cs typeface="Times New Roman" panose="02020603050405020304" pitchFamily="18" charset="0"/>
              </a:rPr>
              <a:t>Üretimin küçük atölyelerden fabrikalara taşınması ile birlikte oluşan işçi sınıfı da bu fabrikaların yoğunlaştığı kentlere göç etmişlerdir. Bu durumun topluma yansıyan olumsuz sonuçları olmuştur. Fabrikaların ülkenin bazı kentlerine yoğunlaşması ile insanlar gayet olumsuz şartlar altında sefil bir hayata mahkum olmuşlar, fabrikaların bulunduğu bölgelere yakın yerlere taşınmak zorunda kalmış ve buradaki teneke mahallelerde gayet sağlıksız şartlar altında yaşamak zorunda kalmışlardır. </a:t>
            </a:r>
          </a:p>
        </p:txBody>
      </p:sp>
    </p:spTree>
    <p:extLst>
      <p:ext uri="{BB962C8B-B14F-4D97-AF65-F5344CB8AC3E}">
        <p14:creationId xmlns:p14="http://schemas.microsoft.com/office/powerpoint/2010/main" val="5530534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E88FDF6-7B51-46AE-9E2D-1A3E69BAE43A}"/>
              </a:ext>
            </a:extLst>
          </p:cNvPr>
          <p:cNvSpPr>
            <a:spLocks noGrp="1"/>
          </p:cNvSpPr>
          <p:nvPr>
            <p:ph idx="1"/>
          </p:nvPr>
        </p:nvSpPr>
        <p:spPr>
          <a:xfrm>
            <a:off x="441807" y="571140"/>
            <a:ext cx="5577993" cy="5715720"/>
          </a:xfrm>
        </p:spPr>
        <p:txBody>
          <a:bodyPr>
            <a:normAutofit/>
          </a:bodyPr>
          <a:lstStyle/>
          <a:p>
            <a:pPr marL="0" indent="0" algn="just">
              <a:buNone/>
            </a:pPr>
            <a:r>
              <a:rPr lang="tr-TR" sz="2000" b="1" dirty="0">
                <a:solidFill>
                  <a:schemeClr val="accent2"/>
                </a:solidFill>
                <a:latin typeface="Times New Roman" panose="02020603050405020304" pitchFamily="18" charset="0"/>
                <a:cs typeface="Times New Roman" panose="02020603050405020304" pitchFamily="18" charset="0"/>
              </a:rPr>
              <a:t>SOSYAL SORUNLARIN TARİHSEL GELİŞİMİ</a:t>
            </a:r>
          </a:p>
          <a:p>
            <a:pPr marL="0" indent="0" algn="just">
              <a:buNone/>
            </a:pPr>
            <a:endParaRPr lang="tr-TR" sz="2000" b="1" dirty="0">
              <a:solidFill>
                <a:schemeClr val="accent2"/>
              </a:solidFill>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Sosyal sorunların ortaya çıkmaya başladığı tarihsel sürecin başlangıcında sorunların temelini oluşturan koşullar, sanayi devriminden sonra ortaya çıkan sefalet ücretleri, uzun çalışma süreleri, işsizlik, kadın ve çocukların fabrika yaşamına girmeleri ve toplumda oluşan sınıfsal farklılıklardan kaynaklanan çatışmalar olarak sayılabilir.</a:t>
            </a:r>
          </a:p>
          <a:p>
            <a:pPr algn="just"/>
            <a:r>
              <a:rPr lang="tr-TR" dirty="0">
                <a:latin typeface="Times New Roman" panose="02020603050405020304" pitchFamily="18" charset="0"/>
                <a:cs typeface="Times New Roman" panose="02020603050405020304" pitchFamily="18" charset="0"/>
              </a:rPr>
              <a:t>Ancak toplum hayatının dinamik yapısından kaynaklanan sosyal ve ekonomik gelişmeler sorunların tanımını ve içeriklerini değiştirmiş, zaman içinde yeni sorunları ortaya çıkarmış, bunlar çözülmüş, yerlerine yenileri doğmuştur. </a:t>
            </a:r>
          </a:p>
          <a:p>
            <a:pPr algn="just"/>
            <a:r>
              <a:rPr lang="tr-TR" dirty="0">
                <a:latin typeface="Times New Roman" panose="02020603050405020304" pitchFamily="18" charset="0"/>
                <a:cs typeface="Times New Roman" panose="02020603050405020304" pitchFamily="18" charset="0"/>
              </a:rPr>
              <a:t>İnsanlığın gelişimini son derece hızlandıran sanayi devrimi toplumsal hayatın da hızlı gelişim ve değişimini sağlamış, bu hızlı değişim içinde sosyal hayatı derinden etkileyen sorunlar da farklılaşmıştır. </a:t>
            </a:r>
          </a:p>
          <a:p>
            <a:pPr algn="just"/>
            <a:endParaRPr lang="tr-TR" dirty="0">
              <a:latin typeface="Times New Roman" panose="02020603050405020304" pitchFamily="18" charset="0"/>
              <a:cs typeface="Times New Roman" panose="02020603050405020304" pitchFamily="18" charset="0"/>
            </a:endParaRPr>
          </a:p>
        </p:txBody>
      </p:sp>
      <p:pic>
        <p:nvPicPr>
          <p:cNvPr id="5" name="Resim 4">
            <a:extLst>
              <a:ext uri="{FF2B5EF4-FFF2-40B4-BE49-F238E27FC236}">
                <a16:creationId xmlns:a16="http://schemas.microsoft.com/office/drawing/2014/main" id="{D3770A23-CF5B-4625-9EF5-23F94BB68AC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37589" y="1543050"/>
            <a:ext cx="2800350" cy="1638300"/>
          </a:xfrm>
          <a:prstGeom prst="rect">
            <a:avLst/>
          </a:prstGeom>
        </p:spPr>
      </p:pic>
      <p:pic>
        <p:nvPicPr>
          <p:cNvPr id="7" name="Resim 6">
            <a:extLst>
              <a:ext uri="{FF2B5EF4-FFF2-40B4-BE49-F238E27FC236}">
                <a16:creationId xmlns:a16="http://schemas.microsoft.com/office/drawing/2014/main" id="{24E17B6A-6A21-4919-A0C3-34D3AEEBDD3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37588" y="3800475"/>
            <a:ext cx="2828061" cy="1514475"/>
          </a:xfrm>
          <a:prstGeom prst="rect">
            <a:avLst/>
          </a:prstGeom>
        </p:spPr>
      </p:pic>
    </p:spTree>
    <p:extLst>
      <p:ext uri="{BB962C8B-B14F-4D97-AF65-F5344CB8AC3E}">
        <p14:creationId xmlns:p14="http://schemas.microsoft.com/office/powerpoint/2010/main" val="7140613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36658E4-307A-4965-B53D-2A90A162E5CE}"/>
              </a:ext>
            </a:extLst>
          </p:cNvPr>
          <p:cNvSpPr>
            <a:spLocks noGrp="1"/>
          </p:cNvSpPr>
          <p:nvPr>
            <p:ph idx="1"/>
          </p:nvPr>
        </p:nvSpPr>
        <p:spPr>
          <a:xfrm>
            <a:off x="524934" y="705861"/>
            <a:ext cx="8596668" cy="5452484"/>
          </a:xfrm>
        </p:spPr>
        <p:txBody>
          <a:bodyPr>
            <a:normAutofit/>
          </a:bodyPr>
          <a:lstStyle/>
          <a:p>
            <a:pPr algn="just"/>
            <a:r>
              <a:rPr lang="tr-TR" dirty="0">
                <a:latin typeface="Times New Roman" panose="02020603050405020304" pitchFamily="18" charset="0"/>
                <a:cs typeface="Times New Roman" panose="02020603050405020304" pitchFamily="18" charset="0"/>
              </a:rPr>
              <a:t>Nitekim 18. yüzyılın toplumsal hayatı ile 21. yüzyılın toplumsal hayatı arasında çok büyük farklar olduğu gibi sosyal sorun olarak nitelendirilen sorunlar arasında da çok büyük farklar vardır. </a:t>
            </a:r>
          </a:p>
          <a:p>
            <a:pPr algn="just"/>
            <a:r>
              <a:rPr lang="tr-TR" dirty="0">
                <a:latin typeface="Times New Roman" panose="02020603050405020304" pitchFamily="18" charset="0"/>
                <a:cs typeface="Times New Roman" panose="02020603050405020304" pitchFamily="18" charset="0"/>
              </a:rPr>
              <a:t>19. yüzyılda Batı Avrupa ülkeleri büyük bir hızla sanayileşmiş, kırsal kesimden kentlere büyük insan akınları olmuş, kentlerin hızla kalabalıklaşmasından kaynaklanan yerleşim yeri sorunu ortaya çıkmış, sefalet içinde meskenler korkunç manzara göstermiş, emeğin sömürülmesi dünyanın hiçbir döneminde görülmemiş dereceye ulaşmıştır. </a:t>
            </a:r>
          </a:p>
          <a:p>
            <a:pPr algn="just"/>
            <a:r>
              <a:rPr lang="tr-TR" dirty="0">
                <a:latin typeface="Times New Roman" panose="02020603050405020304" pitchFamily="18" charset="0"/>
                <a:cs typeface="Times New Roman" panose="02020603050405020304" pitchFamily="18" charset="0"/>
              </a:rPr>
              <a:t>Ancak bu sorunlar ağırlıklı olarak o dönemin ağır ve çözülmesi güç sorunlarıydı ve devirlerini yaşamış, çözülmüş, sonunda da tarihteki yerlerini almışlardır. </a:t>
            </a:r>
          </a:p>
          <a:p>
            <a:pPr algn="just"/>
            <a:r>
              <a:rPr lang="tr-TR" dirty="0">
                <a:latin typeface="Times New Roman" panose="02020603050405020304" pitchFamily="18" charset="0"/>
                <a:cs typeface="Times New Roman" panose="02020603050405020304" pitchFamily="18" charset="0"/>
              </a:rPr>
              <a:t>Sanayi devrimiyle birlikte ortaya çıkan sorunlar başlangıçta salt işçi kesimini etkilese de, kapitalist düzende toplumu oluşturan diğer kesimleri, yani çiftçiler, esnaf ve zanaatkarlar da olumsuz etkilenmişlerdir.  Aslında toplumun geniş kesimini oluşturmaları sebebi ile başlangıçta salt işçilerin sorunları sosyal sorun olarak tanımlansa da, daha sonra toplumu ve bireyi olumsuz etkileyen sorunlar sosyal sorun olarak tanımlanmıştır. </a:t>
            </a:r>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24742092"/>
      </p:ext>
    </p:extLst>
  </p:cSld>
  <p:clrMapOvr>
    <a:masterClrMapping/>
  </p:clrMapOvr>
</p:sld>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0</TotalTime>
  <Words>1550</Words>
  <Application>Microsoft Office PowerPoint</Application>
  <PresentationFormat>Geniş ekran</PresentationFormat>
  <Paragraphs>91</Paragraphs>
  <Slides>14</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14</vt:i4>
      </vt:variant>
    </vt:vector>
  </HeadingPairs>
  <TitlesOfParts>
    <vt:vector size="19" baseType="lpstr">
      <vt:lpstr>Arial</vt:lpstr>
      <vt:lpstr>Times New Roman</vt:lpstr>
      <vt:lpstr>Trebuchet MS</vt:lpstr>
      <vt:lpstr>Wingdings 3</vt:lpstr>
      <vt:lpstr>Yüzeyler</vt:lpstr>
      <vt:lpstr>Dezavantajlı Gruplar</vt:lpstr>
      <vt:lpstr>PowerPoint Sunusu</vt:lpstr>
      <vt:lpstr>Sosyal Sorunlar</vt:lpstr>
      <vt:lpstr>PowerPoint Sunusu</vt:lpstr>
      <vt:lpstr>PowerPoint Sunusu</vt:lpstr>
      <vt:lpstr>Sosyal Sorunların Tarihsel Gelişimi</vt:lpstr>
      <vt:lpstr>PowerPoint Sunusu</vt:lpstr>
      <vt:lpstr>PowerPoint Sunusu</vt:lpstr>
      <vt:lpstr>PowerPoint Sunusu</vt:lpstr>
      <vt:lpstr>PowerPoint Sunusu</vt:lpstr>
      <vt:lpstr>Sosyal Sorunlarla Mücadelede Sosyal Politikalar</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Toplumsal Sorunlar ve Sosyal Hizmet</dc:title>
  <dc:creator>Elif GÜRHAN DURAN</dc:creator>
  <cp:lastModifiedBy>Elif GÜRHAN DURAN</cp:lastModifiedBy>
  <cp:revision>11</cp:revision>
  <dcterms:created xsi:type="dcterms:W3CDTF">2022-02-13T11:45:27Z</dcterms:created>
  <dcterms:modified xsi:type="dcterms:W3CDTF">2024-10-04T16:18:50Z</dcterms:modified>
</cp:coreProperties>
</file>