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56" r:id="rId2"/>
    <p:sldId id="257" r:id="rId3"/>
    <p:sldId id="259" r:id="rId4"/>
    <p:sldId id="260" r:id="rId5"/>
    <p:sldId id="261" r:id="rId6"/>
    <p:sldId id="262" r:id="rId7"/>
    <p:sldId id="258" r:id="rId8"/>
    <p:sldId id="263" r:id="rId9"/>
    <p:sldId id="264" r:id="rId10"/>
    <p:sldId id="265" r:id="rId11"/>
    <p:sldId id="266" r:id="rId12"/>
    <p:sldId id="267" r:id="rId13"/>
    <p:sldId id="268" r:id="rId14"/>
    <p:sldId id="269" r:id="rId15"/>
    <p:sldId id="271" r:id="rId16"/>
    <p:sldId id="272" r:id="rId17"/>
    <p:sldId id="274" r:id="rId18"/>
    <p:sldId id="275" r:id="rId19"/>
    <p:sldId id="276" r:id="rId20"/>
    <p:sldId id="277" r:id="rId21"/>
    <p:sldId id="279" r:id="rId22"/>
    <p:sldId id="280" r:id="rId23"/>
    <p:sldId id="282"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968" autoAdjust="0"/>
  </p:normalViewPr>
  <p:slideViewPr>
    <p:cSldViewPr>
      <p:cViewPr varScale="1">
        <p:scale>
          <a:sx n="63" d="100"/>
          <a:sy n="63" d="100"/>
        </p:scale>
        <p:origin x="1596" y="78"/>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9B0ED-D9FF-40F1-8D82-91E09B12D3D1}" type="datetimeFigureOut">
              <a:rPr lang="tr-TR" smtClean="0"/>
              <a:t>14.12.2021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8DC39-0F77-4CE1-9AC0-A7B000C14D72}" type="slidenum">
              <a:rPr lang="tr-TR" smtClean="0"/>
              <a:t>‹#›</a:t>
            </a:fld>
            <a:endParaRPr lang="tr-TR"/>
          </a:p>
        </p:txBody>
      </p:sp>
    </p:spTree>
    <p:extLst>
      <p:ext uri="{BB962C8B-B14F-4D97-AF65-F5344CB8AC3E}">
        <p14:creationId xmlns:p14="http://schemas.microsoft.com/office/powerpoint/2010/main" val="25536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2DE4F200-F608-4FE1-BBDC-F34C42E047C5}" type="datetimeFigureOut">
              <a:rPr lang="tr-TR" smtClean="0"/>
              <a:t>14.12.2021</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6C2D125E-30AA-46E2-97D0-06FB9BBD067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14.12.2021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14.12.2021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E4F200-F608-4FE1-BBDC-F34C42E047C5}" type="datetimeFigureOut">
              <a:rPr lang="tr-TR" smtClean="0"/>
              <a:t>14.12.2021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2DE4F200-F608-4FE1-BBDC-F34C42E047C5}" type="datetimeFigureOut">
              <a:rPr lang="tr-TR" smtClean="0"/>
              <a:t>14.12.2021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2D125E-30AA-46E2-97D0-06FB9BBD067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DE4F200-F608-4FE1-BBDC-F34C42E047C5}" type="datetimeFigureOut">
              <a:rPr lang="tr-TR" smtClean="0"/>
              <a:t>14.12.2021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2DE4F200-F608-4FE1-BBDC-F34C42E047C5}" type="datetimeFigureOut">
              <a:rPr lang="tr-TR" smtClean="0"/>
              <a:t>14.12.2021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2DE4F200-F608-4FE1-BBDC-F34C42E047C5}" type="datetimeFigureOut">
              <a:rPr lang="tr-TR" smtClean="0"/>
              <a:t>14.12.2021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4F200-F608-4FE1-BBDC-F34C42E047C5}" type="datetimeFigureOut">
              <a:rPr lang="tr-TR" smtClean="0"/>
              <a:t>14.12.2021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DE4F200-F608-4FE1-BBDC-F34C42E047C5}" type="datetimeFigureOut">
              <a:rPr lang="tr-TR" smtClean="0"/>
              <a:t>14.12.2021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2D125E-30AA-46E2-97D0-06FB9BBD067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2DE4F200-F608-4FE1-BBDC-F34C42E047C5}" type="datetimeFigureOut">
              <a:rPr lang="tr-TR" smtClean="0"/>
              <a:t>14.12.2021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6C2D125E-30AA-46E2-97D0-06FB9BBD0671}"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E4F200-F608-4FE1-BBDC-F34C42E047C5}" type="datetimeFigureOut">
              <a:rPr lang="tr-TR" smtClean="0"/>
              <a:t>14.12.2021</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2D125E-30AA-46E2-97D0-06FB9BBD0671}"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rSQNi5sAwu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Planet" TargetMode="External"/><Relationship Id="rId7" Type="http://schemas.openxmlformats.org/officeDocument/2006/relationships/hyperlink" Target="https://en.wikipedia.org/wiki/Galaxy" TargetMode="External"/><Relationship Id="rId2" Type="http://schemas.openxmlformats.org/officeDocument/2006/relationships/hyperlink" Target="https://en.wikipedia.org/wiki/Planetary_civilization" TargetMode="External"/><Relationship Id="rId1" Type="http://schemas.openxmlformats.org/officeDocument/2006/relationships/slideLayout" Target="../slideLayouts/slideLayout2.xml"/><Relationship Id="rId6" Type="http://schemas.openxmlformats.org/officeDocument/2006/relationships/hyperlink" Target="https://en.wikipedia.org/wiki/Galactic_civilization" TargetMode="External"/><Relationship Id="rId5" Type="http://schemas.openxmlformats.org/officeDocument/2006/relationships/hyperlink" Target="https://en.wikipedia.org/wiki/Planetary_system" TargetMode="External"/><Relationship Id="rId4" Type="http://schemas.openxmlformats.org/officeDocument/2006/relationships/hyperlink" Target="https://en.wikipedia.org/wiki/Stellar_civiliza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Million_Tonnes_of_Oil_Equivalent" TargetMode="External"/><Relationship Id="rId2" Type="http://schemas.openxmlformats.org/officeDocument/2006/relationships/hyperlink" Target="https://en.wikipedia.org/wiki/World_energy_consumption"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en.wikipedia.org/wiki/Kilowatt_hour#Watt_hour_multiples_and_billing_unit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Regulatory_authority" TargetMode="External"/><Relationship Id="rId3" Type="http://schemas.openxmlformats.org/officeDocument/2006/relationships/hyperlink" Target="https://en.wikipedia.org/wiki/SpaceX" TargetMode="External"/><Relationship Id="rId7" Type="http://schemas.openxmlformats.org/officeDocument/2006/relationships/hyperlink" Target="https://en.wikipedia.org/wiki/Transceiver" TargetMode="External"/><Relationship Id="rId2" Type="http://schemas.openxmlformats.org/officeDocument/2006/relationships/hyperlink" Target="https://en.wikipedia.org/wiki/Satellite_internet_constellation" TargetMode="External"/><Relationship Id="rId1" Type="http://schemas.openxmlformats.org/officeDocument/2006/relationships/slideLayout" Target="../slideLayouts/slideLayout2.xml"/><Relationship Id="rId6" Type="http://schemas.openxmlformats.org/officeDocument/2006/relationships/hyperlink" Target="https://en.wikipedia.org/wiki/Low_Earth_orbit" TargetMode="External"/><Relationship Id="rId5" Type="http://schemas.openxmlformats.org/officeDocument/2006/relationships/hyperlink" Target="https://en.wikipedia.org/wiki/Small_satellite" TargetMode="External"/><Relationship Id="rId4" Type="http://schemas.openxmlformats.org/officeDocument/2006/relationships/hyperlink" Target="https://en.wikipedia.org/wiki/Satellite_Internet_access" TargetMode="External"/><Relationship Id="rId9" Type="http://schemas.openxmlformats.org/officeDocument/2006/relationships/hyperlink" Target="https://en.wikipedia.org/wiki/Beta_tes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International_Telecommunication_Union" TargetMode="External"/><Relationship Id="rId2" Type="http://schemas.openxmlformats.org/officeDocument/2006/relationships/hyperlink" Target="https://en.wikipedia.org/wiki/Federal_Communications_Commission" TargetMode="External"/><Relationship Id="rId1" Type="http://schemas.openxmlformats.org/officeDocument/2006/relationships/slideLayout" Target="../slideLayouts/slideLayout2.xml"/><Relationship Id="rId5" Type="http://schemas.openxmlformats.org/officeDocument/2006/relationships/hyperlink" Target="https://en.wikipedia.org/wiki/Microsoft_Azure" TargetMode="External"/><Relationship Id="rId4" Type="http://schemas.openxmlformats.org/officeDocument/2006/relationships/hyperlink" Target="https://en.wikipedia.org/wiki/Google_Cloud_Platfor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Hall-effect_thruster" TargetMode="External"/><Relationship Id="rId2" Type="http://schemas.openxmlformats.org/officeDocument/2006/relationships/hyperlink" Target="https://en.wikipedia.org/wiki/Astronomer" TargetMode="External"/><Relationship Id="rId1" Type="http://schemas.openxmlformats.org/officeDocument/2006/relationships/slideLayout" Target="../slideLayouts/slideLayout2.xml"/><Relationship Id="rId4" Type="http://schemas.openxmlformats.org/officeDocument/2006/relationships/hyperlink" Target="https://en.wikipedia.org/wiki/De-orb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oards.greenhouse.io/spacex/jobs/5526161002?gh_jid=552616100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Large_strategic_science_missions" TargetMode="External"/><Relationship Id="rId13" Type="http://schemas.openxmlformats.org/officeDocument/2006/relationships/hyperlink" Target="https://en.wikipedia.org/wiki/Galaxy_formation_and_evolution" TargetMode="External"/><Relationship Id="rId3" Type="http://schemas.openxmlformats.org/officeDocument/2006/relationships/hyperlink" Target="https://en.wikipedia.org/wiki/Space_telescope" TargetMode="External"/><Relationship Id="rId7" Type="http://schemas.openxmlformats.org/officeDocument/2006/relationships/hyperlink" Target="https://en.wikipedia.org/wiki/Hubble_Space_Telescope" TargetMode="External"/><Relationship Id="rId12" Type="http://schemas.openxmlformats.org/officeDocument/2006/relationships/hyperlink" Target="https://en.wikipedia.org/wiki/Universe"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en.wikipedia.org/wiki/Canadian_Space_Agency" TargetMode="External"/><Relationship Id="rId11" Type="http://schemas.openxmlformats.org/officeDocument/2006/relationships/hyperlink" Target="https://en.wikipedia.org/wiki/Cosmology" TargetMode="External"/><Relationship Id="rId5" Type="http://schemas.openxmlformats.org/officeDocument/2006/relationships/hyperlink" Target="https://en.wikipedia.org/wiki/European_Space_Agency" TargetMode="External"/><Relationship Id="rId10" Type="http://schemas.openxmlformats.org/officeDocument/2006/relationships/hyperlink" Target="https://en.wikipedia.org/wiki/Astronomy" TargetMode="External"/><Relationship Id="rId4" Type="http://schemas.openxmlformats.org/officeDocument/2006/relationships/hyperlink" Target="https://en.wikipedia.org/wiki/NASA" TargetMode="External"/><Relationship Id="rId9" Type="http://schemas.openxmlformats.org/officeDocument/2006/relationships/hyperlink" Target="https://en.wikipedia.org/wiki/Astrophysics" TargetMode="External"/><Relationship Id="rId14" Type="http://schemas.openxmlformats.org/officeDocument/2006/relationships/hyperlink" Target="https://en.wikipedia.org/wiki/Habitable_exopla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New Technologies </a:t>
            </a:r>
            <a:r>
              <a:rPr lang="tr-TR" dirty="0" err="1" smtClean="0"/>
              <a:t>for</a:t>
            </a:r>
            <a:r>
              <a:rPr lang="tr-TR" dirty="0" smtClean="0"/>
              <a:t> Business</a:t>
            </a:r>
            <a:endParaRPr lang="tr-TR" dirty="0"/>
          </a:p>
        </p:txBody>
      </p:sp>
      <p:sp>
        <p:nvSpPr>
          <p:cNvPr id="3" name="Alt Başlık 2"/>
          <p:cNvSpPr>
            <a:spLocks noGrp="1"/>
          </p:cNvSpPr>
          <p:nvPr>
            <p:ph type="subTitle" idx="1"/>
          </p:nvPr>
        </p:nvSpPr>
        <p:spPr/>
        <p:txBody>
          <a:bodyPr/>
          <a:lstStyle/>
          <a:p>
            <a:r>
              <a:rPr lang="tr-TR" dirty="0" smtClean="0"/>
              <a:t>Fatih Koç	</a:t>
            </a:r>
            <a:endParaRPr lang="tr-TR" dirty="0"/>
          </a:p>
        </p:txBody>
      </p:sp>
    </p:spTree>
    <p:extLst>
      <p:ext uri="{BB962C8B-B14F-4D97-AF65-F5344CB8AC3E}">
        <p14:creationId xmlns:p14="http://schemas.microsoft.com/office/powerpoint/2010/main" val="549503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James Webb Space Telescope</a:t>
            </a:r>
          </a:p>
        </p:txBody>
      </p:sp>
      <p:sp>
        <p:nvSpPr>
          <p:cNvPr id="3" name="Content Placeholder 2"/>
          <p:cNvSpPr>
            <a:spLocks noGrp="1"/>
          </p:cNvSpPr>
          <p:nvPr>
            <p:ph idx="1"/>
          </p:nvPr>
        </p:nvSpPr>
        <p:spPr/>
        <p:txBody>
          <a:bodyPr/>
          <a:lstStyle/>
          <a:p>
            <a:r>
              <a:rPr lang="en-US" dirty="0" smtClean="0"/>
              <a:t>About </a:t>
            </a:r>
            <a:r>
              <a:rPr lang="en-US" u="sng" dirty="0">
                <a:solidFill>
                  <a:srgbClr val="FF0000"/>
                </a:solidFill>
              </a:rPr>
              <a:t>one million miles away </a:t>
            </a:r>
            <a:r>
              <a:rPr lang="en-US" dirty="0"/>
              <a:t>from Earth and undergo six months of commissioning in space—unfolding its mirrors, sunshield, and other smaller systems; cooling down; aligning; and </a:t>
            </a:r>
            <a:r>
              <a:rPr lang="en-US" dirty="0" smtClean="0"/>
              <a:t>calibrating. </a:t>
            </a:r>
          </a:p>
          <a:p>
            <a:endParaRPr lang="en-US" dirty="0" smtClean="0"/>
          </a:p>
          <a:p>
            <a:r>
              <a:rPr lang="en-US" dirty="0"/>
              <a:t>Astronomers worldwide will then be able to conduct scientific observations to broaden our understanding of the universe. Webb will also complement the science achieved by other NASA missions. </a:t>
            </a:r>
          </a:p>
        </p:txBody>
      </p:sp>
    </p:spTree>
    <p:extLst>
      <p:ext uri="{BB962C8B-B14F-4D97-AF65-F5344CB8AC3E}">
        <p14:creationId xmlns:p14="http://schemas.microsoft.com/office/powerpoint/2010/main" val="11987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lstStyle/>
          <a:p>
            <a:r>
              <a:rPr lang="en-US" dirty="0" smtClean="0"/>
              <a:t>Double Slit Experiment</a:t>
            </a:r>
            <a:endParaRPr lang="en-US" dirty="0"/>
          </a:p>
        </p:txBody>
      </p:sp>
      <p:sp>
        <p:nvSpPr>
          <p:cNvPr id="3" name="Content Placeholder 2"/>
          <p:cNvSpPr>
            <a:spLocks noGrp="1"/>
          </p:cNvSpPr>
          <p:nvPr>
            <p:ph idx="1"/>
          </p:nvPr>
        </p:nvSpPr>
        <p:spPr>
          <a:xfrm>
            <a:off x="457200" y="980728"/>
            <a:ext cx="8229600" cy="5343872"/>
          </a:xfrm>
        </p:spPr>
        <p:txBody>
          <a:bodyPr/>
          <a:lstStyle/>
          <a:p>
            <a:r>
              <a:rPr lang="en-US" dirty="0"/>
              <a:t>What is </a:t>
            </a:r>
            <a:r>
              <a:rPr lang="en-US" dirty="0" smtClean="0">
                <a:solidFill>
                  <a:srgbClr val="FF0000"/>
                </a:solidFill>
              </a:rPr>
              <a:t>QUANTUM PHYSICS</a:t>
            </a:r>
            <a:r>
              <a:rPr lang="en-US" dirty="0" smtClean="0"/>
              <a:t>? </a:t>
            </a:r>
          </a:p>
          <a:p>
            <a:endParaRPr lang="en-US" dirty="0" smtClean="0"/>
          </a:p>
          <a:p>
            <a:r>
              <a:rPr lang="en-US" dirty="0" smtClean="0"/>
              <a:t>Put </a:t>
            </a:r>
            <a:r>
              <a:rPr lang="en-US" dirty="0"/>
              <a:t>simply, it's </a:t>
            </a:r>
            <a:r>
              <a:rPr lang="en-US" b="1" dirty="0"/>
              <a:t>the physics that explains how everything works</a:t>
            </a:r>
            <a:r>
              <a:rPr lang="en-US" dirty="0"/>
              <a:t>: </a:t>
            </a:r>
            <a:r>
              <a:rPr lang="en-US" dirty="0" smtClean="0"/>
              <a:t>(</a:t>
            </a:r>
            <a:r>
              <a:rPr lang="en-US" dirty="0" err="1" smtClean="0"/>
              <a:t>PoE</a:t>
            </a:r>
            <a:r>
              <a:rPr lang="en-US" dirty="0" smtClean="0"/>
              <a:t> = Physics of Everything)</a:t>
            </a:r>
          </a:p>
          <a:p>
            <a:endParaRPr lang="en-US" dirty="0" smtClean="0"/>
          </a:p>
          <a:p>
            <a:r>
              <a:rPr lang="en-US" dirty="0" smtClean="0"/>
              <a:t>The </a:t>
            </a:r>
            <a:r>
              <a:rPr lang="en-US" dirty="0"/>
              <a:t>best description we have of the nature of the particles that make up matter and the forces with which they interact. Quantum physics underlies how atoms work, and so why chemistry and biology work as they do.</a:t>
            </a:r>
            <a:endParaRPr lang="en-US" dirty="0"/>
          </a:p>
        </p:txBody>
      </p:sp>
    </p:spTree>
    <p:extLst>
      <p:ext uri="{BB962C8B-B14F-4D97-AF65-F5344CB8AC3E}">
        <p14:creationId xmlns:p14="http://schemas.microsoft.com/office/powerpoint/2010/main" val="372129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708688"/>
          </a:xfrm>
        </p:spPr>
        <p:txBody>
          <a:bodyPr>
            <a:normAutofit fontScale="90000"/>
          </a:bodyPr>
          <a:lstStyle/>
          <a:p>
            <a:r>
              <a:rPr lang="en-US" dirty="0"/>
              <a:t>Double Slit Experiment</a:t>
            </a:r>
          </a:p>
        </p:txBody>
      </p:sp>
      <p:pic>
        <p:nvPicPr>
          <p:cNvPr id="4" name="Content Placeholder 3"/>
          <p:cNvPicPr>
            <a:picLocks noGrp="1" noChangeAspect="1"/>
          </p:cNvPicPr>
          <p:nvPr>
            <p:ph idx="1"/>
          </p:nvPr>
        </p:nvPicPr>
        <p:blipFill>
          <a:blip r:embed="rId2"/>
          <a:stretch>
            <a:fillRect/>
          </a:stretch>
        </p:blipFill>
        <p:spPr>
          <a:xfrm>
            <a:off x="472832" y="1124744"/>
            <a:ext cx="4099168" cy="4626471"/>
          </a:xfrm>
          <a:prstGeom prst="rect">
            <a:avLst/>
          </a:prstGeom>
        </p:spPr>
      </p:pic>
      <p:pic>
        <p:nvPicPr>
          <p:cNvPr id="5" name="Picture 4"/>
          <p:cNvPicPr>
            <a:picLocks noChangeAspect="1"/>
          </p:cNvPicPr>
          <p:nvPr/>
        </p:nvPicPr>
        <p:blipFill>
          <a:blip r:embed="rId3"/>
          <a:stretch>
            <a:fillRect/>
          </a:stretch>
        </p:blipFill>
        <p:spPr>
          <a:xfrm>
            <a:off x="4495800" y="1124744"/>
            <a:ext cx="4419600" cy="4626471"/>
          </a:xfrm>
          <a:prstGeom prst="rect">
            <a:avLst/>
          </a:prstGeom>
        </p:spPr>
      </p:pic>
    </p:spTree>
    <p:extLst>
      <p:ext uri="{BB962C8B-B14F-4D97-AF65-F5344CB8AC3E}">
        <p14:creationId xmlns:p14="http://schemas.microsoft.com/office/powerpoint/2010/main" val="3405512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20656"/>
          </a:xfrm>
        </p:spPr>
        <p:txBody>
          <a:bodyPr>
            <a:normAutofit fontScale="90000"/>
          </a:bodyPr>
          <a:lstStyle/>
          <a:p>
            <a:r>
              <a:rPr lang="en-US" dirty="0" smtClean="0"/>
              <a:t>Simulation Theory</a:t>
            </a:r>
            <a:endParaRPr lang="en-US" dirty="0"/>
          </a:p>
        </p:txBody>
      </p:sp>
      <p:sp>
        <p:nvSpPr>
          <p:cNvPr id="3" name="Content Placeholder 2"/>
          <p:cNvSpPr>
            <a:spLocks noGrp="1"/>
          </p:cNvSpPr>
          <p:nvPr>
            <p:ph idx="1"/>
          </p:nvPr>
        </p:nvSpPr>
        <p:spPr>
          <a:xfrm>
            <a:off x="457200" y="681304"/>
            <a:ext cx="8229600" cy="5643296"/>
          </a:xfrm>
        </p:spPr>
        <p:txBody>
          <a:bodyPr/>
          <a:lstStyle/>
          <a:p>
            <a:r>
              <a:rPr lang="en-US" b="1" dirty="0" smtClean="0"/>
              <a:t>Elon Musk</a:t>
            </a:r>
            <a:r>
              <a:rPr lang="en-US" dirty="0" smtClean="0"/>
              <a:t>: we are living in a reality with a chance of 0,01%</a:t>
            </a:r>
          </a:p>
          <a:p>
            <a:endParaRPr lang="en-US" dirty="0"/>
          </a:p>
          <a:p>
            <a:endParaRPr lang="en-US" dirty="0" smtClean="0"/>
          </a:p>
          <a:p>
            <a:r>
              <a:rPr lang="en-US" b="1" dirty="0"/>
              <a:t>Neil </a:t>
            </a:r>
            <a:r>
              <a:rPr lang="en-US" b="1" dirty="0" err="1"/>
              <a:t>deGrasse</a:t>
            </a:r>
            <a:r>
              <a:rPr lang="en-US" b="1" dirty="0"/>
              <a:t> </a:t>
            </a:r>
            <a:r>
              <a:rPr lang="en-US" b="1" dirty="0" smtClean="0"/>
              <a:t>Tyson</a:t>
            </a:r>
            <a:r>
              <a:rPr lang="en-US" dirty="0" smtClean="0"/>
              <a:t>:  </a:t>
            </a:r>
            <a:r>
              <a:rPr lang="en-US" dirty="0"/>
              <a:t>it's 'very likely' the universe is a </a:t>
            </a:r>
            <a:r>
              <a:rPr lang="en-US" dirty="0" smtClean="0"/>
              <a:t>simulation. </a:t>
            </a:r>
          </a:p>
          <a:p>
            <a:endParaRPr lang="en-US" dirty="0"/>
          </a:p>
          <a:p>
            <a:r>
              <a:rPr lang="en-US" dirty="0" smtClean="0"/>
              <a:t>What is simulation theory?</a:t>
            </a:r>
          </a:p>
          <a:p>
            <a:r>
              <a:rPr lang="en-US" dirty="0" smtClean="0"/>
              <a:t>Is it realistic? </a:t>
            </a:r>
          </a:p>
          <a:p>
            <a:r>
              <a:rPr lang="en-US" dirty="0" smtClean="0"/>
              <a:t>Are there any proofs?</a:t>
            </a:r>
          </a:p>
          <a:p>
            <a:r>
              <a:rPr lang="en-US" dirty="0" smtClean="0"/>
              <a:t>Are we real?</a:t>
            </a:r>
          </a:p>
          <a:p>
            <a:r>
              <a:rPr lang="en-US" dirty="0" smtClean="0"/>
              <a:t>Who cares reality?  </a:t>
            </a:r>
            <a:endParaRPr lang="en-US" dirty="0"/>
          </a:p>
        </p:txBody>
      </p:sp>
      <p:pic>
        <p:nvPicPr>
          <p:cNvPr id="4" name="Picture 3"/>
          <p:cNvPicPr>
            <a:picLocks noChangeAspect="1"/>
          </p:cNvPicPr>
          <p:nvPr/>
        </p:nvPicPr>
        <p:blipFill>
          <a:blip r:embed="rId2"/>
          <a:stretch>
            <a:fillRect/>
          </a:stretch>
        </p:blipFill>
        <p:spPr>
          <a:xfrm>
            <a:off x="2123728" y="1101960"/>
            <a:ext cx="1809750" cy="1304925"/>
          </a:xfrm>
          <a:prstGeom prst="rect">
            <a:avLst/>
          </a:prstGeom>
        </p:spPr>
      </p:pic>
      <p:pic>
        <p:nvPicPr>
          <p:cNvPr id="5" name="Picture 4"/>
          <p:cNvPicPr>
            <a:picLocks noChangeAspect="1"/>
          </p:cNvPicPr>
          <p:nvPr/>
        </p:nvPicPr>
        <p:blipFill>
          <a:blip r:embed="rId3"/>
          <a:stretch>
            <a:fillRect/>
          </a:stretch>
        </p:blipFill>
        <p:spPr>
          <a:xfrm>
            <a:off x="5580112" y="3068960"/>
            <a:ext cx="2657475" cy="1485900"/>
          </a:xfrm>
          <a:prstGeom prst="rect">
            <a:avLst/>
          </a:prstGeom>
        </p:spPr>
      </p:pic>
    </p:spTree>
    <p:extLst>
      <p:ext uri="{BB962C8B-B14F-4D97-AF65-F5344CB8AC3E}">
        <p14:creationId xmlns:p14="http://schemas.microsoft.com/office/powerpoint/2010/main" val="355682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20656"/>
          </a:xfrm>
        </p:spPr>
        <p:txBody>
          <a:bodyPr>
            <a:normAutofit fontScale="90000"/>
          </a:bodyPr>
          <a:lstStyle/>
          <a:p>
            <a:r>
              <a:rPr lang="en-US" dirty="0" smtClean="0"/>
              <a:t>Simulation Theory</a:t>
            </a:r>
            <a:endParaRPr lang="en-US" dirty="0"/>
          </a:p>
        </p:txBody>
      </p:sp>
      <p:sp>
        <p:nvSpPr>
          <p:cNvPr id="3" name="Content Placeholder 2"/>
          <p:cNvSpPr>
            <a:spLocks noGrp="1"/>
          </p:cNvSpPr>
          <p:nvPr>
            <p:ph idx="1"/>
          </p:nvPr>
        </p:nvSpPr>
        <p:spPr>
          <a:xfrm>
            <a:off x="457200" y="681304"/>
            <a:ext cx="8229600" cy="5643296"/>
          </a:xfrm>
        </p:spPr>
        <p:txBody>
          <a:bodyPr/>
          <a:lstStyle/>
          <a:p>
            <a:r>
              <a:rPr lang="en-US" dirty="0" smtClean="0"/>
              <a:t>Imagine the </a:t>
            </a:r>
            <a:r>
              <a:rPr lang="en-US" dirty="0" err="1" smtClean="0"/>
              <a:t>metaverse</a:t>
            </a:r>
            <a:r>
              <a:rPr lang="en-US" dirty="0" smtClean="0"/>
              <a:t>, and the computers changing rapidly in 30 to 40 years. Even they can simulate universe.  </a:t>
            </a:r>
          </a:p>
          <a:p>
            <a:r>
              <a:rPr lang="en-US" dirty="0" smtClean="0"/>
              <a:t>Blind people’s vision view.</a:t>
            </a:r>
          </a:p>
          <a:p>
            <a:r>
              <a:rPr lang="en-US" dirty="0" smtClean="0"/>
              <a:t>Mind controlled arm robot control:  </a:t>
            </a:r>
          </a:p>
          <a:p>
            <a:pPr lvl="1"/>
            <a:r>
              <a:rPr lang="en-US" dirty="0">
                <a:hlinkClick r:id="rId2"/>
              </a:rPr>
              <a:t>https://</a:t>
            </a:r>
            <a:r>
              <a:rPr lang="en-US" dirty="0" smtClean="0">
                <a:hlinkClick r:id="rId2"/>
              </a:rPr>
              <a:t>youtu.be/rSQNi5sAwuc</a:t>
            </a:r>
            <a:endParaRPr lang="en-US" dirty="0" smtClean="0"/>
          </a:p>
          <a:p>
            <a:r>
              <a:rPr lang="en-US" dirty="0"/>
              <a:t>In other words, it will be inevitable that all these technologies will come together in the not-too-distant future to enable simulations that can fool our brains perfectly</a:t>
            </a:r>
            <a:r>
              <a:rPr lang="en-US" dirty="0" smtClean="0"/>
              <a:t>.</a:t>
            </a:r>
          </a:p>
          <a:p>
            <a:r>
              <a:rPr lang="en-US" b="1" u="sng" dirty="0" smtClean="0"/>
              <a:t>The </a:t>
            </a:r>
            <a:r>
              <a:rPr lang="en-US" b="1" u="sng" dirty="0"/>
              <a:t>superhuman universe: </a:t>
            </a:r>
            <a:r>
              <a:rPr lang="en-US" dirty="0"/>
              <a:t>universe created from hyper-realistic computer simulations</a:t>
            </a:r>
          </a:p>
        </p:txBody>
      </p:sp>
    </p:spTree>
    <p:extLst>
      <p:ext uri="{BB962C8B-B14F-4D97-AF65-F5344CB8AC3E}">
        <p14:creationId xmlns:p14="http://schemas.microsoft.com/office/powerpoint/2010/main" val="366566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20656"/>
          </a:xfrm>
        </p:spPr>
        <p:txBody>
          <a:bodyPr>
            <a:normAutofit fontScale="90000"/>
          </a:bodyPr>
          <a:lstStyle/>
          <a:p>
            <a:r>
              <a:rPr lang="en-US" dirty="0" smtClean="0"/>
              <a:t>Simulation Theory</a:t>
            </a:r>
            <a:endParaRPr lang="en-US" dirty="0"/>
          </a:p>
        </p:txBody>
      </p:sp>
      <p:sp>
        <p:nvSpPr>
          <p:cNvPr id="3" name="Content Placeholder 2"/>
          <p:cNvSpPr>
            <a:spLocks noGrp="1"/>
          </p:cNvSpPr>
          <p:nvPr>
            <p:ph idx="1"/>
          </p:nvPr>
        </p:nvSpPr>
        <p:spPr>
          <a:xfrm>
            <a:off x="457200" y="681304"/>
            <a:ext cx="8229600" cy="5643296"/>
          </a:xfrm>
        </p:spPr>
        <p:txBody>
          <a:bodyPr/>
          <a:lstStyle/>
          <a:p>
            <a:pPr marL="0" indent="0">
              <a:buNone/>
            </a:pPr>
            <a:endParaRPr lang="en-US" u="sng" dirty="0" smtClean="0"/>
          </a:p>
          <a:p>
            <a:pPr marL="0" indent="0">
              <a:buNone/>
            </a:pPr>
            <a:r>
              <a:rPr lang="en-US" u="sng" dirty="0" smtClean="0"/>
              <a:t>3 Assumptions: </a:t>
            </a:r>
          </a:p>
          <a:p>
            <a:pPr marL="0" indent="0" algn="just">
              <a:buNone/>
            </a:pPr>
            <a:r>
              <a:rPr lang="en-US" dirty="0"/>
              <a:t>	1- </a:t>
            </a:r>
            <a:r>
              <a:rPr lang="en-US" dirty="0" smtClean="0"/>
              <a:t>  Everything </a:t>
            </a:r>
            <a:r>
              <a:rPr lang="en-US" dirty="0"/>
              <a:t>in the Universe Must Be </a:t>
            </a:r>
            <a:r>
              <a:rPr lang="en-US" dirty="0" smtClean="0"/>
              <a:t>Simulated</a:t>
            </a:r>
          </a:p>
          <a:p>
            <a:pPr marL="0" indent="0" algn="just">
              <a:buNone/>
            </a:pPr>
            <a:r>
              <a:rPr lang="en-US" dirty="0"/>
              <a:t>	2- Man's Place in the Universe Should Not Be Special</a:t>
            </a:r>
          </a:p>
          <a:p>
            <a:pPr marL="0" indent="0" algn="just">
              <a:buNone/>
            </a:pPr>
            <a:r>
              <a:rPr lang="en-US" dirty="0" smtClean="0"/>
              <a:t>	3- </a:t>
            </a:r>
            <a:r>
              <a:rPr lang="en-US" dirty="0"/>
              <a:t>Technology Should Not Progress in a Destructive </a:t>
            </a:r>
            <a:r>
              <a:rPr lang="en-US" dirty="0" smtClean="0"/>
              <a:t>Direction</a:t>
            </a:r>
          </a:p>
          <a:p>
            <a:pPr marL="0" indent="0" algn="just">
              <a:buNone/>
            </a:pPr>
            <a:endParaRPr lang="en-US" b="1" dirty="0"/>
          </a:p>
          <a:p>
            <a:pPr marL="0" indent="0" algn="just">
              <a:buNone/>
            </a:pPr>
            <a:r>
              <a:rPr lang="en-US" b="1" dirty="0" smtClean="0"/>
              <a:t>That is all </a:t>
            </a:r>
            <a:r>
              <a:rPr lang="en-US" b="1" dirty="0" err="1" smtClean="0"/>
              <a:t>realted</a:t>
            </a:r>
            <a:r>
              <a:rPr lang="en-US" b="1" dirty="0" smtClean="0"/>
              <a:t> with the evolution of human. </a:t>
            </a:r>
            <a:endParaRPr lang="en-US" b="1" dirty="0"/>
          </a:p>
          <a:p>
            <a:pPr marL="0" indent="0">
              <a:buNone/>
            </a:pPr>
            <a:endParaRPr lang="en-US" dirty="0" smtClean="0"/>
          </a:p>
          <a:p>
            <a:pPr marL="0" indent="0">
              <a:buNone/>
            </a:pPr>
            <a:r>
              <a:rPr lang="en-US" dirty="0" smtClean="0"/>
              <a:t>If they are all true we can be in a simulation…</a:t>
            </a:r>
            <a:endParaRPr lang="en-US" dirty="0"/>
          </a:p>
          <a:p>
            <a:pPr lvl="1"/>
            <a:endParaRPr lang="en-US" dirty="0"/>
          </a:p>
        </p:txBody>
      </p:sp>
    </p:spTree>
    <p:extLst>
      <p:ext uri="{BB962C8B-B14F-4D97-AF65-F5344CB8AC3E}">
        <p14:creationId xmlns:p14="http://schemas.microsoft.com/office/powerpoint/2010/main" val="82865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20656"/>
          </a:xfrm>
        </p:spPr>
        <p:txBody>
          <a:bodyPr>
            <a:normAutofit fontScale="90000"/>
          </a:bodyPr>
          <a:lstStyle/>
          <a:p>
            <a:r>
              <a:rPr lang="en-US" dirty="0" smtClean="0"/>
              <a:t>Simulation Theory</a:t>
            </a:r>
            <a:endParaRPr lang="en-US" dirty="0"/>
          </a:p>
        </p:txBody>
      </p:sp>
      <p:sp>
        <p:nvSpPr>
          <p:cNvPr id="3" name="Content Placeholder 2"/>
          <p:cNvSpPr>
            <a:spLocks noGrp="1"/>
          </p:cNvSpPr>
          <p:nvPr>
            <p:ph idx="1"/>
          </p:nvPr>
        </p:nvSpPr>
        <p:spPr>
          <a:xfrm>
            <a:off x="457200" y="681304"/>
            <a:ext cx="8229600" cy="5643296"/>
          </a:xfrm>
        </p:spPr>
        <p:txBody>
          <a:bodyPr/>
          <a:lstStyle/>
          <a:p>
            <a:pPr>
              <a:buFont typeface="Arial" panose="020B0604020202020204" pitchFamily="34" charset="0"/>
              <a:buChar char="•"/>
            </a:pPr>
            <a:r>
              <a:rPr lang="en-US" dirty="0" smtClean="0"/>
              <a:t>Perhaps </a:t>
            </a:r>
            <a:r>
              <a:rPr lang="en-US" dirty="0"/>
              <a:t>we are even simulating the histories of even more </a:t>
            </a:r>
            <a:r>
              <a:rPr lang="en-US" dirty="0" err="1"/>
              <a:t>superintelligent</a:t>
            </a:r>
            <a:r>
              <a:rPr lang="en-US" dirty="0"/>
              <a:t> species that will emerge in our evolutionary future. This is similar to the simulations we run to see how the genes of our ape ancestors evolved. If this is true, you, we, everyone and everything are just computer code</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a:t>This argument was written by the Swedish philosopher </a:t>
            </a:r>
            <a:r>
              <a:rPr lang="en-US" b="1" dirty="0"/>
              <a:t>Nick </a:t>
            </a:r>
            <a:r>
              <a:rPr lang="en-US" b="1" dirty="0" err="1"/>
              <a:t>Bostrom</a:t>
            </a:r>
            <a:r>
              <a:rPr lang="en-US" b="1" dirty="0"/>
              <a:t> </a:t>
            </a:r>
            <a:r>
              <a:rPr lang="en-US" dirty="0"/>
              <a:t>(Swedish: </a:t>
            </a:r>
            <a:r>
              <a:rPr lang="en-US" dirty="0" err="1"/>
              <a:t>Niklas</a:t>
            </a:r>
            <a:r>
              <a:rPr lang="en-US" dirty="0"/>
              <a:t> </a:t>
            </a:r>
            <a:r>
              <a:rPr lang="en-US" dirty="0" err="1"/>
              <a:t>Boström</a:t>
            </a:r>
            <a:r>
              <a:rPr lang="en-US" dirty="0"/>
              <a:t>) at Oxford University in 2001 and published in 2003, "</a:t>
            </a:r>
            <a:r>
              <a:rPr lang="en-US" dirty="0">
                <a:solidFill>
                  <a:srgbClr val="FF0000"/>
                </a:solidFill>
              </a:rPr>
              <a:t>Do You Live in a Computer Simulation</a:t>
            </a:r>
            <a:r>
              <a:rPr lang="en-US" dirty="0"/>
              <a:t>?" It was suggested in the article titled.</a:t>
            </a:r>
            <a:endParaRPr lang="en-US" dirty="0" smtClean="0"/>
          </a:p>
        </p:txBody>
      </p:sp>
    </p:spTree>
    <p:extLst>
      <p:ext uri="{BB962C8B-B14F-4D97-AF65-F5344CB8AC3E}">
        <p14:creationId xmlns:p14="http://schemas.microsoft.com/office/powerpoint/2010/main" val="39687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20656"/>
          </a:xfrm>
        </p:spPr>
        <p:txBody>
          <a:bodyPr>
            <a:normAutofit fontScale="90000"/>
          </a:bodyPr>
          <a:lstStyle/>
          <a:p>
            <a:r>
              <a:rPr lang="en-US" dirty="0" smtClean="0"/>
              <a:t>Simulation Theory</a:t>
            </a:r>
            <a:endParaRPr lang="en-US" dirty="0"/>
          </a:p>
        </p:txBody>
      </p:sp>
      <p:sp>
        <p:nvSpPr>
          <p:cNvPr id="3" name="Content Placeholder 2"/>
          <p:cNvSpPr>
            <a:spLocks noGrp="1"/>
          </p:cNvSpPr>
          <p:nvPr>
            <p:ph idx="1"/>
          </p:nvPr>
        </p:nvSpPr>
        <p:spPr>
          <a:xfrm>
            <a:off x="457200" y="681304"/>
            <a:ext cx="8229600" cy="5643296"/>
          </a:xfrm>
        </p:spPr>
        <p:txBody>
          <a:bodyPr/>
          <a:lstStyle/>
          <a:p>
            <a:pPr>
              <a:buFont typeface="Arial" panose="020B0604020202020204" pitchFamily="34" charset="0"/>
              <a:buChar char="•"/>
            </a:pPr>
            <a:r>
              <a:rPr lang="en-US" dirty="0"/>
              <a:t>In his article, </a:t>
            </a:r>
            <a:r>
              <a:rPr lang="en-US" dirty="0" err="1"/>
              <a:t>Bostrom</a:t>
            </a:r>
            <a:r>
              <a:rPr lang="en-US" dirty="0"/>
              <a:t> says that the probability of one of the following 3 possibilities to be true is very close to 100</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Probability-1</a:t>
            </a:r>
            <a:r>
              <a:rPr lang="en-US" dirty="0"/>
              <a:t>: The proportion of human-level civilizations that can reach the </a:t>
            </a:r>
            <a:r>
              <a:rPr lang="en-US" dirty="0" err="1"/>
              <a:t>transhuman</a:t>
            </a:r>
            <a:r>
              <a:rPr lang="en-US" dirty="0"/>
              <a:t> stage is very low</a:t>
            </a:r>
            <a:r>
              <a:rPr lang="en-US" dirty="0" smtClean="0"/>
              <a:t>.</a:t>
            </a:r>
          </a:p>
          <a:p>
            <a:pPr lvl="1">
              <a:buFont typeface="Arial" panose="020B0604020202020204" pitchFamily="34" charset="0"/>
              <a:buChar char="•"/>
            </a:pPr>
            <a:r>
              <a:rPr lang="en-US" dirty="0"/>
              <a:t>theoretical impossibilities, technological inadequacies, practical problems, the evolutionary limit of intelligence, wars, massacres and more...</a:t>
            </a:r>
            <a:endParaRPr lang="en-US" dirty="0" smtClean="0"/>
          </a:p>
          <a:p>
            <a:pPr lvl="1">
              <a:buFont typeface="Arial" panose="020B0604020202020204" pitchFamily="34" charset="0"/>
              <a:buChar char="•"/>
            </a:pPr>
            <a:endParaRPr lang="en-US" dirty="0" smtClean="0"/>
          </a:p>
        </p:txBody>
      </p:sp>
    </p:spTree>
    <p:extLst>
      <p:ext uri="{BB962C8B-B14F-4D97-AF65-F5344CB8AC3E}">
        <p14:creationId xmlns:p14="http://schemas.microsoft.com/office/powerpoint/2010/main" val="411291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20656"/>
          </a:xfrm>
        </p:spPr>
        <p:txBody>
          <a:bodyPr>
            <a:normAutofit fontScale="90000"/>
          </a:bodyPr>
          <a:lstStyle/>
          <a:p>
            <a:r>
              <a:rPr lang="en-US" dirty="0" smtClean="0"/>
              <a:t>Simulation Theory</a:t>
            </a:r>
            <a:endParaRPr lang="en-US" dirty="0"/>
          </a:p>
        </p:txBody>
      </p:sp>
      <p:sp>
        <p:nvSpPr>
          <p:cNvPr id="3" name="Content Placeholder 2"/>
          <p:cNvSpPr>
            <a:spLocks noGrp="1"/>
          </p:cNvSpPr>
          <p:nvPr>
            <p:ph idx="1"/>
          </p:nvPr>
        </p:nvSpPr>
        <p:spPr>
          <a:xfrm>
            <a:off x="457200" y="681304"/>
            <a:ext cx="8229600" cy="5643296"/>
          </a:xfrm>
        </p:spPr>
        <p:txBody>
          <a:bodyPr/>
          <a:lstStyle/>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Probabibility-2: </a:t>
            </a:r>
            <a:r>
              <a:rPr lang="en-US" dirty="0"/>
              <a:t>Civilizations that have reached the </a:t>
            </a:r>
            <a:r>
              <a:rPr lang="en-US" dirty="0" err="1"/>
              <a:t>posthuman</a:t>
            </a:r>
            <a:r>
              <a:rPr lang="en-US" dirty="0"/>
              <a:t> stage are not interested in creating simulations of their own evolutionary history for some reason</a:t>
            </a:r>
            <a:r>
              <a:rPr lang="en-US" dirty="0" smtClean="0"/>
              <a:t>.</a:t>
            </a:r>
          </a:p>
          <a:p>
            <a:pPr lvl="2">
              <a:buFont typeface="Arial" panose="020B0604020202020204" pitchFamily="34" charset="0"/>
              <a:buChar char="•"/>
            </a:pPr>
            <a:r>
              <a:rPr lang="en-US" dirty="0"/>
              <a:t>For example, considering the number of extremely distressing evils on Earth, they may not want to be responsible for them and may avoid simulations for a supreme ethical reason.</a:t>
            </a:r>
            <a:endParaRPr lang="en-US" dirty="0" smtClean="0"/>
          </a:p>
        </p:txBody>
      </p:sp>
    </p:spTree>
    <p:extLst>
      <p:ext uri="{BB962C8B-B14F-4D97-AF65-F5344CB8AC3E}">
        <p14:creationId xmlns:p14="http://schemas.microsoft.com/office/powerpoint/2010/main" val="206785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20656"/>
          </a:xfrm>
        </p:spPr>
        <p:txBody>
          <a:bodyPr>
            <a:normAutofit fontScale="90000"/>
          </a:bodyPr>
          <a:lstStyle/>
          <a:p>
            <a:r>
              <a:rPr lang="en-US" dirty="0" smtClean="0"/>
              <a:t>Simulation Theory</a:t>
            </a:r>
            <a:endParaRPr lang="en-US" dirty="0"/>
          </a:p>
        </p:txBody>
      </p:sp>
      <p:sp>
        <p:nvSpPr>
          <p:cNvPr id="3" name="Content Placeholder 2"/>
          <p:cNvSpPr>
            <a:spLocks noGrp="1"/>
          </p:cNvSpPr>
          <p:nvPr>
            <p:ph idx="1"/>
          </p:nvPr>
        </p:nvSpPr>
        <p:spPr>
          <a:xfrm>
            <a:off x="457200" y="681304"/>
            <a:ext cx="8229600" cy="5643296"/>
          </a:xfrm>
        </p:spPr>
        <p:txBody>
          <a:bodyPr/>
          <a:lstStyle/>
          <a:p>
            <a:pPr lvl="1">
              <a:buFont typeface="Arial" panose="020B0604020202020204" pitchFamily="34" charset="0"/>
              <a:buChar char="•"/>
            </a:pPr>
            <a:endParaRPr lang="en-US" dirty="0" smtClean="0"/>
          </a:p>
          <a:p>
            <a:pPr>
              <a:buFont typeface="Arial" panose="020B0604020202020204" pitchFamily="34" charset="0"/>
              <a:buChar char="•"/>
            </a:pPr>
            <a:r>
              <a:rPr lang="en-US" dirty="0" smtClean="0"/>
              <a:t>Probability </a:t>
            </a:r>
            <a:r>
              <a:rPr lang="en-US" dirty="0"/>
              <a:t>3: We are the Product of a Simulation</a:t>
            </a:r>
            <a:r>
              <a:rPr lang="en-US" dirty="0" smtClean="0"/>
              <a:t>!</a:t>
            </a:r>
          </a:p>
          <a:p>
            <a:pPr lvl="1">
              <a:buFont typeface="Arial" panose="020B0604020202020204" pitchFamily="34" charset="0"/>
              <a:buChar char="•"/>
            </a:pPr>
            <a:r>
              <a:rPr lang="en-US" b="1" dirty="0" smtClean="0"/>
              <a:t>Double </a:t>
            </a:r>
            <a:r>
              <a:rPr lang="en-US" b="1" dirty="0"/>
              <a:t>Slit Experiment</a:t>
            </a:r>
            <a:r>
              <a:rPr lang="en-US" dirty="0"/>
              <a:t>: At the quantum scale, there is a problem called the measurement problem, where events become defined only when they are observed or measured</a:t>
            </a:r>
            <a:r>
              <a:rPr lang="en-US" dirty="0" smtClean="0"/>
              <a:t>. (processing power)</a:t>
            </a:r>
          </a:p>
          <a:p>
            <a:pPr lvl="1">
              <a:buFont typeface="Arial" panose="020B0604020202020204" pitchFamily="34" charset="0"/>
              <a:buChar char="•"/>
            </a:pPr>
            <a:r>
              <a:rPr lang="en-US" b="1" dirty="0" smtClean="0"/>
              <a:t>Planck </a:t>
            </a:r>
            <a:r>
              <a:rPr lang="en-US" b="1" dirty="0"/>
              <a:t>Distance and the Planck </a:t>
            </a:r>
            <a:r>
              <a:rPr lang="en-US" b="1" dirty="0" smtClean="0"/>
              <a:t>Time: </a:t>
            </a:r>
          </a:p>
          <a:p>
            <a:pPr lvl="2">
              <a:buFont typeface="Arial" panose="020B0604020202020204" pitchFamily="34" charset="0"/>
              <a:buChar char="•"/>
            </a:pPr>
            <a:r>
              <a:rPr lang="en-US" dirty="0" err="1" smtClean="0"/>
              <a:t>Pixelation</a:t>
            </a:r>
            <a:r>
              <a:rPr lang="en-US" dirty="0" smtClean="0"/>
              <a:t> Problem </a:t>
            </a:r>
          </a:p>
          <a:p>
            <a:pPr lvl="1">
              <a:buFont typeface="Arial" panose="020B0604020202020204" pitchFamily="34" charset="0"/>
              <a:buChar char="•"/>
            </a:pPr>
            <a:endParaRPr lang="en-US" dirty="0"/>
          </a:p>
          <a:p>
            <a:pPr lvl="1">
              <a:buFont typeface="Arial" panose="020B0604020202020204" pitchFamily="34" charset="0"/>
              <a:buChar char="•"/>
            </a:pPr>
            <a:r>
              <a:rPr lang="en-US" b="1" dirty="0"/>
              <a:t>Deja vu and Other Mental/Physical </a:t>
            </a:r>
            <a:r>
              <a:rPr lang="en-US" b="1" dirty="0" smtClean="0"/>
              <a:t>Problems:</a:t>
            </a:r>
          </a:p>
          <a:p>
            <a:pPr lvl="2">
              <a:buFont typeface="Arial" panose="020B0604020202020204" pitchFamily="34" charset="0"/>
              <a:buChar char="•"/>
            </a:pPr>
            <a:r>
              <a:rPr lang="en-US" dirty="0" smtClean="0"/>
              <a:t>Matrix Phenomena </a:t>
            </a:r>
          </a:p>
          <a:p>
            <a:pPr lvl="1">
              <a:buFont typeface="Arial" panose="020B0604020202020204" pitchFamily="34" charset="0"/>
              <a:buChar char="•"/>
            </a:pPr>
            <a:endParaRPr lang="en-US" dirty="0" smtClean="0"/>
          </a:p>
        </p:txBody>
      </p:sp>
      <p:pic>
        <p:nvPicPr>
          <p:cNvPr id="4" name="Picture 3"/>
          <p:cNvPicPr>
            <a:picLocks noChangeAspect="1"/>
          </p:cNvPicPr>
          <p:nvPr/>
        </p:nvPicPr>
        <p:blipFill>
          <a:blip r:embed="rId2"/>
          <a:stretch>
            <a:fillRect/>
          </a:stretch>
        </p:blipFill>
        <p:spPr>
          <a:xfrm>
            <a:off x="2212722" y="4077072"/>
            <a:ext cx="1220341" cy="323984"/>
          </a:xfrm>
          <a:prstGeom prst="rect">
            <a:avLst/>
          </a:prstGeom>
        </p:spPr>
      </p:pic>
      <p:pic>
        <p:nvPicPr>
          <p:cNvPr id="5" name="Picture 4"/>
          <p:cNvPicPr>
            <a:picLocks noChangeAspect="1"/>
          </p:cNvPicPr>
          <p:nvPr/>
        </p:nvPicPr>
        <p:blipFill>
          <a:blip r:embed="rId3"/>
          <a:stretch>
            <a:fillRect/>
          </a:stretch>
        </p:blipFill>
        <p:spPr>
          <a:xfrm>
            <a:off x="5112068" y="4058156"/>
            <a:ext cx="1181100" cy="342900"/>
          </a:xfrm>
          <a:prstGeom prst="rect">
            <a:avLst/>
          </a:prstGeom>
        </p:spPr>
      </p:pic>
    </p:spTree>
    <p:extLst>
      <p:ext uri="{BB962C8B-B14F-4D97-AF65-F5344CB8AC3E}">
        <p14:creationId xmlns:p14="http://schemas.microsoft.com/office/powerpoint/2010/main" val="365899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564672"/>
          </a:xfrm>
        </p:spPr>
        <p:txBody>
          <a:bodyPr>
            <a:normAutofit fontScale="90000"/>
          </a:bodyPr>
          <a:lstStyle/>
          <a:p>
            <a:r>
              <a:rPr lang="tr-TR" dirty="0" smtClean="0"/>
              <a:t>Space </a:t>
            </a:r>
            <a:r>
              <a:rPr lang="tr-TR" dirty="0" err="1" smtClean="0"/>
              <a:t>Tech</a:t>
            </a:r>
            <a:endParaRPr lang="en-US" dirty="0"/>
          </a:p>
        </p:txBody>
      </p:sp>
      <p:sp>
        <p:nvSpPr>
          <p:cNvPr id="5" name="İçerik Yer Tutucusu 4"/>
          <p:cNvSpPr>
            <a:spLocks noGrp="1"/>
          </p:cNvSpPr>
          <p:nvPr>
            <p:ph idx="1"/>
          </p:nvPr>
        </p:nvSpPr>
        <p:spPr>
          <a:xfrm>
            <a:off x="457200" y="980728"/>
            <a:ext cx="8229600" cy="5343872"/>
          </a:xfrm>
        </p:spPr>
        <p:txBody>
          <a:bodyPr/>
          <a:lstStyle/>
          <a:p>
            <a:r>
              <a:rPr lang="tr-TR" dirty="0" err="1" smtClean="0"/>
              <a:t>Orbital</a:t>
            </a:r>
            <a:r>
              <a:rPr lang="tr-TR" dirty="0" smtClean="0"/>
              <a:t> </a:t>
            </a:r>
            <a:r>
              <a:rPr lang="tr-TR" dirty="0" err="1" smtClean="0"/>
              <a:t>Economy</a:t>
            </a:r>
            <a:endParaRPr lang="tr-TR" dirty="0" smtClean="0"/>
          </a:p>
          <a:p>
            <a:r>
              <a:rPr lang="tr-TR" dirty="0" err="1"/>
              <a:t>Out</a:t>
            </a:r>
            <a:r>
              <a:rPr lang="tr-TR" dirty="0"/>
              <a:t> of Earth </a:t>
            </a:r>
            <a:r>
              <a:rPr lang="tr-TR" dirty="0" err="1" smtClean="0"/>
              <a:t>times</a:t>
            </a:r>
            <a:r>
              <a:rPr lang="en-US" dirty="0" smtClean="0"/>
              <a:t>: </a:t>
            </a:r>
            <a:r>
              <a:rPr lang="tr-TR" dirty="0" err="1" smtClean="0"/>
              <a:t>Commercialized</a:t>
            </a:r>
            <a:r>
              <a:rPr lang="tr-TR" dirty="0" smtClean="0"/>
              <a:t> </a:t>
            </a:r>
            <a:r>
              <a:rPr lang="tr-TR" dirty="0" smtClean="0"/>
              <a:t>Space: </a:t>
            </a:r>
            <a:endParaRPr lang="en-US" dirty="0" smtClean="0"/>
          </a:p>
          <a:p>
            <a:r>
              <a:rPr lang="tr-TR" dirty="0" err="1" smtClean="0"/>
              <a:t>Ethics</a:t>
            </a:r>
            <a:r>
              <a:rPr lang="tr-TR" dirty="0" smtClean="0"/>
              <a:t> </a:t>
            </a:r>
            <a:r>
              <a:rPr lang="tr-TR" dirty="0" err="1" smtClean="0"/>
              <a:t>Ap</a:t>
            </a:r>
            <a:r>
              <a:rPr lang="en-US" dirty="0" smtClean="0"/>
              <a:t>p</a:t>
            </a:r>
            <a:r>
              <a:rPr lang="tr-TR" dirty="0" err="1" smtClean="0"/>
              <a:t>roach</a:t>
            </a:r>
            <a:r>
              <a:rPr lang="tr-TR" dirty="0" smtClean="0"/>
              <a:t>: </a:t>
            </a:r>
          </a:p>
          <a:p>
            <a:pPr lvl="1"/>
            <a:r>
              <a:rPr lang="tr-TR" dirty="0" smtClean="0"/>
              <a:t>Bill Gates: </a:t>
            </a:r>
            <a:r>
              <a:rPr lang="tr-TR" dirty="0" err="1" smtClean="0"/>
              <a:t>Should</a:t>
            </a:r>
            <a:r>
              <a:rPr lang="tr-TR" dirty="0" smtClean="0"/>
              <a:t> </a:t>
            </a:r>
            <a:r>
              <a:rPr lang="tr-TR" dirty="0" err="1" smtClean="0"/>
              <a:t>we</a:t>
            </a:r>
            <a:r>
              <a:rPr lang="tr-TR" dirty="0" smtClean="0"/>
              <a:t> </a:t>
            </a:r>
            <a:r>
              <a:rPr lang="tr-TR" dirty="0" err="1" smtClean="0"/>
              <a:t>spend</a:t>
            </a:r>
            <a:r>
              <a:rPr lang="tr-TR" dirty="0" smtClean="0"/>
              <a:t> </a:t>
            </a:r>
            <a:r>
              <a:rPr lang="tr-TR" dirty="0" err="1" smtClean="0"/>
              <a:t>money</a:t>
            </a:r>
            <a:r>
              <a:rPr lang="tr-TR" dirty="0" smtClean="0"/>
              <a:t> on Earth </a:t>
            </a:r>
            <a:r>
              <a:rPr lang="tr-TR" dirty="0" err="1" smtClean="0"/>
              <a:t>more</a:t>
            </a:r>
            <a:r>
              <a:rPr lang="tr-TR" dirty="0" smtClean="0"/>
              <a:t> </a:t>
            </a:r>
            <a:r>
              <a:rPr lang="tr-TR" dirty="0" err="1" smtClean="0"/>
              <a:t>than</a:t>
            </a:r>
            <a:r>
              <a:rPr lang="tr-TR" dirty="0" smtClean="0"/>
              <a:t> </a:t>
            </a:r>
            <a:r>
              <a:rPr lang="tr-TR" dirty="0" err="1" smtClean="0"/>
              <a:t>space</a:t>
            </a:r>
            <a:r>
              <a:rPr lang="tr-TR" dirty="0" smtClean="0"/>
              <a:t>? Is it </a:t>
            </a:r>
            <a:r>
              <a:rPr lang="tr-TR" dirty="0" err="1" smtClean="0"/>
              <a:t>necessary</a:t>
            </a:r>
            <a:r>
              <a:rPr lang="tr-TR" dirty="0" smtClean="0"/>
              <a:t>?</a:t>
            </a:r>
          </a:p>
          <a:p>
            <a:endParaRPr lang="tr-TR" dirty="0"/>
          </a:p>
          <a:p>
            <a:r>
              <a:rPr lang="tr-TR" dirty="0"/>
              <a:t>https://www.spacecapital.com/</a:t>
            </a:r>
            <a:endParaRPr lang="tr-TR" dirty="0" smtClean="0"/>
          </a:p>
          <a:p>
            <a:endParaRPr lang="tr-TR" dirty="0" smtClean="0"/>
          </a:p>
          <a:p>
            <a:r>
              <a:rPr lang="tr-TR" dirty="0" smtClean="0"/>
              <a:t>https</a:t>
            </a:r>
            <a:r>
              <a:rPr lang="tr-TR" dirty="0"/>
              <a:t>://app.powerbi.com/view?r=eyJrIjoiNGY4MWI4OWEtMjNmZS00OTM3LWE5M2QtYTgxZTdjODk3YTllIiwidCI6IjYzMDZkMTJjLTEwODMtNGNhOS04Yjk2LTdjYzM3ODcwMWIzMiIsImMiOjN9</a:t>
            </a:r>
          </a:p>
        </p:txBody>
      </p:sp>
    </p:spTree>
    <p:extLst>
      <p:ext uri="{BB962C8B-B14F-4D97-AF65-F5344CB8AC3E}">
        <p14:creationId xmlns:p14="http://schemas.microsoft.com/office/powerpoint/2010/main" val="1365286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20656"/>
          </a:xfrm>
        </p:spPr>
        <p:txBody>
          <a:bodyPr>
            <a:normAutofit fontScale="90000"/>
          </a:bodyPr>
          <a:lstStyle/>
          <a:p>
            <a:r>
              <a:rPr lang="en-US" dirty="0" smtClean="0"/>
              <a:t>Simulation Theory - Criticism</a:t>
            </a:r>
            <a:endParaRPr lang="en-US" dirty="0"/>
          </a:p>
        </p:txBody>
      </p:sp>
      <p:sp>
        <p:nvSpPr>
          <p:cNvPr id="3" name="Content Placeholder 2"/>
          <p:cNvSpPr>
            <a:spLocks noGrp="1"/>
          </p:cNvSpPr>
          <p:nvPr>
            <p:ph idx="1"/>
          </p:nvPr>
        </p:nvSpPr>
        <p:spPr>
          <a:xfrm>
            <a:off x="457200" y="681304"/>
            <a:ext cx="8229600" cy="5643296"/>
          </a:xfrm>
        </p:spPr>
        <p:txBody>
          <a:bodyPr/>
          <a:lstStyle/>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p:txBody>
      </p:sp>
      <p:sp>
        <p:nvSpPr>
          <p:cNvPr id="7" name="Content Placeholder 2"/>
          <p:cNvSpPr txBox="1">
            <a:spLocks/>
          </p:cNvSpPr>
          <p:nvPr/>
        </p:nvSpPr>
        <p:spPr>
          <a:xfrm>
            <a:off x="609600" y="833704"/>
            <a:ext cx="8229600" cy="564329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buFont typeface="Arial" panose="020B0604020202020204" pitchFamily="34" charset="0"/>
              <a:buChar char="•"/>
            </a:pPr>
            <a:r>
              <a:rPr lang="en-US" dirty="0" smtClean="0"/>
              <a:t>Sean </a:t>
            </a:r>
            <a:r>
              <a:rPr lang="en-US" dirty="0" err="1" smtClean="0"/>
              <a:t>Caroll</a:t>
            </a:r>
            <a:r>
              <a:rPr lang="en-US" dirty="0" smtClean="0"/>
              <a:t> argues </a:t>
            </a:r>
            <a:r>
              <a:rPr lang="en-US" dirty="0"/>
              <a:t>that if you have a hierarchy of (</a:t>
            </a:r>
            <a:r>
              <a:rPr lang="en-US" i="1" dirty="0"/>
              <a:t>Inception</a:t>
            </a:r>
            <a:r>
              <a:rPr lang="en-US" dirty="0"/>
              <a:t>-like) realities in which each simulation launches its own simulation, then there would be a reduction in computational ability at each subsequent level. This means that each simulated universe would be simpler than the universe in which it was created</a:t>
            </a:r>
            <a:r>
              <a:rPr lang="en-US" dirty="0" smtClean="0"/>
              <a:t>.</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a:t>So, while you would still be able to produce simulations, and presumably even very impressive simulations, the lowest levels in these wouldn’t have the sophistication to host truly conscious entities. There is the possibility, nonetheless, according to Carroll, that we live in one of these “low levels of reality”.</a:t>
            </a:r>
            <a:endParaRPr lang="en-US" dirty="0"/>
          </a:p>
        </p:txBody>
      </p:sp>
    </p:spTree>
    <p:extLst>
      <p:ext uri="{BB962C8B-B14F-4D97-AF65-F5344CB8AC3E}">
        <p14:creationId xmlns:p14="http://schemas.microsoft.com/office/powerpoint/2010/main" val="1946005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4114800" cy="5127848"/>
          </a:xfrm>
        </p:spPr>
        <p:txBody>
          <a:bodyPr>
            <a:normAutofit/>
          </a:bodyPr>
          <a:lstStyle/>
          <a:p>
            <a:pPr lvl="1">
              <a:buFont typeface="Arial" panose="020B0604020202020204" pitchFamily="34" charset="0"/>
              <a:buChar char="•"/>
            </a:pPr>
            <a:r>
              <a:rPr lang="en-US" sz="3200" b="1" u="sng" dirty="0" smtClean="0"/>
              <a:t>Dyson Sphere:</a:t>
            </a:r>
          </a:p>
          <a:p>
            <a:pPr lvl="1">
              <a:buFont typeface="Arial" panose="020B0604020202020204" pitchFamily="34" charset="0"/>
              <a:buChar char="•"/>
            </a:pPr>
            <a:endParaRPr lang="en-US" b="1" u="sng" dirty="0" smtClean="0"/>
          </a:p>
          <a:p>
            <a:r>
              <a:rPr lang="en-US" dirty="0"/>
              <a:t>Using the Dyson Sphere, it is possible to make available all the thermonuclear energy of stars. </a:t>
            </a:r>
            <a:endParaRPr lang="en-US" dirty="0" smtClean="0"/>
          </a:p>
          <a:p>
            <a:r>
              <a:rPr lang="en-US" dirty="0" smtClean="0"/>
              <a:t>That's </a:t>
            </a:r>
            <a:r>
              <a:rPr lang="en-US" dirty="0"/>
              <a:t>enough energy to create </a:t>
            </a:r>
            <a:r>
              <a:rPr lang="en-US" dirty="0" err="1"/>
              <a:t>hyperrealistic</a:t>
            </a:r>
            <a:r>
              <a:rPr lang="en-US" dirty="0"/>
              <a:t> simulations for an intergalactic civilization.</a:t>
            </a:r>
          </a:p>
        </p:txBody>
      </p:sp>
      <p:sp>
        <p:nvSpPr>
          <p:cNvPr id="4" name="Title 1"/>
          <p:cNvSpPr>
            <a:spLocks noGrp="1"/>
          </p:cNvSpPr>
          <p:nvPr>
            <p:ph type="title"/>
          </p:nvPr>
        </p:nvSpPr>
        <p:spPr>
          <a:xfrm>
            <a:off x="323528" y="297592"/>
            <a:ext cx="8229600" cy="904528"/>
          </a:xfrm>
        </p:spPr>
        <p:txBody>
          <a:bodyPr>
            <a:normAutofit fontScale="90000"/>
          </a:bodyPr>
          <a:lstStyle/>
          <a:p>
            <a:r>
              <a:rPr lang="en-US" dirty="0" smtClean="0"/>
              <a:t>Simulation Theory – Criticism to Criticism</a:t>
            </a:r>
            <a:endParaRPr lang="en-US" dirty="0"/>
          </a:p>
        </p:txBody>
      </p:sp>
      <p:pic>
        <p:nvPicPr>
          <p:cNvPr id="2" name="Picture 1"/>
          <p:cNvPicPr>
            <a:picLocks noChangeAspect="1"/>
          </p:cNvPicPr>
          <p:nvPr/>
        </p:nvPicPr>
        <p:blipFill>
          <a:blip r:embed="rId2"/>
          <a:stretch>
            <a:fillRect/>
          </a:stretch>
        </p:blipFill>
        <p:spPr>
          <a:xfrm>
            <a:off x="4721245" y="2492896"/>
            <a:ext cx="4142606" cy="2448272"/>
          </a:xfrm>
          <a:prstGeom prst="rect">
            <a:avLst/>
          </a:prstGeom>
        </p:spPr>
      </p:pic>
    </p:spTree>
    <p:extLst>
      <p:ext uri="{BB962C8B-B14F-4D97-AF65-F5344CB8AC3E}">
        <p14:creationId xmlns:p14="http://schemas.microsoft.com/office/powerpoint/2010/main" val="418437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64672"/>
          </a:xfrm>
        </p:spPr>
        <p:txBody>
          <a:bodyPr>
            <a:normAutofit fontScale="90000"/>
          </a:bodyPr>
          <a:lstStyle/>
          <a:p>
            <a:r>
              <a:rPr lang="en-US" dirty="0" smtClean="0"/>
              <a:t>Kardashev Scales </a:t>
            </a:r>
            <a:endParaRPr lang="en-US" dirty="0"/>
          </a:p>
        </p:txBody>
      </p:sp>
      <p:sp>
        <p:nvSpPr>
          <p:cNvPr id="3" name="Content Placeholder 2"/>
          <p:cNvSpPr>
            <a:spLocks noGrp="1"/>
          </p:cNvSpPr>
          <p:nvPr>
            <p:ph idx="1"/>
          </p:nvPr>
        </p:nvSpPr>
        <p:spPr>
          <a:xfrm>
            <a:off x="457200" y="980728"/>
            <a:ext cx="8229600" cy="5343872"/>
          </a:xfrm>
        </p:spPr>
        <p:txBody>
          <a:bodyPr/>
          <a:lstStyle/>
          <a:p>
            <a:r>
              <a:rPr lang="en-US" dirty="0"/>
              <a:t>The Kardashev scale has three designated categories, these are:</a:t>
            </a:r>
          </a:p>
          <a:p>
            <a:r>
              <a:rPr lang="en-US" dirty="0"/>
              <a:t>A Type I civilization, also called a </a:t>
            </a:r>
            <a:r>
              <a:rPr lang="en-US" dirty="0">
                <a:hlinkClick r:id="rId2" tooltip="Planetary civilization"/>
              </a:rPr>
              <a:t>planetary civilization</a:t>
            </a:r>
            <a:r>
              <a:rPr lang="en-US" dirty="0"/>
              <a:t>, can use and store all of the energy available on its </a:t>
            </a:r>
            <a:r>
              <a:rPr lang="en-US" dirty="0">
                <a:hlinkClick r:id="rId3" tooltip="Planet"/>
              </a:rPr>
              <a:t>planet</a:t>
            </a:r>
            <a:r>
              <a:rPr lang="en-US" dirty="0"/>
              <a:t>.</a:t>
            </a:r>
          </a:p>
          <a:p>
            <a:r>
              <a:rPr lang="en-US" dirty="0"/>
              <a:t>A Type II civilization, also called a </a:t>
            </a:r>
            <a:r>
              <a:rPr lang="en-US" dirty="0">
                <a:hlinkClick r:id="rId4" tooltip="Stellar civilization"/>
              </a:rPr>
              <a:t>stellar civilization</a:t>
            </a:r>
            <a:r>
              <a:rPr lang="en-US" dirty="0"/>
              <a:t>, can use and control energy at the scale of its </a:t>
            </a:r>
            <a:r>
              <a:rPr lang="en-US" dirty="0">
                <a:hlinkClick r:id="rId5" tooltip="Planetary system"/>
              </a:rPr>
              <a:t>planetary system</a:t>
            </a:r>
            <a:r>
              <a:rPr lang="en-US" dirty="0"/>
              <a:t>.</a:t>
            </a:r>
          </a:p>
          <a:p>
            <a:r>
              <a:rPr lang="en-US" dirty="0"/>
              <a:t>A Type III civilization, also called a </a:t>
            </a:r>
            <a:r>
              <a:rPr lang="en-US" dirty="0">
                <a:hlinkClick r:id="rId6" tooltip="Galactic civilization"/>
              </a:rPr>
              <a:t>galactic civilization</a:t>
            </a:r>
            <a:r>
              <a:rPr lang="en-US" dirty="0"/>
              <a:t>, can control energy at the scale of its entire host </a:t>
            </a:r>
            <a:r>
              <a:rPr lang="en-US" dirty="0">
                <a:hlinkClick r:id="rId7" tooltip="Galaxy"/>
              </a:rPr>
              <a:t>galaxy</a:t>
            </a:r>
            <a:r>
              <a:rPr lang="en-US" dirty="0"/>
              <a:t>.</a:t>
            </a:r>
          </a:p>
          <a:p>
            <a:endParaRPr lang="en-US" dirty="0"/>
          </a:p>
        </p:txBody>
      </p:sp>
    </p:spTree>
    <p:extLst>
      <p:ext uri="{BB962C8B-B14F-4D97-AF65-F5344CB8AC3E}">
        <p14:creationId xmlns:p14="http://schemas.microsoft.com/office/powerpoint/2010/main" val="34776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64672"/>
          </a:xfrm>
        </p:spPr>
        <p:txBody>
          <a:bodyPr>
            <a:normAutofit fontScale="90000"/>
          </a:bodyPr>
          <a:lstStyle/>
          <a:p>
            <a:r>
              <a:rPr lang="en-US" dirty="0"/>
              <a:t>Current status of human civilization</a:t>
            </a:r>
          </a:p>
        </p:txBody>
      </p:sp>
      <p:sp>
        <p:nvSpPr>
          <p:cNvPr id="3" name="Content Placeholder 2"/>
          <p:cNvSpPr>
            <a:spLocks noGrp="1"/>
          </p:cNvSpPr>
          <p:nvPr>
            <p:ph idx="1"/>
          </p:nvPr>
        </p:nvSpPr>
        <p:spPr>
          <a:xfrm>
            <a:off x="457200" y="980728"/>
            <a:ext cx="8229600" cy="5343872"/>
          </a:xfrm>
        </p:spPr>
        <p:txBody>
          <a:bodyPr/>
          <a:lstStyle/>
          <a:p>
            <a:endParaRPr lang="en-US" dirty="0" smtClean="0"/>
          </a:p>
          <a:p>
            <a:endParaRPr lang="en-US" dirty="0"/>
          </a:p>
          <a:p>
            <a:endParaRPr lang="en-US" dirty="0" smtClean="0"/>
          </a:p>
          <a:p>
            <a:r>
              <a:rPr lang="en-US" dirty="0" smtClean="0"/>
              <a:t>Where </a:t>
            </a:r>
            <a:r>
              <a:rPr lang="en-US" dirty="0"/>
              <a:t>value </a:t>
            </a:r>
            <a:r>
              <a:rPr lang="en-US" i="1" dirty="0"/>
              <a:t>K</a:t>
            </a:r>
            <a:r>
              <a:rPr lang="en-US" dirty="0"/>
              <a:t> is a civilization's Kardashev rating and </a:t>
            </a:r>
            <a:r>
              <a:rPr lang="en-US" i="1" dirty="0"/>
              <a:t>P</a:t>
            </a:r>
            <a:r>
              <a:rPr lang="en-US" dirty="0"/>
              <a:t> is the power it uses, in </a:t>
            </a:r>
            <a:r>
              <a:rPr lang="en-US" dirty="0" smtClean="0"/>
              <a:t>watts</a:t>
            </a:r>
          </a:p>
          <a:p>
            <a:endParaRPr lang="en-US" dirty="0" smtClean="0"/>
          </a:p>
          <a:p>
            <a:r>
              <a:rPr lang="en-US" dirty="0" smtClean="0"/>
              <a:t>In </a:t>
            </a:r>
            <a:r>
              <a:rPr lang="en-US" dirty="0"/>
              <a:t>2019, the total </a:t>
            </a:r>
            <a:r>
              <a:rPr lang="en-US" dirty="0">
                <a:hlinkClick r:id="rId2" tooltip="World energy consumption"/>
              </a:rPr>
              <a:t>world energy consumption</a:t>
            </a:r>
            <a:r>
              <a:rPr lang="en-US" dirty="0"/>
              <a:t> was 14864.9 </a:t>
            </a:r>
            <a:r>
              <a:rPr lang="en-US" dirty="0" err="1">
                <a:hlinkClick r:id="rId3" tooltip="Million Tonnes of Oil Equivalent"/>
              </a:rPr>
              <a:t>Mtoe</a:t>
            </a:r>
            <a:r>
              <a:rPr lang="en-US" dirty="0"/>
              <a:t> (175,249 </a:t>
            </a:r>
            <a:r>
              <a:rPr lang="en-US" dirty="0" err="1">
                <a:hlinkClick r:id="rId4" tooltip="Kilowatt hour"/>
              </a:rPr>
              <a:t>TWh</a:t>
            </a:r>
            <a:r>
              <a:rPr lang="en-US" dirty="0" smtClean="0"/>
              <a:t>), equivalent </a:t>
            </a:r>
            <a:r>
              <a:rPr lang="en-US" dirty="0"/>
              <a:t>to an average power consumption of 20.0 TW or 0.73 on Sagan's interpolated </a:t>
            </a:r>
            <a:r>
              <a:rPr lang="en-US" dirty="0" smtClean="0"/>
              <a:t>Kardashev </a:t>
            </a:r>
            <a:r>
              <a:rPr lang="en-US" dirty="0"/>
              <a:t>scale</a:t>
            </a:r>
            <a:r>
              <a:rPr lang="en-US" dirty="0" smtClean="0"/>
              <a:t>. </a:t>
            </a:r>
          </a:p>
          <a:p>
            <a:r>
              <a:rPr lang="en-US" sz="3200" dirty="0" smtClean="0">
                <a:solidFill>
                  <a:srgbClr val="FF0000"/>
                </a:solidFill>
              </a:rPr>
              <a:t>K = 0.73</a:t>
            </a:r>
            <a:endParaRPr lang="en-US" sz="3200" dirty="0">
              <a:solidFill>
                <a:srgbClr val="FF0000"/>
              </a:solidFill>
            </a:endParaRPr>
          </a:p>
        </p:txBody>
      </p:sp>
      <p:pic>
        <p:nvPicPr>
          <p:cNvPr id="4" name="Picture 3"/>
          <p:cNvPicPr>
            <a:picLocks noChangeAspect="1"/>
          </p:cNvPicPr>
          <p:nvPr/>
        </p:nvPicPr>
        <p:blipFill>
          <a:blip r:embed="rId5"/>
          <a:stretch>
            <a:fillRect/>
          </a:stretch>
        </p:blipFill>
        <p:spPr>
          <a:xfrm>
            <a:off x="2483768" y="980728"/>
            <a:ext cx="3260350" cy="1307536"/>
          </a:xfrm>
          <a:prstGeom prst="rect">
            <a:avLst/>
          </a:prstGeom>
        </p:spPr>
      </p:pic>
    </p:spTree>
    <p:extLst>
      <p:ext uri="{BB962C8B-B14F-4D97-AF65-F5344CB8AC3E}">
        <p14:creationId xmlns:p14="http://schemas.microsoft.com/office/powerpoint/2010/main" val="399064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0"/>
            <a:ext cx="8229600" cy="692696"/>
          </a:xfrm>
        </p:spPr>
        <p:txBody>
          <a:bodyPr>
            <a:normAutofit fontScale="90000"/>
          </a:bodyPr>
          <a:lstStyle/>
          <a:p>
            <a:r>
              <a:rPr lang="tr-TR" dirty="0" err="1" smtClean="0"/>
              <a:t>SpaceX</a:t>
            </a:r>
            <a:r>
              <a:rPr lang="tr-TR" dirty="0" smtClean="0"/>
              <a:t> </a:t>
            </a:r>
            <a:r>
              <a:rPr lang="tr-TR" dirty="0" err="1" smtClean="0"/>
              <a:t>Starlink</a:t>
            </a:r>
            <a:r>
              <a:rPr lang="tr-TR" dirty="0" smtClean="0"/>
              <a:t> Project</a:t>
            </a:r>
            <a:endParaRPr lang="tr-TR" dirty="0"/>
          </a:p>
        </p:txBody>
      </p:sp>
      <p:sp>
        <p:nvSpPr>
          <p:cNvPr id="3" name="İçerik Yer Tutucusu 2"/>
          <p:cNvSpPr>
            <a:spLocks noGrp="1"/>
          </p:cNvSpPr>
          <p:nvPr>
            <p:ph idx="1"/>
          </p:nvPr>
        </p:nvSpPr>
        <p:spPr>
          <a:xfrm>
            <a:off x="457200" y="764704"/>
            <a:ext cx="8229600" cy="5559896"/>
          </a:xfrm>
        </p:spPr>
        <p:txBody>
          <a:bodyPr>
            <a:normAutofit fontScale="92500" lnSpcReduction="10000"/>
          </a:bodyPr>
          <a:lstStyle/>
          <a:p>
            <a:r>
              <a:rPr lang="en-US" b="1" dirty="0" err="1"/>
              <a:t>Starlink</a:t>
            </a:r>
            <a:r>
              <a:rPr lang="en-US" dirty="0"/>
              <a:t> is a </a:t>
            </a:r>
            <a:r>
              <a:rPr lang="en-US" dirty="0">
                <a:hlinkClick r:id="rId2" tooltip="Satellite internet constellation"/>
              </a:rPr>
              <a:t>satellite internet constellation</a:t>
            </a:r>
            <a:r>
              <a:rPr lang="en-US" dirty="0"/>
              <a:t> operated by </a:t>
            </a:r>
            <a:r>
              <a:rPr lang="en-US" dirty="0" err="1" smtClean="0">
                <a:hlinkClick r:id="rId3" tooltip="SpaceX"/>
              </a:rPr>
              <a:t>SpaceX</a:t>
            </a:r>
            <a:r>
              <a:rPr lang="en-US" dirty="0"/>
              <a:t> providing </a:t>
            </a:r>
            <a:r>
              <a:rPr lang="en-US" dirty="0">
                <a:hlinkClick r:id="rId4" tooltip="Satellite Internet access"/>
              </a:rPr>
              <a:t>satellite Internet access</a:t>
            </a:r>
            <a:r>
              <a:rPr lang="en-US" dirty="0"/>
              <a:t> to most of the </a:t>
            </a:r>
            <a:r>
              <a:rPr lang="en-US" dirty="0" smtClean="0"/>
              <a:t>Earth.</a:t>
            </a:r>
            <a:endParaRPr lang="tr-TR" dirty="0" smtClean="0"/>
          </a:p>
          <a:p>
            <a:r>
              <a:rPr lang="en-US" dirty="0"/>
              <a:t>The constellation consists of over 1600 satellites in mid-2021, and will eventually consist of many thousands of mass-produced </a:t>
            </a:r>
            <a:r>
              <a:rPr lang="en-US" dirty="0">
                <a:hlinkClick r:id="rId5" tooltip="Small satellite"/>
              </a:rPr>
              <a:t>small satellites</a:t>
            </a:r>
            <a:r>
              <a:rPr lang="en-US" dirty="0"/>
              <a:t> in </a:t>
            </a:r>
            <a:r>
              <a:rPr lang="en-US" dirty="0">
                <a:hlinkClick r:id="rId6" tooltip="Low Earth orbit"/>
              </a:rPr>
              <a:t>low Earth orbit</a:t>
            </a:r>
            <a:r>
              <a:rPr lang="en-US" dirty="0"/>
              <a:t> (LEO), which communicate with designated ground </a:t>
            </a:r>
            <a:r>
              <a:rPr lang="en-US" dirty="0">
                <a:hlinkClick r:id="rId7" tooltip="Transceiver"/>
              </a:rPr>
              <a:t>transceivers</a:t>
            </a:r>
            <a:r>
              <a:rPr lang="en-US" dirty="0"/>
              <a:t>. </a:t>
            </a:r>
            <a:endParaRPr lang="tr-TR" dirty="0" smtClean="0"/>
          </a:p>
          <a:p>
            <a:r>
              <a:rPr lang="en-US" dirty="0" smtClean="0"/>
              <a:t>While </a:t>
            </a:r>
            <a:r>
              <a:rPr lang="en-US" dirty="0"/>
              <a:t>the technical possibility of satellite internet service covers most of the global population, actual service can be delivered only in countries that have </a:t>
            </a:r>
            <a:r>
              <a:rPr lang="en-US" dirty="0">
                <a:hlinkClick r:id="rId8" tooltip="Regulatory authority"/>
              </a:rPr>
              <a:t>licensed</a:t>
            </a:r>
            <a:r>
              <a:rPr lang="en-US" dirty="0"/>
              <a:t> </a:t>
            </a:r>
            <a:r>
              <a:rPr lang="en-US" dirty="0" err="1"/>
              <a:t>SpaceX</a:t>
            </a:r>
            <a:r>
              <a:rPr lang="en-US" dirty="0"/>
              <a:t> to provide service within any specific national jurisdiction. As of November 2021, the </a:t>
            </a:r>
            <a:r>
              <a:rPr lang="en-US" dirty="0">
                <a:hlinkClick r:id="rId9" tooltip="Beta test"/>
              </a:rPr>
              <a:t>beta</a:t>
            </a:r>
            <a:r>
              <a:rPr lang="en-US" dirty="0"/>
              <a:t> service offering is available in 21 countries</a:t>
            </a:r>
            <a:r>
              <a:rPr lang="en-US" dirty="0" smtClean="0"/>
              <a:t>.</a:t>
            </a:r>
            <a:endParaRPr lang="tr-TR" dirty="0" smtClean="0"/>
          </a:p>
          <a:p>
            <a:r>
              <a:rPr lang="tr-TR" sz="1900" dirty="0" smtClean="0">
                <a:solidFill>
                  <a:srgbClr val="0070C0"/>
                </a:solidFill>
              </a:rPr>
              <a:t>USA, </a:t>
            </a:r>
            <a:r>
              <a:rPr lang="tr-TR" sz="1900" dirty="0" err="1" smtClean="0">
                <a:solidFill>
                  <a:srgbClr val="0070C0"/>
                </a:solidFill>
              </a:rPr>
              <a:t>Canada</a:t>
            </a:r>
            <a:r>
              <a:rPr lang="tr-TR" sz="1900" dirty="0">
                <a:solidFill>
                  <a:srgbClr val="0070C0"/>
                </a:solidFill>
              </a:rPr>
              <a:t>, United </a:t>
            </a:r>
            <a:r>
              <a:rPr lang="tr-TR" sz="1900" dirty="0" err="1">
                <a:solidFill>
                  <a:srgbClr val="0070C0"/>
                </a:solidFill>
              </a:rPr>
              <a:t>Kingdom</a:t>
            </a:r>
            <a:r>
              <a:rPr lang="tr-TR" sz="1900" dirty="0">
                <a:solidFill>
                  <a:srgbClr val="0070C0"/>
                </a:solidFill>
              </a:rPr>
              <a:t>, Germany, New </a:t>
            </a:r>
            <a:r>
              <a:rPr lang="tr-TR" sz="1900" dirty="0" err="1">
                <a:solidFill>
                  <a:srgbClr val="0070C0"/>
                </a:solidFill>
              </a:rPr>
              <a:t>Zealand</a:t>
            </a:r>
            <a:r>
              <a:rPr lang="tr-TR" sz="1900" dirty="0">
                <a:solidFill>
                  <a:srgbClr val="0070C0"/>
                </a:solidFill>
              </a:rPr>
              <a:t>, </a:t>
            </a:r>
            <a:r>
              <a:rPr lang="tr-TR" sz="1900" dirty="0" err="1">
                <a:solidFill>
                  <a:srgbClr val="0070C0"/>
                </a:solidFill>
              </a:rPr>
              <a:t>Australia</a:t>
            </a:r>
            <a:r>
              <a:rPr lang="tr-TR" sz="1900" dirty="0">
                <a:solidFill>
                  <a:srgbClr val="0070C0"/>
                </a:solidFill>
              </a:rPr>
              <a:t>, </a:t>
            </a:r>
            <a:r>
              <a:rPr lang="tr-TR" sz="1900" dirty="0" err="1">
                <a:solidFill>
                  <a:srgbClr val="0070C0"/>
                </a:solidFill>
              </a:rPr>
              <a:t>Austria</a:t>
            </a:r>
            <a:r>
              <a:rPr lang="tr-TR" sz="1900" dirty="0">
                <a:solidFill>
                  <a:srgbClr val="0070C0"/>
                </a:solidFill>
              </a:rPr>
              <a:t>, France, </a:t>
            </a:r>
            <a:r>
              <a:rPr lang="tr-TR" sz="1900" dirty="0" err="1">
                <a:solidFill>
                  <a:srgbClr val="0070C0"/>
                </a:solidFill>
              </a:rPr>
              <a:t>Netherlands</a:t>
            </a:r>
            <a:r>
              <a:rPr lang="tr-TR" sz="1900" dirty="0">
                <a:solidFill>
                  <a:srgbClr val="0070C0"/>
                </a:solidFill>
              </a:rPr>
              <a:t>, </a:t>
            </a:r>
            <a:r>
              <a:rPr lang="tr-TR" sz="1900" dirty="0" err="1">
                <a:solidFill>
                  <a:srgbClr val="0070C0"/>
                </a:solidFill>
              </a:rPr>
              <a:t>Belgium</a:t>
            </a:r>
            <a:r>
              <a:rPr lang="tr-TR" sz="1900" dirty="0">
                <a:solidFill>
                  <a:srgbClr val="0070C0"/>
                </a:solidFill>
              </a:rPr>
              <a:t>, </a:t>
            </a:r>
            <a:r>
              <a:rPr lang="tr-TR" sz="1900" dirty="0" err="1">
                <a:solidFill>
                  <a:srgbClr val="0070C0"/>
                </a:solidFill>
              </a:rPr>
              <a:t>Denmark</a:t>
            </a:r>
            <a:r>
              <a:rPr lang="tr-TR" sz="1900" dirty="0">
                <a:solidFill>
                  <a:srgbClr val="0070C0"/>
                </a:solidFill>
              </a:rPr>
              <a:t>, </a:t>
            </a:r>
            <a:r>
              <a:rPr lang="tr-TR" sz="1900" dirty="0" err="1">
                <a:solidFill>
                  <a:srgbClr val="0070C0"/>
                </a:solidFill>
              </a:rPr>
              <a:t>Ireland</a:t>
            </a:r>
            <a:r>
              <a:rPr lang="tr-TR" sz="1900" dirty="0">
                <a:solidFill>
                  <a:srgbClr val="0070C0"/>
                </a:solidFill>
              </a:rPr>
              <a:t>, </a:t>
            </a:r>
            <a:r>
              <a:rPr lang="tr-TR" sz="1900" dirty="0" err="1">
                <a:solidFill>
                  <a:srgbClr val="0070C0"/>
                </a:solidFill>
              </a:rPr>
              <a:t>Switzerland</a:t>
            </a:r>
            <a:r>
              <a:rPr lang="tr-TR" sz="1900" dirty="0">
                <a:solidFill>
                  <a:srgbClr val="0070C0"/>
                </a:solidFill>
              </a:rPr>
              <a:t>, </a:t>
            </a:r>
            <a:r>
              <a:rPr lang="tr-TR" sz="1900" dirty="0" err="1">
                <a:solidFill>
                  <a:srgbClr val="0070C0"/>
                </a:solidFill>
              </a:rPr>
              <a:t>Portugal</a:t>
            </a:r>
            <a:r>
              <a:rPr lang="tr-TR" sz="1900" dirty="0">
                <a:solidFill>
                  <a:srgbClr val="0070C0"/>
                </a:solidFill>
              </a:rPr>
              <a:t>, </a:t>
            </a:r>
            <a:r>
              <a:rPr lang="tr-TR" sz="1900" dirty="0" err="1">
                <a:solidFill>
                  <a:srgbClr val="0070C0"/>
                </a:solidFill>
              </a:rPr>
              <a:t>Chile</a:t>
            </a:r>
            <a:r>
              <a:rPr lang="tr-TR" sz="1900" dirty="0">
                <a:solidFill>
                  <a:srgbClr val="0070C0"/>
                </a:solidFill>
              </a:rPr>
              <a:t>, Poland, </a:t>
            </a:r>
            <a:r>
              <a:rPr lang="tr-TR" sz="1900" dirty="0" err="1">
                <a:solidFill>
                  <a:srgbClr val="0070C0"/>
                </a:solidFill>
              </a:rPr>
              <a:t>Italy</a:t>
            </a:r>
            <a:r>
              <a:rPr lang="tr-TR" sz="1900" dirty="0">
                <a:solidFill>
                  <a:srgbClr val="0070C0"/>
                </a:solidFill>
              </a:rPr>
              <a:t>, </a:t>
            </a:r>
            <a:r>
              <a:rPr lang="tr-TR" sz="1900" dirty="0" err="1">
                <a:solidFill>
                  <a:srgbClr val="0070C0"/>
                </a:solidFill>
              </a:rPr>
              <a:t>Czech</a:t>
            </a:r>
            <a:r>
              <a:rPr lang="tr-TR" sz="1900" dirty="0">
                <a:solidFill>
                  <a:srgbClr val="0070C0"/>
                </a:solidFill>
              </a:rPr>
              <a:t> </a:t>
            </a:r>
            <a:r>
              <a:rPr lang="tr-TR" sz="1900" dirty="0" err="1">
                <a:solidFill>
                  <a:srgbClr val="0070C0"/>
                </a:solidFill>
              </a:rPr>
              <a:t>Republic</a:t>
            </a:r>
            <a:r>
              <a:rPr lang="tr-TR" sz="1900" dirty="0">
                <a:solidFill>
                  <a:srgbClr val="0070C0"/>
                </a:solidFill>
              </a:rPr>
              <a:t>, </a:t>
            </a:r>
            <a:r>
              <a:rPr lang="tr-TR" sz="1900" dirty="0" err="1">
                <a:solidFill>
                  <a:srgbClr val="0070C0"/>
                </a:solidFill>
              </a:rPr>
              <a:t>Mexico</a:t>
            </a:r>
            <a:r>
              <a:rPr lang="tr-TR" sz="1900" dirty="0">
                <a:solidFill>
                  <a:srgbClr val="0070C0"/>
                </a:solidFill>
              </a:rPr>
              <a:t>, </a:t>
            </a:r>
            <a:r>
              <a:rPr lang="tr-TR" sz="1900" dirty="0" err="1">
                <a:solidFill>
                  <a:srgbClr val="0070C0"/>
                </a:solidFill>
              </a:rPr>
              <a:t>Sweden</a:t>
            </a:r>
            <a:r>
              <a:rPr lang="tr-TR" sz="1900" dirty="0">
                <a:solidFill>
                  <a:srgbClr val="0070C0"/>
                </a:solidFill>
              </a:rPr>
              <a:t> </a:t>
            </a:r>
            <a:r>
              <a:rPr lang="tr-TR" sz="1900" dirty="0" err="1">
                <a:solidFill>
                  <a:srgbClr val="0070C0"/>
                </a:solidFill>
              </a:rPr>
              <a:t>and</a:t>
            </a:r>
            <a:r>
              <a:rPr lang="tr-TR" sz="1900" dirty="0">
                <a:solidFill>
                  <a:srgbClr val="0070C0"/>
                </a:solidFill>
              </a:rPr>
              <a:t> </a:t>
            </a:r>
            <a:r>
              <a:rPr lang="tr-TR" sz="1900" dirty="0" err="1">
                <a:solidFill>
                  <a:srgbClr val="0070C0"/>
                </a:solidFill>
              </a:rPr>
              <a:t>Croatia</a:t>
            </a:r>
            <a:r>
              <a:rPr lang="tr-TR" sz="1900" dirty="0">
                <a:solidFill>
                  <a:srgbClr val="0070C0"/>
                </a:solidFill>
              </a:rPr>
              <a:t>.</a:t>
            </a:r>
          </a:p>
        </p:txBody>
      </p:sp>
    </p:spTree>
    <p:extLst>
      <p:ext uri="{BB962C8B-B14F-4D97-AF65-F5344CB8AC3E}">
        <p14:creationId xmlns:p14="http://schemas.microsoft.com/office/powerpoint/2010/main" val="301510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708688"/>
          </a:xfrm>
        </p:spPr>
        <p:txBody>
          <a:bodyPr>
            <a:normAutofit fontScale="90000"/>
          </a:bodyPr>
          <a:lstStyle/>
          <a:p>
            <a:r>
              <a:rPr lang="tr-TR" dirty="0" err="1"/>
              <a:t>SpaceX</a:t>
            </a:r>
            <a:r>
              <a:rPr lang="tr-TR" dirty="0"/>
              <a:t> </a:t>
            </a:r>
            <a:r>
              <a:rPr lang="tr-TR" dirty="0" err="1"/>
              <a:t>Starlink</a:t>
            </a:r>
            <a:r>
              <a:rPr lang="tr-TR" dirty="0"/>
              <a:t> Project</a:t>
            </a:r>
          </a:p>
        </p:txBody>
      </p:sp>
      <p:sp>
        <p:nvSpPr>
          <p:cNvPr id="3" name="İçerik Yer Tutucusu 2"/>
          <p:cNvSpPr>
            <a:spLocks noGrp="1"/>
          </p:cNvSpPr>
          <p:nvPr>
            <p:ph idx="1"/>
          </p:nvPr>
        </p:nvSpPr>
        <p:spPr>
          <a:xfrm>
            <a:off x="457200" y="1124744"/>
            <a:ext cx="8229600" cy="5199856"/>
          </a:xfrm>
        </p:spPr>
        <p:txBody>
          <a:bodyPr>
            <a:normAutofit lnSpcReduction="10000"/>
          </a:bodyPr>
          <a:lstStyle/>
          <a:p>
            <a:r>
              <a:rPr lang="en-US" dirty="0"/>
              <a:t>The cost of the decade-long project to design, build, and deploy the constellation was estimated by </a:t>
            </a:r>
            <a:r>
              <a:rPr lang="en-US" dirty="0" err="1"/>
              <a:t>SpaceX</a:t>
            </a:r>
            <a:r>
              <a:rPr lang="en-US" dirty="0"/>
              <a:t> in May 2018 to be at least US$10 </a:t>
            </a:r>
            <a:r>
              <a:rPr lang="en-US" dirty="0" smtClean="0"/>
              <a:t>billion</a:t>
            </a:r>
            <a:r>
              <a:rPr lang="tr-TR" dirty="0" smtClean="0"/>
              <a:t>. </a:t>
            </a:r>
          </a:p>
          <a:p>
            <a:r>
              <a:rPr lang="en-US" dirty="0"/>
              <a:t>On 15 October 2019, the United States </a:t>
            </a:r>
            <a:r>
              <a:rPr lang="en-US" dirty="0">
                <a:hlinkClick r:id="rId2" tooltip="Federal Communications Commission"/>
              </a:rPr>
              <a:t>Federal Communications Commission</a:t>
            </a:r>
            <a:r>
              <a:rPr lang="en-US" dirty="0"/>
              <a:t> (FCC) submitted filings to the </a:t>
            </a:r>
            <a:r>
              <a:rPr lang="en-US" dirty="0">
                <a:hlinkClick r:id="rId3" tooltip="International Telecommunication Union"/>
              </a:rPr>
              <a:t>International Telecommunication Union</a:t>
            </a:r>
            <a:r>
              <a:rPr lang="en-US" dirty="0"/>
              <a:t> (ITU) on </a:t>
            </a:r>
            <a:r>
              <a:rPr lang="en-US" dirty="0" err="1"/>
              <a:t>SpaceX's</a:t>
            </a:r>
            <a:r>
              <a:rPr lang="en-US" dirty="0"/>
              <a:t> behalf to arrange spectrum for 30,000 additional </a:t>
            </a:r>
            <a:r>
              <a:rPr lang="en-US" dirty="0" err="1"/>
              <a:t>Starlink</a:t>
            </a:r>
            <a:r>
              <a:rPr lang="en-US" dirty="0"/>
              <a:t> satellites to supplement the 12,000 </a:t>
            </a:r>
            <a:r>
              <a:rPr lang="en-US" dirty="0" err="1"/>
              <a:t>Starlink</a:t>
            </a:r>
            <a:r>
              <a:rPr lang="en-US" dirty="0"/>
              <a:t> satellites already approved by the FCC</a:t>
            </a:r>
            <a:r>
              <a:rPr lang="en-US" dirty="0" smtClean="0"/>
              <a:t>.</a:t>
            </a:r>
            <a:endParaRPr lang="tr-TR" baseline="30000" dirty="0"/>
          </a:p>
          <a:p>
            <a:r>
              <a:rPr lang="en-US" dirty="0" smtClean="0"/>
              <a:t>By </a:t>
            </a:r>
            <a:r>
              <a:rPr lang="en-US" dirty="0"/>
              <a:t>2021, </a:t>
            </a:r>
            <a:r>
              <a:rPr lang="en-US" dirty="0" err="1"/>
              <a:t>SpaceX</a:t>
            </a:r>
            <a:r>
              <a:rPr lang="en-US" dirty="0"/>
              <a:t> had entered into agreements with </a:t>
            </a:r>
            <a:r>
              <a:rPr lang="en-US" dirty="0">
                <a:hlinkClick r:id="rId4" tooltip="Google Cloud Platform"/>
              </a:rPr>
              <a:t>Google Cloud Platform</a:t>
            </a:r>
            <a:r>
              <a:rPr lang="en-US" dirty="0"/>
              <a:t> and </a:t>
            </a:r>
            <a:r>
              <a:rPr lang="en-US" dirty="0">
                <a:hlinkClick r:id="rId5" tooltip="Microsoft Azure"/>
              </a:rPr>
              <a:t>Microsoft Azure</a:t>
            </a:r>
            <a:r>
              <a:rPr lang="en-US" dirty="0"/>
              <a:t> to provide on-ground compute and networking services for </a:t>
            </a:r>
            <a:r>
              <a:rPr lang="en-US" dirty="0" err="1"/>
              <a:t>Starlink</a:t>
            </a:r>
            <a:endParaRPr lang="tr-TR" dirty="0"/>
          </a:p>
        </p:txBody>
      </p:sp>
    </p:spTree>
    <p:extLst>
      <p:ext uri="{BB962C8B-B14F-4D97-AF65-F5344CB8AC3E}">
        <p14:creationId xmlns:p14="http://schemas.microsoft.com/office/powerpoint/2010/main" val="178499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Starlink</a:t>
            </a:r>
            <a:r>
              <a:rPr lang="tr-TR" dirty="0" smtClean="0"/>
              <a:t> </a:t>
            </a:r>
            <a:r>
              <a:rPr lang="tr-TR" dirty="0" err="1" smtClean="0"/>
              <a:t>Criticisms</a:t>
            </a:r>
            <a:endParaRPr lang="tr-TR" dirty="0"/>
          </a:p>
        </p:txBody>
      </p:sp>
      <p:sp>
        <p:nvSpPr>
          <p:cNvPr id="3" name="İçerik Yer Tutucusu 2"/>
          <p:cNvSpPr>
            <a:spLocks noGrp="1"/>
          </p:cNvSpPr>
          <p:nvPr>
            <p:ph idx="1"/>
          </p:nvPr>
        </p:nvSpPr>
        <p:spPr/>
        <p:txBody>
          <a:bodyPr>
            <a:normAutofit fontScale="92500"/>
          </a:bodyPr>
          <a:lstStyle/>
          <a:p>
            <a:r>
              <a:rPr lang="en-US" dirty="0">
                <a:hlinkClick r:id="rId2" tooltip="Astronomer"/>
              </a:rPr>
              <a:t>Astronomers</a:t>
            </a:r>
            <a:r>
              <a:rPr lang="en-US" dirty="0"/>
              <a:t> have raised concerns about the constellations' effect on ground-based astronomy and how the satellites will add to an already jammed orbital environment</a:t>
            </a:r>
            <a:r>
              <a:rPr lang="en-US" dirty="0" smtClean="0"/>
              <a:t>.</a:t>
            </a:r>
            <a:endParaRPr lang="tr-TR" baseline="30000" dirty="0"/>
          </a:p>
          <a:p>
            <a:r>
              <a:rPr lang="en-US" dirty="0"/>
              <a:t> </a:t>
            </a:r>
            <a:r>
              <a:rPr lang="en-US" dirty="0" err="1"/>
              <a:t>SpaceX</a:t>
            </a:r>
            <a:r>
              <a:rPr lang="en-US" dirty="0"/>
              <a:t> has attempted to mitigate these concerns by implementing several upgrades to </a:t>
            </a:r>
            <a:r>
              <a:rPr lang="en-US" dirty="0" err="1"/>
              <a:t>Starlink</a:t>
            </a:r>
            <a:r>
              <a:rPr lang="en-US" dirty="0"/>
              <a:t> satellites aimed at reducing their brightness during operation</a:t>
            </a:r>
            <a:r>
              <a:rPr lang="en-US" dirty="0" smtClean="0"/>
              <a:t>.</a:t>
            </a:r>
            <a:endParaRPr lang="tr-TR" dirty="0" smtClean="0"/>
          </a:p>
          <a:p>
            <a:r>
              <a:rPr lang="en-US" dirty="0" smtClean="0"/>
              <a:t>The </a:t>
            </a:r>
            <a:r>
              <a:rPr lang="en-US" dirty="0"/>
              <a:t>satellites are equipped with krypton-fueled </a:t>
            </a:r>
            <a:r>
              <a:rPr lang="en-US" dirty="0">
                <a:hlinkClick r:id="rId3" tooltip="Hall-effect thruster"/>
              </a:rPr>
              <a:t>Hall thrusters</a:t>
            </a:r>
            <a:r>
              <a:rPr lang="en-US" dirty="0"/>
              <a:t> which allow them to </a:t>
            </a:r>
            <a:r>
              <a:rPr lang="en-US" dirty="0">
                <a:hlinkClick r:id="rId4" tooltip="De-orbit"/>
              </a:rPr>
              <a:t>de-orbit</a:t>
            </a:r>
            <a:r>
              <a:rPr lang="en-US" dirty="0"/>
              <a:t> at the end of their life. Additionally, the satellites are designed to autonomously avoid collisions based on uplinked tracking data.</a:t>
            </a:r>
            <a:endParaRPr lang="tr-TR" dirty="0"/>
          </a:p>
        </p:txBody>
      </p:sp>
    </p:spTree>
    <p:extLst>
      <p:ext uri="{BB962C8B-B14F-4D97-AF65-F5344CB8AC3E}">
        <p14:creationId xmlns:p14="http://schemas.microsoft.com/office/powerpoint/2010/main" val="3586230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1" y="836712"/>
            <a:ext cx="3865481"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01718"/>
            <a:ext cx="3942581" cy="255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46" y="3702925"/>
            <a:ext cx="3884106" cy="282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702925"/>
            <a:ext cx="3942580" cy="282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547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229600" cy="636680"/>
          </a:xfrm>
        </p:spPr>
        <p:txBody>
          <a:bodyPr>
            <a:normAutofit fontScale="90000"/>
          </a:bodyPr>
          <a:lstStyle/>
          <a:p>
            <a:r>
              <a:rPr lang="tr-TR" dirty="0" err="1" smtClean="0"/>
              <a:t>SpaceX</a:t>
            </a:r>
            <a:r>
              <a:rPr lang="tr-TR" dirty="0" smtClean="0"/>
              <a:t> </a:t>
            </a:r>
            <a:r>
              <a:rPr lang="tr-TR" dirty="0" err="1" smtClean="0"/>
              <a:t>Internship</a:t>
            </a:r>
            <a:r>
              <a:rPr lang="tr-TR" dirty="0" smtClean="0"/>
              <a:t> </a:t>
            </a:r>
            <a:r>
              <a:rPr lang="tr-TR" dirty="0" err="1" smtClean="0"/>
              <a:t>Opportunity</a:t>
            </a:r>
            <a:endParaRPr lang="tr-TR" dirty="0"/>
          </a:p>
        </p:txBody>
      </p:sp>
      <p:sp>
        <p:nvSpPr>
          <p:cNvPr id="3" name="İçerik Yer Tutucusu 2"/>
          <p:cNvSpPr>
            <a:spLocks noGrp="1"/>
          </p:cNvSpPr>
          <p:nvPr>
            <p:ph idx="1"/>
          </p:nvPr>
        </p:nvSpPr>
        <p:spPr>
          <a:xfrm>
            <a:off x="7452320" y="1484784"/>
            <a:ext cx="1234480" cy="4176464"/>
          </a:xfrm>
        </p:spPr>
        <p:txBody>
          <a:bodyPr>
            <a:normAutofit/>
          </a:bodyPr>
          <a:lstStyle/>
          <a:p>
            <a:r>
              <a:rPr lang="tr-TR" sz="2000" dirty="0">
                <a:hlinkClick r:id="rId2"/>
              </a:rPr>
              <a:t>https://</a:t>
            </a:r>
            <a:r>
              <a:rPr lang="tr-TR" sz="2000" dirty="0" smtClean="0">
                <a:hlinkClick r:id="rId2"/>
              </a:rPr>
              <a:t>boards.greenhouse.io/spacex/jobs/5526161002?gh_jid=5526161002</a:t>
            </a:r>
            <a:endParaRPr lang="tr-TR" sz="2000" dirty="0" smtClean="0"/>
          </a:p>
          <a:p>
            <a:endParaRPr lang="tr-T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74556"/>
            <a:ext cx="6984776" cy="546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346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92664"/>
          </a:xfrm>
        </p:spPr>
        <p:txBody>
          <a:bodyPr>
            <a:normAutofit fontScale="90000"/>
          </a:bodyPr>
          <a:lstStyle/>
          <a:p>
            <a:r>
              <a:rPr lang="en-US" dirty="0" smtClean="0"/>
              <a:t>James Webb Telescope</a:t>
            </a:r>
            <a:endParaRPr lang="en-US" dirty="0"/>
          </a:p>
        </p:txBody>
      </p:sp>
      <p:pic>
        <p:nvPicPr>
          <p:cNvPr id="4" name="Content Placeholder 3"/>
          <p:cNvPicPr>
            <a:picLocks noGrp="1" noChangeAspect="1"/>
          </p:cNvPicPr>
          <p:nvPr>
            <p:ph idx="1"/>
          </p:nvPr>
        </p:nvPicPr>
        <p:blipFill>
          <a:blip r:embed="rId2"/>
          <a:stretch>
            <a:fillRect/>
          </a:stretch>
        </p:blipFill>
        <p:spPr>
          <a:xfrm>
            <a:off x="5148064" y="753312"/>
            <a:ext cx="3721249" cy="2972991"/>
          </a:xfrm>
          <a:prstGeom prst="rect">
            <a:avLst/>
          </a:prstGeom>
        </p:spPr>
      </p:pic>
      <p:sp>
        <p:nvSpPr>
          <p:cNvPr id="5" name="TextBox 4"/>
          <p:cNvSpPr txBox="1"/>
          <p:nvPr/>
        </p:nvSpPr>
        <p:spPr>
          <a:xfrm>
            <a:off x="107504" y="753312"/>
            <a:ext cx="5040559" cy="3970318"/>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The</a:t>
            </a:r>
            <a:r>
              <a:rPr lang="en-US" sz="2200" dirty="0"/>
              <a:t> </a:t>
            </a:r>
            <a:r>
              <a:rPr lang="en-US" sz="2200" b="1" dirty="0"/>
              <a:t>James Webb Space Telescope</a:t>
            </a:r>
            <a:r>
              <a:rPr lang="en-US" sz="2200" dirty="0"/>
              <a:t> (</a:t>
            </a:r>
            <a:r>
              <a:rPr lang="en-US" sz="2200" b="1" dirty="0"/>
              <a:t>JWST</a:t>
            </a:r>
            <a:r>
              <a:rPr lang="en-US" sz="2200" dirty="0"/>
              <a:t>) is a </a:t>
            </a:r>
            <a:r>
              <a:rPr lang="en-US" sz="2200" dirty="0">
                <a:hlinkClick r:id="rId3" tooltip="Space telescope"/>
              </a:rPr>
              <a:t>space telescope</a:t>
            </a:r>
            <a:r>
              <a:rPr lang="en-US" sz="2200" dirty="0"/>
              <a:t> being jointly developed by </a:t>
            </a:r>
            <a:r>
              <a:rPr lang="en-US" sz="2200" dirty="0">
                <a:hlinkClick r:id="rId4" tooltip="NASA"/>
              </a:rPr>
              <a:t>NASA</a:t>
            </a:r>
            <a:r>
              <a:rPr lang="en-US" sz="2200" dirty="0"/>
              <a:t>, the </a:t>
            </a:r>
            <a:r>
              <a:rPr lang="en-US" sz="2200" dirty="0">
                <a:hlinkClick r:id="rId5" tooltip="European Space Agency"/>
              </a:rPr>
              <a:t>European Space Agency</a:t>
            </a:r>
            <a:r>
              <a:rPr lang="en-US" sz="2200" dirty="0"/>
              <a:t> (ESA), and the </a:t>
            </a:r>
            <a:r>
              <a:rPr lang="en-US" sz="2200" dirty="0">
                <a:hlinkClick r:id="rId6" tooltip="Canadian Space Agency"/>
              </a:rPr>
              <a:t>Canadian Space Agency</a:t>
            </a:r>
            <a:r>
              <a:rPr lang="en-US" sz="2200" dirty="0"/>
              <a:t> (CSA). It is planned to succeed the </a:t>
            </a:r>
            <a:r>
              <a:rPr lang="en-US" sz="2200" dirty="0" smtClean="0">
                <a:hlinkClick r:id="rId7" tooltip="Hubble Space Telescope"/>
              </a:rPr>
              <a:t>Hubble Space </a:t>
            </a:r>
            <a:r>
              <a:rPr lang="en-US" sz="2200" dirty="0">
                <a:hlinkClick r:id="rId7" tooltip="Hubble Space Telescope"/>
              </a:rPr>
              <a:t>Telescope</a:t>
            </a:r>
            <a:r>
              <a:rPr lang="en-US" sz="2200" dirty="0"/>
              <a:t> as NASA's </a:t>
            </a:r>
            <a:r>
              <a:rPr lang="en-US" sz="2200" dirty="0">
                <a:hlinkClick r:id="rId8" tooltip="Large strategic science missions"/>
              </a:rPr>
              <a:t>Flagship</a:t>
            </a:r>
            <a:r>
              <a:rPr lang="en-US" sz="2200" dirty="0"/>
              <a:t> </a:t>
            </a:r>
            <a:r>
              <a:rPr lang="en-US" sz="2200" dirty="0">
                <a:hlinkClick r:id="rId9" tooltip="Astrophysics"/>
              </a:rPr>
              <a:t>astrophysics</a:t>
            </a:r>
            <a:r>
              <a:rPr lang="en-US" sz="2200" dirty="0"/>
              <a:t> </a:t>
            </a:r>
            <a:r>
              <a:rPr lang="en-US" sz="2200" dirty="0" smtClean="0"/>
              <a:t>mission</a:t>
            </a:r>
          </a:p>
          <a:p>
            <a:pPr marL="285750" indent="-285750">
              <a:buFont typeface="Arial" panose="020B0604020202020204" pitchFamily="34" charset="0"/>
              <a:buChar char="•"/>
            </a:pPr>
            <a:endParaRPr lang="en-US" dirty="0" smtClean="0"/>
          </a:p>
          <a:p>
            <a:endParaRPr lang="en-US" dirty="0"/>
          </a:p>
          <a:p>
            <a:endParaRPr lang="en-US" dirty="0"/>
          </a:p>
        </p:txBody>
      </p:sp>
      <p:sp>
        <p:nvSpPr>
          <p:cNvPr id="6" name="TextBox 5"/>
          <p:cNvSpPr txBox="1"/>
          <p:nvPr/>
        </p:nvSpPr>
        <p:spPr>
          <a:xfrm>
            <a:off x="107503" y="4233815"/>
            <a:ext cx="8225760" cy="2739211"/>
          </a:xfrm>
          <a:prstGeom prst="rect">
            <a:avLst/>
          </a:prstGeom>
          <a:noFill/>
        </p:spPr>
        <p:txBody>
          <a:bodyPr wrap="square" rtlCol="0">
            <a:spAutoFit/>
          </a:bodyPr>
          <a:lstStyle/>
          <a:p>
            <a:pPr marL="285750" indent="-285750" algn="just">
              <a:buFont typeface="Arial" panose="020B0604020202020204" pitchFamily="34" charset="0"/>
              <a:buChar char="•"/>
            </a:pPr>
            <a:r>
              <a:rPr lang="en-US" sz="2200" dirty="0" smtClean="0"/>
              <a:t>Will </a:t>
            </a:r>
            <a:r>
              <a:rPr lang="en-US" sz="2200" dirty="0"/>
              <a:t>provide improved infrared resolution and sensitivity over Hubble, and will enable a broad range of investigations across the fields of </a:t>
            </a:r>
            <a:r>
              <a:rPr lang="en-US" sz="2200" dirty="0">
                <a:hlinkClick r:id="rId10" tooltip="Astronomy"/>
              </a:rPr>
              <a:t>astronomy</a:t>
            </a:r>
            <a:r>
              <a:rPr lang="en-US" sz="2200" dirty="0"/>
              <a:t> and </a:t>
            </a:r>
            <a:r>
              <a:rPr lang="en-US" sz="2200" dirty="0">
                <a:hlinkClick r:id="rId11" tooltip="Cosmology"/>
              </a:rPr>
              <a:t>cosmology</a:t>
            </a:r>
            <a:r>
              <a:rPr lang="en-US" sz="2200" dirty="0"/>
              <a:t>, including observing some of the most distant events and objects in the </a:t>
            </a:r>
            <a:r>
              <a:rPr lang="en-US" sz="2200" dirty="0">
                <a:hlinkClick r:id="rId12" tooltip="Universe"/>
              </a:rPr>
              <a:t>universe</a:t>
            </a:r>
            <a:r>
              <a:rPr lang="en-US" sz="2200" dirty="0"/>
              <a:t>, such as the </a:t>
            </a:r>
            <a:r>
              <a:rPr lang="en-US" sz="2200" dirty="0">
                <a:hlinkClick r:id="rId13" tooltip="Galaxy formation and evolution"/>
              </a:rPr>
              <a:t>formation of the first galaxies</a:t>
            </a:r>
            <a:r>
              <a:rPr lang="en-US" sz="2200" dirty="0"/>
              <a:t>, and detailed atmospheric characterization of </a:t>
            </a:r>
            <a:r>
              <a:rPr lang="en-US" sz="2200" dirty="0">
                <a:hlinkClick r:id="rId14" tooltip="Habitable exoplanet"/>
              </a:rPr>
              <a:t>potentially habitable exoplanets</a:t>
            </a:r>
            <a:r>
              <a:rPr lang="en-US" sz="2200" dirty="0"/>
              <a:t>. </a:t>
            </a:r>
            <a:endParaRPr lang="en-US" sz="2200" dirty="0" smtClean="0"/>
          </a:p>
          <a:p>
            <a:pPr marL="285750" indent="-285750">
              <a:buFont typeface="Arial" panose="020B0604020202020204" pitchFamily="34" charset="0"/>
              <a:buChar char="•"/>
            </a:pPr>
            <a:endParaRPr lang="en-US" sz="2200" dirty="0"/>
          </a:p>
          <a:p>
            <a:endParaRPr lang="en-US" dirty="0"/>
          </a:p>
        </p:txBody>
      </p:sp>
    </p:spTree>
    <p:extLst>
      <p:ext uri="{BB962C8B-B14F-4D97-AF65-F5344CB8AC3E}">
        <p14:creationId xmlns:p14="http://schemas.microsoft.com/office/powerpoint/2010/main" val="1693032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92" y="188640"/>
            <a:ext cx="8229600" cy="492664"/>
          </a:xfrm>
        </p:spPr>
        <p:txBody>
          <a:bodyPr>
            <a:normAutofit fontScale="90000"/>
          </a:bodyPr>
          <a:lstStyle/>
          <a:p>
            <a:r>
              <a:rPr lang="en-US" dirty="0" smtClean="0"/>
              <a:t>James Webb Space Telescope</a:t>
            </a:r>
            <a:endParaRPr lang="en-US" dirty="0"/>
          </a:p>
        </p:txBody>
      </p:sp>
      <p:pic>
        <p:nvPicPr>
          <p:cNvPr id="4" name="Content Placeholder 3"/>
          <p:cNvPicPr>
            <a:picLocks noGrp="1" noChangeAspect="1"/>
          </p:cNvPicPr>
          <p:nvPr>
            <p:ph idx="1"/>
          </p:nvPr>
        </p:nvPicPr>
        <p:blipFill>
          <a:blip r:embed="rId2"/>
          <a:stretch>
            <a:fillRect/>
          </a:stretch>
        </p:blipFill>
        <p:spPr>
          <a:xfrm>
            <a:off x="2555776" y="845861"/>
            <a:ext cx="3886200" cy="1914525"/>
          </a:xfrm>
          <a:prstGeom prst="rect">
            <a:avLst/>
          </a:prstGeom>
        </p:spPr>
      </p:pic>
      <p:pic>
        <p:nvPicPr>
          <p:cNvPr id="5" name="Picture 4"/>
          <p:cNvPicPr>
            <a:picLocks noChangeAspect="1"/>
          </p:cNvPicPr>
          <p:nvPr/>
        </p:nvPicPr>
        <p:blipFill>
          <a:blip r:embed="rId3"/>
          <a:stretch>
            <a:fillRect/>
          </a:stretch>
        </p:blipFill>
        <p:spPr>
          <a:xfrm>
            <a:off x="465038" y="2951231"/>
            <a:ext cx="4181475" cy="2105025"/>
          </a:xfrm>
          <a:prstGeom prst="rect">
            <a:avLst/>
          </a:prstGeom>
        </p:spPr>
      </p:pic>
      <p:pic>
        <p:nvPicPr>
          <p:cNvPr id="6" name="Picture 5"/>
          <p:cNvPicPr>
            <a:picLocks noChangeAspect="1"/>
          </p:cNvPicPr>
          <p:nvPr/>
        </p:nvPicPr>
        <p:blipFill>
          <a:blip r:embed="rId4"/>
          <a:stretch>
            <a:fillRect/>
          </a:stretch>
        </p:blipFill>
        <p:spPr>
          <a:xfrm>
            <a:off x="4895304" y="3761432"/>
            <a:ext cx="3971925" cy="2867025"/>
          </a:xfrm>
          <a:prstGeom prst="rect">
            <a:avLst/>
          </a:prstGeom>
        </p:spPr>
      </p:pic>
    </p:spTree>
    <p:extLst>
      <p:ext uri="{BB962C8B-B14F-4D97-AF65-F5344CB8AC3E}">
        <p14:creationId xmlns:p14="http://schemas.microsoft.com/office/powerpoint/2010/main" val="2798995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2875</TotalTime>
  <Words>1492</Words>
  <Application>Microsoft Office PowerPoint</Application>
  <PresentationFormat>On-screen Show (4:3)</PresentationFormat>
  <Paragraphs>114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Constantia</vt:lpstr>
      <vt:lpstr>Wingdings 2</vt:lpstr>
      <vt:lpstr>Akış</vt:lpstr>
      <vt:lpstr>New Technologies for Business</vt:lpstr>
      <vt:lpstr>Space Tech</vt:lpstr>
      <vt:lpstr>SpaceX Starlink Project</vt:lpstr>
      <vt:lpstr>SpaceX Starlink Project</vt:lpstr>
      <vt:lpstr>Starlink Criticisms</vt:lpstr>
      <vt:lpstr>PowerPoint Presentation</vt:lpstr>
      <vt:lpstr>SpaceX Internship Opportunity</vt:lpstr>
      <vt:lpstr>James Webb Telescope</vt:lpstr>
      <vt:lpstr>James Webb Space Telescope</vt:lpstr>
      <vt:lpstr>James Webb Space Telescope</vt:lpstr>
      <vt:lpstr>Double Slit Experiment</vt:lpstr>
      <vt:lpstr>Double Slit Experiment</vt:lpstr>
      <vt:lpstr>Simulation Theory</vt:lpstr>
      <vt:lpstr>Simulation Theory</vt:lpstr>
      <vt:lpstr>Simulation Theory</vt:lpstr>
      <vt:lpstr>Simulation Theory</vt:lpstr>
      <vt:lpstr>Simulation Theory</vt:lpstr>
      <vt:lpstr>Simulation Theory</vt:lpstr>
      <vt:lpstr>Simulation Theory</vt:lpstr>
      <vt:lpstr>Simulation Theory - Criticism</vt:lpstr>
      <vt:lpstr>Simulation Theory – Criticism to Criticism</vt:lpstr>
      <vt:lpstr>Kardashev Scales </vt:lpstr>
      <vt:lpstr>Current status of human civilization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Technologies for Business</dc:title>
  <dc:creator>Fatih KOÇ</dc:creator>
  <cp:lastModifiedBy>NewPC</cp:lastModifiedBy>
  <cp:revision>108</cp:revision>
  <dcterms:created xsi:type="dcterms:W3CDTF">2021-10-11T10:55:04Z</dcterms:created>
  <dcterms:modified xsi:type="dcterms:W3CDTF">2021-12-14T15:48:26Z</dcterms:modified>
</cp:coreProperties>
</file>