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9" r:id="rId12"/>
    <p:sldId id="280" r:id="rId13"/>
    <p:sldId id="265" r:id="rId14"/>
    <p:sldId id="266" r:id="rId15"/>
    <p:sldId id="267" r:id="rId16"/>
    <p:sldId id="268" r:id="rId17"/>
    <p:sldId id="281" r:id="rId18"/>
    <p:sldId id="269" r:id="rId19"/>
    <p:sldId id="271" r:id="rId20"/>
    <p:sldId id="270" r:id="rId21"/>
    <p:sldId id="274" r:id="rId22"/>
    <p:sldId id="272" r:id="rId23"/>
    <p:sldId id="273" r:id="rId24"/>
    <p:sldId id="275" r:id="rId25"/>
    <p:sldId id="276" r:id="rId26"/>
    <p:sldId id="277" r:id="rId2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W" initials="AW" lastIdx="5" clrIdx="0">
    <p:extLst>
      <p:ext uri="{19B8F6BF-5375-455C-9EA6-DF929625EA0E}">
        <p15:presenceInfo xmlns:p15="http://schemas.microsoft.com/office/powerpoint/2012/main" userId="AW" providerId="None"/>
      </p:ext>
    </p:extLst>
  </p:cmAuthor>
  <p:cmAuthor id="2" name="mlarmon" initials="m" lastIdx="7" clrIdx="1">
    <p:extLst>
      <p:ext uri="{19B8F6BF-5375-455C-9EA6-DF929625EA0E}">
        <p15:presenceInfo xmlns:p15="http://schemas.microsoft.com/office/powerpoint/2012/main" userId="mlarmon" providerId="None"/>
      </p:ext>
    </p:extLst>
  </p:cmAuthor>
  <p:cmAuthor id="3" name="Matt Will" initials="MW" lastIdx="4" clrIdx="2">
    <p:extLst>
      <p:ext uri="{19B8F6BF-5375-455C-9EA6-DF929625EA0E}">
        <p15:presenceInfo xmlns:p15="http://schemas.microsoft.com/office/powerpoint/2012/main" userId="e6e855e49a24a0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7683"/>
    <a:srgbClr val="992D4F"/>
    <a:srgbClr val="458B8A"/>
    <a:srgbClr val="FFFFFF"/>
    <a:srgbClr val="C0D5EA"/>
    <a:srgbClr val="CCECFF"/>
    <a:srgbClr val="85C2FF"/>
    <a:srgbClr val="91C9C8"/>
    <a:srgbClr val="9DCFCE"/>
    <a:srgbClr val="79B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2" autoAdjust="0"/>
    <p:restoredTop sz="94386" autoAdjust="0"/>
  </p:normalViewPr>
  <p:slideViewPr>
    <p:cSldViewPr>
      <p:cViewPr varScale="1">
        <p:scale>
          <a:sx n="123" d="100"/>
          <a:sy n="123" d="100"/>
        </p:scale>
        <p:origin x="9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9.xml"/><Relationship Id="rId4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42857142857143"/>
          <c:y val="6.7146282973621102E-2"/>
          <c:w val="0.77619047619047621"/>
          <c:h val="0.6858513189448440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ln w="12703">
              <a:solidFill>
                <a:schemeClr val="accent2"/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0</c:v>
                </c:pt>
                <c:pt idx="2">
                  <c:v>0.2</c:v>
                </c:pt>
                <c:pt idx="4">
                  <c:v>0.4</c:v>
                </c:pt>
                <c:pt idx="6">
                  <c:v>0.6</c:v>
                </c:pt>
                <c:pt idx="8">
                  <c:v>0.8</c:v>
                </c:pt>
                <c:pt idx="10">
                  <c:v>1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4</c:v>
                </c:pt>
                <c:pt idx="1">
                  <c:v>4.87</c:v>
                </c:pt>
                <c:pt idx="2">
                  <c:v>5.74</c:v>
                </c:pt>
                <c:pt idx="3">
                  <c:v>6.61</c:v>
                </c:pt>
                <c:pt idx="4">
                  <c:v>7.48</c:v>
                </c:pt>
                <c:pt idx="5">
                  <c:v>8.35</c:v>
                </c:pt>
                <c:pt idx="6">
                  <c:v>9.2200000000000006</c:v>
                </c:pt>
                <c:pt idx="7">
                  <c:v>10.09</c:v>
                </c:pt>
                <c:pt idx="8">
                  <c:v>10.96</c:v>
                </c:pt>
                <c:pt idx="9">
                  <c:v>11.83</c:v>
                </c:pt>
                <c:pt idx="10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2F-4C5B-A7A8-19E4C1B54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0853888"/>
        <c:axId val="450854672"/>
      </c:lineChart>
      <c:catAx>
        <c:axId val="450853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dirty="0">
                    <a:latin typeface="Calibri" panose="020F0502020204030204" pitchFamily="34" charset="0"/>
                  </a:rPr>
                  <a:t>Beta</a:t>
                </a:r>
              </a:p>
            </c:rich>
          </c:tx>
          <c:layout>
            <c:manualLayout>
              <c:xMode val="edge"/>
              <c:yMode val="edge"/>
              <c:x val="0.51111111111111107"/>
              <c:y val="0.89688249400479614"/>
            </c:manualLayout>
          </c:layout>
          <c:overlay val="0"/>
          <c:spPr>
            <a:noFill/>
            <a:ln w="2540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Times New Roman"/>
              </a:defRPr>
            </a:pPr>
            <a:endParaRPr lang="en-US"/>
          </a:p>
        </c:txPr>
        <c:crossAx val="45085467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508546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dirty="0">
                    <a:latin typeface="Calibri" panose="020F0502020204030204" pitchFamily="34" charset="0"/>
                  </a:rPr>
                  <a:t>Expected Return (%)</a:t>
                </a:r>
              </a:p>
            </c:rich>
          </c:tx>
          <c:layout>
            <c:manualLayout>
              <c:xMode val="edge"/>
              <c:yMode val="edge"/>
              <c:x val="2.0104109614628978E-2"/>
              <c:y val="0.13822538582677166"/>
            </c:manualLayout>
          </c:layout>
          <c:overlay val="0"/>
          <c:spPr>
            <a:noFill/>
            <a:ln w="2540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Times New Roman"/>
              </a:defRPr>
            </a:pPr>
            <a:endParaRPr lang="en-US"/>
          </a:p>
        </c:txPr>
        <c:crossAx val="450853888"/>
        <c:crosses val="autoZero"/>
        <c:crossBetween val="midCat"/>
      </c:valAx>
      <c:spPr>
        <a:noFill/>
        <a:ln w="3175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988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9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8143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174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903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1203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15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22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7833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53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9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0202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5491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34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2414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16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2561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19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0025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20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522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4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364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5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306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7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3117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8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1632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9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1024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9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7768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9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209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-3845" y="6976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2721032" y="914400"/>
            <a:ext cx="360356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12</a:t>
            </a:r>
          </a:p>
        </p:txBody>
      </p:sp>
      <p:sp>
        <p:nvSpPr>
          <p:cNvPr id="15" name="Rectangle 19"/>
          <p:cNvSpPr>
            <a:spLocks noChangeArrowheads="1"/>
          </p:cNvSpPr>
          <p:nvPr userDrawn="1"/>
        </p:nvSpPr>
        <p:spPr bwMode="auto">
          <a:xfrm>
            <a:off x="3886200" y="3238919"/>
            <a:ext cx="4267553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Risk, Return and Capital Budgeting</a:t>
            </a: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74EE8F-4C2C-4979-AE9B-55EAB672A037}"/>
              </a:ext>
            </a:extLst>
          </p:cNvPr>
          <p:cNvSpPr/>
          <p:nvPr userDrawn="1"/>
        </p:nvSpPr>
        <p:spPr bwMode="auto">
          <a:xfrm>
            <a:off x="533400" y="2286000"/>
            <a:ext cx="2895600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Book Cover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10e</a:t>
            </a:r>
          </a:p>
        </p:txBody>
      </p:sp>
    </p:spTree>
    <p:extLst>
      <p:ext uri="{BB962C8B-B14F-4D97-AF65-F5344CB8AC3E}">
        <p14:creationId xmlns:p14="http://schemas.microsoft.com/office/powerpoint/2010/main" val="8890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3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7294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491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276600" y="6553200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3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219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3276600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88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5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81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30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350" y="2305050"/>
            <a:ext cx="3008313" cy="417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73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054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1600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721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5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4965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>
                <a:solidFill>
                  <a:srgbClr val="455EA0"/>
                </a:solidFill>
                <a:latin typeface="Arial" charset="0"/>
              </a:rPr>
              <a:t>12 -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56" r:id="rId13"/>
    <p:sldLayoutId id="2147483663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1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1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1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AEDD2C-05F1-4BD5-AF71-33455B5A26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106882" cy="40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Portfolio Betas </a:t>
            </a:r>
            <a:r>
              <a:rPr lang="en-US" altLang="en-US" sz="2000" dirty="0"/>
              <a:t>(3 of 5)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3417927"/>
            <a:ext cx="800100" cy="9033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l-GR" sz="4800" dirty="0">
                <a:latin typeface="Calibri" panose="020F0502020204030204" pitchFamily="34" charset="0"/>
              </a:rPr>
              <a:t>β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9B5064-1BDA-4902-9C28-8071E333A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869" y="1143000"/>
            <a:ext cx="5181600" cy="52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76623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Portfolio Betas </a:t>
            </a:r>
            <a:r>
              <a:rPr lang="en-US" altLang="en-US" sz="2000" dirty="0"/>
              <a:t>(4 of 5)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352800"/>
            <a:ext cx="800100" cy="9033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l-GR" sz="4800" dirty="0">
                <a:latin typeface="Calibri" panose="020F0502020204030204" pitchFamily="34" charset="0"/>
              </a:rPr>
              <a:t>β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138CB2-42DA-405E-97E6-D2F2D9667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24000"/>
            <a:ext cx="5257800" cy="487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14727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Portfolio Betas </a:t>
            </a:r>
            <a:r>
              <a:rPr lang="en-US" altLang="en-US" sz="2000" dirty="0"/>
              <a:t>(5 of 5)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286000"/>
                <a:ext cx="6781800" cy="2441803"/>
              </a:xfrm>
              <a:prstGeom prst="round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Portfolio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beta</m:t>
                      </m:r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fraction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portfolio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in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stock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1×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beta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of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stock</m:t>
                          </m:r>
                          <m: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 1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</a:rPr>
                            <m:t>fraction</m:t>
                          </m:r>
                          <m:r>
                            <a:rPr lang="en-US" sz="2800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</a:rPr>
                            <m:t>of</m:t>
                          </m:r>
                          <m:r>
                            <a:rPr lang="en-US" sz="2800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</a:rPr>
                            <m:t>portfolio</m:t>
                          </m:r>
                          <m:r>
                            <a:rPr lang="en-US" sz="2800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</a:rPr>
                            <m:t>in</m:t>
                          </m:r>
                          <m:r>
                            <a:rPr lang="en-US" sz="2800" i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</a:rPr>
                            <m:t>stock</m:t>
                          </m:r>
                          <m:r>
                            <a:rPr lang="en-US" sz="2800" i="0">
                              <a:latin typeface="Cambria Math"/>
                            </a:rPr>
                            <m:t> 2×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  <a:ea typeface="Cambria Math"/>
                            </a:rPr>
                            <m:t>beta</m:t>
                          </m:r>
                          <m:r>
                            <a:rPr lang="en-US" sz="2800" i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  <a:ea typeface="Cambria Math"/>
                            </a:rPr>
                            <m:t>of</m:t>
                          </m:r>
                          <m:r>
                            <a:rPr lang="en-US" sz="2800" i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/>
                              <a:ea typeface="Cambria Math"/>
                            </a:rPr>
                            <m:t>stock</m:t>
                          </m:r>
                          <m:r>
                            <a:rPr lang="en-US" sz="2800" i="0">
                              <a:latin typeface="Cambria Math"/>
                              <a:ea typeface="Cambria Math"/>
                            </a:rPr>
                            <m:t> 2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286000"/>
                <a:ext cx="6781800" cy="2441803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93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and Return </a:t>
            </a:r>
            <a:r>
              <a:rPr lang="en-US" altLang="en-US" sz="2000" dirty="0"/>
              <a:t>(1 of 6)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BC8105-66FA-40E3-8FEE-3EAE925AC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0"/>
            <a:ext cx="5867400" cy="46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37138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and Return </a:t>
            </a:r>
            <a:r>
              <a:rPr lang="en-US" altLang="en-US" sz="2000" dirty="0"/>
              <a:t>(2 of 6)</a:t>
            </a:r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C75FE8-48F5-4B02-B43F-7B331963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95400"/>
            <a:ext cx="5547841" cy="48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73139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and Return </a:t>
            </a:r>
            <a:r>
              <a:rPr lang="en-US" altLang="en-US" sz="2000" dirty="0"/>
              <a:t>(3 of 6)</a:t>
            </a:r>
            <a:endParaRPr lang="en-US" altLang="en-US" dirty="0"/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Market Risk Premium</a:t>
            </a:r>
          </a:p>
          <a:p>
            <a:pPr lvl="1"/>
            <a:r>
              <a:rPr lang="en-US" altLang="en-US" sz="2400" dirty="0"/>
              <a:t>Difference between market return and return on risk-free Treasury bills.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73213" y="2744788"/>
            <a:ext cx="5995988" cy="3968750"/>
            <a:chOff x="991" y="1617"/>
            <a:chExt cx="3777" cy="2500"/>
          </a:xfrm>
        </p:grpSpPr>
        <p:graphicFrame>
          <p:nvGraphicFramePr>
            <p:cNvPr id="3" name="Object 2"/>
            <p:cNvGraphicFramePr>
              <a:graphicFrameLocks/>
            </p:cNvGraphicFramePr>
            <p:nvPr>
              <p:extLst/>
            </p:nvPr>
          </p:nvGraphicFramePr>
          <p:xfrm>
            <a:off x="991" y="1617"/>
            <a:ext cx="3777" cy="2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381" y="2480"/>
              <a:ext cx="699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Market Portfolio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432245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and Return </a:t>
            </a:r>
            <a:r>
              <a:rPr lang="en-US" altLang="en-US" sz="2000" dirty="0"/>
              <a:t>(4 of 6)</a:t>
            </a:r>
            <a:endParaRPr lang="en-US" alt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CAPM</a:t>
            </a:r>
            <a:endParaRPr lang="en-US" altLang="en-US" dirty="0"/>
          </a:p>
          <a:p>
            <a:pPr lvl="1"/>
            <a:r>
              <a:rPr lang="en-US" altLang="en-US" sz="2400" dirty="0"/>
              <a:t>Theory of the relationship between risk and return which states that the expected risk premium on any security equals its beta times the market risk premium</a:t>
            </a:r>
          </a:p>
          <a:p>
            <a:pPr marL="457200" lvl="1" indent="0">
              <a:buNone/>
            </a:pPr>
            <a:endParaRPr lang="en-US" altLang="en-US" dirty="0"/>
          </a:p>
          <a:p>
            <a:pPr marL="800100" lvl="2" indent="0">
              <a:buNone/>
            </a:pPr>
            <a:r>
              <a:rPr lang="en-US" altLang="en-US" sz="2800" dirty="0"/>
              <a:t>          Market risk premium = </a:t>
            </a:r>
            <a:r>
              <a:rPr lang="en-US" altLang="en-US" sz="2800" i="1" dirty="0"/>
              <a:t>rm - rf</a:t>
            </a:r>
          </a:p>
          <a:p>
            <a:pPr marL="800100" lvl="2" indent="0">
              <a:buNone/>
            </a:pPr>
            <a:r>
              <a:rPr lang="en-US" altLang="en-US" sz="2800" dirty="0"/>
              <a:t>Risk premium on any asset = </a:t>
            </a:r>
            <a:r>
              <a:rPr lang="en-US" altLang="en-US" sz="2800" i="1" dirty="0"/>
              <a:t>r - rf</a:t>
            </a:r>
          </a:p>
          <a:p>
            <a:pPr marL="800100" lvl="2" indent="0">
              <a:buNone/>
            </a:pPr>
            <a:r>
              <a:rPr lang="en-US" altLang="en-US" sz="2800" dirty="0"/>
              <a:t>                   Expected return = </a:t>
            </a:r>
            <a:r>
              <a:rPr lang="en-US" altLang="en-US" sz="2800" i="1" dirty="0"/>
              <a:t>rf + </a:t>
            </a:r>
            <a:r>
              <a:rPr lang="el-GR" altLang="en-US" sz="2800" dirty="0"/>
              <a:t>β</a:t>
            </a:r>
            <a:r>
              <a:rPr lang="en-US" altLang="en-US" sz="2800" i="1" dirty="0"/>
              <a:t>(rm - rf)</a:t>
            </a:r>
          </a:p>
        </p:txBody>
      </p:sp>
    </p:spTree>
    <p:extLst>
      <p:ext uri="{BB962C8B-B14F-4D97-AF65-F5344CB8AC3E}">
        <p14:creationId xmlns:p14="http://schemas.microsoft.com/office/powerpoint/2010/main" val="294450589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and Return </a:t>
            </a:r>
            <a:r>
              <a:rPr lang="en-US" altLang="en-US" sz="2000" dirty="0"/>
              <a:t>(5 of 6)</a:t>
            </a:r>
            <a:endParaRPr lang="en-US" alt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</a:t>
            </a:r>
            <a:r>
              <a:rPr lang="en-US" altLang="en-US" dirty="0"/>
              <a:t> </a:t>
            </a:r>
          </a:p>
          <a:p>
            <a:pPr marL="400050" lvl="1" indent="0">
              <a:buNone/>
            </a:pPr>
            <a:r>
              <a:rPr lang="en-US" altLang="en-US" sz="2400" i="1" dirty="0"/>
              <a:t>The return on the stock market is 10% and the risk free rate of return is 3%. What is the risk premium for a stock that has a beta of 0.5? What is the expected return of the stock?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sz="2800" dirty="0"/>
              <a:t>Market risk premium = </a:t>
            </a:r>
            <a:r>
              <a:rPr lang="en-US" altLang="en-US" sz="2800" i="1" dirty="0"/>
              <a:t>rm - rf </a:t>
            </a:r>
            <a:r>
              <a:rPr lang="en-US" altLang="en-US" sz="2800" dirty="0"/>
              <a:t>= .10 - .03 = .07</a:t>
            </a:r>
          </a:p>
          <a:p>
            <a:pPr marL="0" indent="0">
              <a:buNone/>
            </a:pPr>
            <a:r>
              <a:rPr lang="en-US" altLang="en-US" sz="2800" dirty="0"/>
              <a:t>Risk premium on any asset = </a:t>
            </a:r>
            <a:r>
              <a:rPr lang="en-US" altLang="en-US" sz="2800" i="1" dirty="0"/>
              <a:t>r - rf </a:t>
            </a:r>
            <a:r>
              <a:rPr lang="en-US" altLang="en-US" sz="2800" dirty="0"/>
              <a:t>= .5 × .07 = .035</a:t>
            </a:r>
          </a:p>
          <a:p>
            <a:pPr marL="0" indent="0">
              <a:buNone/>
            </a:pPr>
            <a:r>
              <a:rPr lang="en-US" altLang="en-US" sz="2800" dirty="0"/>
              <a:t>Expected return = </a:t>
            </a:r>
            <a:r>
              <a:rPr lang="en-US" altLang="en-US" sz="2800" i="1" dirty="0"/>
              <a:t>rf + </a:t>
            </a:r>
            <a:r>
              <a:rPr lang="el-GR" altLang="en-US" sz="2800" dirty="0"/>
              <a:t>β</a:t>
            </a:r>
            <a:r>
              <a:rPr lang="en-US" altLang="en-US" sz="2800" i="1" dirty="0"/>
              <a:t>(rm - rf) </a:t>
            </a:r>
            <a:r>
              <a:rPr lang="en-US" altLang="en-US" sz="2800" dirty="0"/>
              <a:t>= .03 + .035 = .065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1921316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and Return </a:t>
            </a:r>
            <a:r>
              <a:rPr lang="en-US" altLang="en-US" sz="2000" dirty="0"/>
              <a:t>(6 of 6)</a:t>
            </a:r>
            <a:endParaRPr lang="en-US" altLang="en-US" dirty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i="1" dirty="0"/>
              <a:t>Graph the stock as well as a stock with a beta of .2 and the market portfolio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84" y="2769385"/>
            <a:ext cx="7754432" cy="347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43944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Capital Asset Pricing Model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1676399" y="1981200"/>
            <a:ext cx="5944046" cy="1019175"/>
            <a:chOff x="399" y="1551"/>
            <a:chExt cx="4455" cy="642"/>
          </a:xfrm>
        </p:grpSpPr>
        <p:sp>
          <p:nvSpPr>
            <p:cNvPr id="20485" name="AutoShape 4"/>
            <p:cNvSpPr>
              <a:spLocks noChangeArrowheads="1"/>
            </p:cNvSpPr>
            <p:nvPr/>
          </p:nvSpPr>
          <p:spPr bwMode="auto">
            <a:xfrm>
              <a:off x="399" y="1551"/>
              <a:ext cx="4455" cy="642"/>
            </a:xfrm>
            <a:prstGeom prst="roundRect">
              <a:avLst>
                <a:gd name="adj" fmla="val 12495"/>
              </a:avLst>
            </a:prstGeom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13" y="1649"/>
              <a:ext cx="299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 dirty="0">
                  <a:solidFill>
                    <a:schemeClr val="tx2"/>
                  </a:solidFill>
                  <a:latin typeface="Calibri" panose="020F0502020204030204" pitchFamily="34" charset="0"/>
                </a:rPr>
                <a:t> </a:t>
              </a:r>
              <a:r>
                <a:rPr lang="en-US" altLang="en-US" sz="4000" i="1" dirty="0">
                  <a:latin typeface="Calibri" panose="020F0502020204030204" pitchFamily="34" charset="0"/>
                </a:rPr>
                <a:t>R</a:t>
              </a:r>
              <a:r>
                <a:rPr lang="en-US" altLang="en-US" sz="4000" dirty="0">
                  <a:latin typeface="Calibri" panose="020F0502020204030204" pitchFamily="34" charset="0"/>
                </a:rPr>
                <a:t> = </a:t>
              </a:r>
              <a:r>
                <a:rPr lang="en-US" altLang="en-US" sz="4000" i="1" dirty="0">
                  <a:latin typeface="Calibri" panose="020F0502020204030204" pitchFamily="34" charset="0"/>
                </a:rPr>
                <a:t>r</a:t>
              </a:r>
              <a:r>
                <a:rPr lang="en-US" altLang="en-US" sz="4000" i="1" baseline="-25000" dirty="0">
                  <a:latin typeface="Calibri" panose="020F0502020204030204" pitchFamily="34" charset="0"/>
                </a:rPr>
                <a:t>f</a:t>
              </a:r>
              <a:r>
                <a:rPr lang="en-US" altLang="en-US" sz="4000" dirty="0">
                  <a:latin typeface="Calibri" panose="020F0502020204030204" pitchFamily="34" charset="0"/>
                </a:rPr>
                <a:t> + </a:t>
              </a:r>
              <a:r>
                <a:rPr lang="el-GR" altLang="en-US" sz="4000" dirty="0">
                  <a:latin typeface="Calibri" panose="020F0502020204030204" pitchFamily="34" charset="0"/>
                </a:rPr>
                <a:t>β</a:t>
              </a:r>
              <a:r>
                <a:rPr lang="en-US" altLang="en-US" sz="4000" dirty="0">
                  <a:latin typeface="Calibri" panose="020F0502020204030204" pitchFamily="34" charset="0"/>
                </a:rPr>
                <a:t>(</a:t>
              </a:r>
              <a:r>
                <a:rPr lang="en-US" altLang="en-US" sz="4000" i="1" dirty="0">
                  <a:latin typeface="Calibri" panose="020F0502020204030204" pitchFamily="34" charset="0"/>
                </a:rPr>
                <a:t>r</a:t>
              </a:r>
              <a:r>
                <a:rPr lang="en-US" altLang="en-US" sz="4000" i="1" baseline="-25000" dirty="0">
                  <a:latin typeface="Calibri" panose="020F0502020204030204" pitchFamily="34" charset="0"/>
                </a:rPr>
                <a:t>m</a:t>
              </a:r>
              <a:r>
                <a:rPr lang="en-US" altLang="en-US" sz="4000" dirty="0">
                  <a:latin typeface="Calibri" panose="020F0502020204030204" pitchFamily="34" charset="0"/>
                </a:rPr>
                <a:t> - </a:t>
              </a:r>
              <a:r>
                <a:rPr lang="en-US" altLang="en-US" sz="4000" i="1" dirty="0">
                  <a:latin typeface="Calibri" panose="020F0502020204030204" pitchFamily="34" charset="0"/>
                </a:rPr>
                <a:t>r</a:t>
              </a:r>
              <a:r>
                <a:rPr lang="en-US" altLang="en-US" sz="4000" i="1" baseline="-25000" dirty="0">
                  <a:latin typeface="Calibri" panose="020F0502020204030204" pitchFamily="34" charset="0"/>
                </a:rPr>
                <a:t>f</a:t>
              </a:r>
              <a:r>
                <a:rPr lang="en-US" altLang="en-US" sz="4000" dirty="0">
                  <a:latin typeface="Calibri" panose="020F0502020204030204" pitchFamily="34" charset="0"/>
                </a:rPr>
                <a:t>)</a:t>
              </a:r>
            </a:p>
          </p:txBody>
        </p:sp>
      </p:grp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362200" y="3962400"/>
            <a:ext cx="4648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7200" dirty="0">
                <a:latin typeface="Calibri" panose="020F0502020204030204" pitchFamily="34" charset="0"/>
              </a:rPr>
              <a:t>CAPM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62751"/>
      </p:ext>
    </p:extLst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idx="1"/>
          </p:nvPr>
        </p:nvSpPr>
        <p:spPr>
          <a:xfrm>
            <a:off x="698500" y="1676400"/>
            <a:ext cx="7772400" cy="36576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en-US" sz="3200" dirty="0"/>
              <a:t>12.1	Measuring Market Risk</a:t>
            </a:r>
          </a:p>
          <a:p>
            <a:pPr marL="0" indent="0">
              <a:buNone/>
            </a:pPr>
            <a:r>
              <a:rPr lang="en-US" altLang="en-US" sz="3200" dirty="0"/>
              <a:t>12.2	What Can You Learn from Beta?</a:t>
            </a:r>
          </a:p>
          <a:p>
            <a:pPr marL="0" indent="0">
              <a:buNone/>
            </a:pPr>
            <a:r>
              <a:rPr lang="en-US" altLang="en-US" sz="3200" dirty="0"/>
              <a:t>12.3	Risk and Return</a:t>
            </a:r>
          </a:p>
          <a:p>
            <a:pPr marL="966788" indent="-966788">
              <a:buNone/>
            </a:pPr>
            <a:r>
              <a:rPr lang="en-US" altLang="en-US" sz="3200" dirty="0"/>
              <a:t>12.4	The CAPM and the Opportunity Cost of Capital</a:t>
            </a:r>
          </a:p>
        </p:txBody>
      </p:sp>
    </p:spTree>
    <p:extLst>
      <p:ext uri="{BB962C8B-B14F-4D97-AF65-F5344CB8AC3E}">
        <p14:creationId xmlns:p14="http://schemas.microsoft.com/office/powerpoint/2010/main" val="489428062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556227" y="5347309"/>
            <a:ext cx="5994400" cy="1016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Security Market Line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924527" y="5562600"/>
            <a:ext cx="52578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Calibri" panose="020F0502020204030204" pitchFamily="34" charset="0"/>
              </a:rPr>
              <a:t>SML equation = </a:t>
            </a:r>
            <a:r>
              <a:rPr lang="en-US" altLang="en-US" sz="3200" b="1" i="1" dirty="0">
                <a:latin typeface="Calibri" panose="020F0502020204030204" pitchFamily="34" charset="0"/>
              </a:rPr>
              <a:t>r</a:t>
            </a:r>
            <a:r>
              <a:rPr lang="en-US" altLang="en-US" sz="3200" b="1" i="1" baseline="-25000" dirty="0">
                <a:latin typeface="Calibri" panose="020F0502020204030204" pitchFamily="34" charset="0"/>
              </a:rPr>
              <a:t>f</a:t>
            </a:r>
            <a:r>
              <a:rPr lang="en-US" altLang="en-US" sz="3200" b="1" dirty="0">
                <a:latin typeface="Calibri" panose="020F0502020204030204" pitchFamily="34" charset="0"/>
              </a:rPr>
              <a:t> + </a:t>
            </a:r>
            <a:r>
              <a:rPr lang="el-GR" altLang="en-US" sz="3200" b="1" dirty="0">
                <a:latin typeface="Calibri" panose="020F0502020204030204" pitchFamily="34" charset="0"/>
              </a:rPr>
              <a:t>β</a:t>
            </a:r>
            <a:r>
              <a:rPr lang="en-US" altLang="en-US" sz="3200" b="1" dirty="0">
                <a:latin typeface="Calibri" panose="020F0502020204030204" pitchFamily="34" charset="0"/>
              </a:rPr>
              <a:t>(</a:t>
            </a:r>
            <a:r>
              <a:rPr lang="en-US" altLang="en-US" sz="3200" b="1" i="1" dirty="0">
                <a:latin typeface="Calibri" panose="020F0502020204030204" pitchFamily="34" charset="0"/>
              </a:rPr>
              <a:t>r</a:t>
            </a:r>
            <a:r>
              <a:rPr lang="en-US" altLang="en-US" sz="3200" b="1" i="1" baseline="-25000" dirty="0">
                <a:latin typeface="Calibri" panose="020F0502020204030204" pitchFamily="34" charset="0"/>
              </a:rPr>
              <a:t>m</a:t>
            </a:r>
            <a:r>
              <a:rPr lang="en-US" altLang="en-US" sz="3200" b="1" dirty="0">
                <a:latin typeface="Calibri" panose="020F0502020204030204" pitchFamily="34" charset="0"/>
              </a:rPr>
              <a:t> - </a:t>
            </a:r>
            <a:r>
              <a:rPr lang="en-US" altLang="en-US" sz="3200" b="1" i="1" dirty="0">
                <a:latin typeface="Calibri" panose="020F0502020204030204" pitchFamily="34" charset="0"/>
              </a:rPr>
              <a:t>r</a:t>
            </a:r>
            <a:r>
              <a:rPr lang="en-US" altLang="en-US" sz="3200" b="1" i="1" baseline="-25000" dirty="0">
                <a:latin typeface="Calibri" panose="020F0502020204030204" pitchFamily="34" charset="0"/>
              </a:rPr>
              <a:t>f</a:t>
            </a:r>
            <a:r>
              <a:rPr lang="en-US" altLang="en-US" sz="3200" b="1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2" y="1278213"/>
            <a:ext cx="8096250" cy="386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86182"/>
      </p:ext>
    </p:extLst>
  </p:cSld>
  <p:clrMapOvr>
    <a:masterClrMapping/>
  </p:clrMapOvr>
  <p:transition>
    <p:split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Stock Expected Returns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8300" y="2438400"/>
            <a:ext cx="1219200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i="1" dirty="0">
                <a:latin typeface="Calibri" panose="020F0502020204030204" pitchFamily="34" charset="0"/>
              </a:rPr>
              <a:t>E</a:t>
            </a:r>
            <a:r>
              <a:rPr lang="en-US" sz="4800" dirty="0">
                <a:latin typeface="Calibri" panose="020F0502020204030204" pitchFamily="34" charset="0"/>
              </a:rPr>
              <a:t>(</a:t>
            </a:r>
            <a:r>
              <a:rPr lang="en-US" sz="4800" i="1" dirty="0">
                <a:latin typeface="Calibri" panose="020F0502020204030204" pitchFamily="34" charset="0"/>
              </a:rPr>
              <a:t>r</a:t>
            </a:r>
            <a:r>
              <a:rPr lang="en-US" sz="4800" dirty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66B5E3-E52B-413F-9408-DF3AEBD90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066800"/>
            <a:ext cx="3731073" cy="546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91472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the CAPM </a:t>
            </a:r>
            <a:r>
              <a:rPr lang="en-US" altLang="en-US" sz="2000" dirty="0"/>
              <a:t>(1 of 2)</a:t>
            </a:r>
            <a:endParaRPr lang="en-US" altLang="en-US" dirty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600200" y="2362200"/>
            <a:ext cx="0" cy="3276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600200" y="5638800"/>
            <a:ext cx="441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90600" y="1752600"/>
            <a:ext cx="22098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latin typeface="Calibri" panose="020F0502020204030204" pitchFamily="34" charset="0"/>
              </a:rPr>
              <a:t>Avg Risk Premium 1931-2017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096000" y="5562600"/>
            <a:ext cx="19812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latin typeface="Calibri" panose="020F0502020204030204" pitchFamily="34" charset="0"/>
              </a:rPr>
              <a:t>Portfolio Beta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600200" y="3048000"/>
            <a:ext cx="4191000" cy="25908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632200" y="5715000"/>
            <a:ext cx="68580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1.0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867400" y="2667000"/>
            <a:ext cx="19812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anose="020F0502020204030204" pitchFamily="34" charset="0"/>
              </a:rPr>
              <a:t>SML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83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30</a:t>
            </a:r>
          </a:p>
          <a:p>
            <a:pPr algn="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20</a:t>
            </a:r>
          </a:p>
          <a:p>
            <a:pPr algn="r"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10</a:t>
            </a:r>
          </a:p>
          <a:p>
            <a:pPr algn="r"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143250" y="4428077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3818417" y="4080747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2800350" y="4489214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3295650" y="4233147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sun">
            <a:avLst>
              <a:gd name="adj" fmla="val 250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4019550" y="4003661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286250" y="3850375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4630629" y="3790311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4859229" y="3689302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257800" y="3500770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676400" y="2738770"/>
            <a:ext cx="1600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Investors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057400" y="319597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514600" y="311977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971800" y="296737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029200" y="464820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Market Portfolio</a:t>
            </a:r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3810000" y="4114800"/>
            <a:ext cx="228600" cy="2286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848327" y="1219634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Beta vs. Average Risk Premium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38862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3522478" y="4086949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073156" y="4356100"/>
            <a:ext cx="879844" cy="520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2037776"/>
      </p:ext>
    </p:extLst>
  </p:cSld>
  <p:clrMapOvr>
    <a:masterClrMapping/>
  </p:clrMapOvr>
  <p:transition>
    <p:split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/>
              <a:t>Testing the CAPM </a:t>
            </a:r>
            <a:r>
              <a:rPr lang="en-US" altLang="en-US" sz="2000" dirty="0"/>
              <a:t>(2 of 2)</a:t>
            </a:r>
            <a:endParaRPr lang="en-US" alt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81627" y="1196835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Return vs. Book-to-Market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D2B0FC-E7D7-4836-8DBD-D02D9091E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02490"/>
            <a:ext cx="7279374" cy="462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6733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Capital Budgeting and Project Risk </a:t>
            </a:r>
            <a:r>
              <a:rPr lang="en-US" altLang="en-US" sz="2000" dirty="0"/>
              <a:t>(1 of 3)</a:t>
            </a:r>
            <a:endParaRPr lang="en-US" alt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000" dirty="0"/>
              <a:t>The project cost of capital depends on the use to which the capital is being put</a:t>
            </a:r>
          </a:p>
          <a:p>
            <a:pPr lvl="1"/>
            <a:r>
              <a:rPr lang="en-US" altLang="en-US" sz="2600" dirty="0"/>
              <a:t>Therefore, it depends on the risk of the project and not the risk of the company</a:t>
            </a:r>
          </a:p>
          <a:p>
            <a:r>
              <a:rPr lang="en-US" sz="3000" dirty="0"/>
              <a:t>Company cost of capital</a:t>
            </a:r>
          </a:p>
          <a:p>
            <a:pPr lvl="1"/>
            <a:r>
              <a:rPr lang="en-US" sz="2600" dirty="0"/>
              <a:t>Opportunity cost of capital for investment in the firm as a whole</a:t>
            </a:r>
          </a:p>
          <a:p>
            <a:pPr lvl="1"/>
            <a:r>
              <a:rPr lang="en-US" sz="2600" dirty="0"/>
              <a:t>The company cost of capital is the appropriate discount rate for an average-risk investment project undertaken by the firm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106400167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Capital Budgeting and Project Risk </a:t>
            </a:r>
            <a:r>
              <a:rPr lang="en-US" altLang="en-US" sz="2000" dirty="0"/>
              <a:t>(2 of 3)</a:t>
            </a:r>
            <a:endParaRPr lang="en-US" altLang="en-US" dirty="0"/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800" b="1" i="1" u="sng" dirty="0"/>
              <a:t>Example</a:t>
            </a:r>
          </a:p>
          <a:p>
            <a:pPr marL="400050" lvl="1" indent="0">
              <a:buNone/>
            </a:pPr>
            <a:r>
              <a:rPr lang="en-US" altLang="en-US" sz="2400" i="1" dirty="0"/>
              <a:t>Based on the CAPM, ABC Company has a cost of capital of 17%. [4 + 1.3(10)]. A breakdown of the company’s investment projects is listed below. When evaluating a new dog food production investment, which cost of capital should be used?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1/3 nuclear parts mfr. </a:t>
            </a:r>
            <a:r>
              <a:rPr lang="el-GR" altLang="en-US" dirty="0"/>
              <a:t>β</a:t>
            </a:r>
            <a:r>
              <a:rPr lang="en-US" altLang="en-US" dirty="0"/>
              <a:t> = 2.0</a:t>
            </a:r>
          </a:p>
          <a:p>
            <a:pPr marL="0" indent="0">
              <a:buNone/>
            </a:pPr>
            <a:r>
              <a:rPr lang="en-US" altLang="en-US" dirty="0"/>
              <a:t>1/3 computer hard drive mfr. </a:t>
            </a:r>
            <a:r>
              <a:rPr lang="el-GR" altLang="en-US" dirty="0"/>
              <a:t>β </a:t>
            </a:r>
            <a:r>
              <a:rPr lang="en-US" altLang="en-US" dirty="0"/>
              <a:t>= 1.3</a:t>
            </a:r>
          </a:p>
          <a:p>
            <a:pPr marL="0" indent="0">
              <a:buNone/>
            </a:pPr>
            <a:r>
              <a:rPr lang="en-US" altLang="en-US" dirty="0"/>
              <a:t>1/3 dog food production </a:t>
            </a:r>
            <a:r>
              <a:rPr lang="el-GR" altLang="en-US" dirty="0"/>
              <a:t>β </a:t>
            </a:r>
            <a:r>
              <a:rPr lang="en-US" altLang="en-US" dirty="0"/>
              <a:t>= 0.6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Average </a:t>
            </a:r>
            <a:r>
              <a:rPr lang="el-GR" altLang="en-US" dirty="0"/>
              <a:t>β</a:t>
            </a:r>
            <a:r>
              <a:rPr lang="en-US" altLang="en-US" dirty="0"/>
              <a:t> of assets = 1.3</a:t>
            </a:r>
          </a:p>
        </p:txBody>
      </p:sp>
    </p:spTree>
    <p:extLst>
      <p:ext uri="{BB962C8B-B14F-4D97-AF65-F5344CB8AC3E}">
        <p14:creationId xmlns:p14="http://schemas.microsoft.com/office/powerpoint/2010/main" val="1363353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Capital Budgeting and Project Risk </a:t>
            </a:r>
            <a:r>
              <a:rPr lang="en-US" altLang="en-US" sz="2000" dirty="0"/>
              <a:t>(3 of 3)</a:t>
            </a:r>
            <a:endParaRPr lang="en-US" altLang="en-US" dirty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</a:t>
            </a:r>
            <a:r>
              <a:rPr lang="en-US" altLang="en-US" b="1" i="1" u="sng" dirty="0"/>
              <a:t> </a:t>
            </a:r>
          </a:p>
          <a:p>
            <a:pPr marL="400050" lvl="1" indent="0">
              <a:buNone/>
            </a:pPr>
            <a:r>
              <a:rPr lang="en-US" altLang="en-US" sz="2400" i="1" dirty="0"/>
              <a:t>Based on the CAPM, ABC Company has a cost of capital of 17%. [4 + 1.3(10)]. A breakdown of the company’s investment projects is listed below. When evaluating a new dog food production investment, which cost of capital should be used?</a:t>
            </a:r>
          </a:p>
          <a:p>
            <a:endParaRPr lang="en-US" altLang="en-US" sz="2000" dirty="0"/>
          </a:p>
          <a:p>
            <a:pPr marL="0" indent="0" algn="ctr">
              <a:buNone/>
            </a:pPr>
            <a:r>
              <a:rPr lang="en-US" altLang="en-US" sz="2800" i="1" dirty="0"/>
              <a:t>r</a:t>
            </a:r>
            <a:r>
              <a:rPr lang="en-US" altLang="en-US" sz="2800" dirty="0"/>
              <a:t> = 4 + 0.6(14 - 4) = 10%</a:t>
            </a:r>
          </a:p>
          <a:p>
            <a:endParaRPr lang="en-US" altLang="en-US" sz="2000" dirty="0"/>
          </a:p>
          <a:p>
            <a:pPr marL="400050" lvl="1" indent="0">
              <a:buNone/>
            </a:pPr>
            <a:r>
              <a:rPr lang="en-US" altLang="en-US" sz="2400" dirty="0"/>
              <a:t>10% reflects the opportunity cost of capital on an investment given the unique risk of the project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36550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Measuring Market Risk </a:t>
            </a:r>
            <a:r>
              <a:rPr lang="en-US" altLang="en-US" sz="2000" dirty="0"/>
              <a:t>(1 of 5)</a:t>
            </a:r>
            <a:endParaRPr lang="en-US" altLang="en-US" dirty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Market Portfolio</a:t>
            </a:r>
          </a:p>
          <a:p>
            <a:pPr lvl="1"/>
            <a:r>
              <a:rPr lang="en-US" altLang="en-US" sz="2800" dirty="0"/>
              <a:t>Portfolio of all assets in the economy</a:t>
            </a:r>
          </a:p>
          <a:p>
            <a:pPr lvl="1"/>
            <a:r>
              <a:rPr lang="en-US" altLang="en-US" sz="2800" dirty="0"/>
              <a:t>In practice a broad stock market index is used to represent the market</a:t>
            </a:r>
          </a:p>
          <a:p>
            <a:r>
              <a:rPr lang="en-US" altLang="en-US" sz="3200" dirty="0"/>
              <a:t>Beta</a:t>
            </a:r>
            <a:endParaRPr lang="en-US" altLang="en-US" dirty="0"/>
          </a:p>
          <a:p>
            <a:pPr lvl="1"/>
            <a:r>
              <a:rPr lang="en-US" altLang="en-US" sz="2800" dirty="0"/>
              <a:t>Sensitivity of a stock’s return to the return on the market portfolio</a:t>
            </a:r>
          </a:p>
        </p:txBody>
      </p:sp>
    </p:spTree>
    <p:extLst>
      <p:ext uri="{BB962C8B-B14F-4D97-AF65-F5344CB8AC3E}">
        <p14:creationId xmlns:p14="http://schemas.microsoft.com/office/powerpoint/2010/main" val="166061482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Measuring Market Risk </a:t>
            </a:r>
            <a:r>
              <a:rPr lang="en-US" altLang="en-US" sz="2000" dirty="0"/>
              <a:t>(2 of 5)</a:t>
            </a:r>
            <a:endParaRPr lang="en-US" altLang="en-US" dirty="0"/>
          </a:p>
        </p:txBody>
      </p:sp>
      <p:sp>
        <p:nvSpPr>
          <p:cNvPr id="103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</a:t>
            </a:r>
          </a:p>
          <a:p>
            <a:pPr marL="400050" lvl="1" indent="0">
              <a:buNone/>
            </a:pPr>
            <a:r>
              <a:rPr lang="en-US" altLang="en-US" sz="2400" i="1" dirty="0"/>
              <a:t>Turbot-Charged Seafoods has the following % returns on its stock, relative to the listed changes in the % return on the market portfolio. The beta of Turbot-Charged Seafoods can be derived from this information.</a:t>
            </a:r>
          </a:p>
        </p:txBody>
      </p:sp>
    </p:spTree>
    <p:extLst>
      <p:ext uri="{BB962C8B-B14F-4D97-AF65-F5344CB8AC3E}">
        <p14:creationId xmlns:p14="http://schemas.microsoft.com/office/powerpoint/2010/main" val="994673480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Measuring Market Risk </a:t>
            </a:r>
            <a:r>
              <a:rPr lang="en-US" altLang="en-US" sz="2000" dirty="0"/>
              <a:t>(3 of 5)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b="1" i="1" u="sng" dirty="0"/>
              <a:t>Example (continued)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05427" y="2514600"/>
          <a:ext cx="6096000" cy="25958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Market Return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Turbot Return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+0.8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−0.2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−1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−1.8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−1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+0.2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−1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−0.8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652771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Measuring Market Risk </a:t>
            </a:r>
            <a:r>
              <a:rPr lang="en-US" altLang="en-US" sz="2000" dirty="0"/>
              <a:t>(4 of 5)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6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en-US" sz="3200" b="1" i="1" u="sng" dirty="0"/>
                  <a:t>Example (continued)</a:t>
                </a:r>
              </a:p>
              <a:p>
                <a:r>
                  <a:rPr lang="en-US" altLang="en-US" sz="2800" dirty="0"/>
                  <a:t>When the market was up 1%, Turbot’s average % change was +0.8%</a:t>
                </a:r>
              </a:p>
              <a:p>
                <a:r>
                  <a:rPr lang="en-US" altLang="en-US" sz="2800" dirty="0"/>
                  <a:t>When the market was down 1%, Turbot’s average % change was -0.8% </a:t>
                </a:r>
              </a:p>
              <a:p>
                <a:r>
                  <a:rPr lang="en-US" altLang="en-US" sz="2800" dirty="0"/>
                  <a:t>The average change of 1.6 % (-0.8 to 0.8) divided by the 2% (-1.0 to 1.0) change in the market produces a beta of 0.8</a:t>
                </a:r>
              </a:p>
              <a:p>
                <a:endParaRPr lang="en-US" alt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smtClean="0">
                              <a:latin typeface="Cambria Math" panose="02040503050406030204" pitchFamily="18" charset="0"/>
                            </a:rPr>
                            <m:t>1.6</m:t>
                          </m:r>
                        </m:num>
                        <m:den>
                          <m:r>
                            <a:rPr lang="en-US" altLang="en-US" sz="28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 xmlns="">
          <p:sp>
            <p:nvSpPr>
              <p:cNvPr id="3078" name="Rectang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039" t="-2933" r="-2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0468247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Measuring Market Risk </a:t>
            </a:r>
            <a:r>
              <a:rPr lang="en-US" altLang="en-US" sz="2000" dirty="0"/>
              <a:t>(5 of 5)</a:t>
            </a:r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u="sng" dirty="0"/>
              <a:t>Example (continued)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052" y="1639729"/>
            <a:ext cx="5238750" cy="506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7250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Portfolio Betas </a:t>
            </a:r>
            <a:r>
              <a:rPr lang="en-US" altLang="en-US" sz="2000" dirty="0"/>
              <a:t>(1 of 5)</a:t>
            </a:r>
            <a:endParaRPr lang="en-US" altLang="en-US" dirty="0"/>
          </a:p>
        </p:txBody>
      </p:sp>
      <p:sp>
        <p:nvSpPr>
          <p:cNvPr id="1208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Diversification decreases variability from unique risk, but not from market risk</a:t>
            </a:r>
          </a:p>
          <a:p>
            <a:r>
              <a:rPr lang="en-US" altLang="en-US" sz="2800" dirty="0"/>
              <a:t>The beta of your portfolio will be an average of the betas of the securities in the portfolio</a:t>
            </a:r>
          </a:p>
          <a:p>
            <a:r>
              <a:rPr lang="en-US" altLang="en-US" sz="2800" dirty="0"/>
              <a:t>If you owned all of the S&amp;P Composite Index stocks, you would have an average beta of 1.0 </a:t>
            </a:r>
          </a:p>
        </p:txBody>
      </p:sp>
    </p:spTree>
    <p:extLst>
      <p:ext uri="{BB962C8B-B14F-4D97-AF65-F5344CB8AC3E}">
        <p14:creationId xmlns:p14="http://schemas.microsoft.com/office/powerpoint/2010/main" val="10658682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Portfolio Betas </a:t>
            </a:r>
            <a:r>
              <a:rPr lang="en-US" altLang="en-US" sz="2000" dirty="0"/>
              <a:t>(2 of 5)</a:t>
            </a:r>
            <a:endParaRPr lang="en-US" altLang="en-US" dirty="0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5181600" y="4039590"/>
            <a:ext cx="3276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Betas calculated with price data from January 2013 thru December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2514600"/>
            <a:ext cx="800100" cy="9033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l-GR" sz="4800" dirty="0">
                <a:latin typeface="Calibri" panose="020F0502020204030204" pitchFamily="34" charset="0"/>
              </a:rPr>
              <a:t>β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4F3E5-7096-468B-AB6B-DEDBBE14D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199"/>
            <a:ext cx="3429000" cy="509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10782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MM4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1613</TotalTime>
  <Pages>8923980</Pages>
  <Words>935</Words>
  <Application>Microsoft Office PowerPoint</Application>
  <PresentationFormat>On-screen Show (4:3)</PresentationFormat>
  <Paragraphs>148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Calibri</vt:lpstr>
      <vt:lpstr>Cambria Math</vt:lpstr>
      <vt:lpstr>Century Gothic</vt:lpstr>
      <vt:lpstr>Times New Roman</vt:lpstr>
      <vt:lpstr>Wingdings</vt:lpstr>
      <vt:lpstr>BMM4e</vt:lpstr>
      <vt:lpstr>PowerPoint Presentation</vt:lpstr>
      <vt:lpstr>Topics Covered</vt:lpstr>
      <vt:lpstr>Measuring Market Risk (1 of 5)</vt:lpstr>
      <vt:lpstr>Measuring Market Risk (2 of 5)</vt:lpstr>
      <vt:lpstr>Measuring Market Risk (3 of 5)</vt:lpstr>
      <vt:lpstr>Measuring Market Risk (4 of 5)</vt:lpstr>
      <vt:lpstr>Measuring Market Risk (5 of 5)</vt:lpstr>
      <vt:lpstr>Portfolio Betas (1 of 5)</vt:lpstr>
      <vt:lpstr>Portfolio Betas (2 of 5)</vt:lpstr>
      <vt:lpstr>Portfolio Betas (3 of 5)</vt:lpstr>
      <vt:lpstr>Portfolio Betas (4 of 5)</vt:lpstr>
      <vt:lpstr>Portfolio Betas (5 of 5)</vt:lpstr>
      <vt:lpstr>Risk and Return (1 of 6)</vt:lpstr>
      <vt:lpstr>Risk and Return (2 of 6)</vt:lpstr>
      <vt:lpstr>Risk and Return (3 of 6)</vt:lpstr>
      <vt:lpstr>Risk and Return (4 of 6)</vt:lpstr>
      <vt:lpstr>Risk and Return (5 of 6)</vt:lpstr>
      <vt:lpstr>Risk and Return (6 of 6)</vt:lpstr>
      <vt:lpstr>Capital Asset Pricing Model</vt:lpstr>
      <vt:lpstr>Security Market Line</vt:lpstr>
      <vt:lpstr>Stock Expected Returns</vt:lpstr>
      <vt:lpstr>Testing the CAPM (1 of 2)</vt:lpstr>
      <vt:lpstr>Testing the CAPM (2 of 2)</vt:lpstr>
      <vt:lpstr>Capital Budgeting and Project Risk (1 of 3)</vt:lpstr>
      <vt:lpstr>Capital Budgeting and Project Risk (2 of 3)</vt:lpstr>
      <vt:lpstr>Capital Budgeting and Project Risk (3 of 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Mccabe, Allison</cp:lastModifiedBy>
  <cp:revision>320</cp:revision>
  <dcterms:created xsi:type="dcterms:W3CDTF">1997-10-06T19:15:22Z</dcterms:created>
  <dcterms:modified xsi:type="dcterms:W3CDTF">2019-01-08T19:01:46Z</dcterms:modified>
</cp:coreProperties>
</file>