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1409" r:id="rId2"/>
    <p:sldId id="1404" r:id="rId3"/>
    <p:sldId id="1368" r:id="rId4"/>
    <p:sldId id="1369" r:id="rId5"/>
    <p:sldId id="1370" r:id="rId6"/>
    <p:sldId id="1410" r:id="rId7"/>
    <p:sldId id="1371" r:id="rId8"/>
    <p:sldId id="1372" r:id="rId9"/>
    <p:sldId id="1373" r:id="rId10"/>
    <p:sldId id="1374" r:id="rId11"/>
    <p:sldId id="1375" r:id="rId12"/>
    <p:sldId id="1376" r:id="rId13"/>
    <p:sldId id="1377" r:id="rId14"/>
    <p:sldId id="1411" r:id="rId15"/>
    <p:sldId id="1412" r:id="rId16"/>
    <p:sldId id="1405" r:id="rId17"/>
    <p:sldId id="1413" r:id="rId18"/>
    <p:sldId id="1407" r:id="rId19"/>
    <p:sldId id="1408" r:id="rId20"/>
    <p:sldId id="1381" r:id="rId21"/>
    <p:sldId id="1382" r:id="rId22"/>
    <p:sldId id="1414" r:id="rId23"/>
    <p:sldId id="1415" r:id="rId24"/>
    <p:sldId id="1383" r:id="rId25"/>
    <p:sldId id="1384" r:id="rId26"/>
    <p:sldId id="1386" r:id="rId27"/>
    <p:sldId id="1387" r:id="rId28"/>
    <p:sldId id="1388" r:id="rId29"/>
    <p:sldId id="1389" r:id="rId30"/>
    <p:sldId id="1390" r:id="rId31"/>
    <p:sldId id="1391" r:id="rId32"/>
    <p:sldId id="1392" r:id="rId33"/>
    <p:sldId id="1393" r:id="rId34"/>
    <p:sldId id="1397" r:id="rId35"/>
    <p:sldId id="1398" r:id="rId36"/>
    <p:sldId id="1399" r:id="rId37"/>
    <p:sldId id="1400" r:id="rId38"/>
    <p:sldId id="1401" r:id="rId39"/>
    <p:sldId id="1402" r:id="rId40"/>
    <p:sldId id="140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296">
          <p15:clr>
            <a:srgbClr val="A4A3A4"/>
          </p15:clr>
        </p15:guide>
        <p15:guide id="4" orient="horz" pos="816">
          <p15:clr>
            <a:srgbClr val="A4A3A4"/>
          </p15:clr>
        </p15:guide>
        <p15:guide id="5" orient="horz" pos="3984">
          <p15:clr>
            <a:srgbClr val="A4A3A4"/>
          </p15:clr>
        </p15:guide>
        <p15:guide id="6" orient="horz" pos="384">
          <p15:clr>
            <a:srgbClr val="A4A3A4"/>
          </p15:clr>
        </p15:guide>
        <p15:guide id="7" orient="horz" pos="144">
          <p15:clr>
            <a:srgbClr val="A4A3A4"/>
          </p15:clr>
        </p15:guide>
        <p15:guide id="8" orient="horz" pos="1056">
          <p15:clr>
            <a:srgbClr val="A4A3A4"/>
          </p15:clr>
        </p15:guide>
        <p15:guide id="9" pos="288">
          <p15:clr>
            <a:srgbClr val="A4A3A4"/>
          </p15:clr>
        </p15:guide>
        <p15:guide id="10" pos="5472">
          <p15:clr>
            <a:srgbClr val="A4A3A4"/>
          </p15:clr>
        </p15:guide>
        <p15:guide id="11" orient="horz" pos="211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 id="2" name="Thamizharasan Dhanaseelan" initials="TD"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4" autoAdjust="0"/>
    <p:restoredTop sz="84346" autoAdjust="0"/>
  </p:normalViewPr>
  <p:slideViewPr>
    <p:cSldViewPr>
      <p:cViewPr varScale="1">
        <p:scale>
          <a:sx n="69" d="100"/>
          <a:sy n="69" d="100"/>
        </p:scale>
        <p:origin x="2040" y="72"/>
      </p:cViewPr>
      <p:guideLst>
        <p:guide orient="horz" pos="2160"/>
        <p:guide pos="2880"/>
        <p:guide orient="horz" pos="1296"/>
        <p:guide orient="horz" pos="816"/>
        <p:guide orient="horz" pos="3984"/>
        <p:guide orient="horz" pos="384"/>
        <p:guide orient="horz" pos="144"/>
        <p:guide orient="horz" pos="1056"/>
        <p:guide pos="288"/>
        <p:guide pos="5472"/>
        <p:guide orient="horz" pos="2112"/>
      </p:guideLst>
    </p:cSldViewPr>
  </p:slideViewPr>
  <p:outlineViewPr>
    <p:cViewPr>
      <p:scale>
        <a:sx n="33" d="100"/>
        <a:sy n="33" d="100"/>
      </p:scale>
      <p:origin x="0" y="2158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1/6/2023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1/6/2023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Math 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11</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1" dirty="0"/>
              <a:t>Direct and digital marketing includes:</a:t>
            </a:r>
          </a:p>
          <a:p>
            <a:endParaRPr lang="en-US" dirty="0"/>
          </a:p>
          <a:p>
            <a:pPr marL="990600" lvl="1" indent="-533400">
              <a:lnSpc>
                <a:spcPct val="80000"/>
              </a:lnSpc>
            </a:pPr>
            <a:r>
              <a:rPr lang="en-US" sz="3200" dirty="0"/>
              <a:t>Direct mail</a:t>
            </a:r>
          </a:p>
          <a:p>
            <a:pPr marL="990600" lvl="1" indent="-533400">
              <a:lnSpc>
                <a:spcPct val="80000"/>
              </a:lnSpc>
            </a:pPr>
            <a:r>
              <a:rPr lang="en-US" sz="3200" dirty="0"/>
              <a:t>Catalogs</a:t>
            </a:r>
          </a:p>
          <a:p>
            <a:pPr marL="990600" lvl="1" indent="-533400">
              <a:lnSpc>
                <a:spcPct val="80000"/>
              </a:lnSpc>
            </a:pPr>
            <a:r>
              <a:rPr lang="en-US" sz="3200" dirty="0"/>
              <a:t>Online and social media</a:t>
            </a:r>
          </a:p>
          <a:p>
            <a:pPr marL="990600" lvl="1" indent="-533400">
              <a:lnSpc>
                <a:spcPct val="80000"/>
              </a:lnSpc>
            </a:pPr>
            <a:r>
              <a:rPr lang="en-US" sz="3200" dirty="0"/>
              <a:t>Mobile marketing</a:t>
            </a:r>
          </a:p>
          <a:p>
            <a:endParaRPr lang="en-US" dirty="0"/>
          </a:p>
        </p:txBody>
      </p:sp>
    </p:spTree>
    <p:extLst>
      <p:ext uri="{BB962C8B-B14F-4D97-AF65-F5344CB8AC3E}">
        <p14:creationId xmlns:p14="http://schemas.microsoft.com/office/powerpoint/2010/main" val="1983899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12</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sz="1200" b="1" i="0" u="none" strike="noStrike" kern="1200" baseline="0" dirty="0">
                <a:solidFill>
                  <a:schemeClr val="tx1"/>
                </a:solidFill>
                <a:latin typeface="+mn-lt"/>
                <a:ea typeface="+mn-ea"/>
                <a:cs typeface="+mn-cs"/>
              </a:rPr>
              <a:t>Discussion Question</a:t>
            </a:r>
          </a:p>
          <a:p>
            <a:r>
              <a:rPr lang="en-US" sz="1200" b="0" i="1" u="none" strike="noStrike" kern="1200" baseline="0" dirty="0">
                <a:solidFill>
                  <a:schemeClr val="tx1"/>
                </a:solidFill>
                <a:latin typeface="+mn-lt"/>
                <a:ea typeface="+mn-ea"/>
                <a:cs typeface="+mn-cs"/>
              </a:rPr>
              <a:t>Why is there a need for integrated marketing communications?</a:t>
            </a:r>
          </a:p>
          <a:p>
            <a:endParaRPr lang="en-US" sz="1200" b="1" dirty="0">
              <a:solidFill>
                <a:schemeClr val="tx1"/>
              </a:solidFill>
            </a:endParaRPr>
          </a:p>
          <a:p>
            <a:endParaRPr lang="en-US" sz="1200" b="1" dirty="0">
              <a:solidFill>
                <a:schemeClr val="tx1"/>
              </a:solidFill>
            </a:endParaRPr>
          </a:p>
          <a:p>
            <a:r>
              <a:rPr lang="en-US" sz="1200" b="1" dirty="0">
                <a:solidFill>
                  <a:schemeClr val="tx1"/>
                </a:solidFill>
              </a:rPr>
              <a:t>Learning Objective 2 Summary</a:t>
            </a:r>
          </a:p>
          <a:p>
            <a:endParaRPr lang="en-US" sz="1200" b="1" i="0" u="none" strike="noStrike" kern="1200" baseline="0" dirty="0">
              <a:solidFill>
                <a:schemeClr val="tx1"/>
              </a:solidFill>
              <a:latin typeface="+mn-lt"/>
              <a:ea typeface="+mn-ea"/>
              <a:cs typeface="+mn-cs"/>
            </a:endParaRPr>
          </a:p>
          <a:p>
            <a:r>
              <a:rPr lang="en-US" sz="1200" kern="1200" dirty="0">
                <a:solidFill>
                  <a:schemeClr val="tx1"/>
                </a:solidFill>
                <a:effectLst/>
                <a:latin typeface="+mn-lt"/>
                <a:ea typeface="+mn-ea"/>
                <a:cs typeface="+mn-cs"/>
              </a:rPr>
              <a:t>The explosive developments in communications technology and changes in marketer and customer communication strategies have had a dramatic impact on marketing communications. Advertisers are now adding a broad selection of more-specialized and highly targeted media and content—including online, mobile, and social media—to reach smaller customer segments with more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personalized, interactive messages. As they adopt richer but more fragmented media and promotion mixes to reach their diverse markets, they risk creating a communications hodgepodge for consumers. To prevent this, companies are adopting the concept of </a:t>
            </a:r>
            <a:r>
              <a:rPr lang="en-US" sz="1200" i="1" kern="1200" dirty="0">
                <a:solidFill>
                  <a:schemeClr val="tx1"/>
                </a:solidFill>
                <a:effectLst/>
                <a:latin typeface="+mn-lt"/>
                <a:ea typeface="+mn-ea"/>
                <a:cs typeface="+mn-cs"/>
              </a:rPr>
              <a:t>integrated marketing communications (IMC)</a:t>
            </a:r>
            <a:r>
              <a:rPr lang="en-US" sz="1200" kern="1200" dirty="0">
                <a:solidFill>
                  <a:schemeClr val="tx1"/>
                </a:solidFill>
                <a:effectLst/>
                <a:latin typeface="+mn-lt"/>
                <a:ea typeface="+mn-ea"/>
                <a:cs typeface="+mn-cs"/>
              </a:rPr>
              <a:t>. Guided by an overall IMC strategy, the company works out the roles that the various promotional tools and marketing content </a:t>
            </a:r>
            <a:r>
              <a:rPr lang="en-US" sz="1200" b="0" i="0" u="none" strike="noStrike" kern="1200" baseline="0" dirty="0">
                <a:solidFill>
                  <a:schemeClr val="tx1"/>
                </a:solidFill>
                <a:latin typeface="+mn-lt"/>
                <a:ea typeface="+mn-ea"/>
                <a:cs typeface="+mn-cs"/>
              </a:rPr>
              <a:t>will play and the extent to which each will be used. It carefully coordinates the promotional activities and the timing of when major campaigns take place.</a:t>
            </a:r>
            <a:endParaRPr lang="en-US" dirty="0"/>
          </a:p>
          <a:p>
            <a:endParaRPr lang="en-US" dirty="0"/>
          </a:p>
        </p:txBody>
      </p:sp>
    </p:spTree>
    <p:extLst>
      <p:ext uri="{BB962C8B-B14F-4D97-AF65-F5344CB8AC3E}">
        <p14:creationId xmlns:p14="http://schemas.microsoft.com/office/powerpoint/2010/main" val="1567349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13</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mn-ea"/>
                <a:cs typeface="+mn-cs"/>
              </a:rPr>
              <a:t>Several major factors are changing the face of today’s marketing communications.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digital, wireless age, consumers are better informed and more communications empowered. Rather than relying on marketer-supplied information, they can use the internet, social media, and other technologies to find information on their own.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mass markets have fragmented, marketers are shifting away from mass marketing. More and more, they are developing focused marketing programs designed to build closer relationships with customers in more narrowly defined </a:t>
            </a:r>
            <a:r>
              <a:rPr lang="en-US" sz="1200" kern="1200" dirty="0" err="1">
                <a:solidFill>
                  <a:schemeClr val="tx1"/>
                </a:solidFill>
                <a:effectLst/>
                <a:latin typeface="+mn-lt"/>
                <a:ea typeface="+mn-ea"/>
                <a:cs typeface="+mn-cs"/>
              </a:rPr>
              <a:t>micromarkets</a:t>
            </a:r>
            <a:r>
              <a:rPr lang="en-US" sz="1200" kern="1200" dirty="0">
                <a:solidFill>
                  <a:schemeClr val="tx1"/>
                </a:solidFill>
                <a:effectLst/>
                <a:latin typeface="+mn-lt"/>
                <a:ea typeface="+mn-ea"/>
                <a:cs typeface="+mn-cs"/>
              </a:rPr>
              <a:t>.</a:t>
            </a:r>
          </a:p>
          <a:p>
            <a:endParaRPr lang="en-US" b="1" dirty="0">
              <a:ea typeface="ＭＳ Ｐゴシック" charset="-128"/>
            </a:endParaRPr>
          </a:p>
          <a:p>
            <a:r>
              <a:rPr lang="en-US" sz="1200" kern="1200" dirty="0">
                <a:solidFill>
                  <a:schemeClr val="tx1"/>
                </a:solidFill>
                <a:effectLst/>
                <a:latin typeface="+mn-lt"/>
                <a:ea typeface="+mn-ea"/>
                <a:cs typeface="+mn-cs"/>
              </a:rPr>
              <a:t>The digital age has brought about remarkable changes in the ways companies and customers communicate with each other. There are a host of new information and communication tools—from smartphones and tablets to satellite and cable television systems to the many faces of the internet like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brand websites, email, blogs, social media and online communities, the mobile web, and so much more.</a:t>
            </a:r>
            <a:endParaRPr lang="en-US" b="1" dirty="0">
              <a:ea typeface="ＭＳ Ｐゴシック" charset="-128"/>
            </a:endParaRPr>
          </a:p>
        </p:txBody>
      </p:sp>
    </p:spTree>
    <p:extLst>
      <p:ext uri="{BB962C8B-B14F-4D97-AF65-F5344CB8AC3E}">
        <p14:creationId xmlns:p14="http://schemas.microsoft.com/office/powerpoint/2010/main" val="3242934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16</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0" i="0" u="none" strike="noStrike" kern="1200" baseline="0" dirty="0">
                <a:solidFill>
                  <a:schemeClr val="tx1"/>
                </a:solidFill>
                <a:latin typeface="+mn-lt"/>
                <a:ea typeface="+mn-ea"/>
                <a:cs typeface="+mn-cs"/>
              </a:rPr>
              <a:t>Content marketing: As the lines are rapidly blurring between traditional advertising and new digital content, many marketers now view themselves</a:t>
            </a:r>
          </a:p>
          <a:p>
            <a:r>
              <a:rPr lang="en-US" sz="1200" b="0" i="0" u="none" strike="noStrike" kern="1200" baseline="0" dirty="0">
                <a:solidFill>
                  <a:schemeClr val="tx1"/>
                </a:solidFill>
                <a:latin typeface="+mn-lt"/>
                <a:ea typeface="+mn-ea"/>
                <a:cs typeface="+mn-cs"/>
              </a:rPr>
              <a:t>more broadly as content marketing managers who create, inspire, share, and curate marketing content—both their own and that created by consumers and</a:t>
            </a:r>
          </a:p>
          <a:p>
            <a:r>
              <a:rPr lang="en-US" sz="1200" b="0" i="0" u="none" strike="noStrike" kern="1200" baseline="0" dirty="0">
                <a:solidFill>
                  <a:schemeClr val="tx1"/>
                </a:solidFill>
                <a:latin typeface="+mn-lt"/>
                <a:ea typeface="+mn-ea"/>
                <a:cs typeface="+mn-cs"/>
              </a:rPr>
              <a:t>others.</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88396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18</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mn-ea"/>
                <a:cs typeface="+mn-cs"/>
              </a:rPr>
              <a:t>The shift toward a richer mix of media and brand content approaches poses a problem for marketers. Consumers today are bombarded by brand content from a broad range of sources. But consumers don’t distinguish between content sources the way marketers do. In the consumer’s mind, brand content from different sources—whether it’s a Super Bowl ad, in-store display, mobile app, or a friend’s social media post—all become part of a single message about the brand or company. Conflicting content from these different sources can result in confused company images, brand positions, and customer relationships.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too often, companies fail to integrate their various communication channels. The result is a hodgepodge of brand content to consumers. The new world of online, mobile, 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social media marketing presents tremendous opportunities but also big challenges.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Marketers</a:t>
            </a:r>
            <a:r>
              <a:rPr lang="en-US" sz="1200" kern="1200" baseline="0" dirty="0">
                <a:solidFill>
                  <a:schemeClr val="tx1"/>
                </a:solidFill>
                <a:effectLst/>
                <a:latin typeface="+mn-lt"/>
                <a:ea typeface="+mn-ea"/>
                <a:cs typeface="+mn-cs"/>
              </a:rPr>
              <a:t> benefit from</a:t>
            </a:r>
            <a:r>
              <a:rPr lang="en-US" sz="1200" kern="1200" dirty="0">
                <a:solidFill>
                  <a:schemeClr val="tx1"/>
                </a:solidFill>
                <a:effectLst/>
                <a:latin typeface="+mn-lt"/>
                <a:ea typeface="+mn-ea"/>
                <a:cs typeface="+mn-cs"/>
              </a:rPr>
              <a:t> increased access to their customers and fresh insights into their preferences. </a:t>
            </a:r>
            <a:r>
              <a:rPr lang="en-US" sz="1200" kern="1200" baseline="0" dirty="0">
                <a:solidFill>
                  <a:schemeClr val="tx1"/>
                </a:solidFill>
                <a:effectLst/>
                <a:latin typeface="+mn-lt"/>
                <a:ea typeface="+mn-ea"/>
                <a:cs typeface="+mn-cs"/>
              </a:rPr>
              <a:t>However, marketers must manage the </a:t>
            </a:r>
            <a:r>
              <a:rPr lang="en-US" sz="1200" kern="1200" dirty="0">
                <a:solidFill>
                  <a:schemeClr val="tx1"/>
                </a:solidFill>
                <a:effectLst/>
                <a:latin typeface="+mn-lt"/>
                <a:ea typeface="+mn-ea"/>
                <a:cs typeface="+mn-cs"/>
              </a:rPr>
              <a:t>complexity, fragmentation</a:t>
            </a:r>
            <a:r>
              <a:rPr lang="en-US" sz="1200" kern="1200" baseline="0" dirty="0">
                <a:solidFill>
                  <a:schemeClr val="tx1"/>
                </a:solidFill>
                <a:effectLst/>
                <a:latin typeface="+mn-lt"/>
                <a:ea typeface="+mn-ea"/>
                <a:cs typeface="+mn-cs"/>
              </a:rPr>
              <a:t> choices available so it comes</a:t>
            </a:r>
            <a:r>
              <a:rPr lang="en-US" sz="1200" kern="1200" dirty="0">
                <a:solidFill>
                  <a:schemeClr val="tx1"/>
                </a:solidFill>
                <a:effectLst/>
                <a:latin typeface="+mn-lt"/>
                <a:ea typeface="+mn-ea"/>
                <a:cs typeface="+mn-cs"/>
              </a:rPr>
              <a:t> together in an organized way.</a:t>
            </a:r>
          </a:p>
          <a:p>
            <a:r>
              <a:rPr lang="en-US" sz="1200" kern="1200" dirty="0">
                <a:solidFill>
                  <a:schemeClr val="tx1"/>
                </a:solidFill>
                <a:effectLst/>
                <a:latin typeface="+mn-lt"/>
                <a:ea typeface="+mn-ea"/>
                <a:cs typeface="+mn-cs"/>
              </a:rPr>
              <a:t>Long Description: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section depicts a photo of a Land Rover in a valley. The text next to the photo reads "Find adventure at home; learn why two nomadic adventure photographers chose Montana as their home base. Read full article." A section titled "Land Rover Stories" is below the photo. </a:t>
            </a:r>
            <a:endParaRPr lang="en-IN"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094896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19</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mn-ea"/>
                <a:cs typeface="+mn-cs"/>
              </a:rPr>
              <a:t>To that end, more companies today are adopting the concept of </a:t>
            </a:r>
            <a:r>
              <a:rPr lang="en-US" sz="1200" b="1" kern="1200" dirty="0">
                <a:solidFill>
                  <a:schemeClr val="tx1"/>
                </a:solidFill>
                <a:effectLst/>
                <a:latin typeface="+mn-lt"/>
                <a:ea typeface="+mn-ea"/>
                <a:cs typeface="+mn-cs"/>
              </a:rPr>
              <a:t>integrated marketing communications (IMC)</a:t>
            </a:r>
            <a:r>
              <a:rPr lang="en-US" sz="1200" kern="1200" dirty="0">
                <a:solidFill>
                  <a:schemeClr val="tx1"/>
                </a:solidFill>
                <a:effectLst/>
                <a:latin typeface="+mn-lt"/>
                <a:ea typeface="+mn-ea"/>
                <a:cs typeface="+mn-cs"/>
              </a:rPr>
              <a:t>. Under this concept, as illustrated in </a:t>
            </a:r>
            <a:r>
              <a:rPr lang="en-US" sz="1200" b="1" kern="1200" dirty="0">
                <a:solidFill>
                  <a:schemeClr val="tx1"/>
                </a:solidFill>
                <a:effectLst/>
                <a:latin typeface="+mn-lt"/>
                <a:ea typeface="+mn-ea"/>
                <a:cs typeface="+mn-cs"/>
              </a:rPr>
              <a:t>Figure 14.1</a:t>
            </a:r>
            <a:r>
              <a:rPr lang="en-US" sz="1200" kern="1200" dirty="0">
                <a:solidFill>
                  <a:schemeClr val="tx1"/>
                </a:solidFill>
                <a:effectLst/>
                <a:latin typeface="+mn-lt"/>
                <a:ea typeface="+mn-ea"/>
                <a:cs typeface="+mn-cs"/>
              </a:rPr>
              <a:t>, the company carefully integrates its many communication channels to deliver a clear, consistent, and compelling message about the organization and its brands.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Integrated marketing communications calls for recognizing all touch points where the customer may encounter content about the company and its brands. Each contact with the brand will deliver a message—whether good, bad, or indifferent. The company’s goal should be to deliver a consistent and positive message at each contact. Integrated marketing </a:t>
            </a:r>
            <a:r>
              <a:rPr lang="en-US" sz="1200" b="0" i="0" u="none" strike="noStrike" kern="1200" baseline="0" dirty="0">
                <a:solidFill>
                  <a:schemeClr val="tx1"/>
                </a:solidFill>
                <a:latin typeface="+mn-lt"/>
                <a:ea typeface="+mn-ea"/>
                <a:cs typeface="+mn-cs"/>
              </a:rPr>
              <a:t>communications ties together all of the company’s messages and images. Its television and print ads have the same brand message as its email and personal selling communications, and its PR materials are consistent with website, online, social media, and mobile marketing content.</a:t>
            </a:r>
            <a:endParaRPr lang="en-US" sz="1200" kern="1200" dirty="0">
              <a:solidFill>
                <a:schemeClr val="tx1"/>
              </a:solidFill>
              <a:effectLst/>
              <a:latin typeface="+mn-lt"/>
              <a:ea typeface="+mn-ea"/>
              <a:cs typeface="+mn-cs"/>
            </a:endParaRPr>
          </a:p>
          <a:p>
            <a:pPr>
              <a:defRPr/>
            </a:pPr>
            <a:r>
              <a:rPr lang="en-US" dirty="0">
                <a:ea typeface="ＭＳ Ｐゴシック" charset="-128"/>
              </a:rPr>
              <a:t>Long Description: </a:t>
            </a:r>
          </a:p>
          <a:p>
            <a:r>
              <a:rPr lang="en-US" sz="1200" kern="1200" dirty="0">
                <a:solidFill>
                  <a:schemeClr val="tx1"/>
                </a:solidFill>
                <a:effectLst/>
                <a:latin typeface="+mn-lt"/>
                <a:ea typeface="+mn-ea"/>
                <a:cs typeface="+mn-cs"/>
              </a:rPr>
              <a:t>The diagram shows the following information:</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Carefully blended mix of promotion tools</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center box has the text: Consistent, clear, and compelling company and brand messages.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boxes surrounding the center box forming a circle are labeled advertising, personal selling, public relations, direct and digital marketing, and sales promotion. These boxes are connected to each other by double-headed arrows.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Today’s customers are bombarded by brand content from all directions. For example, think about all the ways you interact with companies such as Nike, Apple, or Coca-Cola. Integrated marketing communications means that companies must carefully coordinate all of these customer touch points to ensure clear brand messages. </a:t>
            </a:r>
            <a:endParaRPr lang="en-IN" sz="1200" kern="1200" dirty="0">
              <a:solidFill>
                <a:schemeClr val="tx1"/>
              </a:solidFill>
              <a:effectLst/>
              <a:latin typeface="+mn-lt"/>
              <a:ea typeface="+mn-ea"/>
              <a:cs typeface="+mn-cs"/>
            </a:endParaRPr>
          </a:p>
          <a:p>
            <a:pPr>
              <a:defRPr/>
            </a:pPr>
            <a:endParaRPr lang="en-US" dirty="0">
              <a:ea typeface="ＭＳ Ｐゴシック" charset="-128"/>
            </a:endParaRP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640614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20</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sz="1200" b="1" i="0" u="none" strike="noStrike" kern="1200" baseline="0" dirty="0">
                <a:solidFill>
                  <a:schemeClr val="tx1"/>
                </a:solidFill>
                <a:latin typeface="+mn-lt"/>
                <a:ea typeface="+mn-ea"/>
                <a:cs typeface="+mn-cs"/>
              </a:rPr>
              <a:t>Discussion Question</a:t>
            </a:r>
          </a:p>
          <a:p>
            <a:r>
              <a:rPr lang="en-US" sz="1200" b="0" i="1" u="none" strike="noStrike" kern="1200" baseline="0" dirty="0">
                <a:solidFill>
                  <a:schemeClr val="tx1"/>
                </a:solidFill>
                <a:latin typeface="+mn-lt"/>
                <a:ea typeface="+mn-ea"/>
                <a:cs typeface="+mn-cs"/>
              </a:rPr>
              <a:t>Name and briefly describe the nine elements of the communications process. Why do marketers need to understand these elements?</a:t>
            </a:r>
          </a:p>
          <a:p>
            <a:endParaRPr lang="en-US" sz="1200" b="1"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Learning Objective 3 Summary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communication process involves nine elements: two major </a:t>
            </a:r>
            <a:r>
              <a:rPr lang="en-US" sz="1200" kern="1200" dirty="0">
                <a:solidFill>
                  <a:schemeClr val="tx1"/>
                </a:solidFill>
                <a:effectLst/>
                <a:latin typeface="+mn-lt"/>
                <a:ea typeface="+mn-ea"/>
                <a:cs typeface="+mn-cs"/>
              </a:rPr>
              <a:t>parties (sender, receiver), two communication tools (message, media), four communication functions (encoding, decoding, response, and feedback), and noise. To communicate effectively, marketers must understand how these elements combine to communicate value to target customers.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preparing marketing communications, the communicator’s first task is to </a:t>
            </a:r>
            <a:r>
              <a:rPr lang="en-US" sz="1200" i="1" kern="1200" dirty="0">
                <a:solidFill>
                  <a:schemeClr val="tx1"/>
                </a:solidFill>
                <a:effectLst/>
                <a:latin typeface="+mn-lt"/>
                <a:ea typeface="+mn-ea"/>
                <a:cs typeface="+mn-cs"/>
              </a:rPr>
              <a:t>identify the target audience</a:t>
            </a:r>
            <a:r>
              <a:rPr lang="en-US" sz="1200" kern="1200" dirty="0">
                <a:solidFill>
                  <a:schemeClr val="tx1"/>
                </a:solidFill>
                <a:effectLst/>
                <a:latin typeface="+mn-lt"/>
                <a:ea typeface="+mn-ea"/>
                <a:cs typeface="+mn-cs"/>
              </a:rPr>
              <a:t> and its characteristics. Next, the communicator has to determine the </a:t>
            </a:r>
            <a:r>
              <a:rPr lang="en-US" sz="1200" i="1" kern="1200" dirty="0">
                <a:solidFill>
                  <a:schemeClr val="tx1"/>
                </a:solidFill>
                <a:effectLst/>
                <a:latin typeface="+mn-lt"/>
                <a:ea typeface="+mn-ea"/>
                <a:cs typeface="+mn-cs"/>
              </a:rPr>
              <a:t>communication objectives</a:t>
            </a:r>
            <a:r>
              <a:rPr lang="en-US" sz="1200" kern="1200" dirty="0">
                <a:solidFill>
                  <a:schemeClr val="tx1"/>
                </a:solidFill>
                <a:effectLst/>
                <a:latin typeface="+mn-lt"/>
                <a:ea typeface="+mn-ea"/>
                <a:cs typeface="+mn-cs"/>
              </a:rPr>
              <a:t> and define the response sought, whether it be </a:t>
            </a:r>
            <a:r>
              <a:rPr lang="en-US" sz="1200" i="1" kern="1200" dirty="0">
                <a:solidFill>
                  <a:schemeClr val="tx1"/>
                </a:solidFill>
                <a:effectLst/>
                <a:latin typeface="+mn-lt"/>
                <a:ea typeface="+mn-ea"/>
                <a:cs typeface="+mn-cs"/>
              </a:rPr>
              <a:t>awareness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knowledge</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liking</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preference</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conviction</a:t>
            </a:r>
            <a:r>
              <a:rPr lang="en-US" sz="1200" kern="1200" dirty="0">
                <a:solidFill>
                  <a:schemeClr val="tx1"/>
                </a:solidFill>
                <a:effectLst/>
                <a:latin typeface="+mn-lt"/>
                <a:ea typeface="+mn-ea"/>
                <a:cs typeface="+mn-cs"/>
              </a:rPr>
              <a:t>, or </a:t>
            </a:r>
            <a:r>
              <a:rPr lang="en-US" sz="1200" i="1" kern="1200" dirty="0">
                <a:solidFill>
                  <a:schemeClr val="tx1"/>
                </a:solidFill>
                <a:effectLst/>
                <a:latin typeface="+mn-lt"/>
                <a:ea typeface="+mn-ea"/>
                <a:cs typeface="+mn-cs"/>
              </a:rPr>
              <a:t>purchase</a:t>
            </a:r>
            <a:r>
              <a:rPr lang="en-US" sz="1200" kern="1200" dirty="0">
                <a:solidFill>
                  <a:schemeClr val="tx1"/>
                </a:solidFill>
                <a:effectLst/>
                <a:latin typeface="+mn-lt"/>
                <a:ea typeface="+mn-ea"/>
                <a:cs typeface="+mn-cs"/>
              </a:rPr>
              <a:t>. Then a </a:t>
            </a:r>
            <a:r>
              <a:rPr lang="en-US" sz="1200" i="1" kern="1200" dirty="0">
                <a:solidFill>
                  <a:schemeClr val="tx1"/>
                </a:solidFill>
                <a:effectLst/>
                <a:latin typeface="+mn-lt"/>
                <a:ea typeface="+mn-ea"/>
                <a:cs typeface="+mn-cs"/>
              </a:rPr>
              <a:t>message</a:t>
            </a:r>
            <a:r>
              <a:rPr lang="en-US" sz="1200" kern="1200" dirty="0">
                <a:solidFill>
                  <a:schemeClr val="tx1"/>
                </a:solidFill>
                <a:effectLst/>
                <a:latin typeface="+mn-lt"/>
                <a:ea typeface="+mn-ea"/>
                <a:cs typeface="+mn-cs"/>
              </a:rPr>
              <a:t> should be constructed with an effective content and structure. </a:t>
            </a:r>
            <a:r>
              <a:rPr lang="en-US" sz="1200" i="1" kern="1200" dirty="0">
                <a:solidFill>
                  <a:schemeClr val="tx1"/>
                </a:solidFill>
                <a:effectLst/>
                <a:latin typeface="+mn-lt"/>
                <a:ea typeface="+mn-ea"/>
                <a:cs typeface="+mn-cs"/>
              </a:rPr>
              <a:t>Media</a:t>
            </a:r>
            <a:r>
              <a:rPr lang="en-US" sz="1200" kern="1200" dirty="0">
                <a:solidFill>
                  <a:schemeClr val="tx1"/>
                </a:solidFill>
                <a:effectLst/>
                <a:latin typeface="+mn-lt"/>
                <a:ea typeface="+mn-ea"/>
                <a:cs typeface="+mn-cs"/>
              </a:rPr>
              <a:t> must be selected, both for personal and </a:t>
            </a:r>
            <a:r>
              <a:rPr lang="en-US" sz="1200" kern="1200" dirty="0" err="1">
                <a:solidFill>
                  <a:schemeClr val="tx1"/>
                </a:solidFill>
                <a:effectLst/>
                <a:latin typeface="+mn-lt"/>
                <a:ea typeface="+mn-ea"/>
                <a:cs typeface="+mn-cs"/>
              </a:rPr>
              <a:t>nonpersonal</a:t>
            </a:r>
            <a:r>
              <a:rPr lang="en-US" sz="1200" kern="1200" dirty="0">
                <a:solidFill>
                  <a:schemeClr val="tx1"/>
                </a:solidFill>
                <a:effectLst/>
                <a:latin typeface="+mn-lt"/>
                <a:ea typeface="+mn-ea"/>
                <a:cs typeface="+mn-cs"/>
              </a:rPr>
              <a:t> communication. The communicator must find highly credible sources to deliver messages. Finally, the communicator must collect </a:t>
            </a:r>
            <a:r>
              <a:rPr lang="en-US" sz="1200" i="1" kern="1200" dirty="0">
                <a:solidFill>
                  <a:schemeClr val="tx1"/>
                </a:solidFill>
                <a:effectLst/>
                <a:latin typeface="+mn-lt"/>
                <a:ea typeface="+mn-ea"/>
                <a:cs typeface="+mn-cs"/>
              </a:rPr>
              <a:t>feedback</a:t>
            </a:r>
            <a:r>
              <a:rPr lang="en-US" sz="1200" kern="1200" dirty="0">
                <a:solidFill>
                  <a:schemeClr val="tx1"/>
                </a:solidFill>
                <a:effectLst/>
                <a:latin typeface="+mn-lt"/>
                <a:ea typeface="+mn-ea"/>
                <a:cs typeface="+mn-cs"/>
              </a:rPr>
              <a:t> by watching how much of the market becomes aware, tries the product, and is satisfied in the process.</a:t>
            </a:r>
          </a:p>
          <a:p>
            <a:endParaRPr lang="en-US" dirty="0"/>
          </a:p>
        </p:txBody>
      </p:sp>
    </p:spTree>
    <p:extLst>
      <p:ext uri="{BB962C8B-B14F-4D97-AF65-F5344CB8AC3E}">
        <p14:creationId xmlns:p14="http://schemas.microsoft.com/office/powerpoint/2010/main" val="729429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21</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marL="533400" indent="-533400">
              <a:lnSpc>
                <a:spcPct val="80000"/>
              </a:lnSpc>
            </a:pPr>
            <a:r>
              <a:rPr lang="en-US" b="0" dirty="0"/>
              <a:t>The</a:t>
            </a:r>
            <a:r>
              <a:rPr lang="en-US" b="1" baseline="0" dirty="0"/>
              <a:t> s</a:t>
            </a:r>
            <a:r>
              <a:rPr lang="en-US" b="1" dirty="0"/>
              <a:t>ender</a:t>
            </a:r>
            <a:r>
              <a:rPr lang="en-US" dirty="0"/>
              <a:t> is the party sending the message to another party.</a:t>
            </a:r>
          </a:p>
          <a:p>
            <a:pPr marL="533400" indent="-533400">
              <a:lnSpc>
                <a:spcPct val="80000"/>
              </a:lnSpc>
            </a:pPr>
            <a:endParaRPr lang="en-US" dirty="0"/>
          </a:p>
          <a:p>
            <a:pPr marL="533400" indent="-533400">
              <a:lnSpc>
                <a:spcPct val="80000"/>
              </a:lnSpc>
            </a:pPr>
            <a:r>
              <a:rPr lang="en-US" b="1" dirty="0"/>
              <a:t>Encoding</a:t>
            </a:r>
            <a:r>
              <a:rPr lang="en-US" dirty="0"/>
              <a:t> is the process of putting thought into symbolic form. </a:t>
            </a:r>
          </a:p>
          <a:p>
            <a:pPr marL="533400" indent="-533400">
              <a:lnSpc>
                <a:spcPct val="80000"/>
              </a:lnSpc>
            </a:pPr>
            <a:endParaRPr lang="en-US" dirty="0"/>
          </a:p>
          <a:p>
            <a:pPr marL="533400" indent="-533400">
              <a:lnSpc>
                <a:spcPct val="80000"/>
              </a:lnSpc>
            </a:pPr>
            <a:r>
              <a:rPr lang="en-US" b="0" dirty="0"/>
              <a:t>The</a:t>
            </a:r>
            <a:r>
              <a:rPr lang="en-US" b="1" baseline="0" dirty="0"/>
              <a:t> m</a:t>
            </a:r>
            <a:r>
              <a:rPr lang="en-US" b="1" dirty="0"/>
              <a:t>essage</a:t>
            </a:r>
            <a:r>
              <a:rPr lang="en-US" dirty="0"/>
              <a:t> is the set of symbols the sender transmits.</a:t>
            </a:r>
          </a:p>
          <a:p>
            <a:pPr marL="533400" indent="-533400" algn="ctr">
              <a:lnSpc>
                <a:spcPct val="90000"/>
              </a:lnSpc>
            </a:pPr>
            <a:endParaRPr lang="en-US" sz="1400" b="1" i="1" dirty="0">
              <a:latin typeface="Times New Roman" pitchFamily="18" charset="0"/>
            </a:endParaRPr>
          </a:p>
          <a:p>
            <a:pPr marL="533400" indent="-533400">
              <a:lnSpc>
                <a:spcPct val="90000"/>
              </a:lnSpc>
            </a:pPr>
            <a:r>
              <a:rPr lang="en-US" b="1" dirty="0"/>
              <a:t>Media</a:t>
            </a:r>
            <a:r>
              <a:rPr lang="en-US" dirty="0"/>
              <a:t> refer</a:t>
            </a:r>
            <a:r>
              <a:rPr lang="en-US" baseline="0" dirty="0"/>
              <a:t> to </a:t>
            </a:r>
            <a:r>
              <a:rPr lang="en-US" dirty="0"/>
              <a:t>the communications channels through which the message moves from sender to receiver.</a:t>
            </a:r>
          </a:p>
          <a:p>
            <a:pPr marL="533400" indent="-533400">
              <a:lnSpc>
                <a:spcPct val="90000"/>
              </a:lnSpc>
            </a:pPr>
            <a:endParaRPr lang="en-US" dirty="0"/>
          </a:p>
          <a:p>
            <a:pPr marL="533400" indent="-533400">
              <a:lnSpc>
                <a:spcPct val="90000"/>
              </a:lnSpc>
            </a:pPr>
            <a:r>
              <a:rPr lang="en-US" b="1" dirty="0"/>
              <a:t>Decoding</a:t>
            </a:r>
            <a:r>
              <a:rPr lang="en-US" dirty="0"/>
              <a:t> is the process by which the receiver assigns meaning to the symbols.</a:t>
            </a:r>
          </a:p>
          <a:p>
            <a:pPr marL="533400" indent="-533400">
              <a:lnSpc>
                <a:spcPct val="90000"/>
              </a:lnSpc>
            </a:pPr>
            <a:endParaRPr lang="en-US" dirty="0"/>
          </a:p>
          <a:p>
            <a:pPr marL="533400" indent="-533400">
              <a:lnSpc>
                <a:spcPct val="90000"/>
              </a:lnSpc>
            </a:pPr>
            <a:r>
              <a:rPr lang="en-US" b="0" dirty="0"/>
              <a:t>The</a:t>
            </a:r>
            <a:r>
              <a:rPr lang="en-US" b="1" baseline="0" dirty="0"/>
              <a:t> r</a:t>
            </a:r>
            <a:r>
              <a:rPr lang="en-US" b="1" dirty="0"/>
              <a:t>eceiver</a:t>
            </a:r>
            <a:r>
              <a:rPr lang="en-US" dirty="0"/>
              <a:t> is the party receiving the message sent by another party.</a:t>
            </a:r>
          </a:p>
          <a:p>
            <a:pPr marL="533400" indent="-533400">
              <a:lnSpc>
                <a:spcPct val="90000"/>
              </a:lnSpc>
            </a:pPr>
            <a:endParaRPr lang="en-US" dirty="0"/>
          </a:p>
          <a:p>
            <a:pPr marL="533400" indent="-533400">
              <a:lnSpc>
                <a:spcPct val="80000"/>
              </a:lnSpc>
            </a:pPr>
            <a:r>
              <a:rPr lang="en-US" b="0" dirty="0"/>
              <a:t>A</a:t>
            </a:r>
            <a:r>
              <a:rPr lang="en-US" b="1" baseline="0" dirty="0"/>
              <a:t> r</a:t>
            </a:r>
            <a:r>
              <a:rPr lang="en-US" b="1" dirty="0"/>
              <a:t>esponse</a:t>
            </a:r>
            <a:r>
              <a:rPr lang="en-US" dirty="0"/>
              <a:t> is the reaction of the receiver after being exposed to the message.</a:t>
            </a:r>
          </a:p>
          <a:p>
            <a:pPr marL="533400" indent="-533400">
              <a:lnSpc>
                <a:spcPct val="80000"/>
              </a:lnSpc>
            </a:pPr>
            <a:endParaRPr lang="en-US" dirty="0"/>
          </a:p>
          <a:p>
            <a:pPr marL="533400" indent="-533400">
              <a:lnSpc>
                <a:spcPct val="80000"/>
              </a:lnSpc>
            </a:pPr>
            <a:r>
              <a:rPr lang="en-US" b="1" dirty="0"/>
              <a:t>Feedback</a:t>
            </a:r>
            <a:r>
              <a:rPr lang="en-US" dirty="0"/>
              <a:t> is the part of the receiver’s response communicated back to the sender.</a:t>
            </a:r>
          </a:p>
          <a:p>
            <a:pPr marL="533400" indent="-533400">
              <a:lnSpc>
                <a:spcPct val="80000"/>
              </a:lnSpc>
            </a:pPr>
            <a:endParaRPr lang="en-US" dirty="0"/>
          </a:p>
          <a:p>
            <a:pPr marL="533400" indent="-533400">
              <a:lnSpc>
                <a:spcPct val="80000"/>
              </a:lnSpc>
            </a:pPr>
            <a:r>
              <a:rPr lang="en-US" b="1" dirty="0"/>
              <a:t>Noise</a:t>
            </a:r>
            <a:r>
              <a:rPr lang="en-US" dirty="0"/>
              <a:t> is the unplanned static or distortion during the communication process which results in the receiver getting a different message than the one the sender sent.</a:t>
            </a:r>
          </a:p>
          <a:p>
            <a:pPr marL="533400" indent="-533400">
              <a:lnSpc>
                <a:spcPct val="80000"/>
              </a:lnSpc>
            </a:pPr>
            <a:r>
              <a:rPr lang="en-US" dirty="0"/>
              <a:t>Long Description: </a:t>
            </a:r>
          </a:p>
          <a:p>
            <a:r>
              <a:rPr lang="en-US" sz="1200" kern="1200" dirty="0">
                <a:solidFill>
                  <a:schemeClr val="tx1"/>
                </a:solidFill>
                <a:effectLst/>
                <a:latin typeface="+mn-lt"/>
                <a:ea typeface="+mn-ea"/>
                <a:cs typeface="+mn-cs"/>
              </a:rPr>
              <a:t>The chart shows two overlapping ellipses. One is labeled "Sender’s field of experience" and the other is labeled "Receiver’s field of experience."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chart shows "Sender," "Encoding," "Message," "Decoding," and "Receiver." Arrows connect "Sender" to "Encoding," "Encoding" to "Message," "Message" to "Decoding," and "Decoding" to "Receiver."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 arrow connects "Receiver" with "Sender" through "Response" and "Feedback."</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chart shows that "Message" is part of "Media."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"Noise" traveling in all the 4 directions is shown to attack "Message" and "Response" and "Feedback."</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"Sender," "Encoding," "Message," "Noise," and "Feedback" are circled to form the "Sender's field of experience" ellipse.</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"Message," "Decoding," "Receiver," "Response," and "Noise" are circled to form the "Receiver's field of experience" ellipse.</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note tagged to the chart reads "There is a lot going on in this figure! For example, apply this model to Coca-Cola. To create great advertising—such as its long-running “Taste the Feeling” campaign—Coca-Cola must thoroughly understand its customers and how communication works." </a:t>
            </a:r>
            <a:endParaRPr lang="en-IN" sz="1200" kern="1200" dirty="0">
              <a:solidFill>
                <a:schemeClr val="tx1"/>
              </a:solidFill>
              <a:effectLst/>
              <a:latin typeface="+mn-lt"/>
              <a:ea typeface="+mn-ea"/>
              <a:cs typeface="+mn-cs"/>
            </a:endParaRPr>
          </a:p>
          <a:p>
            <a:pPr marL="533400" indent="-533400">
              <a:lnSpc>
                <a:spcPct val="80000"/>
              </a:lnSpc>
            </a:pPr>
            <a:endParaRPr lang="en-US" dirty="0"/>
          </a:p>
          <a:p>
            <a:pPr marL="533400" indent="-533400"/>
            <a:endParaRPr lang="en-US" dirty="0"/>
          </a:p>
        </p:txBody>
      </p:sp>
    </p:spTree>
    <p:extLst>
      <p:ext uri="{BB962C8B-B14F-4D97-AF65-F5344CB8AC3E}">
        <p14:creationId xmlns:p14="http://schemas.microsoft.com/office/powerpoint/2010/main" val="641969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24</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a:defRPr/>
            </a:pPr>
            <a:r>
              <a:rPr lang="x-none">
                <a:ea typeface="ＭＳ Ｐゴシック" charset="-128"/>
              </a:rPr>
              <a:t>We now examine the steps in developing an effective integrated communications and promotion program. Marketers must </a:t>
            </a:r>
            <a:r>
              <a:rPr lang="en-US" dirty="0" err="1">
                <a:ea typeface="ＭＳ Ｐゴシック" charset="-128"/>
              </a:rPr>
              <a:t>i</a:t>
            </a:r>
            <a:r>
              <a:rPr lang="x-none">
                <a:ea typeface="ＭＳ Ｐゴシック" charset="-128"/>
              </a:rPr>
              <a:t>dentify the target audience, determine the communication objectives, design a message, choose the media through which to send the message, select the message source, and collect feedback.</a:t>
            </a:r>
            <a:endParaRPr lang="en-US" dirty="0">
              <a:ea typeface="ＭＳ Ｐゴシック" charset="-128"/>
            </a:endParaRPr>
          </a:p>
          <a:p>
            <a:pPr marL="219075" indent="-220663">
              <a:defRPr/>
            </a:pPr>
            <a:endParaRPr lang="en-US" dirty="0">
              <a:ea typeface="ＭＳ Ｐゴシック" charset="-128"/>
            </a:endParaRPr>
          </a:p>
        </p:txBody>
      </p:sp>
    </p:spTree>
    <p:extLst>
      <p:ext uri="{BB962C8B-B14F-4D97-AF65-F5344CB8AC3E}">
        <p14:creationId xmlns:p14="http://schemas.microsoft.com/office/powerpoint/2010/main" val="884837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25</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A marketing communicator starts with a clear target audience in mind. The audience may be current users or potential buyers, those who make the buying decision or those who influence it. The audience may be individuals, groups, special publics, or the general public. The target audience will heavily affect the communicator’s decisions on the questions</a:t>
            </a:r>
            <a:r>
              <a:rPr lang="en-US" baseline="0" dirty="0"/>
              <a:t> shown on the slide – </a:t>
            </a:r>
            <a:r>
              <a:rPr lang="en-US" i="1" dirty="0"/>
              <a:t>what, how</a:t>
            </a:r>
            <a:r>
              <a:rPr lang="en-US" dirty="0"/>
              <a:t>, </a:t>
            </a:r>
            <a:r>
              <a:rPr lang="en-US" i="1" dirty="0"/>
              <a:t>when, where</a:t>
            </a:r>
            <a:r>
              <a:rPr lang="en-US" dirty="0"/>
              <a:t> and </a:t>
            </a:r>
            <a:r>
              <a:rPr lang="en-US" i="1" dirty="0"/>
              <a:t>who</a:t>
            </a:r>
            <a:r>
              <a:rPr lang="en-US" i="0" dirty="0"/>
              <a:t>?</a:t>
            </a:r>
            <a:endParaRPr lang="en-US" dirty="0"/>
          </a:p>
        </p:txBody>
      </p:sp>
    </p:spTree>
    <p:extLst>
      <p:ext uri="{BB962C8B-B14F-4D97-AF65-F5344CB8AC3E}">
        <p14:creationId xmlns:p14="http://schemas.microsoft.com/office/powerpoint/2010/main" val="911810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Burger King is the world’s second-largest fast-food hamburger chain behind McDonald’s. Its communications unite around long-held positioning</a:t>
            </a:r>
            <a:r>
              <a:rPr lang="en-US" baseline="0" dirty="0"/>
              <a:t> themes that set Burger King apart from competitors.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4272636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26</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Having defined the desired audience response, the communicator then turns to developing an effective message. Ideally, the message should use</a:t>
            </a:r>
            <a:r>
              <a:rPr lang="en-US" baseline="0" dirty="0"/>
              <a:t> the</a:t>
            </a:r>
            <a:r>
              <a:rPr lang="en-US" dirty="0"/>
              <a:t> </a:t>
            </a:r>
            <a:r>
              <a:rPr lang="en-US" i="1" dirty="0"/>
              <a:t>AIDA </a:t>
            </a:r>
            <a:r>
              <a:rPr lang="en-US" i="0" dirty="0"/>
              <a:t>model framework shown in the slide. In practice, few messages take the consumer all the way from awareness to purchase, but the AIDA framework suggests the desirable qualities of a good </a:t>
            </a:r>
            <a:r>
              <a:rPr lang="en-US" dirty="0"/>
              <a:t>message.</a:t>
            </a:r>
          </a:p>
        </p:txBody>
      </p:sp>
    </p:spTree>
    <p:extLst>
      <p:ext uri="{BB962C8B-B14F-4D97-AF65-F5344CB8AC3E}">
        <p14:creationId xmlns:p14="http://schemas.microsoft.com/office/powerpoint/2010/main" val="3257936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27</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b="1" i="1" dirty="0"/>
              <a:t>Rational appeals</a:t>
            </a:r>
            <a:r>
              <a:rPr lang="en-US" b="1" dirty="0"/>
              <a:t> </a:t>
            </a:r>
            <a:r>
              <a:rPr lang="en-US" b="0" dirty="0"/>
              <a:t>s</a:t>
            </a:r>
            <a:r>
              <a:rPr lang="en-US" sz="1200" kern="1200" dirty="0">
                <a:solidFill>
                  <a:schemeClr val="tx1"/>
                </a:solidFill>
                <a:effectLst/>
                <a:latin typeface="+mn-lt"/>
                <a:ea typeface="+mn-ea"/>
                <a:cs typeface="+mn-cs"/>
              </a:rPr>
              <a:t>how that the product will produce the desired benefits. Examples are messages showing a product’s quality, economy, value, or performance. Thus, an ad for Aleve makes this matter-of-fact claim: “More pills doesn’t mean more pain relief. Aleve has the strength to keep back, body, and arthritis pain away all day with fewer pills than Tylenol.”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Communicators may use </a:t>
            </a:r>
            <a:r>
              <a:rPr lang="en-US" sz="1200" b="1" i="1" kern="1200" dirty="0">
                <a:solidFill>
                  <a:schemeClr val="tx1"/>
                </a:solidFill>
                <a:effectLst/>
                <a:latin typeface="+mn-lt"/>
                <a:ea typeface="+mn-ea"/>
                <a:cs typeface="+mn-cs"/>
              </a:rPr>
              <a:t>emotional appeals </a:t>
            </a:r>
            <a:r>
              <a:rPr lang="en-US" sz="1200" kern="1200" dirty="0">
                <a:solidFill>
                  <a:schemeClr val="tx1"/>
                </a:solidFill>
                <a:effectLst/>
                <a:latin typeface="+mn-lt"/>
                <a:ea typeface="+mn-ea"/>
                <a:cs typeface="+mn-cs"/>
              </a:rPr>
              <a:t>ranging from love, joy, and humor to fear and guilt. Advocates of emotional messages claim that they attract more attention and create more belief in the sponsor and the brand. </a:t>
            </a:r>
          </a:p>
          <a:p>
            <a:endParaRPr lang="en-US" sz="1200" kern="1200" dirty="0">
              <a:solidFill>
                <a:schemeClr val="tx1"/>
              </a:solidFill>
              <a:effectLst/>
              <a:latin typeface="+mn-lt"/>
              <a:ea typeface="+mn-ea"/>
              <a:cs typeface="+mn-cs"/>
            </a:endParaRPr>
          </a:p>
          <a:p>
            <a:r>
              <a:rPr lang="en-US" b="1" i="1" dirty="0"/>
              <a:t>Moral appeals </a:t>
            </a:r>
            <a:r>
              <a:rPr lang="en-US" sz="1200" kern="1200" dirty="0">
                <a:solidFill>
                  <a:schemeClr val="tx1"/>
                </a:solidFill>
                <a:effectLst/>
                <a:latin typeface="+mn-lt"/>
                <a:ea typeface="+mn-ea"/>
                <a:cs typeface="+mn-cs"/>
              </a:rPr>
              <a:t>are often used to urge people to support social causes, such as a cleaner environment or aid to the disadvantaged. </a:t>
            </a:r>
            <a:endParaRPr lang="en-US" dirty="0"/>
          </a:p>
        </p:txBody>
      </p:sp>
    </p:spTree>
    <p:extLst>
      <p:ext uri="{BB962C8B-B14F-4D97-AF65-F5344CB8AC3E}">
        <p14:creationId xmlns:p14="http://schemas.microsoft.com/office/powerpoint/2010/main" val="3904628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28</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When putting a message together, the marketing communicator must decide what to say (</a:t>
            </a:r>
            <a:r>
              <a:rPr lang="en-US" i="1" dirty="0"/>
              <a:t>message content</a:t>
            </a:r>
            <a:r>
              <a:rPr lang="en-US" dirty="0"/>
              <a:t>) and how to say it (</a:t>
            </a:r>
            <a:r>
              <a:rPr lang="en-US" i="1" dirty="0"/>
              <a:t>message structure</a:t>
            </a:r>
            <a:r>
              <a:rPr lang="en-US" dirty="0"/>
              <a:t> and </a:t>
            </a:r>
            <a:r>
              <a:rPr lang="en-US" i="1" dirty="0"/>
              <a:t>format</a:t>
            </a:r>
            <a:r>
              <a:rPr lang="en-US" dirty="0"/>
              <a:t>).</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Message Content</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marketer has to figure out an appeal or theme that will produce the desired response. There are three types of appeals: rational, emotional, and moral.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Message Structure</a:t>
            </a:r>
          </a:p>
          <a:p>
            <a:r>
              <a:rPr lang="en-US" sz="1200" kern="1200" dirty="0">
                <a:solidFill>
                  <a:schemeClr val="tx1"/>
                </a:solidFill>
                <a:effectLst/>
                <a:latin typeface="+mn-lt"/>
                <a:ea typeface="+mn-ea"/>
                <a:cs typeface="+mn-cs"/>
              </a:rPr>
              <a:t>Marketers must also decide how to handle three message structure issues. The first is whether to draw a conclusion or leave it to the audience. Research suggests that, in many cases, rather than drawing a conclusion, the advertiser is better off asking questions and letting buyers come to their own conclusions.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Message Format</a:t>
            </a:r>
          </a:p>
          <a:p>
            <a:r>
              <a:rPr lang="en-US" sz="1200" kern="1200" dirty="0">
                <a:solidFill>
                  <a:schemeClr val="tx1"/>
                </a:solidFill>
                <a:effectLst/>
                <a:latin typeface="+mn-lt"/>
                <a:ea typeface="+mn-ea"/>
                <a:cs typeface="+mn-cs"/>
              </a:rPr>
              <a:t>The marketing communicator also needs a strong </a:t>
            </a:r>
            <a:r>
              <a:rPr lang="en-US" sz="1200" i="1" kern="1200" dirty="0">
                <a:solidFill>
                  <a:schemeClr val="tx1"/>
                </a:solidFill>
                <a:effectLst/>
                <a:latin typeface="+mn-lt"/>
                <a:ea typeface="+mn-ea"/>
                <a:cs typeface="+mn-cs"/>
              </a:rPr>
              <a:t>format</a:t>
            </a:r>
            <a:r>
              <a:rPr lang="en-US" sz="1200" kern="1200" dirty="0">
                <a:solidFill>
                  <a:schemeClr val="tx1"/>
                </a:solidFill>
                <a:effectLst/>
                <a:latin typeface="+mn-lt"/>
                <a:ea typeface="+mn-ea"/>
                <a:cs typeface="+mn-cs"/>
              </a:rPr>
              <a:t> for the message. In a print ad, the communicator has to decide on the headline, copy, illustration, and colors. To attract attention, advertisers can use novelty and contrast; eye-catching pictures and headlines; distinctive formats; message size and position; and color, shape, and movement. For example, consider the striking Reese’s Peanut Butter Cup ad shown in the slide.</a:t>
            </a:r>
            <a:endParaRPr lang="en-US" dirty="0"/>
          </a:p>
        </p:txBody>
      </p:sp>
    </p:spTree>
    <p:extLst>
      <p:ext uri="{BB962C8B-B14F-4D97-AF65-F5344CB8AC3E}">
        <p14:creationId xmlns:p14="http://schemas.microsoft.com/office/powerpoint/2010/main" val="2879802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29</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1" kern="1200" dirty="0">
                <a:solidFill>
                  <a:schemeClr val="tx1"/>
                </a:solidFill>
                <a:effectLst/>
                <a:latin typeface="+mn-lt"/>
                <a:ea typeface="+mn-ea"/>
                <a:cs typeface="+mn-cs"/>
              </a:rPr>
              <a:t>Personal communication channels </a:t>
            </a:r>
            <a:r>
              <a:rPr lang="en-US" sz="1200" kern="1200" dirty="0">
                <a:solidFill>
                  <a:schemeClr val="tx1"/>
                </a:solidFill>
                <a:effectLst/>
                <a:latin typeface="+mn-lt"/>
                <a:ea typeface="+mn-ea"/>
                <a:cs typeface="+mn-cs"/>
              </a:rPr>
              <a:t>are effective because they allow for personal addressing and feedback.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personal communication channels are controlled directly by the company. For example, company salespeople contact business buyers.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other personal communications about the product may reach buyers through channels not directly controlled by the company. These channels might include independent experts—consumer advocates, bloggers, and others—making statements to buyers. Or they might be neighbors, friends, family members, associates, or other consumers talking to target buyers, in person or via social media or other interactive media. This last channel, </a:t>
            </a:r>
            <a:r>
              <a:rPr lang="en-US" sz="1200" b="1" kern="1200" dirty="0">
                <a:solidFill>
                  <a:schemeClr val="tx1"/>
                </a:solidFill>
                <a:effectLst/>
                <a:latin typeface="+mn-lt"/>
                <a:ea typeface="+mn-ea"/>
                <a:cs typeface="+mn-cs"/>
              </a:rPr>
              <a:t>word-of-mouth influence</a:t>
            </a:r>
            <a:r>
              <a:rPr lang="en-US" sz="1200" kern="1200" dirty="0">
                <a:solidFill>
                  <a:schemeClr val="tx1"/>
                </a:solidFill>
                <a:effectLst/>
                <a:latin typeface="+mn-lt"/>
                <a:ea typeface="+mn-ea"/>
                <a:cs typeface="+mn-cs"/>
              </a:rPr>
              <a:t>, has considerable effect in many product areas.</a:t>
            </a:r>
          </a:p>
          <a:p>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943764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30</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mn-ea"/>
                <a:cs typeface="+mn-cs"/>
              </a:rPr>
              <a:t>Personal influence carries great weight, especially for products that are expensive, risky, or highly visible. Companies can take steps to put personal communication channels to work for them.</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hey can create </a:t>
            </a:r>
            <a:r>
              <a:rPr lang="en-US" sz="1200" b="1" i="1" kern="1200" dirty="0">
                <a:solidFill>
                  <a:schemeClr val="tx1"/>
                </a:solidFill>
                <a:effectLst/>
                <a:latin typeface="+mn-lt"/>
                <a:ea typeface="+mn-ea"/>
                <a:cs typeface="+mn-cs"/>
              </a:rPr>
              <a:t>opinion leaders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their brands—people whose opinions are sought by others—by supplying influencers with the product on attractive terms or by educating them so that they can inform others. </a:t>
            </a:r>
          </a:p>
          <a:p>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An example of </a:t>
            </a:r>
            <a:r>
              <a:rPr lang="en-US" sz="1200" b="1" kern="1200" dirty="0">
                <a:solidFill>
                  <a:schemeClr val="tx1"/>
                </a:solidFill>
                <a:effectLst/>
                <a:latin typeface="+mn-lt"/>
                <a:ea typeface="+mn-ea"/>
                <a:cs typeface="+mn-cs"/>
              </a:rPr>
              <a:t>buzz marketing </a:t>
            </a:r>
            <a:r>
              <a:rPr lang="en-US" sz="1200" b="0" kern="1200" dirty="0">
                <a:solidFill>
                  <a:schemeClr val="tx1"/>
                </a:solidFill>
                <a:effectLst/>
                <a:latin typeface="+mn-lt"/>
                <a:ea typeface="+mn-ea"/>
                <a:cs typeface="+mn-cs"/>
              </a:rPr>
              <a:t>is</a:t>
            </a:r>
            <a:r>
              <a:rPr lang="en-US" sz="1200" b="0" kern="1200" baseline="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Red Bull’s “The Wings Team,” a group of 2,800 brand ambassadors who connect with Red Bull fans at events and through stacks of user-generated digital content showing their extreme and active lifestyles. Wings are “the face of the brand.” Red Bull describes them as “charming, fun-loving,</a:t>
            </a:r>
          </a:p>
          <a:p>
            <a:r>
              <a:rPr lang="en-US" sz="1200" b="0" i="0" u="none" strike="noStrike" kern="1200" baseline="0" dirty="0">
                <a:solidFill>
                  <a:schemeClr val="tx1"/>
                </a:solidFill>
                <a:latin typeface="+mn-lt"/>
                <a:ea typeface="+mn-ea"/>
                <a:cs typeface="+mn-cs"/>
              </a:rPr>
              <a:t>entrepreneurial, and dynamic individuals. . .who drive product trial, support sales, and work at Red Bull Events, . . .winning the hearts and minds of our customers through highly personalized interactions.”</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807237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31</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1" i="1" kern="1200" dirty="0">
                <a:solidFill>
                  <a:schemeClr val="tx1"/>
                </a:solidFill>
                <a:effectLst/>
                <a:latin typeface="+mn-lt"/>
                <a:ea typeface="+mn-ea"/>
                <a:cs typeface="+mn-cs"/>
              </a:rPr>
              <a:t>Major media</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include print media (newspapers, magazines, direct mail), broadcast media (television, radio), display media (billboards, signs, posters), and online media (email and company websites). </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Atmospheres</a:t>
            </a:r>
            <a:r>
              <a:rPr lang="en-US" sz="1200" kern="1200" dirty="0">
                <a:solidFill>
                  <a:schemeClr val="tx1"/>
                </a:solidFill>
                <a:effectLst/>
                <a:latin typeface="+mn-lt"/>
                <a:ea typeface="+mn-ea"/>
                <a:cs typeface="+mn-cs"/>
              </a:rPr>
              <a:t> are designed environments that create or reinforce the buyer’s leanings toward buying a product. Thus, lawyers’ offices and banks are designed to communicate confidence and other qualities that might be valued by clients</a:t>
            </a:r>
            <a:r>
              <a:rPr lang="en-US" sz="1200" b="1" kern="1200" dirty="0">
                <a:solidFill>
                  <a:schemeClr val="tx1"/>
                </a:solidFill>
                <a:effectLst/>
                <a:latin typeface="+mn-lt"/>
                <a:ea typeface="+mn-ea"/>
                <a:cs typeface="+mn-cs"/>
              </a:rPr>
              <a:t>.</a:t>
            </a:r>
          </a:p>
          <a:p>
            <a:endParaRPr lang="en-US" sz="1200" b="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Events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are staged occurrences that communicate messages to target audiences. For example, public relations departments arrange grand openings, shows and exhibits, public tours, and other events.</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Nonpersonal</a:t>
            </a:r>
            <a:r>
              <a:rPr lang="en-US" sz="1200" kern="1200" dirty="0">
                <a:solidFill>
                  <a:schemeClr val="tx1"/>
                </a:solidFill>
                <a:effectLst/>
                <a:latin typeface="+mn-lt"/>
                <a:ea typeface="+mn-ea"/>
                <a:cs typeface="+mn-cs"/>
              </a:rPr>
              <a:t> communication affects buyers directly. In addition, using mass media often affects buyers indirectly by causing more personal communication. For example, communications might first flow from television, magazines, and other mass media to opinion leaders and then from these opinion leaders to others.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Interestingly, marketers often use nonpersonal communication channels to replace or stimulate personal communications by embedding consumer endorsements or word-of-mouth testimonials in their ads and other promotions.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472271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32</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effectLst/>
              </a:rPr>
              <a:t>Messages delivered by highly credible sources are more persuasive. Thus, many food companies promote to doctors, dentists, and other health-care providers to motivate these professionals to recommend specific food products to their patients. And marketers hire celebrity endorsers—well-known athletes, actors, musicians, and even cartoon characters—to deliver their messages. </a:t>
            </a:r>
          </a:p>
        </p:txBody>
      </p:sp>
    </p:spTree>
    <p:extLst>
      <p:ext uri="{BB962C8B-B14F-4D97-AF65-F5344CB8AC3E}">
        <p14:creationId xmlns:p14="http://schemas.microsoft.com/office/powerpoint/2010/main" val="30121948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33</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After sending the message, the communicator must research its effect on the target audience. This involves asking target audience members whether they remember the message, how many times they saw it, what points they recall, how they felt about the message, and their past and present attitudes toward the product and company. </a:t>
            </a:r>
          </a:p>
          <a:p>
            <a:endParaRPr lang="en-US" dirty="0"/>
          </a:p>
          <a:p>
            <a:r>
              <a:rPr lang="en-US" dirty="0"/>
              <a:t>The communicator would also like to measure behavior resulting from the message—how many people bought the product, talked to others about it, or visited the store.</a:t>
            </a:r>
          </a:p>
          <a:p>
            <a:endParaRPr lang="en-US" dirty="0"/>
          </a:p>
          <a:p>
            <a:r>
              <a:rPr lang="en-US" dirty="0"/>
              <a:t>Feedback on marketing communications may suggest changes in the promotion program or in the product offer itself.</a:t>
            </a:r>
          </a:p>
          <a:p>
            <a:endParaRPr lang="en-US" dirty="0"/>
          </a:p>
          <a:p>
            <a:endParaRPr lang="en-US" dirty="0"/>
          </a:p>
        </p:txBody>
      </p:sp>
    </p:spTree>
    <p:extLst>
      <p:ext uri="{BB962C8B-B14F-4D97-AF65-F5344CB8AC3E}">
        <p14:creationId xmlns:p14="http://schemas.microsoft.com/office/powerpoint/2010/main" val="9669145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34</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mn-ea"/>
                <a:cs typeface="+mn-cs"/>
              </a:rPr>
              <a:t>How does a</a:t>
            </a:r>
            <a:r>
              <a:rPr lang="en-US" sz="1200" kern="1200" baseline="0" dirty="0">
                <a:solidFill>
                  <a:schemeClr val="tx1"/>
                </a:solidFill>
                <a:effectLst/>
                <a:latin typeface="+mn-lt"/>
                <a:ea typeface="+mn-ea"/>
                <a:cs typeface="+mn-cs"/>
              </a:rPr>
              <a:t> company</a:t>
            </a:r>
            <a:r>
              <a:rPr lang="en-US" sz="1200" kern="1200" dirty="0">
                <a:solidFill>
                  <a:schemeClr val="tx1"/>
                </a:solidFill>
                <a:effectLst/>
                <a:latin typeface="+mn-lt"/>
                <a:ea typeface="+mn-ea"/>
                <a:cs typeface="+mn-cs"/>
              </a:rPr>
              <a:t> determine what mix of promotion tools to use? Companies within the same industry differ greatly in the design of their promotion mixes. </a:t>
            </a:r>
            <a:r>
              <a:rPr lang="en-US" sz="1200" b="0" i="0" u="none" strike="noStrike" kern="1200" baseline="0" dirty="0">
                <a:solidFill>
                  <a:schemeClr val="tx1"/>
                </a:solidFill>
                <a:latin typeface="+mn-lt"/>
                <a:ea typeface="+mn-ea"/>
                <a:cs typeface="+mn-cs"/>
              </a:rPr>
              <a:t>For example, direct-to-consumer mattress maker Casper promotes its products primarily through digital content on its website and social media pages. By contrast, Sleep Number promotes its mattresses and bed systems through a broad mix of promotional tools, from television ads and digital content to in-store personal selling and promotions.</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7886232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35</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0" i="0" kern="1200" dirty="0">
                <a:solidFill>
                  <a:schemeClr val="tx1"/>
                </a:solidFill>
                <a:effectLst/>
                <a:latin typeface="+mn-lt"/>
                <a:ea typeface="+mn-ea"/>
                <a:cs typeface="+mn-cs"/>
              </a:rPr>
              <a:t>T</a:t>
            </a:r>
            <a:r>
              <a:rPr lang="en-US" sz="1200" b="0" kern="1200" dirty="0">
                <a:solidFill>
                  <a:schemeClr val="tx1"/>
                </a:solidFill>
                <a:effectLst/>
                <a:latin typeface="+mn-lt"/>
                <a:ea typeface="+mn-ea"/>
                <a:cs typeface="+mn-cs"/>
              </a:rPr>
              <a:t>e</a:t>
            </a:r>
            <a:r>
              <a:rPr lang="en-US" sz="1200" kern="1200" dirty="0">
                <a:solidFill>
                  <a:schemeClr val="tx1"/>
                </a:solidFill>
                <a:effectLst/>
                <a:latin typeface="+mn-lt"/>
                <a:ea typeface="+mn-ea"/>
                <a:cs typeface="+mn-cs"/>
              </a:rPr>
              <a:t>levision </a:t>
            </a:r>
            <a:r>
              <a:rPr lang="en-US" sz="1200" b="1" i="1" kern="1200" dirty="0">
                <a:solidFill>
                  <a:schemeClr val="tx1"/>
                </a:solidFill>
                <a:effectLst/>
                <a:latin typeface="+mn-lt"/>
                <a:ea typeface="+mn-ea"/>
                <a:cs typeface="+mn-cs"/>
              </a:rPr>
              <a:t>advertising </a:t>
            </a:r>
            <a:r>
              <a:rPr lang="en-US" sz="1200" kern="1200" dirty="0">
                <a:solidFill>
                  <a:schemeClr val="tx1"/>
                </a:solidFill>
                <a:effectLst/>
                <a:latin typeface="+mn-lt"/>
                <a:ea typeface="+mn-ea"/>
                <a:cs typeface="+mn-cs"/>
              </a:rPr>
              <a:t>can reach huge audiences. For example, more than 98 million Americans watched the most recent Super Bowl. What’s more, a popular TV ad’s reach can be extended through online and social media. </a:t>
            </a:r>
          </a:p>
          <a:p>
            <a:endParaRPr lang="en-US" sz="1200" b="1" kern="1200" dirty="0">
              <a:solidFill>
                <a:schemeClr val="tx1"/>
              </a:solidFill>
              <a:effectLst/>
              <a:latin typeface="+mn-lt"/>
              <a:ea typeface="+mn-ea"/>
              <a:cs typeface="+mn-cs"/>
            </a:endParaRPr>
          </a:p>
          <a:p>
            <a:r>
              <a:rPr lang="en-US" b="1" i="1" dirty="0"/>
              <a:t>Personal selling</a:t>
            </a:r>
            <a:r>
              <a:rPr lang="en-US" i="1" dirty="0"/>
              <a:t> </a:t>
            </a:r>
            <a:r>
              <a:rPr lang="en-US" dirty="0"/>
              <a:t>involves personal interaction between two or more people, so each person can observe the other’s needs and characteristics and make quick adjustments. Personal selling also allows all kinds of customer relationships to spring up, ranging from matter-of-fact selling relationships to personal friendships. </a:t>
            </a:r>
            <a:r>
              <a:rPr lang="en-US" sz="1200" kern="1200" dirty="0">
                <a:solidFill>
                  <a:schemeClr val="tx1"/>
                </a:solidFill>
                <a:effectLst/>
                <a:latin typeface="+mn-lt"/>
                <a:ea typeface="+mn-ea"/>
                <a:cs typeface="+mn-cs"/>
              </a:rPr>
              <a:t>These unique qualities come at a cost, however. Personal selling is the company’s most expensive promotion tool.</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U.S. firms can spend up to three times as much on personal selling as they do on advertising.</a:t>
            </a:r>
          </a:p>
          <a:p>
            <a:endParaRPr lang="en-US" dirty="0"/>
          </a:p>
        </p:txBody>
      </p:sp>
    </p:spTree>
    <p:extLst>
      <p:ext uri="{BB962C8B-B14F-4D97-AF65-F5344CB8AC3E}">
        <p14:creationId xmlns:p14="http://schemas.microsoft.com/office/powerpoint/2010/main" val="1593523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34388876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36</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1" i="1" kern="1200" dirty="0">
                <a:solidFill>
                  <a:schemeClr val="tx1"/>
                </a:solidFill>
                <a:effectLst/>
                <a:latin typeface="+mn-lt"/>
                <a:ea typeface="+mn-ea"/>
                <a:cs typeface="+mn-cs"/>
              </a:rPr>
              <a:t>Sales promotion</a:t>
            </a:r>
            <a:r>
              <a:rPr lang="en-US" sz="1200" b="1" i="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can be used to dramatize product offers and boost sagging sales. Sales promotions invite and reward quick response. Whereas advertising says, “Buy our product,” sales promotion says, “Buy it now.” Sales promotion effects can be short lived, however, and often are not as effective as advertising or personal selling in building long-run brand preference and customer relationships.</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Public relations</a:t>
            </a:r>
            <a:r>
              <a:rPr lang="en-US" sz="1200" b="1" i="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seem more real and believable to readers than ads do. PR can also reach many prospects who avoid salespeople and advertisements—the message gets to buyers as “news and events” rather than as a sales-directed communication. A well-thought-out public relations campaign used with other promotion mix elements can be very effective and economical.</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Direct and digital marketing</a:t>
            </a:r>
            <a:r>
              <a:rPr lang="en-US" sz="1200" b="1" i="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more targeted: It’s usually directed to a specific customer or customer community. Direct marketing is immediate and personalized: Messages can be prepared quickly—even in real time—and tailored to appeal to specific consumers or brand groups. Finally, direct marketing is interactive: It allows a dialogue between the marketing team and the consumer, and messages can be altered depending on the consumer’s response. Thus, direct and digital marketing are well suited to highly targeted marketing efforts, creating customer engagement, and building one-to-one customer relationships.</a:t>
            </a:r>
          </a:p>
          <a:p>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3112615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37</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a:defRPr/>
            </a:pPr>
            <a:r>
              <a:rPr lang="x-none" dirty="0">
                <a:ea typeface="ＭＳ Ｐゴシック" charset="-128"/>
              </a:rPr>
              <a:t>Marketers can choose from two basic promotion mix strategies: </a:t>
            </a:r>
            <a:r>
              <a:rPr lang="x-none" i="1" dirty="0">
                <a:ea typeface="ＭＳ Ｐゴシック" charset="-128"/>
              </a:rPr>
              <a:t>push</a:t>
            </a:r>
            <a:r>
              <a:rPr lang="x-none" dirty="0">
                <a:ea typeface="ＭＳ Ｐゴシック" charset="-128"/>
              </a:rPr>
              <a:t> promotion or </a:t>
            </a:r>
            <a:r>
              <a:rPr lang="x-none" i="1" dirty="0">
                <a:ea typeface="ＭＳ Ｐゴシック" charset="-128"/>
              </a:rPr>
              <a:t>pull</a:t>
            </a:r>
            <a:r>
              <a:rPr lang="x-none" dirty="0">
                <a:ea typeface="ＭＳ Ｐゴシック" charset="-128"/>
              </a:rPr>
              <a:t> promotion. </a:t>
            </a:r>
            <a:r>
              <a:rPr lang="x-none" b="1" dirty="0">
                <a:ea typeface="ＭＳ Ｐゴシック" charset="-128"/>
              </a:rPr>
              <a:t>Figure 14.4 </a:t>
            </a:r>
            <a:r>
              <a:rPr lang="x-none" dirty="0">
                <a:ea typeface="ＭＳ Ｐゴシック" charset="-128"/>
              </a:rPr>
              <a:t>contrasts the two strategies. The relative emphasis given to the specific promotion tools differs for push and pull strategies.</a:t>
            </a:r>
            <a:endParaRPr lang="en-US" dirty="0">
              <a:ea typeface="ＭＳ Ｐゴシック" charset="-128"/>
            </a:endParaRPr>
          </a:p>
          <a:p>
            <a:pPr>
              <a:defRPr/>
            </a:pPr>
            <a:endParaRPr lang="en-US" dirty="0">
              <a:ea typeface="ＭＳ Ｐゴシック" charset="-128"/>
            </a:endParaRPr>
          </a:p>
          <a:p>
            <a:pPr>
              <a:defRPr/>
            </a:pPr>
            <a:r>
              <a:rPr lang="x-none" dirty="0">
                <a:ea typeface="ＭＳ Ｐゴシック" charset="-128"/>
              </a:rPr>
              <a:t>A </a:t>
            </a:r>
            <a:r>
              <a:rPr lang="x-none" b="1" dirty="0">
                <a:ea typeface="ＭＳ Ｐゴシック" charset="-128"/>
              </a:rPr>
              <a:t>push strategy</a:t>
            </a:r>
            <a:r>
              <a:rPr lang="x-none" dirty="0">
                <a:ea typeface="ＭＳ Ｐゴシック" charset="-128"/>
              </a:rPr>
              <a:t> involves “pushing” the product through marketing channels to final consumers. The producer directs its marketing activities (primarily personal selling and trade promotion)</a:t>
            </a:r>
            <a:r>
              <a:rPr lang="en-US" dirty="0">
                <a:ea typeface="ＭＳ Ｐゴシック" charset="-128"/>
              </a:rPr>
              <a:t> </a:t>
            </a:r>
            <a:r>
              <a:rPr lang="x-none" dirty="0">
                <a:ea typeface="ＭＳ Ｐゴシック" charset="-128"/>
              </a:rPr>
              <a:t>toward channel members to induce them to carry the product and promote it to final consumers. </a:t>
            </a:r>
            <a:endParaRPr lang="en-US" dirty="0">
              <a:ea typeface="ＭＳ Ｐゴシック" charset="-128"/>
            </a:endParaRPr>
          </a:p>
          <a:p>
            <a:pPr>
              <a:defRPr/>
            </a:pPr>
            <a:endParaRPr lang="en-US" dirty="0">
              <a:ea typeface="ＭＳ Ｐゴシック" charset="-128"/>
            </a:endParaRPr>
          </a:p>
          <a:p>
            <a:pPr>
              <a:defRPr/>
            </a:pPr>
            <a:r>
              <a:rPr lang="x-none" dirty="0">
                <a:ea typeface="ＭＳ Ｐゴシック" charset="-128"/>
              </a:rPr>
              <a:t>Using a </a:t>
            </a:r>
            <a:r>
              <a:rPr lang="x-none" b="1" dirty="0">
                <a:ea typeface="ＭＳ Ｐゴシック" charset="-128"/>
              </a:rPr>
              <a:t>pull strategy</a:t>
            </a:r>
            <a:r>
              <a:rPr lang="x-none" dirty="0">
                <a:ea typeface="ＭＳ Ｐゴシック" charset="-128"/>
              </a:rPr>
              <a:t>, the producer directs its marketing activities (primarily advertising and consumer promotion) toward final consumers to induce them to buy the product. If the pull strategy is effective, consumers will then demand the brand from retailers</a:t>
            </a:r>
            <a:r>
              <a:rPr lang="en-US" dirty="0">
                <a:ea typeface="ＭＳ Ｐゴシック" charset="-128"/>
              </a:rPr>
              <a:t>, </a:t>
            </a:r>
            <a:r>
              <a:rPr lang="x-none" dirty="0">
                <a:ea typeface="ＭＳ Ｐゴシック" charset="-128"/>
              </a:rPr>
              <a:t>who will in turn demand it from </a:t>
            </a:r>
            <a:r>
              <a:rPr lang="en-US" dirty="0">
                <a:ea typeface="ＭＳ Ｐゴシック" charset="-128"/>
              </a:rPr>
              <a:t>the producer.</a:t>
            </a:r>
            <a:r>
              <a:rPr lang="en-US" baseline="0" dirty="0">
                <a:ea typeface="ＭＳ Ｐゴシック" charset="-128"/>
              </a:rPr>
              <a:t> T</a:t>
            </a:r>
            <a:r>
              <a:rPr lang="x-none" dirty="0">
                <a:ea typeface="ＭＳ Ｐゴシック" charset="-128"/>
              </a:rPr>
              <a:t>hus, under a pull strategy, consumer demand “pulls” the product through the channels.</a:t>
            </a:r>
            <a:endParaRPr lang="en-IN" dirty="0">
              <a:ea typeface="ＭＳ Ｐゴシック" charset="-128"/>
            </a:endParaRPr>
          </a:p>
          <a:p>
            <a:pPr>
              <a:defRPr/>
            </a:pPr>
            <a:r>
              <a:rPr lang="en-US" dirty="0">
                <a:ea typeface="ＭＳ Ｐゴシック" charset="-128"/>
              </a:rPr>
              <a:t>Long Description: </a:t>
            </a:r>
          </a:p>
          <a:p>
            <a:r>
              <a:rPr lang="en-US" sz="1200" kern="1200" dirty="0">
                <a:solidFill>
                  <a:schemeClr val="tx1"/>
                </a:solidFill>
                <a:effectLst/>
                <a:latin typeface="+mn-lt"/>
                <a:ea typeface="+mn-ea"/>
                <a:cs typeface="+mn-cs"/>
              </a:rPr>
              <a:t>The flowcharts show the following information:</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Push strategy: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 arrow labeled “Producer marketing activities (personal selling, trade promotion, other)” points from Producer to Retailers and wholesalers. Another arrow labeled “Reseller marketing activities (personal selling, advertising, sales promotion, other)” points from Retailers and wholesalers to Consumers.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 push strategy, the company “pushes” the product to resellers, which in turn “push” it to consumers.</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Pull strategy: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 arrow labeled “Producer marketing activities (advertising, sales promotion, online and social media, other)” points from Producer directly to Consumers. Two arrows labeled “Demand” point from Consumers to Retailers and wholesalers and then from Retailers and wholesalers to Producer, thus forming a cyclic flowchart.  </a:t>
            </a:r>
            <a:endParaRPr lang="en-IN"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 pull strategy, the company promotes directly to final consumers, creating a demand vacuum that “pulls” the product through the channel. Most companies use some combination of push and pull. </a:t>
            </a:r>
            <a:endParaRPr lang="en-IN" sz="1200" kern="1200" dirty="0">
              <a:solidFill>
                <a:schemeClr val="tx1"/>
              </a:solidFill>
              <a:effectLst/>
              <a:latin typeface="+mn-lt"/>
              <a:ea typeface="+mn-ea"/>
              <a:cs typeface="+mn-cs"/>
            </a:endParaRPr>
          </a:p>
          <a:p>
            <a:pPr>
              <a:defRPr/>
            </a:pPr>
            <a:endParaRPr lang="en-US" dirty="0">
              <a:ea typeface="ＭＳ Ｐゴシック" charset="-128"/>
            </a:endParaRPr>
          </a:p>
        </p:txBody>
      </p:sp>
    </p:spTree>
    <p:extLst>
      <p:ext uri="{BB962C8B-B14F-4D97-AF65-F5344CB8AC3E}">
        <p14:creationId xmlns:p14="http://schemas.microsoft.com/office/powerpoint/2010/main" val="2744750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38</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1" kern="1200" dirty="0">
                <a:solidFill>
                  <a:schemeClr val="tx1"/>
                </a:solidFill>
                <a:effectLst/>
                <a:latin typeface="+mn-lt"/>
                <a:ea typeface="+mn-ea"/>
                <a:cs typeface="+mn-cs"/>
              </a:rPr>
              <a:t>Integrating the promotion mix </a:t>
            </a:r>
            <a:r>
              <a:rPr lang="en-US" sz="1200" kern="1200" dirty="0">
                <a:solidFill>
                  <a:schemeClr val="tx1"/>
                </a:solidFill>
                <a:effectLst/>
                <a:latin typeface="+mn-lt"/>
                <a:ea typeface="+mn-ea"/>
                <a:cs typeface="+mn-cs"/>
              </a:rPr>
              <a:t>starts with customers. Whether it’s advertising, personal selling, sales promotion, public relations, or digital and direct marketing, communications at each customer touch point must deliver consistent marketing content and positioning. An integrated promotion mix ensures that communications efforts occur when, where, and how </a:t>
            </a:r>
            <a:r>
              <a:rPr lang="en-US" sz="1200" i="1" kern="1200" dirty="0">
                <a:solidFill>
                  <a:schemeClr val="tx1"/>
                </a:solidFill>
                <a:effectLst/>
                <a:latin typeface="+mn-lt"/>
                <a:ea typeface="+mn-ea"/>
                <a:cs typeface="+mn-cs"/>
              </a:rPr>
              <a:t>customers</a:t>
            </a:r>
            <a:r>
              <a:rPr lang="en-US" sz="1200" kern="1200" dirty="0">
                <a:solidFill>
                  <a:schemeClr val="tx1"/>
                </a:solidFill>
                <a:effectLst/>
                <a:latin typeface="+mn-lt"/>
                <a:ea typeface="+mn-ea"/>
                <a:cs typeface="+mn-cs"/>
              </a:rPr>
              <a:t> need them.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achieve an integrated promotion mix, all of the firm’s functions must cooperate to jointly plan communications efforts. Many companies even include customers, suppliers, and other stakeholders at various stages of communications planning. Scattered or disjointed promotional activities across the company can result in diluted marketing communications impact and confused positioning. By contrast, an integrated promotion mix maximizes the combined effects of all a firm’s promotional efforts.</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754607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39</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b="1" dirty="0"/>
              <a:t>Socially Responsible Marketing Communication</a:t>
            </a:r>
          </a:p>
          <a:p>
            <a:r>
              <a:rPr lang="en-US" dirty="0"/>
              <a:t>In shaping its promotion mix, a company must be aware of the many legal and ethical issues surrounding marketing communications. Abuses</a:t>
            </a:r>
            <a:r>
              <a:rPr lang="en-US" baseline="0" dirty="0"/>
              <a:t> may </a:t>
            </a:r>
            <a:r>
              <a:rPr lang="en-US" dirty="0"/>
              <a:t>occur, so</a:t>
            </a:r>
            <a:r>
              <a:rPr lang="en-US" baseline="0" dirty="0"/>
              <a:t> </a:t>
            </a:r>
            <a:r>
              <a:rPr lang="en-US" dirty="0"/>
              <a:t>public policy makers have developed a substantial body of laws and regulations to govern advertising, sales promotion, personal selling, and direct marketing. We will discuss unethical and illegal issues regarding advertising</a:t>
            </a:r>
            <a:r>
              <a:rPr lang="en-US" baseline="0" dirty="0"/>
              <a:t> and </a:t>
            </a:r>
            <a:r>
              <a:rPr lang="en-US" dirty="0"/>
              <a:t>sales promotion</a:t>
            </a:r>
            <a:r>
              <a:rPr lang="en-US" baseline="0" dirty="0"/>
              <a:t> on this slide and personal selling on the next.</a:t>
            </a:r>
          </a:p>
          <a:p>
            <a:r>
              <a:rPr lang="en-US" baseline="0" dirty="0"/>
              <a:t> </a:t>
            </a:r>
            <a:endParaRPr lang="en-US" dirty="0"/>
          </a:p>
          <a:p>
            <a:r>
              <a:rPr lang="en-US" b="1" dirty="0"/>
              <a:t>Advertising and Sales Promotion</a:t>
            </a:r>
          </a:p>
          <a:p>
            <a:r>
              <a:rPr lang="en-US" sz="1200" kern="1200" dirty="0">
                <a:solidFill>
                  <a:schemeClr val="tx1"/>
                </a:solidFill>
                <a:effectLst/>
                <a:latin typeface="+mn-lt"/>
                <a:ea typeface="+mn-ea"/>
                <a:cs typeface="+mn-cs"/>
              </a:rPr>
              <a:t>By law, companies must avoid false or deceptive advertising. Advertisers must not make false claims, such as suggesting that a product cures something when it does not. They must avoid ads that have the capacity to deceive, even though no one actually may be deceived.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Sellers must avoid bait-and-switch advertising that attracts buyers under false pretenses. For example, a large retailer advertised a sewing machine at $179. However, when consumers tried to buy the advertised machine, the seller downplayed its features, placed faulty machines on showroom floors, understated the machine’s performance, and took other actions in an attempt to switch buyers to a more expensive machine.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company’s trade promotion activities also are closely regulated. For example, under the Robinson-</a:t>
            </a:r>
            <a:r>
              <a:rPr lang="en-US" sz="1200" kern="1200" dirty="0" err="1">
                <a:solidFill>
                  <a:schemeClr val="tx1"/>
                </a:solidFill>
                <a:effectLst/>
                <a:latin typeface="+mn-lt"/>
                <a:ea typeface="+mn-ea"/>
                <a:cs typeface="+mn-cs"/>
              </a:rPr>
              <a:t>Patman</a:t>
            </a:r>
            <a:r>
              <a:rPr lang="en-US" sz="1200" kern="1200" dirty="0">
                <a:solidFill>
                  <a:schemeClr val="tx1"/>
                </a:solidFill>
                <a:effectLst/>
                <a:latin typeface="+mn-lt"/>
                <a:ea typeface="+mn-ea"/>
                <a:cs typeface="+mn-cs"/>
              </a:rPr>
              <a:t> Act, sellers cannot favor certain customers through their use of trade promotions. They must make promotional allowances and services available to all resellers on proportionately equal terms.</a:t>
            </a:r>
          </a:p>
          <a:p>
            <a:endParaRPr lang="en-US" dirty="0"/>
          </a:p>
        </p:txBody>
      </p:sp>
    </p:spTree>
    <p:extLst>
      <p:ext uri="{BB962C8B-B14F-4D97-AF65-F5344CB8AC3E}">
        <p14:creationId xmlns:p14="http://schemas.microsoft.com/office/powerpoint/2010/main" val="22084817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40</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b="1" dirty="0"/>
              <a:t>Personal Selling</a:t>
            </a:r>
          </a:p>
          <a:p>
            <a:r>
              <a:rPr lang="en-US" sz="1200" kern="1200" dirty="0">
                <a:solidFill>
                  <a:schemeClr val="tx1"/>
                </a:solidFill>
                <a:effectLst/>
                <a:latin typeface="+mn-lt"/>
                <a:ea typeface="+mn-ea"/>
                <a:cs typeface="+mn-cs"/>
              </a:rPr>
              <a:t>Most states have enacted deceptive sales acts that spell out what is not allowed. For example, salespeople may not lie to consumers or mislead them about the advantages of buying a particular product. To avoid bait-and-switch practices, salespeople’s statements must match advertising claims.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Different rules apply to consumers who are called on at home or who buy at a location that is not the seller’s permanent place of business versus those who go to a store in search of a product. Because people who are called on may be taken by surprise and may be especially vulnerable to high-pressure selling techniques, the Federal Trade Commission (FTC) has adopted a </a:t>
            </a:r>
            <a:r>
              <a:rPr lang="en-US" sz="1200" b="1" i="1" kern="1200" dirty="0">
                <a:solidFill>
                  <a:schemeClr val="tx1"/>
                </a:solidFill>
                <a:effectLst/>
                <a:latin typeface="+mn-lt"/>
                <a:ea typeface="+mn-ea"/>
                <a:cs typeface="+mn-cs"/>
              </a:rPr>
              <a:t>three-day cooling-off rule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give special protection to customers who are not seeking products.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Under this rule, customers who agree in their own homes, workplace, dormitory, or facilities rented by the seller on a temporary basis—such as hotel rooms, convention centers, and </a:t>
            </a:r>
            <a:r>
              <a:rPr lang="en-US" sz="1200" b="0" kern="1200" dirty="0">
                <a:solidFill>
                  <a:schemeClr val="tx1"/>
                </a:solidFill>
                <a:effectLst/>
                <a:latin typeface="+mn-lt"/>
                <a:ea typeface="+mn-ea"/>
                <a:cs typeface="+mn-cs"/>
              </a:rPr>
              <a:t>restaurants—to buy something costing more than $25 have 72 hours in which to cancel a </a:t>
            </a:r>
            <a:r>
              <a:rPr lang="en-US" sz="1200" kern="1200" dirty="0">
                <a:solidFill>
                  <a:schemeClr val="tx1"/>
                </a:solidFill>
                <a:effectLst/>
                <a:latin typeface="+mn-lt"/>
                <a:ea typeface="+mn-ea"/>
                <a:cs typeface="+mn-cs"/>
              </a:rPr>
              <a:t>contract or return merchandise and get their money back—no questions asked.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Much personal selling involves business-to-business trade. In selling to businesses, salespeople may not offer bribes to purchasing agents or others who can influence a sale. They may not obtain or use technical or trade secrets of competitors through bribery or industrial espionage. Finally, salespeople must not disparage competitors or competing products by suggesting things that are not true.</a:t>
            </a:r>
          </a:p>
        </p:txBody>
      </p:sp>
    </p:spTree>
    <p:extLst>
      <p:ext uri="{BB962C8B-B14F-4D97-AF65-F5344CB8AC3E}">
        <p14:creationId xmlns:p14="http://schemas.microsoft.com/office/powerpoint/2010/main" val="936207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4</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r>
              <a:rPr lang="en-US" sz="1200" b="1" i="0" u="none" strike="noStrike" kern="1200" baseline="0" dirty="0">
                <a:solidFill>
                  <a:schemeClr val="tx1"/>
                </a:solidFill>
                <a:latin typeface="+mn-lt"/>
                <a:ea typeface="+mn-ea"/>
                <a:cs typeface="+mn-cs"/>
              </a:rPr>
              <a:t>Discussion Question </a:t>
            </a:r>
          </a:p>
          <a:p>
            <a:r>
              <a:rPr lang="en-US" sz="1200" b="0" i="1" u="none" strike="noStrike" kern="1200" baseline="0" dirty="0">
                <a:solidFill>
                  <a:schemeClr val="tx1"/>
                </a:solidFill>
                <a:latin typeface="+mn-lt"/>
                <a:ea typeface="+mn-ea"/>
                <a:cs typeface="+mn-cs"/>
              </a:rPr>
              <a:t>List and briefly describe the five major promotion mix tools.</a:t>
            </a:r>
            <a:endParaRPr lang="en-US" sz="1200" b="0" i="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Learning Objective 1 Summary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company’s total </a:t>
            </a:r>
            <a:r>
              <a:rPr lang="en-US" sz="1200" i="1" kern="1200" dirty="0">
                <a:solidFill>
                  <a:schemeClr val="tx1"/>
                </a:solidFill>
                <a:effectLst/>
                <a:latin typeface="+mn-lt"/>
                <a:ea typeface="+mn-ea"/>
                <a:cs typeface="+mn-cs"/>
              </a:rPr>
              <a:t>promotion mix</a:t>
            </a:r>
            <a:r>
              <a:rPr lang="en-US" sz="1200" kern="1200" dirty="0">
                <a:solidFill>
                  <a:schemeClr val="tx1"/>
                </a:solidFill>
                <a:effectLst/>
                <a:latin typeface="+mn-lt"/>
                <a:ea typeface="+mn-ea"/>
                <a:cs typeface="+mn-cs"/>
              </a:rPr>
              <a:t>—also called its </a:t>
            </a:r>
            <a:r>
              <a:rPr lang="en-US" sz="1200" i="1" kern="1200" dirty="0">
                <a:solidFill>
                  <a:schemeClr val="tx1"/>
                </a:solidFill>
                <a:effectLst/>
                <a:latin typeface="+mn-lt"/>
                <a:ea typeface="+mn-ea"/>
                <a:cs typeface="+mn-cs"/>
              </a:rPr>
              <a:t>marketing communications mix</a:t>
            </a:r>
            <a:r>
              <a:rPr lang="en-US" sz="1200" kern="1200" dirty="0">
                <a:solidFill>
                  <a:schemeClr val="tx1"/>
                </a:solidFill>
                <a:effectLst/>
                <a:latin typeface="+mn-lt"/>
                <a:ea typeface="+mn-ea"/>
                <a:cs typeface="+mn-cs"/>
              </a:rPr>
              <a:t>—consists of the specific blend of </a:t>
            </a:r>
            <a:r>
              <a:rPr lang="en-US" sz="1200" i="1" kern="1200" dirty="0">
                <a:solidFill>
                  <a:schemeClr val="tx1"/>
                </a:solidFill>
                <a:effectLst/>
                <a:latin typeface="+mn-lt"/>
                <a:ea typeface="+mn-ea"/>
                <a:cs typeface="+mn-cs"/>
              </a:rPr>
              <a:t>advertising, personal selling, sales promotion, public relations,</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direct and digital marketing</a:t>
            </a:r>
            <a:r>
              <a:rPr lang="en-US" sz="1200" kern="1200" dirty="0">
                <a:solidFill>
                  <a:schemeClr val="tx1"/>
                </a:solidFill>
                <a:effectLst/>
                <a:latin typeface="+mn-lt"/>
                <a:ea typeface="+mn-ea"/>
                <a:cs typeface="+mn-cs"/>
              </a:rPr>
              <a:t> tools that the company uses to engage consumers, persuasively communicate customer value, and build customer relationships. </a:t>
            </a:r>
            <a:r>
              <a:rPr lang="en-US" sz="1200" i="1" kern="1200" dirty="0">
                <a:solidFill>
                  <a:schemeClr val="tx1"/>
                </a:solidFill>
                <a:effectLst/>
                <a:latin typeface="+mn-lt"/>
                <a:ea typeface="+mn-ea"/>
                <a:cs typeface="+mn-cs"/>
              </a:rPr>
              <a:t>Advertising</a:t>
            </a:r>
            <a:r>
              <a:rPr lang="en-US" sz="1200" kern="1200" dirty="0">
                <a:solidFill>
                  <a:schemeClr val="tx1"/>
                </a:solidFill>
                <a:effectLst/>
                <a:latin typeface="+mn-lt"/>
                <a:ea typeface="+mn-ea"/>
                <a:cs typeface="+mn-cs"/>
              </a:rPr>
              <a:t> includes any paid form of </a:t>
            </a:r>
            <a:r>
              <a:rPr lang="en-US" sz="1200" kern="1200" dirty="0" err="1">
                <a:solidFill>
                  <a:schemeClr val="tx1"/>
                </a:solidFill>
                <a:effectLst/>
                <a:latin typeface="+mn-lt"/>
                <a:ea typeface="+mn-ea"/>
                <a:cs typeface="+mn-cs"/>
              </a:rPr>
              <a:t>nonpersonal</a:t>
            </a:r>
            <a:r>
              <a:rPr lang="en-US" sz="1200" kern="1200" dirty="0">
                <a:solidFill>
                  <a:schemeClr val="tx1"/>
                </a:solidFill>
                <a:effectLst/>
                <a:latin typeface="+mn-lt"/>
                <a:ea typeface="+mn-ea"/>
                <a:cs typeface="+mn-cs"/>
              </a:rPr>
              <a:t> presentation and promotion of ideas, goods, or services by an identified sponsor. In contrast, </a:t>
            </a:r>
            <a:r>
              <a:rPr lang="en-US" sz="1200" i="1" kern="1200" dirty="0">
                <a:solidFill>
                  <a:schemeClr val="tx1"/>
                </a:solidFill>
                <a:effectLst/>
                <a:latin typeface="+mn-lt"/>
                <a:ea typeface="+mn-ea"/>
                <a:cs typeface="+mn-cs"/>
              </a:rPr>
              <a:t>public relations</a:t>
            </a:r>
            <a:r>
              <a:rPr lang="en-US" sz="1200" kern="1200" dirty="0">
                <a:solidFill>
                  <a:schemeClr val="tx1"/>
                </a:solidFill>
                <a:effectLst/>
                <a:latin typeface="+mn-lt"/>
                <a:ea typeface="+mn-ea"/>
                <a:cs typeface="+mn-cs"/>
              </a:rPr>
              <a:t> focuses on building good relations with the company’s various publics. </a:t>
            </a:r>
            <a:r>
              <a:rPr lang="en-US" sz="1200" i="1" kern="1200" dirty="0">
                <a:solidFill>
                  <a:schemeClr val="tx1"/>
                </a:solidFill>
                <a:effectLst/>
                <a:latin typeface="+mn-lt"/>
                <a:ea typeface="+mn-ea"/>
                <a:cs typeface="+mn-cs"/>
              </a:rPr>
              <a:t>Personal selling</a:t>
            </a:r>
            <a:r>
              <a:rPr lang="en-US" sz="1200" kern="1200" dirty="0">
                <a:solidFill>
                  <a:schemeClr val="tx1"/>
                </a:solidFill>
                <a:effectLst/>
                <a:latin typeface="+mn-lt"/>
                <a:ea typeface="+mn-ea"/>
                <a:cs typeface="+mn-cs"/>
              </a:rPr>
              <a:t> is personal presentation by the firm’s sales force for the purpose of making sales and building customer relationships. Firms use </a:t>
            </a:r>
            <a:r>
              <a:rPr lang="en-US" sz="1200" i="1" kern="1200" dirty="0">
                <a:solidFill>
                  <a:schemeClr val="tx1"/>
                </a:solidFill>
                <a:effectLst/>
                <a:latin typeface="+mn-lt"/>
                <a:ea typeface="+mn-ea"/>
                <a:cs typeface="+mn-cs"/>
              </a:rPr>
              <a:t>sales promotion</a:t>
            </a:r>
            <a:r>
              <a:rPr lang="en-US" sz="1200" kern="1200" dirty="0">
                <a:solidFill>
                  <a:schemeClr val="tx1"/>
                </a:solidFill>
                <a:effectLst/>
                <a:latin typeface="+mn-lt"/>
                <a:ea typeface="+mn-ea"/>
                <a:cs typeface="+mn-cs"/>
              </a:rPr>
              <a:t> to provide short-term incentives to encourage the purchase or sale of a product or service. Finally, firms seeking immediate response from targeted individual customers use </a:t>
            </a:r>
            <a:r>
              <a:rPr lang="en-US" sz="1200" i="1" kern="1200" dirty="0">
                <a:solidFill>
                  <a:schemeClr val="tx1"/>
                </a:solidFill>
                <a:effectLst/>
                <a:latin typeface="+mn-lt"/>
                <a:ea typeface="+mn-ea"/>
                <a:cs typeface="+mn-cs"/>
              </a:rPr>
              <a:t>direct and digital marketing</a:t>
            </a:r>
            <a:r>
              <a:rPr lang="en-US" sz="1200" kern="1200" dirty="0">
                <a:solidFill>
                  <a:schemeClr val="tx1"/>
                </a:solidFill>
                <a:effectLst/>
                <a:latin typeface="+mn-lt"/>
                <a:ea typeface="+mn-ea"/>
                <a:cs typeface="+mn-cs"/>
              </a:rPr>
              <a:t> tools to engage directly with customers and cultivate relationships with them.</a:t>
            </a:r>
          </a:p>
          <a:p>
            <a:endParaRPr lang="en-US" dirty="0"/>
          </a:p>
          <a:p>
            <a:endParaRPr lang="en-US" dirty="0"/>
          </a:p>
        </p:txBody>
      </p:sp>
    </p:spTree>
    <p:extLst>
      <p:ext uri="{BB962C8B-B14F-4D97-AF65-F5344CB8AC3E}">
        <p14:creationId xmlns:p14="http://schemas.microsoft.com/office/powerpoint/2010/main" val="735384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5</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A company’s total </a:t>
            </a:r>
            <a:r>
              <a:rPr lang="en-US" b="1" dirty="0"/>
              <a:t>promotion mix</a:t>
            </a:r>
            <a:r>
              <a:rPr lang="en-US" dirty="0"/>
              <a:t>—also called its </a:t>
            </a:r>
            <a:r>
              <a:rPr lang="en-US" b="1" dirty="0"/>
              <a:t>marketing communications mix</a:t>
            </a:r>
            <a:r>
              <a:rPr lang="en-US" dirty="0"/>
              <a:t>—</a:t>
            </a:r>
            <a:r>
              <a:rPr lang="en-US" b="0" dirty="0"/>
              <a:t>c</a:t>
            </a:r>
            <a:r>
              <a:rPr lang="en-US" sz="1200" b="0" i="0" u="none" strike="noStrike" kern="1200" baseline="0" dirty="0">
                <a:solidFill>
                  <a:schemeClr val="tx1"/>
                </a:solidFill>
                <a:latin typeface="+mn-lt"/>
                <a:ea typeface="+mn-ea"/>
                <a:cs typeface="+mn-cs"/>
              </a:rPr>
              <a:t>onsists of the specific blend of advertising, public relations, personal selling, sales promotion, and direct marketing tools that the company uses to engage consumers, persuasively communicate customer value, and build customer relationships.</a:t>
            </a:r>
            <a:endParaRPr lang="en-US" dirty="0"/>
          </a:p>
        </p:txBody>
      </p:sp>
    </p:spTree>
    <p:extLst>
      <p:ext uri="{BB962C8B-B14F-4D97-AF65-F5344CB8AC3E}">
        <p14:creationId xmlns:p14="http://schemas.microsoft.com/office/powerpoint/2010/main" val="3198650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7</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b="1" dirty="0"/>
              <a:t>Advertising</a:t>
            </a:r>
            <a:r>
              <a:rPr lang="en-US" b="0" baseline="0" dirty="0"/>
              <a:t> refers to a</a:t>
            </a:r>
            <a:r>
              <a:rPr lang="en-US" dirty="0"/>
              <a:t>ny paid form of </a:t>
            </a:r>
            <a:r>
              <a:rPr lang="en-US" dirty="0" err="1"/>
              <a:t>nonpersonal</a:t>
            </a:r>
            <a:r>
              <a:rPr lang="en-US" dirty="0"/>
              <a:t> presentation and promotion of ideas, goods, or services by an identified sponsor. </a:t>
            </a:r>
            <a:r>
              <a:rPr lang="en-US" i="0" dirty="0"/>
              <a:t>Advertising includes </a:t>
            </a:r>
            <a:r>
              <a:rPr lang="en-US" dirty="0"/>
              <a:t>broadcast, print, online, mobile, outdoor, and other forms. </a:t>
            </a:r>
          </a:p>
          <a:p>
            <a:endParaRPr lang="en-US" dirty="0"/>
          </a:p>
        </p:txBody>
      </p:sp>
    </p:spTree>
    <p:extLst>
      <p:ext uri="{BB962C8B-B14F-4D97-AF65-F5344CB8AC3E}">
        <p14:creationId xmlns:p14="http://schemas.microsoft.com/office/powerpoint/2010/main" val="1491636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8</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b="1" dirty="0"/>
              <a:t>Discussion Question</a:t>
            </a:r>
          </a:p>
          <a:p>
            <a:r>
              <a:rPr lang="en-US" i="1" dirty="0"/>
              <a:t>What sales promotions have you seen in the last two months?</a:t>
            </a:r>
            <a:endParaRPr lang="en-US" dirty="0"/>
          </a:p>
          <a:p>
            <a:endParaRPr lang="en-US" dirty="0"/>
          </a:p>
          <a:p>
            <a:r>
              <a:rPr lang="en-US" dirty="0"/>
              <a:t>Students will often mention similar coupon books, fast food contests, and demonstrations in stores.</a:t>
            </a:r>
            <a:r>
              <a:rPr lang="en-US" b="1" dirty="0"/>
              <a:t> </a:t>
            </a:r>
            <a:endParaRPr lang="en-US" dirty="0"/>
          </a:p>
        </p:txBody>
      </p:sp>
    </p:spTree>
    <p:extLst>
      <p:ext uri="{BB962C8B-B14F-4D97-AF65-F5344CB8AC3E}">
        <p14:creationId xmlns:p14="http://schemas.microsoft.com/office/powerpoint/2010/main" val="598319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9</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marL="463550" indent="-463550">
              <a:buNone/>
            </a:pPr>
            <a:r>
              <a:rPr lang="en-US" sz="3200" b="1" dirty="0"/>
              <a:t>Personal selling</a:t>
            </a:r>
            <a:r>
              <a:rPr lang="en-US" sz="3200" dirty="0"/>
              <a:t> </a:t>
            </a:r>
            <a:r>
              <a:rPr lang="en-US" sz="3200" b="1" dirty="0"/>
              <a:t>includes:</a:t>
            </a:r>
          </a:p>
          <a:p>
            <a:pPr marL="463550" indent="-463550">
              <a:buNone/>
            </a:pPr>
            <a:endParaRPr lang="en-US" sz="3200" dirty="0"/>
          </a:p>
          <a:p>
            <a:pPr marL="990600" lvl="1" indent="-533400"/>
            <a:r>
              <a:rPr lang="en-US" sz="3200" dirty="0"/>
              <a:t>Sales presentations</a:t>
            </a:r>
          </a:p>
          <a:p>
            <a:pPr marL="990600" lvl="1" indent="-533400"/>
            <a:r>
              <a:rPr lang="en-US" sz="3200" dirty="0"/>
              <a:t>Trade shows</a:t>
            </a:r>
          </a:p>
          <a:p>
            <a:pPr marL="990600" lvl="1" indent="-533400"/>
            <a:r>
              <a:rPr lang="en-US" sz="3200" dirty="0"/>
              <a:t>Incentive programs</a:t>
            </a:r>
          </a:p>
        </p:txBody>
      </p:sp>
    </p:spTree>
    <p:extLst>
      <p:ext uri="{BB962C8B-B14F-4D97-AF65-F5344CB8AC3E}">
        <p14:creationId xmlns:p14="http://schemas.microsoft.com/office/powerpoint/2010/main" val="1761794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10</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marL="533400" indent="-533400">
              <a:lnSpc>
                <a:spcPct val="80000"/>
              </a:lnSpc>
              <a:buNone/>
            </a:pPr>
            <a:r>
              <a:rPr lang="en-US" sz="3200" b="0" dirty="0"/>
              <a:t>Examples of</a:t>
            </a:r>
            <a:r>
              <a:rPr lang="en-US" sz="3200" b="1" dirty="0"/>
              <a:t> public relations</a:t>
            </a:r>
            <a:r>
              <a:rPr lang="en-US" sz="3200" dirty="0"/>
              <a:t> include press releases, sponsorships,</a:t>
            </a:r>
            <a:r>
              <a:rPr lang="en-US" sz="3200" baseline="0" dirty="0"/>
              <a:t> events, and w</a:t>
            </a:r>
            <a:r>
              <a:rPr lang="en-US" sz="3200" dirty="0"/>
              <a:t>ebpages.</a:t>
            </a:r>
          </a:p>
          <a:p>
            <a:endParaRPr lang="en-US" sz="3200" dirty="0"/>
          </a:p>
        </p:txBody>
      </p:sp>
    </p:spTree>
    <p:extLst>
      <p:ext uri="{BB962C8B-B14F-4D97-AF65-F5344CB8AC3E}">
        <p14:creationId xmlns:p14="http://schemas.microsoft.com/office/powerpoint/2010/main" val="3218915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1/6/2023</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 Placeholder 4">
            <a:extLst>
              <a:ext uri="{FF2B5EF4-FFF2-40B4-BE49-F238E27FC236}">
                <a16:creationId xmlns:a16="http://schemas.microsoft.com/office/drawing/2014/main" id="{CC63437D-3AF5-469C-A22E-CC660C5E4467}"/>
              </a:ext>
            </a:extLst>
          </p:cNvPr>
          <p:cNvSpPr>
            <a:spLocks noGrp="1"/>
          </p:cNvSpPr>
          <p:nvPr>
            <p:ph type="body" sz="quarter" idx="15" hasCustomPrompt="1"/>
          </p:nvPr>
        </p:nvSpPr>
        <p:spPr>
          <a:xfrm>
            <a:off x="3578470" y="6404786"/>
            <a:ext cx="5102225" cy="246221"/>
          </a:xfrm>
        </p:spPr>
        <p:txBody>
          <a:bodyPr vert="horz" wrap="square" lIns="0" tIns="0" rIns="0" bIns="0" rtlCol="0">
            <a:spAutoFit/>
          </a:bodyPr>
          <a:lstStyle>
            <a:lvl1pPr marL="0" indent="0">
              <a:buNone/>
              <a:defRPr/>
            </a:lvl1pPr>
          </a:lstStyle>
          <a:p>
            <a:pPr algn="r"/>
            <a:r>
              <a:rPr lang="en-US" dirty="0"/>
              <a:t>Copyright © 2021 Pearson Education Ltd.</a:t>
            </a:r>
            <a:endParaRPr lang="en-US" altLang="en-US" dirty="0">
              <a:solidFill>
                <a:srgbClr val="000000"/>
              </a:solidFill>
              <a:latin typeface="Verdana"/>
            </a:endParaRP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1/6/2023</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9" name="Text Placeholder 4">
            <a:extLst>
              <a:ext uri="{FF2B5EF4-FFF2-40B4-BE49-F238E27FC236}">
                <a16:creationId xmlns:a16="http://schemas.microsoft.com/office/drawing/2014/main" id="{6933929B-2CCA-4E23-8E74-688B683E7A42}"/>
              </a:ext>
            </a:extLst>
          </p:cNvPr>
          <p:cNvSpPr>
            <a:spLocks noGrp="1"/>
          </p:cNvSpPr>
          <p:nvPr>
            <p:ph type="body" sz="quarter" idx="15" hasCustomPrompt="1"/>
          </p:nvPr>
        </p:nvSpPr>
        <p:spPr>
          <a:xfrm>
            <a:off x="3578470" y="6404786"/>
            <a:ext cx="5102225" cy="246221"/>
          </a:xfrm>
        </p:spPr>
        <p:txBody>
          <a:bodyPr vert="horz" wrap="square" lIns="0" tIns="0" rIns="0" bIns="0" rtlCol="0">
            <a:spAutoFit/>
          </a:bodyPr>
          <a:lstStyle>
            <a:lvl1pPr marL="0" indent="0">
              <a:buNone/>
              <a:defRPr/>
            </a:lvl1pPr>
          </a:lstStyle>
          <a:p>
            <a:pPr algn="r"/>
            <a:r>
              <a:rPr lang="en-US" dirty="0"/>
              <a:t>Copyright © 2021 Pearson Education Ltd.</a:t>
            </a:r>
            <a:endParaRPr lang="en-US" altLang="en-US" dirty="0">
              <a:solidFill>
                <a:srgbClr val="000000"/>
              </a:solidFill>
              <a:latin typeface="Verdana"/>
            </a:endParaRPr>
          </a:p>
        </p:txBody>
      </p:sp>
    </p:spTree>
    <p:extLst>
      <p:ext uri="{BB962C8B-B14F-4D97-AF65-F5344CB8AC3E}">
        <p14:creationId xmlns:p14="http://schemas.microsoft.com/office/powerpoint/2010/main" val="2203796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1/6/2023</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4799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t>1/6/2023</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5967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76200"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1/6/2023</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02139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1/6/2023</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3790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1/6/2023</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1/6/2023</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1/6/2023</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9" name="Text Placeholder 4">
            <a:extLst>
              <a:ext uri="{FF2B5EF4-FFF2-40B4-BE49-F238E27FC236}">
                <a16:creationId xmlns:a16="http://schemas.microsoft.com/office/drawing/2014/main" id="{09DC2E48-2D21-46B4-A0EA-FCEA1AEAF6A3}"/>
              </a:ext>
            </a:extLst>
          </p:cNvPr>
          <p:cNvSpPr>
            <a:spLocks noGrp="1"/>
          </p:cNvSpPr>
          <p:nvPr>
            <p:ph type="body" sz="quarter" idx="15" hasCustomPrompt="1"/>
          </p:nvPr>
        </p:nvSpPr>
        <p:spPr>
          <a:xfrm>
            <a:off x="3578470" y="6404786"/>
            <a:ext cx="5102225" cy="246221"/>
          </a:xfrm>
        </p:spPr>
        <p:txBody>
          <a:bodyPr vert="horz" wrap="square" lIns="0" tIns="0" rIns="0" bIns="0" rtlCol="0">
            <a:spAutoFit/>
          </a:bodyPr>
          <a:lstStyle>
            <a:lvl1pPr marL="0" indent="0">
              <a:buNone/>
              <a:defRPr/>
            </a:lvl1pPr>
          </a:lstStyle>
          <a:p>
            <a:pPr algn="r"/>
            <a:r>
              <a:rPr lang="en-US" dirty="0"/>
              <a:t>Copyright © 2021 Pearson Education Ltd.</a:t>
            </a:r>
            <a:endParaRPr lang="en-US" altLang="en-US" dirty="0">
              <a:solidFill>
                <a:srgbClr val="000000"/>
              </a:solidFill>
              <a:latin typeface="Verdana"/>
            </a:endParaRPr>
          </a:p>
        </p:txBody>
      </p:sp>
    </p:spTree>
    <p:extLst>
      <p:ext uri="{BB962C8B-B14F-4D97-AF65-F5344CB8AC3E}">
        <p14:creationId xmlns:p14="http://schemas.microsoft.com/office/powerpoint/2010/main" val="3711136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defRPr sz="3000" b="1"/>
            </a:lvl1pPr>
          </a:lstStyle>
          <a:p>
            <a:r>
              <a:rPr lang="en-US" dirty="0"/>
              <a:t>Click to edit Master title style</a:t>
            </a:r>
          </a:p>
        </p:txBody>
      </p:sp>
      <p:sp>
        <p:nvSpPr>
          <p:cNvPr id="3" name="Content Placeholder 2"/>
          <p:cNvSpPr>
            <a:spLocks noGrp="1"/>
          </p:cNvSpPr>
          <p:nvPr>
            <p:ph idx="1"/>
          </p:nvPr>
        </p:nvSpPr>
        <p:spPr>
          <a:xfrm>
            <a:off x="685800" y="1981200"/>
            <a:ext cx="2971800" cy="4114800"/>
          </a:xfrm>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457200" y="1447800"/>
            <a:ext cx="3200400" cy="381000"/>
          </a:xfrm>
        </p:spPr>
        <p:txBody>
          <a:bodyPr/>
          <a:lstStyle>
            <a:lvl1pPr algn="ctr">
              <a:buNone/>
              <a:defRPr sz="1500" b="0" i="1">
                <a:solidFill>
                  <a:srgbClr val="C00000"/>
                </a:solidFill>
              </a:defRPr>
            </a:lvl1pPr>
          </a:lstStyle>
          <a:p>
            <a:pPr lvl="0"/>
            <a:r>
              <a:rPr lang="en-US" dirty="0"/>
              <a:t>Click to edit Master text styles</a:t>
            </a:r>
          </a:p>
        </p:txBody>
      </p:sp>
      <p:sp>
        <p:nvSpPr>
          <p:cNvPr id="13" name="Content Placeholder 12"/>
          <p:cNvSpPr>
            <a:spLocks noGrp="1"/>
          </p:cNvSpPr>
          <p:nvPr>
            <p:ph sz="quarter" idx="14"/>
          </p:nvPr>
        </p:nvSpPr>
        <p:spPr>
          <a:xfrm>
            <a:off x="3810000" y="1524000"/>
            <a:ext cx="4343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5"/>
          </p:nvPr>
        </p:nvSpPr>
        <p:spPr>
          <a:xfrm>
            <a:off x="628650" y="6356352"/>
            <a:ext cx="2057400" cy="365125"/>
          </a:xfrm>
          <a:prstGeom prst="rect">
            <a:avLst/>
          </a:prstGeom>
        </p:spPr>
        <p:txBody>
          <a:bodyPr/>
          <a:lstStyle>
            <a:lvl1pPr>
              <a:defRPr smtClean="0"/>
            </a:lvl1pPr>
          </a:lstStyle>
          <a:p>
            <a:pPr>
              <a:defRPr/>
            </a:pPr>
            <a:endParaRPr lang="en-US" altLang="en-US"/>
          </a:p>
        </p:txBody>
      </p:sp>
      <p:sp>
        <p:nvSpPr>
          <p:cNvPr id="7" name="Slide Number Placeholder 5"/>
          <p:cNvSpPr>
            <a:spLocks noGrp="1"/>
          </p:cNvSpPr>
          <p:nvPr>
            <p:ph type="sldNum" sz="quarter" idx="16"/>
          </p:nvPr>
        </p:nvSpPr>
        <p:spPr>
          <a:xfrm>
            <a:off x="6457950" y="6356352"/>
            <a:ext cx="2057400" cy="365125"/>
          </a:xfrm>
          <a:prstGeom prst="rect">
            <a:avLst/>
          </a:prstGeom>
        </p:spPr>
        <p:txBody>
          <a:bodyPr/>
          <a:lstStyle>
            <a:lvl1pPr algn="l">
              <a:buSzTx/>
              <a:defRPr sz="1400" smtClean="0">
                <a:solidFill>
                  <a:srgbClr val="000000"/>
                </a:solidFill>
              </a:defRPr>
            </a:lvl1pPr>
          </a:lstStyle>
          <a:p>
            <a:pPr>
              <a:defRPr/>
            </a:pPr>
            <a:fld id="{3B9C43FB-8E13-4032-B5FB-47B8DE62B1F0}" type="slidenum">
              <a:rPr lang="en-US" altLang="en-US"/>
              <a:pPr>
                <a:defRPr/>
              </a:pPr>
              <a:t>‹#›</a:t>
            </a:fld>
            <a:endParaRPr lang="en-US" altLang="en-US"/>
          </a:p>
        </p:txBody>
      </p:sp>
    </p:spTree>
    <p:extLst>
      <p:ext uri="{BB962C8B-B14F-4D97-AF65-F5344CB8AC3E}">
        <p14:creationId xmlns:p14="http://schemas.microsoft.com/office/powerpoint/2010/main" val="2559877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93038" cy="1462088"/>
          </a:xfrm>
        </p:spPr>
        <p:txBody>
          <a:bodyPr/>
          <a:lstStyle/>
          <a:p>
            <a:r>
              <a:rPr lang="en-US"/>
              <a:t>Click to edit Master title style</a:t>
            </a:r>
          </a:p>
        </p:txBody>
      </p:sp>
      <p:sp>
        <p:nvSpPr>
          <p:cNvPr id="3" name="Text Placeholder 2"/>
          <p:cNvSpPr>
            <a:spLocks noGrp="1"/>
          </p:cNvSpPr>
          <p:nvPr>
            <p:ph type="body"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a:xfrm>
            <a:off x="628650" y="6356352"/>
            <a:ext cx="2057400" cy="365125"/>
          </a:xfrm>
          <a:prstGeom prst="rect">
            <a:avLst/>
          </a:prstGeom>
        </p:spPr>
        <p:txBody>
          <a:bodyPr/>
          <a:lstStyle>
            <a:lvl1pPr>
              <a:defRPr smtClean="0"/>
            </a:lvl1pPr>
          </a:lstStyle>
          <a:p>
            <a:pPr>
              <a:defRPr/>
            </a:pPr>
            <a:endParaRPr lang="en-US" altLang="en-US"/>
          </a:p>
        </p:txBody>
      </p:sp>
      <p:sp>
        <p:nvSpPr>
          <p:cNvPr id="6" name="Slide Number Placeholder 9"/>
          <p:cNvSpPr>
            <a:spLocks noGrp="1"/>
          </p:cNvSpPr>
          <p:nvPr>
            <p:ph type="sldNum" sz="quarter" idx="11"/>
          </p:nvPr>
        </p:nvSpPr>
        <p:spPr>
          <a:xfrm>
            <a:off x="6457950" y="6356352"/>
            <a:ext cx="2057400" cy="365125"/>
          </a:xfrm>
          <a:prstGeom prst="rect">
            <a:avLst/>
          </a:prstGeom>
        </p:spPr>
        <p:txBody>
          <a:bodyPr/>
          <a:lstStyle>
            <a:lvl1pPr algn="l">
              <a:buSzTx/>
              <a:defRPr sz="1400" smtClean="0">
                <a:solidFill>
                  <a:srgbClr val="000000"/>
                </a:solidFill>
              </a:defRPr>
            </a:lvl1pPr>
          </a:lstStyle>
          <a:p>
            <a:pPr>
              <a:defRPr/>
            </a:pPr>
            <a:fld id="{4BE79C1A-C35C-4D80-AA81-007920C47EB2}" type="slidenum">
              <a:rPr lang="en-US" altLang="en-US"/>
              <a:pPr>
                <a:defRPr/>
              </a:pPr>
              <a:t>‹#›</a:t>
            </a:fld>
            <a:endParaRPr lang="en-US" altLang="en-US"/>
          </a:p>
        </p:txBody>
      </p:sp>
    </p:spTree>
    <p:extLst>
      <p:ext uri="{BB962C8B-B14F-4D97-AF65-F5344CB8AC3E}">
        <p14:creationId xmlns:p14="http://schemas.microsoft.com/office/powerpoint/2010/main" val="2061674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1/6/2023</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2" name="Text Placeholder 4">
            <a:extLst>
              <a:ext uri="{FF2B5EF4-FFF2-40B4-BE49-F238E27FC236}">
                <a16:creationId xmlns:a16="http://schemas.microsoft.com/office/drawing/2014/main" id="{00F3AB71-FEF4-4A35-ADA3-17A535D4FA9C}"/>
              </a:ext>
            </a:extLst>
          </p:cNvPr>
          <p:cNvSpPr>
            <a:spLocks noGrp="1"/>
          </p:cNvSpPr>
          <p:nvPr>
            <p:ph type="body" sz="quarter" idx="16" hasCustomPrompt="1"/>
          </p:nvPr>
        </p:nvSpPr>
        <p:spPr>
          <a:xfrm>
            <a:off x="3578470" y="6404786"/>
            <a:ext cx="5102225" cy="246221"/>
          </a:xfrm>
        </p:spPr>
        <p:txBody>
          <a:bodyPr vert="horz" wrap="square" lIns="0" tIns="0" rIns="0" bIns="0" rtlCol="0">
            <a:spAutoFit/>
          </a:bodyPr>
          <a:lstStyle>
            <a:lvl1pPr marL="0" indent="0">
              <a:buNone/>
              <a:defRPr/>
            </a:lvl1pPr>
          </a:lstStyle>
          <a:p>
            <a:pPr algn="r"/>
            <a:r>
              <a:rPr lang="en-US" dirty="0"/>
              <a:t>Copyright © 2021 Pearson Education Ltd.</a:t>
            </a:r>
            <a:endParaRPr lang="en-US" altLang="en-US" dirty="0">
              <a:solidFill>
                <a:srgbClr val="000000"/>
              </a:solidFill>
              <a:latin typeface="Verdana"/>
            </a:endParaRPr>
          </a:p>
        </p:txBody>
      </p:sp>
    </p:spTree>
    <p:extLst>
      <p:ext uri="{BB962C8B-B14F-4D97-AF65-F5344CB8AC3E}">
        <p14:creationId xmlns:p14="http://schemas.microsoft.com/office/powerpoint/2010/main" val="2981062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914400" y="1371600"/>
            <a:ext cx="7162800" cy="381000"/>
          </a:xfrm>
        </p:spPr>
        <p:txBody>
          <a:bodyPr/>
          <a:lstStyle>
            <a:lvl1pPr algn="ctr">
              <a:buNone/>
              <a:defRPr sz="2800" b="1" i="0">
                <a:solidFill>
                  <a:schemeClr val="tx2"/>
                </a:solidFill>
              </a:defRPr>
            </a:lvl1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789483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3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1/6/2023</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 Placeholder 4">
            <a:extLst>
              <a:ext uri="{FF2B5EF4-FFF2-40B4-BE49-F238E27FC236}">
                <a16:creationId xmlns:a16="http://schemas.microsoft.com/office/drawing/2014/main" id="{A3677BCC-3799-4CEF-B182-5624E410785B}"/>
              </a:ext>
            </a:extLst>
          </p:cNvPr>
          <p:cNvSpPr>
            <a:spLocks noGrp="1"/>
          </p:cNvSpPr>
          <p:nvPr>
            <p:ph type="body" sz="quarter" idx="16"/>
          </p:nvPr>
        </p:nvSpPr>
        <p:spPr>
          <a:xfrm>
            <a:off x="3578470" y="6404786"/>
            <a:ext cx="5102225" cy="246221"/>
          </a:xfrm>
        </p:spPr>
        <p:txBody>
          <a:bodyPr vert="horz" wrap="square" lIns="0" tIns="0" rIns="0" bIns="0" rtlCol="0">
            <a:spAutoFit/>
          </a:bodyPr>
          <a:lstStyle>
            <a:lvl1pPr marL="0" indent="0">
              <a:buNone/>
              <a:defRPr sz="1200"/>
            </a:lvl1pPr>
          </a:lstStyle>
          <a:p>
            <a:pPr algn="r" fontAlgn="base"/>
            <a:endParaRPr lang="en-US" sz="1600" dirty="0"/>
          </a:p>
        </p:txBody>
      </p:sp>
      <p:sp>
        <p:nvSpPr>
          <p:cNvPr id="3" name="Picture Placeholder 2">
            <a:extLst>
              <a:ext uri="{FF2B5EF4-FFF2-40B4-BE49-F238E27FC236}">
                <a16:creationId xmlns:a16="http://schemas.microsoft.com/office/drawing/2014/main" id="{8EF41047-340A-449D-97DC-42F82207109C}"/>
              </a:ext>
            </a:extLst>
          </p:cNvPr>
          <p:cNvSpPr>
            <a:spLocks noGrp="1"/>
          </p:cNvSpPr>
          <p:nvPr>
            <p:ph type="pic" sz="quarter" idx="17"/>
          </p:nvPr>
        </p:nvSpPr>
        <p:spPr>
          <a:xfrm>
            <a:off x="457200" y="1600199"/>
            <a:ext cx="4114800" cy="4309233"/>
          </a:xfrm>
        </p:spPr>
        <p:txBody>
          <a:bodyPr/>
          <a:lstStyle/>
          <a:p>
            <a:endParaRPr lang="en-IN"/>
          </a:p>
        </p:txBody>
      </p:sp>
    </p:spTree>
    <p:extLst>
      <p:ext uri="{BB962C8B-B14F-4D97-AF65-F5344CB8AC3E}">
        <p14:creationId xmlns:p14="http://schemas.microsoft.com/office/powerpoint/2010/main" val="645412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1/6/2023</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1/6/2023</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1/6/2023</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2016456"/>
          </a:xfrm>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1/6/2023</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Picture Placeholder 4">
            <a:extLst>
              <a:ext uri="{FF2B5EF4-FFF2-40B4-BE49-F238E27FC236}">
                <a16:creationId xmlns:a16="http://schemas.microsoft.com/office/drawing/2014/main" id="{0AFBBA2A-2D60-4D3A-A39A-63E7B9ABDB21}"/>
              </a:ext>
            </a:extLst>
          </p:cNvPr>
          <p:cNvSpPr>
            <a:spLocks noGrp="1"/>
          </p:cNvSpPr>
          <p:nvPr>
            <p:ph type="pic" sz="quarter" idx="13"/>
          </p:nvPr>
        </p:nvSpPr>
        <p:spPr>
          <a:xfrm>
            <a:off x="457200" y="3886200"/>
            <a:ext cx="8229600" cy="1981200"/>
          </a:xfrm>
        </p:spPr>
        <p:txBody>
          <a:bodyPr/>
          <a:lstStyle/>
          <a:p>
            <a:endParaRPr lang="en-IN"/>
          </a:p>
        </p:txBody>
      </p:sp>
    </p:spTree>
    <p:extLst>
      <p:ext uri="{BB962C8B-B14F-4D97-AF65-F5344CB8AC3E}">
        <p14:creationId xmlns:p14="http://schemas.microsoft.com/office/powerpoint/2010/main" val="2177193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1371599"/>
          </a:xfrm>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1/6/2023</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Picture Placeholder 4">
            <a:extLst>
              <a:ext uri="{FF2B5EF4-FFF2-40B4-BE49-F238E27FC236}">
                <a16:creationId xmlns:a16="http://schemas.microsoft.com/office/drawing/2014/main" id="{0AFBBA2A-2D60-4D3A-A39A-63E7B9ABDB21}"/>
              </a:ext>
            </a:extLst>
          </p:cNvPr>
          <p:cNvSpPr>
            <a:spLocks noGrp="1"/>
          </p:cNvSpPr>
          <p:nvPr>
            <p:ph type="pic" sz="quarter" idx="13"/>
          </p:nvPr>
        </p:nvSpPr>
        <p:spPr>
          <a:xfrm>
            <a:off x="457200" y="4648200"/>
            <a:ext cx="8229600" cy="1219200"/>
          </a:xfrm>
        </p:spPr>
        <p:txBody>
          <a:bodyPr/>
          <a:lstStyle/>
          <a:p>
            <a:endParaRPr lang="en-IN" dirty="0"/>
          </a:p>
        </p:txBody>
      </p:sp>
      <p:sp>
        <p:nvSpPr>
          <p:cNvPr id="7" name="Content Placeholder 6">
            <a:extLst>
              <a:ext uri="{FF2B5EF4-FFF2-40B4-BE49-F238E27FC236}">
                <a16:creationId xmlns:a16="http://schemas.microsoft.com/office/drawing/2014/main" id="{311C73AB-117D-46CB-AB30-A2EF6F535DA4}"/>
              </a:ext>
            </a:extLst>
          </p:cNvPr>
          <p:cNvSpPr>
            <a:spLocks noGrp="1"/>
          </p:cNvSpPr>
          <p:nvPr>
            <p:ph sz="quarter" idx="14"/>
          </p:nvPr>
        </p:nvSpPr>
        <p:spPr>
          <a:xfrm>
            <a:off x="457200" y="3124200"/>
            <a:ext cx="8229600" cy="1524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853654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4267200" cy="4267199"/>
          </a:xfrm>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1/6/2023</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Picture Placeholder 4">
            <a:extLst>
              <a:ext uri="{FF2B5EF4-FFF2-40B4-BE49-F238E27FC236}">
                <a16:creationId xmlns:a16="http://schemas.microsoft.com/office/drawing/2014/main" id="{0AFBBA2A-2D60-4D3A-A39A-63E7B9ABDB21}"/>
              </a:ext>
            </a:extLst>
          </p:cNvPr>
          <p:cNvSpPr>
            <a:spLocks noGrp="1"/>
          </p:cNvSpPr>
          <p:nvPr>
            <p:ph type="pic" sz="quarter" idx="13"/>
          </p:nvPr>
        </p:nvSpPr>
        <p:spPr>
          <a:xfrm>
            <a:off x="4953000" y="1600200"/>
            <a:ext cx="3733800" cy="4267199"/>
          </a:xfrm>
        </p:spPr>
        <p:txBody>
          <a:bodyPr/>
          <a:lstStyle/>
          <a:p>
            <a:endParaRPr lang="en-IN"/>
          </a:p>
        </p:txBody>
      </p:sp>
    </p:spTree>
    <p:extLst>
      <p:ext uri="{BB962C8B-B14F-4D97-AF65-F5344CB8AC3E}">
        <p14:creationId xmlns:p14="http://schemas.microsoft.com/office/powerpoint/2010/main" val="3879868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4267200" cy="1981200"/>
          </a:xfrm>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1/6/2023</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Picture Placeholder 4">
            <a:extLst>
              <a:ext uri="{FF2B5EF4-FFF2-40B4-BE49-F238E27FC236}">
                <a16:creationId xmlns:a16="http://schemas.microsoft.com/office/drawing/2014/main" id="{0AFBBA2A-2D60-4D3A-A39A-63E7B9ABDB21}"/>
              </a:ext>
            </a:extLst>
          </p:cNvPr>
          <p:cNvSpPr>
            <a:spLocks noGrp="1"/>
          </p:cNvSpPr>
          <p:nvPr>
            <p:ph type="pic" sz="quarter" idx="13"/>
          </p:nvPr>
        </p:nvSpPr>
        <p:spPr>
          <a:xfrm>
            <a:off x="4953000" y="3809999"/>
            <a:ext cx="3733800" cy="2057400"/>
          </a:xfrm>
        </p:spPr>
        <p:txBody>
          <a:bodyPr/>
          <a:lstStyle/>
          <a:p>
            <a:endParaRPr lang="en-IN"/>
          </a:p>
        </p:txBody>
      </p:sp>
      <p:sp>
        <p:nvSpPr>
          <p:cNvPr id="7" name="Content Placeholder 6">
            <a:extLst>
              <a:ext uri="{FF2B5EF4-FFF2-40B4-BE49-F238E27FC236}">
                <a16:creationId xmlns:a16="http://schemas.microsoft.com/office/drawing/2014/main" id="{BCAD98A4-7B67-4E10-B4B8-AFE5415A8EE5}"/>
              </a:ext>
            </a:extLst>
          </p:cNvPr>
          <p:cNvSpPr>
            <a:spLocks noGrp="1"/>
          </p:cNvSpPr>
          <p:nvPr>
            <p:ph sz="quarter" idx="14"/>
          </p:nvPr>
        </p:nvSpPr>
        <p:spPr>
          <a:xfrm>
            <a:off x="457200" y="3810000"/>
            <a:ext cx="4267200" cy="2057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3" name="Content Placeholder 12">
            <a:extLst>
              <a:ext uri="{FF2B5EF4-FFF2-40B4-BE49-F238E27FC236}">
                <a16:creationId xmlns:a16="http://schemas.microsoft.com/office/drawing/2014/main" id="{F6CD78E5-9CE8-4DD0-BC81-5FF00B840B8E}"/>
              </a:ext>
            </a:extLst>
          </p:cNvPr>
          <p:cNvSpPr>
            <a:spLocks noGrp="1"/>
          </p:cNvSpPr>
          <p:nvPr>
            <p:ph sz="quarter" idx="15"/>
          </p:nvPr>
        </p:nvSpPr>
        <p:spPr>
          <a:xfrm>
            <a:off x="4953000" y="1600200"/>
            <a:ext cx="36576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187566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1/6/2023</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10" name="Picture 9" descr="Pearson Logo"/>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2" name="Text Placeholder 4">
            <a:extLst>
              <a:ext uri="{FF2B5EF4-FFF2-40B4-BE49-F238E27FC236}">
                <a16:creationId xmlns:a16="http://schemas.microsoft.com/office/drawing/2014/main" id="{A8270A9D-0BF7-4656-B623-8F8F6E783A8B}"/>
              </a:ext>
            </a:extLst>
          </p:cNvPr>
          <p:cNvSpPr txBox="1">
            <a:spLocks/>
          </p:cNvSpPr>
          <p:nvPr userDrawn="1"/>
        </p:nvSpPr>
        <p:spPr>
          <a:xfrm>
            <a:off x="3578470" y="6404786"/>
            <a:ext cx="5102225" cy="184666"/>
          </a:xfrm>
          <a:prstGeom prst="rect">
            <a:avLst/>
          </a:prstGeom>
        </p:spPr>
        <p:txBody>
          <a:bodyPr vert="horz" wrap="square" lIns="0" tIns="0" rIns="0" bIns="0" rtlCol="0">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None/>
            </a:pPr>
            <a:r>
              <a:rPr lang="en-US" sz="1200" dirty="0"/>
              <a:t>Copyright © 2021 Pearson Education Ltd.</a:t>
            </a:r>
            <a:endParaRPr lang="en-US" altLang="en-US" sz="1200" dirty="0">
              <a:solidFill>
                <a:srgbClr val="000000"/>
              </a:solidFill>
              <a:latin typeface="Verdana"/>
            </a:endParaRP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70" r:id="rId6"/>
    <p:sldLayoutId id="2147483673" r:id="rId7"/>
    <p:sldLayoutId id="2147483671" r:id="rId8"/>
    <p:sldLayoutId id="2147483672" r:id="rId9"/>
    <p:sldLayoutId id="2147483658" r:id="rId10"/>
    <p:sldLayoutId id="2147483660" r:id="rId11"/>
    <p:sldLayoutId id="2147483662" r:id="rId12"/>
    <p:sldLayoutId id="2147483661" r:id="rId13"/>
    <p:sldLayoutId id="2147483663" r:id="rId14"/>
    <p:sldLayoutId id="2147483651" r:id="rId15"/>
    <p:sldLayoutId id="2147483654" r:id="rId16"/>
    <p:sldLayoutId id="2147483655" r:id="rId17"/>
    <p:sldLayoutId id="2147483667" r:id="rId18"/>
    <p:sldLayoutId id="2147483668" r:id="rId19"/>
    <p:sldLayoutId id="2147483669" r:id="rId20"/>
    <p:sldLayoutId id="2147483675" r:id="rId21"/>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877"/>
            <a:ext cx="8229600" cy="555051"/>
          </a:xfrm>
        </p:spPr>
        <p:txBody>
          <a:bodyPr>
            <a:spAutoFit/>
          </a:bodyPr>
          <a:lstStyle/>
          <a:p>
            <a:r>
              <a:rPr lang="en-US" altLang="en-US" sz="3600" dirty="0">
                <a:latin typeface="+mj-lt"/>
                <a:sym typeface="Times New Roman" panose="02020603050405020304" pitchFamily="18" charset="0"/>
              </a:rPr>
              <a:t>Principles of Marketing</a:t>
            </a:r>
            <a:endParaRPr lang="en-IN" sz="3600" dirty="0">
              <a:latin typeface="+mj-lt"/>
            </a:endParaRPr>
          </a:p>
        </p:txBody>
      </p:sp>
      <p:sp>
        <p:nvSpPr>
          <p:cNvPr id="3" name="Text Placeholder 2"/>
          <p:cNvSpPr>
            <a:spLocks noGrp="1"/>
          </p:cNvSpPr>
          <p:nvPr>
            <p:ph type="body" sz="quarter" idx="13"/>
          </p:nvPr>
        </p:nvSpPr>
        <p:spPr>
          <a:xfrm>
            <a:off x="457200" y="846959"/>
            <a:ext cx="8229600" cy="307777"/>
          </a:xfrm>
        </p:spPr>
        <p:txBody>
          <a:bodyPr>
            <a:spAutoFit/>
          </a:bodyPr>
          <a:lstStyle/>
          <a:p>
            <a:r>
              <a:rPr lang="en-US" dirty="0"/>
              <a:t>Eighteenth Edition, Global Edition</a:t>
            </a:r>
            <a:endParaRPr lang="en-IN" dirty="0"/>
          </a:p>
        </p:txBody>
      </p:sp>
      <p:sp>
        <p:nvSpPr>
          <p:cNvPr id="4" name="Text Placeholder 3"/>
          <p:cNvSpPr>
            <a:spLocks noGrp="1"/>
          </p:cNvSpPr>
          <p:nvPr>
            <p:ph type="body" sz="quarter" idx="14"/>
          </p:nvPr>
        </p:nvSpPr>
        <p:spPr>
          <a:xfrm>
            <a:off x="4583872" y="2911153"/>
            <a:ext cx="4102928" cy="492443"/>
          </a:xfrm>
        </p:spPr>
        <p:txBody>
          <a:bodyPr vert="horz" wrap="square" lIns="0" tIns="0" rIns="0" bIns="0" rtlCol="0" anchor="ctr">
            <a:spAutoFit/>
          </a:bodyPr>
          <a:lstStyle/>
          <a:p>
            <a:pPr>
              <a:spcBef>
                <a:spcPct val="0"/>
              </a:spcBef>
              <a:defRPr/>
            </a:pPr>
            <a:r>
              <a:rPr lang="en-US" sz="3200" dirty="0"/>
              <a:t>Chapter 14</a:t>
            </a:r>
          </a:p>
        </p:txBody>
      </p:sp>
      <p:sp>
        <p:nvSpPr>
          <p:cNvPr id="5" name="Text Placeholder 4"/>
          <p:cNvSpPr>
            <a:spLocks noGrp="1"/>
          </p:cNvSpPr>
          <p:nvPr>
            <p:ph type="body" sz="quarter" idx="15"/>
          </p:nvPr>
        </p:nvSpPr>
        <p:spPr>
          <a:xfrm>
            <a:off x="4586514" y="3517561"/>
            <a:ext cx="4102928" cy="1231106"/>
          </a:xfrm>
        </p:spPr>
        <p:txBody>
          <a:bodyPr vert="horz" wrap="square" lIns="0" tIns="0" rIns="0" bIns="0" rtlCol="0">
            <a:spAutoFit/>
          </a:bodyPr>
          <a:lstStyle/>
          <a:p>
            <a:pPr>
              <a:spcBef>
                <a:spcPct val="0"/>
              </a:spcBef>
              <a:defRPr/>
            </a:pPr>
            <a:r>
              <a:rPr lang="en-IN" sz="2000" dirty="0"/>
              <a:t>Engaging Consumers and Communicating Customer Value: Integrated Marketing Communication Strategy</a:t>
            </a:r>
          </a:p>
        </p:txBody>
      </p:sp>
      <p:sp>
        <p:nvSpPr>
          <p:cNvPr id="6" name="Text Placeholder 5">
            <a:extLst>
              <a:ext uri="{FF2B5EF4-FFF2-40B4-BE49-F238E27FC236}">
                <a16:creationId xmlns:a16="http://schemas.microsoft.com/office/drawing/2014/main" id="{7D98ACA4-C370-4839-9D3C-7EB60DD1C3A6}"/>
              </a:ext>
            </a:extLst>
          </p:cNvPr>
          <p:cNvSpPr>
            <a:spLocks noGrp="1"/>
          </p:cNvSpPr>
          <p:nvPr>
            <p:ph type="body" sz="quarter" idx="16"/>
          </p:nvPr>
        </p:nvSpPr>
        <p:spPr>
          <a:xfrm>
            <a:off x="3578470" y="6404786"/>
            <a:ext cx="5102225" cy="184666"/>
          </a:xfrm>
        </p:spPr>
        <p:txBody>
          <a:bodyPr/>
          <a:lstStyle/>
          <a:p>
            <a:pPr algn="r"/>
            <a:r>
              <a:rPr lang="en-US" dirty="0"/>
              <a:t>Copyright © 2021 Pearson Education Ltd.</a:t>
            </a:r>
            <a:endParaRPr lang="en-US" altLang="en-US" dirty="0">
              <a:solidFill>
                <a:srgbClr val="000000"/>
              </a:solidFill>
              <a:latin typeface="Verdana"/>
            </a:endParaRPr>
          </a:p>
        </p:txBody>
      </p:sp>
      <p:pic>
        <p:nvPicPr>
          <p:cNvPr id="10" name="Picture 9" descr="A close up of a logo&#10;&#10;Description automatically generated">
            <a:extLst>
              <a:ext uri="{FF2B5EF4-FFF2-40B4-BE49-F238E27FC236}">
                <a16:creationId xmlns:a16="http://schemas.microsoft.com/office/drawing/2014/main" id="{3A175EB1-1561-40BD-A27C-82D6883A3F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559" y="1313885"/>
            <a:ext cx="3812642" cy="4906236"/>
          </a:xfrm>
          <a:prstGeom prst="rect">
            <a:avLst/>
          </a:prstGeom>
        </p:spPr>
      </p:pic>
    </p:spTree>
    <p:extLst>
      <p:ext uri="{BB962C8B-B14F-4D97-AF65-F5344CB8AC3E}">
        <p14:creationId xmlns:p14="http://schemas.microsoft.com/office/powerpoint/2010/main" val="82258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465082" y="215460"/>
            <a:ext cx="8221717" cy="487095"/>
          </a:xfrm>
        </p:spPr>
        <p:txBody>
          <a:bodyPr>
            <a:noAutofit/>
          </a:bodyPr>
          <a:lstStyle/>
          <a:p>
            <a:r>
              <a:rPr lang="en-US" sz="3600" dirty="0">
                <a:solidFill>
                  <a:srgbClr val="007FA3"/>
                </a:solidFill>
                <a:latin typeface="+mj-lt"/>
              </a:rPr>
              <a:t>The Promotional Mix </a:t>
            </a:r>
            <a:r>
              <a:rPr lang="en-US" sz="2800" dirty="0">
                <a:latin typeface="+mj-lt"/>
              </a:rPr>
              <a:t>(5 of 6)</a:t>
            </a:r>
            <a:endParaRPr lang="en-US" sz="3600" b="1" dirty="0">
              <a:solidFill>
                <a:srgbClr val="007FA3"/>
              </a:solidFill>
              <a:latin typeface="+mj-lt"/>
            </a:endParaRPr>
          </a:p>
        </p:txBody>
      </p:sp>
      <p:sp>
        <p:nvSpPr>
          <p:cNvPr id="2" name="Content Placeholder 1"/>
          <p:cNvSpPr>
            <a:spLocks noGrp="1"/>
          </p:cNvSpPr>
          <p:nvPr>
            <p:ph type="body" sz="quarter" idx="13"/>
          </p:nvPr>
        </p:nvSpPr>
        <p:spPr>
          <a:xfrm>
            <a:off x="457200" y="990601"/>
            <a:ext cx="8229600" cy="1524000"/>
          </a:xfrm>
        </p:spPr>
        <p:txBody>
          <a:bodyPr>
            <a:noAutofit/>
          </a:bodyPr>
          <a:lstStyle/>
          <a:p>
            <a:pPr marL="0" indent="0" algn="l">
              <a:lnSpc>
                <a:spcPct val="100000"/>
              </a:lnSpc>
            </a:pPr>
            <a:r>
              <a:rPr lang="en-US" sz="2400" b="1" i="0" dirty="0">
                <a:solidFill>
                  <a:srgbClr val="000000"/>
                </a:solidFill>
              </a:rPr>
              <a:t>Public relations</a:t>
            </a:r>
            <a:r>
              <a:rPr lang="en-US" sz="2400" i="0" dirty="0">
                <a:solidFill>
                  <a:srgbClr val="000000"/>
                </a:solidFill>
              </a:rPr>
              <a:t> involves building good relations with the company’s various publics by obtaining favorable publicity, building up a good corporate image, and handling or heading off unfavorable rumors, stories, and events.</a:t>
            </a:r>
          </a:p>
        </p:txBody>
      </p:sp>
    </p:spTree>
    <p:extLst>
      <p:ext uri="{BB962C8B-B14F-4D97-AF65-F5344CB8AC3E}">
        <p14:creationId xmlns:p14="http://schemas.microsoft.com/office/powerpoint/2010/main" val="28793926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457200" y="131380"/>
            <a:ext cx="8229600" cy="572123"/>
          </a:xfrm>
        </p:spPr>
        <p:txBody>
          <a:bodyPr>
            <a:noAutofit/>
          </a:bodyPr>
          <a:lstStyle/>
          <a:p>
            <a:r>
              <a:rPr lang="en-US" sz="3600" dirty="0">
                <a:solidFill>
                  <a:srgbClr val="007FA3"/>
                </a:solidFill>
                <a:latin typeface="+mj-lt"/>
              </a:rPr>
              <a:t>The Promotional Mix </a:t>
            </a:r>
            <a:r>
              <a:rPr lang="en-US" sz="2800" dirty="0">
                <a:latin typeface="+mj-lt"/>
              </a:rPr>
              <a:t>(6 of 6)</a:t>
            </a:r>
            <a:endParaRPr lang="en-US" sz="3600" b="1" dirty="0">
              <a:solidFill>
                <a:srgbClr val="007FA3"/>
              </a:solidFill>
              <a:latin typeface="+mj-lt"/>
            </a:endParaRPr>
          </a:p>
        </p:txBody>
      </p:sp>
      <p:sp>
        <p:nvSpPr>
          <p:cNvPr id="2" name="Content Placeholder 1"/>
          <p:cNvSpPr>
            <a:spLocks noGrp="1"/>
          </p:cNvSpPr>
          <p:nvPr>
            <p:ph type="body" sz="quarter" idx="13"/>
          </p:nvPr>
        </p:nvSpPr>
        <p:spPr>
          <a:xfrm>
            <a:off x="457200" y="987970"/>
            <a:ext cx="8229600" cy="1524000"/>
          </a:xfrm>
        </p:spPr>
        <p:txBody>
          <a:bodyPr>
            <a:noAutofit/>
          </a:bodyPr>
          <a:lstStyle/>
          <a:p>
            <a:pPr marL="0" indent="0" algn="l">
              <a:lnSpc>
                <a:spcPct val="100000"/>
              </a:lnSpc>
            </a:pPr>
            <a:r>
              <a:rPr lang="en-US" sz="2400" b="1" i="0" dirty="0">
                <a:solidFill>
                  <a:srgbClr val="000000"/>
                </a:solidFill>
              </a:rPr>
              <a:t>Direct and digital marketing </a:t>
            </a:r>
            <a:r>
              <a:rPr lang="en-US" sz="2400" i="0" dirty="0">
                <a:solidFill>
                  <a:srgbClr val="000000"/>
                </a:solidFill>
              </a:rPr>
              <a:t>involves engaging directly with carefully targeted individual consumers and customer communities to both obtain an immediate response and build lasting customer relationships.</a:t>
            </a:r>
          </a:p>
        </p:txBody>
      </p:sp>
    </p:spTree>
    <p:extLst>
      <p:ext uri="{BB962C8B-B14F-4D97-AF65-F5344CB8AC3E}">
        <p14:creationId xmlns:p14="http://schemas.microsoft.com/office/powerpoint/2010/main" val="329685562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457200" y="130236"/>
            <a:ext cx="8229600" cy="576584"/>
          </a:xfrm>
        </p:spPr>
        <p:txBody>
          <a:bodyPr>
            <a:noAutofit/>
          </a:bodyPr>
          <a:lstStyle/>
          <a:p>
            <a:r>
              <a:rPr lang="en-US" sz="3600" b="1" dirty="0">
                <a:solidFill>
                  <a:srgbClr val="007FA3"/>
                </a:solidFill>
                <a:latin typeface="+mj-lt"/>
              </a:rPr>
              <a:t>Learning Objective 2</a:t>
            </a:r>
          </a:p>
        </p:txBody>
      </p:sp>
      <p:sp>
        <p:nvSpPr>
          <p:cNvPr id="16385" name="Content Placeholder 3"/>
          <p:cNvSpPr>
            <a:spLocks noGrp="1" noChangeArrowheads="1"/>
          </p:cNvSpPr>
          <p:nvPr>
            <p:ph idx="1"/>
          </p:nvPr>
        </p:nvSpPr>
        <p:spPr>
          <a:xfrm>
            <a:off x="457200" y="990600"/>
            <a:ext cx="8229600" cy="856239"/>
          </a:xfrm>
        </p:spPr>
        <p:txBody>
          <a:bodyPr>
            <a:noAutofit/>
          </a:bodyPr>
          <a:lstStyle/>
          <a:p>
            <a:pPr marL="0" indent="0">
              <a:buNone/>
            </a:pPr>
            <a:r>
              <a:rPr lang="en-US" sz="2400" dirty="0"/>
              <a:t>Discuss the changing communications landscape and the need for integrated marketing communications.</a:t>
            </a:r>
          </a:p>
        </p:txBody>
      </p:sp>
    </p:spTree>
    <p:extLst>
      <p:ext uri="{BB962C8B-B14F-4D97-AF65-F5344CB8AC3E}">
        <p14:creationId xmlns:p14="http://schemas.microsoft.com/office/powerpoint/2010/main" val="272525940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457200" y="247650"/>
            <a:ext cx="8229600" cy="465354"/>
          </a:xfrm>
        </p:spPr>
        <p:txBody>
          <a:bodyPr>
            <a:noAutofit/>
          </a:bodyPr>
          <a:lstStyle/>
          <a:p>
            <a:r>
              <a:rPr lang="en-US" sz="3000" dirty="0">
                <a:solidFill>
                  <a:srgbClr val="007FA3"/>
                </a:solidFill>
                <a:latin typeface="+mj-lt"/>
              </a:rPr>
              <a:t>Integrated Marketing Communications </a:t>
            </a:r>
            <a:r>
              <a:rPr lang="en-US" sz="2200" dirty="0">
                <a:solidFill>
                  <a:srgbClr val="007FA3"/>
                </a:solidFill>
                <a:latin typeface="+mj-lt"/>
              </a:rPr>
              <a:t>(1 of 4)</a:t>
            </a:r>
            <a:endParaRPr lang="en-US" sz="2200" b="1" dirty="0">
              <a:solidFill>
                <a:srgbClr val="007FA3"/>
              </a:solidFill>
              <a:latin typeface="+mj-lt"/>
            </a:endParaRPr>
          </a:p>
        </p:txBody>
      </p:sp>
      <p:sp>
        <p:nvSpPr>
          <p:cNvPr id="3" name="Content Placeholder 2"/>
          <p:cNvSpPr>
            <a:spLocks noGrp="1"/>
          </p:cNvSpPr>
          <p:nvPr>
            <p:ph idx="1"/>
          </p:nvPr>
        </p:nvSpPr>
        <p:spPr>
          <a:xfrm>
            <a:off x="457200" y="1030300"/>
            <a:ext cx="8229600" cy="1960550"/>
          </a:xfrm>
        </p:spPr>
        <p:txBody>
          <a:bodyPr>
            <a:noAutofit/>
          </a:bodyPr>
          <a:lstStyle/>
          <a:p>
            <a:pPr marL="0" indent="0">
              <a:spcBef>
                <a:spcPts val="600"/>
              </a:spcBef>
              <a:buNone/>
            </a:pPr>
            <a:r>
              <a:rPr lang="en-US" sz="2200" b="1" dirty="0"/>
              <a:t>The New Marketing Communications Model</a:t>
            </a:r>
          </a:p>
          <a:p>
            <a:pPr marL="256032" indent="-256032">
              <a:buSzPct val="100000"/>
            </a:pPr>
            <a:r>
              <a:rPr lang="en-US" sz="2200" dirty="0"/>
              <a:t>Consumers are changing.</a:t>
            </a:r>
          </a:p>
          <a:p>
            <a:pPr marL="256032" indent="-256032">
              <a:buSzPct val="100000"/>
            </a:pPr>
            <a:r>
              <a:rPr lang="en-US" sz="2200" dirty="0"/>
              <a:t>Marketing strategies are changing.</a:t>
            </a:r>
          </a:p>
          <a:p>
            <a:pPr marL="256032" indent="-256032">
              <a:buSzPct val="100000"/>
            </a:pPr>
            <a:r>
              <a:rPr lang="en-US" sz="2200" dirty="0"/>
              <a:t>Advances in digital technology.</a:t>
            </a:r>
          </a:p>
        </p:txBody>
      </p:sp>
      <p:sp>
        <p:nvSpPr>
          <p:cNvPr id="2" name="Content Placeholder 1"/>
          <p:cNvSpPr>
            <a:spLocks noGrp="1"/>
          </p:cNvSpPr>
          <p:nvPr>
            <p:ph sz="quarter" idx="14"/>
          </p:nvPr>
        </p:nvSpPr>
        <p:spPr>
          <a:xfrm>
            <a:off x="457200" y="3263719"/>
            <a:ext cx="4114800" cy="3052507"/>
          </a:xfrm>
        </p:spPr>
        <p:txBody>
          <a:bodyPr/>
          <a:lstStyle/>
          <a:p>
            <a:pPr marL="0" indent="0">
              <a:buNone/>
            </a:pPr>
            <a:r>
              <a:rPr lang="en-US" sz="2200" dirty="0"/>
              <a:t>The new marketing communications model: Marketers are shifting ever-larger portions of their marketing budgets away from old-media mainstays to online, social, and mobile media. Adidas now uses only digital channels to engage its younger consumers.</a:t>
            </a:r>
            <a:endParaRPr lang="en-IN" sz="2200" dirty="0"/>
          </a:p>
        </p:txBody>
      </p:sp>
      <p:pic>
        <p:nvPicPr>
          <p:cNvPr id="8" name="Picture Placeholder 7" descr="A photo shows an Adidas store as seen through a mobile phone.">
            <a:extLst>
              <a:ext uri="{FF2B5EF4-FFF2-40B4-BE49-F238E27FC236}">
                <a16:creationId xmlns:a16="http://schemas.microsoft.com/office/drawing/2014/main" id="{567F2ED6-EFEA-476E-8B20-5E6482192D9C}"/>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5076702" y="3163012"/>
            <a:ext cx="2947454" cy="3166211"/>
          </a:xfrm>
          <a:prstGeom prst="rect">
            <a:avLst/>
          </a:prstGeom>
        </p:spPr>
      </p:pic>
    </p:spTree>
    <p:extLst>
      <p:ext uri="{BB962C8B-B14F-4D97-AF65-F5344CB8AC3E}">
        <p14:creationId xmlns:p14="http://schemas.microsoft.com/office/powerpoint/2010/main" val="251572439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a:extLst>
              <a:ext uri="{FF2B5EF4-FFF2-40B4-BE49-F238E27FC236}">
                <a16:creationId xmlns:a16="http://schemas.microsoft.com/office/drawing/2014/main" id="{9F2371F0-BEBD-2CFB-E374-532B654289DD}"/>
              </a:ext>
            </a:extLst>
          </p:cNvPr>
          <p:cNvSpPr>
            <a:spLocks noGrp="1"/>
          </p:cNvSpPr>
          <p:nvPr>
            <p:ph type="title"/>
          </p:nvPr>
        </p:nvSpPr>
        <p:spPr/>
        <p:txBody>
          <a:bodyPr/>
          <a:lstStyle/>
          <a:p>
            <a:r>
              <a:rPr lang="en-US" sz="3600" b="1" dirty="0"/>
              <a:t>The New Marketing Communications Model</a:t>
            </a:r>
            <a:br>
              <a:rPr lang="en-US" sz="3600" b="1" dirty="0"/>
            </a:br>
            <a:endParaRPr lang="tr-TR" dirty="0"/>
          </a:p>
        </p:txBody>
      </p:sp>
      <p:sp>
        <p:nvSpPr>
          <p:cNvPr id="7" name="Metin Yer Tutucusu 6">
            <a:extLst>
              <a:ext uri="{FF2B5EF4-FFF2-40B4-BE49-F238E27FC236}">
                <a16:creationId xmlns:a16="http://schemas.microsoft.com/office/drawing/2014/main" id="{DD9A033C-2194-0B44-3F12-BC6C83D5952E}"/>
              </a:ext>
            </a:extLst>
          </p:cNvPr>
          <p:cNvSpPr>
            <a:spLocks noGrp="1"/>
          </p:cNvSpPr>
          <p:nvPr>
            <p:ph type="body" sz="quarter" idx="13"/>
          </p:nvPr>
        </p:nvSpPr>
        <p:spPr/>
        <p:txBody>
          <a:bodyPr/>
          <a:lstStyle/>
          <a:p>
            <a:endParaRPr lang="tr-TR"/>
          </a:p>
        </p:txBody>
      </p:sp>
      <p:sp>
        <p:nvSpPr>
          <p:cNvPr id="8" name="İçerik Yer Tutucusu 7">
            <a:extLst>
              <a:ext uri="{FF2B5EF4-FFF2-40B4-BE49-F238E27FC236}">
                <a16:creationId xmlns:a16="http://schemas.microsoft.com/office/drawing/2014/main" id="{FED02DAE-0577-146A-2227-9210C0A79F87}"/>
              </a:ext>
            </a:extLst>
          </p:cNvPr>
          <p:cNvSpPr>
            <a:spLocks noGrp="1"/>
          </p:cNvSpPr>
          <p:nvPr>
            <p:ph sz="quarter" idx="14"/>
          </p:nvPr>
        </p:nvSpPr>
        <p:spPr>
          <a:xfrm>
            <a:off x="304800" y="1600200"/>
            <a:ext cx="8382000" cy="4525963"/>
          </a:xfrm>
        </p:spPr>
        <p:txBody>
          <a:bodyPr/>
          <a:lstStyle/>
          <a:p>
            <a:r>
              <a:rPr lang="en-US" dirty="0"/>
              <a:t>In this digitally connected, mobile age, consumers are better informed and more communications empowered. Rather than relying on marketer</a:t>
            </a:r>
            <a:r>
              <a:rPr lang="tr-TR" dirty="0"/>
              <a:t> </a:t>
            </a:r>
            <a:r>
              <a:rPr lang="en-US" dirty="0"/>
              <a:t>supplied information, they can use the internet, social media, and other technologies to find information on their own. They can connect easily with other consumers to exchange brand-related information or even create their own brand messages and experiences. </a:t>
            </a:r>
            <a:endParaRPr lang="tr-TR" dirty="0"/>
          </a:p>
          <a:p>
            <a:r>
              <a:rPr lang="en-US" dirty="0"/>
              <a:t>Second, marketing strategies are changing. As mass markets have fragmented, market-</a:t>
            </a:r>
            <a:r>
              <a:rPr lang="en-US" dirty="0" err="1"/>
              <a:t>ersre</a:t>
            </a:r>
            <a:r>
              <a:rPr lang="en-US" dirty="0"/>
              <a:t> shifting away from mass marketing. More and more, they are developing focused marketing programs designed to engage customers and build customer relationships in more narrowly defined </a:t>
            </a:r>
            <a:r>
              <a:rPr lang="en-US" dirty="0" err="1"/>
              <a:t>micromarkets</a:t>
            </a:r>
            <a:r>
              <a:rPr lang="en-US" dirty="0"/>
              <a:t>. </a:t>
            </a:r>
            <a:endParaRPr lang="tr-TR" dirty="0"/>
          </a:p>
          <a:p>
            <a:r>
              <a:rPr lang="en-US" dirty="0"/>
              <a:t>Finally, sweeping advances in digital technology have caused remarkable changes in the ways companies and customers communicate with each other. The digital age has spawned a host of new information and communication tools—from smartphones and tablets to the many faces of the internet (brand websites, email, blogs, streamed content, social media and online communities, the mobile web, and so much more). Just as mass marketing once gave rise to a new generation of mass-media communications, digital and social media have given birth to a more targeted, social, and engaging marketing communications model.</a:t>
            </a:r>
            <a:endParaRPr lang="tr-TR" dirty="0"/>
          </a:p>
        </p:txBody>
      </p:sp>
    </p:spTree>
    <p:extLst>
      <p:ext uri="{BB962C8B-B14F-4D97-AF65-F5344CB8AC3E}">
        <p14:creationId xmlns:p14="http://schemas.microsoft.com/office/powerpoint/2010/main" val="643538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A63901-1659-76AB-6365-81F8B1688784}"/>
              </a:ext>
            </a:extLst>
          </p:cNvPr>
          <p:cNvSpPr>
            <a:spLocks noGrp="1"/>
          </p:cNvSpPr>
          <p:nvPr>
            <p:ph type="title"/>
          </p:nvPr>
        </p:nvSpPr>
        <p:spPr/>
        <p:txBody>
          <a:bodyPr/>
          <a:lstStyle/>
          <a:p>
            <a:r>
              <a:rPr lang="tr-TR" dirty="0"/>
              <a:t>	</a:t>
            </a:r>
            <a:r>
              <a:rPr lang="tr-TR" dirty="0" err="1"/>
              <a:t>What</a:t>
            </a:r>
            <a:r>
              <a:rPr lang="tr-TR" dirty="0"/>
              <a:t> </a:t>
            </a:r>
            <a:r>
              <a:rPr lang="tr-TR" dirty="0" err="1"/>
              <a:t>happened</a:t>
            </a:r>
            <a:r>
              <a:rPr lang="tr-TR" dirty="0"/>
              <a:t> </a:t>
            </a:r>
            <a:r>
              <a:rPr lang="tr-TR" dirty="0" err="1"/>
              <a:t>to</a:t>
            </a:r>
            <a:r>
              <a:rPr lang="tr-TR" dirty="0"/>
              <a:t> </a:t>
            </a:r>
            <a:r>
              <a:rPr lang="tr-TR" dirty="0" err="1"/>
              <a:t>mass</a:t>
            </a:r>
            <a:r>
              <a:rPr lang="tr-TR" dirty="0"/>
              <a:t> </a:t>
            </a:r>
            <a:r>
              <a:rPr lang="tr-TR" dirty="0" err="1"/>
              <a:t>media</a:t>
            </a:r>
            <a:r>
              <a:rPr lang="tr-TR" dirty="0"/>
              <a:t>?</a:t>
            </a:r>
          </a:p>
        </p:txBody>
      </p:sp>
      <p:sp>
        <p:nvSpPr>
          <p:cNvPr id="3" name="Metin Yer Tutucusu 2">
            <a:extLst>
              <a:ext uri="{FF2B5EF4-FFF2-40B4-BE49-F238E27FC236}">
                <a16:creationId xmlns:a16="http://schemas.microsoft.com/office/drawing/2014/main" id="{3866F389-F751-EA4E-BD68-E6F166EC1EC8}"/>
              </a:ext>
            </a:extLst>
          </p:cNvPr>
          <p:cNvSpPr>
            <a:spLocks noGrp="1"/>
          </p:cNvSpPr>
          <p:nvPr>
            <p:ph type="body" sz="quarter" idx="13"/>
          </p:nvPr>
        </p:nvSpPr>
        <p:spPr/>
        <p:txBody>
          <a:bodyPr/>
          <a:lstStyle/>
          <a:p>
            <a:endParaRPr lang="tr-TR"/>
          </a:p>
        </p:txBody>
      </p:sp>
      <p:sp>
        <p:nvSpPr>
          <p:cNvPr id="4" name="İçerik Yer Tutucusu 3">
            <a:extLst>
              <a:ext uri="{FF2B5EF4-FFF2-40B4-BE49-F238E27FC236}">
                <a16:creationId xmlns:a16="http://schemas.microsoft.com/office/drawing/2014/main" id="{D319DF55-E1A2-DA18-2D3D-0E29D4AEE0E4}"/>
              </a:ext>
            </a:extLst>
          </p:cNvPr>
          <p:cNvSpPr>
            <a:spLocks noGrp="1"/>
          </p:cNvSpPr>
          <p:nvPr>
            <p:ph sz="quarter" idx="14"/>
          </p:nvPr>
        </p:nvSpPr>
        <p:spPr/>
        <p:txBody>
          <a:bodyPr/>
          <a:lstStyle/>
          <a:p>
            <a:r>
              <a:rPr lang="en-US" dirty="0"/>
              <a:t>Some advertising industry experts even predict that the old mass-media communications model will eventually become obsolete. Mass-media costs are rising, audiences are shrinking, ad clutter is increasing, and viewers are gaining control of message exposure through technologies such as streamed content or DVRs that let them skip disruptive television commercials. As a result, the skeptics suggest, marketers have shifted ever-larger portions of their marketing budgets away from old-media mainstays and to online, social, and mobile media. </a:t>
            </a:r>
            <a:endParaRPr lang="tr-TR" dirty="0"/>
          </a:p>
          <a:p>
            <a:r>
              <a:rPr lang="tr-TR" dirty="0"/>
              <a:t>I</a:t>
            </a:r>
            <a:r>
              <a:rPr lang="en-US" dirty="0"/>
              <a:t>n recent years, although TV remains a potent advertising medium, TV ad spending</a:t>
            </a:r>
            <a:r>
              <a:rPr lang="tr-TR" dirty="0"/>
              <a:t> </a:t>
            </a:r>
            <a:r>
              <a:rPr lang="en-US" dirty="0"/>
              <a:t>growth has declined. Ad spending in magazines, newspapers, and radio has also lost significant ground. Meanwhile, spending in digital media has surged. Total digital ad spending now captures more than 50 percent of all U.S. ad spending and will grow to an estimated 67 percent of total ad spending by 2023. Advertising on mobile devices now accounts for almost two-thirds of all digital ad spending and by itself exceeds the amount spent on TV advertising</a:t>
            </a:r>
            <a:endParaRPr lang="tr-TR" dirty="0"/>
          </a:p>
          <a:p>
            <a:r>
              <a:rPr lang="en-US" dirty="0"/>
              <a:t>For example, Unilever, one of the world’s largest advertisers, now spends as much as 40 percent of its more than $9 billion global marketing budget on digital media.</a:t>
            </a:r>
            <a:endParaRPr lang="tr-TR" dirty="0"/>
          </a:p>
        </p:txBody>
      </p:sp>
    </p:spTree>
    <p:extLst>
      <p:ext uri="{BB962C8B-B14F-4D97-AF65-F5344CB8AC3E}">
        <p14:creationId xmlns:p14="http://schemas.microsoft.com/office/powerpoint/2010/main" val="130711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457200" y="247650"/>
            <a:ext cx="8229600" cy="465354"/>
          </a:xfrm>
        </p:spPr>
        <p:txBody>
          <a:bodyPr>
            <a:noAutofit/>
          </a:bodyPr>
          <a:lstStyle/>
          <a:p>
            <a:r>
              <a:rPr lang="en-US" sz="3000" dirty="0">
                <a:solidFill>
                  <a:srgbClr val="007FA3"/>
                </a:solidFill>
                <a:latin typeface="+mj-lt"/>
              </a:rPr>
              <a:t>Integrated Marketing Communications </a:t>
            </a:r>
            <a:r>
              <a:rPr lang="en-US" sz="2200" dirty="0">
                <a:solidFill>
                  <a:srgbClr val="007FA3"/>
                </a:solidFill>
                <a:latin typeface="+mj-lt"/>
              </a:rPr>
              <a:t>(2 of 4)</a:t>
            </a:r>
            <a:endParaRPr lang="en-US" sz="2200" b="1" dirty="0">
              <a:solidFill>
                <a:srgbClr val="007FA3"/>
              </a:solidFill>
              <a:latin typeface="+mj-lt"/>
            </a:endParaRPr>
          </a:p>
        </p:txBody>
      </p:sp>
      <p:sp>
        <p:nvSpPr>
          <p:cNvPr id="3" name="Content Placeholder 2"/>
          <p:cNvSpPr>
            <a:spLocks noGrp="1"/>
          </p:cNvSpPr>
          <p:nvPr>
            <p:ph idx="1"/>
          </p:nvPr>
        </p:nvSpPr>
        <p:spPr>
          <a:xfrm>
            <a:off x="457200" y="1087471"/>
            <a:ext cx="8229600" cy="2552700"/>
          </a:xfrm>
        </p:spPr>
        <p:txBody>
          <a:bodyPr>
            <a:noAutofit/>
          </a:bodyPr>
          <a:lstStyle/>
          <a:p>
            <a:pPr marL="0" indent="0">
              <a:spcBef>
                <a:spcPts val="600"/>
              </a:spcBef>
              <a:buNone/>
            </a:pPr>
            <a:r>
              <a:rPr lang="en-US" sz="2200" b="1" dirty="0"/>
              <a:t>The New Marketing Communications Model</a:t>
            </a:r>
          </a:p>
          <a:p>
            <a:pPr marL="0" indent="0"/>
            <a:r>
              <a:rPr lang="en-US" sz="2200" dirty="0">
                <a:solidFill>
                  <a:srgbClr val="000000"/>
                </a:solidFill>
                <a:ea typeface="ヒラギノ角ゴ Pro W3" charset="0"/>
              </a:rPr>
              <a:t>In the end, regardless of the communications channel, the key is to integrate all</a:t>
            </a:r>
            <a:r>
              <a:rPr lang="tr-TR" sz="2200" dirty="0">
                <a:solidFill>
                  <a:srgbClr val="000000"/>
                </a:solidFill>
                <a:ea typeface="ヒラギノ角ゴ Pro W3" charset="0"/>
              </a:rPr>
              <a:t> </a:t>
            </a:r>
            <a:r>
              <a:rPr lang="en-US" sz="2200" dirty="0">
                <a:solidFill>
                  <a:srgbClr val="000000"/>
                </a:solidFill>
                <a:ea typeface="ヒラギノ角ゴ Pro W3" charset="0"/>
              </a:rPr>
              <a:t>of these media in a way that best engages customers, communicates the brand message, and enhances the customer’s brand experiences. </a:t>
            </a:r>
            <a:endParaRPr lang="tr-TR" sz="2200" dirty="0">
              <a:solidFill>
                <a:srgbClr val="000000"/>
              </a:solidFill>
              <a:ea typeface="ヒラギノ角ゴ Pro W3" charset="0"/>
            </a:endParaRPr>
          </a:p>
          <a:p>
            <a:pPr marL="0" indent="0"/>
            <a:r>
              <a:rPr lang="en-US" sz="2200" dirty="0">
                <a:solidFill>
                  <a:srgbClr val="000000"/>
                </a:solidFill>
                <a:ea typeface="ヒラギノ角ゴ Pro W3" charset="0"/>
              </a:rPr>
              <a:t>Content marketing: As the lines are rapidly blurring between traditional advertising and new digital content, many marketers now view themselves more broadly as content marketing managers who create, inspire, share, and curate marketing content—both their own and that created by consumers and others.</a:t>
            </a:r>
          </a:p>
        </p:txBody>
      </p:sp>
      <p:pic>
        <p:nvPicPr>
          <p:cNvPr id="10" name="Picture Placeholder 9" descr="A photo shows a notebook with the text &quot;Content marketing, blogs, photos, and video&quot; written on it. A pair of spectacles, a cup of tea, and a sheet of paper depicting a bar graph are next to it. ">
            <a:extLst>
              <a:ext uri="{FF2B5EF4-FFF2-40B4-BE49-F238E27FC236}">
                <a16:creationId xmlns:a16="http://schemas.microsoft.com/office/drawing/2014/main" id="{7F097A3F-98CA-4D5D-BF81-B9258F515429}"/>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3048000" y="5029200"/>
            <a:ext cx="2395909" cy="1684823"/>
          </a:xfrm>
          <a:prstGeom prst="rect">
            <a:avLst/>
          </a:prstGeom>
        </p:spPr>
      </p:pic>
    </p:spTree>
    <p:extLst>
      <p:ext uri="{BB962C8B-B14F-4D97-AF65-F5344CB8AC3E}">
        <p14:creationId xmlns:p14="http://schemas.microsoft.com/office/powerpoint/2010/main" val="74796339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a:extLst>
              <a:ext uri="{FF2B5EF4-FFF2-40B4-BE49-F238E27FC236}">
                <a16:creationId xmlns:a16="http://schemas.microsoft.com/office/drawing/2014/main" id="{F1DEF6E9-CEF5-9F73-A078-52C009403353}"/>
              </a:ext>
            </a:extLst>
          </p:cNvPr>
          <p:cNvSpPr>
            <a:spLocks noGrp="1"/>
          </p:cNvSpPr>
          <p:nvPr>
            <p:ph type="title"/>
          </p:nvPr>
        </p:nvSpPr>
        <p:spPr/>
        <p:txBody>
          <a:bodyPr/>
          <a:lstStyle/>
          <a:p>
            <a:r>
              <a:rPr lang="tr-TR" dirty="0"/>
              <a:t>Content Marketing</a:t>
            </a:r>
          </a:p>
        </p:txBody>
      </p:sp>
      <p:sp>
        <p:nvSpPr>
          <p:cNvPr id="7" name="Metin Yer Tutucusu 6">
            <a:extLst>
              <a:ext uri="{FF2B5EF4-FFF2-40B4-BE49-F238E27FC236}">
                <a16:creationId xmlns:a16="http://schemas.microsoft.com/office/drawing/2014/main" id="{15A5692B-8163-3E1E-815C-BF3E2A4314D2}"/>
              </a:ext>
            </a:extLst>
          </p:cNvPr>
          <p:cNvSpPr>
            <a:spLocks noGrp="1"/>
          </p:cNvSpPr>
          <p:nvPr>
            <p:ph type="body" sz="quarter" idx="13"/>
          </p:nvPr>
        </p:nvSpPr>
        <p:spPr/>
        <p:txBody>
          <a:bodyPr/>
          <a:lstStyle/>
          <a:p>
            <a:endParaRPr lang="tr-TR"/>
          </a:p>
        </p:txBody>
      </p:sp>
      <p:sp>
        <p:nvSpPr>
          <p:cNvPr id="8" name="İçerik Yer Tutucusu 7">
            <a:extLst>
              <a:ext uri="{FF2B5EF4-FFF2-40B4-BE49-F238E27FC236}">
                <a16:creationId xmlns:a16="http://schemas.microsoft.com/office/drawing/2014/main" id="{ED8C1FBD-8733-F2E8-9C82-DE3BA2B8B5F9}"/>
              </a:ext>
            </a:extLst>
          </p:cNvPr>
          <p:cNvSpPr>
            <a:spLocks noGrp="1"/>
          </p:cNvSpPr>
          <p:nvPr>
            <p:ph sz="quarter" idx="14"/>
          </p:nvPr>
        </p:nvSpPr>
        <p:spPr/>
        <p:txBody>
          <a:bodyPr/>
          <a:lstStyle/>
          <a:p>
            <a:r>
              <a:rPr lang="en-US" sz="1800" dirty="0"/>
              <a:t>As such, they create, inspire, and share brand messages and conversations with and among customers across a fluid mix of paid, owned, earned, and shared communication channels. These channels include media that are both traditional and new as well as controlled and not controlled. </a:t>
            </a:r>
            <a:endParaRPr lang="tr-TR" sz="1800" dirty="0"/>
          </a:p>
          <a:p>
            <a:r>
              <a:rPr lang="en-US" sz="1800" dirty="0"/>
              <a:t>It’s not just advertising anymore, notes one ad agency executive. “It’s about [communications] context and channels now, rather than just the message itself. It’s about mapping the customer journey to start a conversation with consumers, one that leads to engagement, purchase, loyalty, and advocacy at different touchpoints against this integrated journey”</a:t>
            </a:r>
            <a:endParaRPr lang="tr-TR" sz="1800" dirty="0"/>
          </a:p>
        </p:txBody>
      </p:sp>
    </p:spTree>
    <p:extLst>
      <p:ext uri="{BB962C8B-B14F-4D97-AF65-F5344CB8AC3E}">
        <p14:creationId xmlns:p14="http://schemas.microsoft.com/office/powerpoint/2010/main" val="2901140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457200" y="247650"/>
            <a:ext cx="8229600" cy="465354"/>
          </a:xfrm>
        </p:spPr>
        <p:txBody>
          <a:bodyPr>
            <a:noAutofit/>
          </a:bodyPr>
          <a:lstStyle/>
          <a:p>
            <a:r>
              <a:rPr lang="en-US" sz="3000" dirty="0">
                <a:solidFill>
                  <a:srgbClr val="007FA3"/>
                </a:solidFill>
                <a:latin typeface="+mj-lt"/>
              </a:rPr>
              <a:t>Integrated Marketing Communications </a:t>
            </a:r>
            <a:r>
              <a:rPr lang="en-US" sz="2200" dirty="0">
                <a:solidFill>
                  <a:srgbClr val="007FA3"/>
                </a:solidFill>
                <a:latin typeface="+mj-lt"/>
              </a:rPr>
              <a:t>(3 of 4)</a:t>
            </a:r>
            <a:endParaRPr lang="en-US" sz="2200" b="1" dirty="0">
              <a:solidFill>
                <a:srgbClr val="007FA3"/>
              </a:solidFill>
              <a:latin typeface="+mj-lt"/>
            </a:endParaRPr>
          </a:p>
        </p:txBody>
      </p:sp>
      <p:sp>
        <p:nvSpPr>
          <p:cNvPr id="3" name="Content Placeholder 2"/>
          <p:cNvSpPr>
            <a:spLocks noGrp="1"/>
          </p:cNvSpPr>
          <p:nvPr>
            <p:ph idx="1"/>
          </p:nvPr>
        </p:nvSpPr>
        <p:spPr>
          <a:xfrm>
            <a:off x="457200" y="1021815"/>
            <a:ext cx="8229600" cy="387885"/>
          </a:xfrm>
        </p:spPr>
        <p:txBody>
          <a:bodyPr>
            <a:noAutofit/>
          </a:bodyPr>
          <a:lstStyle/>
          <a:p>
            <a:pPr marL="0" indent="0">
              <a:spcBef>
                <a:spcPts val="600"/>
              </a:spcBef>
              <a:buNone/>
            </a:pPr>
            <a:r>
              <a:rPr lang="en-US" sz="2200" b="1" dirty="0"/>
              <a:t>The New Marketing Communications Model</a:t>
            </a:r>
          </a:p>
        </p:txBody>
      </p:sp>
      <p:sp>
        <p:nvSpPr>
          <p:cNvPr id="2" name="Content Placeholder 1"/>
          <p:cNvSpPr>
            <a:spLocks noGrp="1"/>
          </p:cNvSpPr>
          <p:nvPr>
            <p:ph sz="quarter" idx="14"/>
          </p:nvPr>
        </p:nvSpPr>
        <p:spPr>
          <a:xfrm>
            <a:off x="457200" y="1547783"/>
            <a:ext cx="8229600" cy="1424017"/>
          </a:xfrm>
        </p:spPr>
        <p:txBody>
          <a:bodyPr/>
          <a:lstStyle/>
          <a:p>
            <a:pPr marL="0" indent="0">
              <a:buNone/>
            </a:pPr>
            <a:r>
              <a:rPr lang="en-US" sz="2200" b="1" dirty="0">
                <a:solidFill>
                  <a:srgbClr val="000000"/>
                </a:solidFill>
              </a:rPr>
              <a:t>Integrated marketing communications (</a:t>
            </a:r>
            <a:r>
              <a:rPr lang="en-US" sz="2200" b="1" spc="-300" dirty="0">
                <a:solidFill>
                  <a:srgbClr val="000000"/>
                </a:solidFill>
              </a:rPr>
              <a:t>I M </a:t>
            </a:r>
            <a:r>
              <a:rPr lang="en-US" sz="2200" b="1" dirty="0">
                <a:solidFill>
                  <a:srgbClr val="000000"/>
                </a:solidFill>
              </a:rPr>
              <a:t>C</a:t>
            </a:r>
            <a:r>
              <a:rPr lang="en-US" sz="2200" dirty="0">
                <a:solidFill>
                  <a:srgbClr val="000000"/>
                </a:solidFill>
              </a:rPr>
              <a:t>) involves carefully integrating and coordinating the company’s many communications channels to deliver a clear, consistent, and compelling message about the organization and its products.</a:t>
            </a:r>
          </a:p>
        </p:txBody>
      </p:sp>
      <p:pic>
        <p:nvPicPr>
          <p:cNvPr id="10" name="Picture Placeholder 9" descr="A screen capture shows a page of Land Rover website. It shows a section titled Experience Land Rover; Land Rover Stories.&quot;&#10;Long description is available in notes, press F6">
            <a:extLst>
              <a:ext uri="{FF2B5EF4-FFF2-40B4-BE49-F238E27FC236}">
                <a16:creationId xmlns:a16="http://schemas.microsoft.com/office/drawing/2014/main" id="{D5D5BD9B-BCCA-43F7-831B-D3942B579590}"/>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2475172" y="3095898"/>
            <a:ext cx="4215130" cy="3229420"/>
          </a:xfrm>
          <a:prstGeom prst="rect">
            <a:avLst/>
          </a:prstGeom>
        </p:spPr>
      </p:pic>
    </p:spTree>
    <p:extLst>
      <p:ext uri="{BB962C8B-B14F-4D97-AF65-F5344CB8AC3E}">
        <p14:creationId xmlns:p14="http://schemas.microsoft.com/office/powerpoint/2010/main" val="295114400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457200" y="247650"/>
            <a:ext cx="8229600" cy="465354"/>
          </a:xfrm>
        </p:spPr>
        <p:txBody>
          <a:bodyPr>
            <a:noAutofit/>
          </a:bodyPr>
          <a:lstStyle/>
          <a:p>
            <a:r>
              <a:rPr lang="en-US" sz="3000" dirty="0">
                <a:solidFill>
                  <a:srgbClr val="007FA3"/>
                </a:solidFill>
                <a:latin typeface="+mj-lt"/>
              </a:rPr>
              <a:t>Integrated Marketing Communications </a:t>
            </a:r>
            <a:r>
              <a:rPr lang="en-US" sz="2200" dirty="0">
                <a:solidFill>
                  <a:srgbClr val="007FA3"/>
                </a:solidFill>
                <a:latin typeface="+mj-lt"/>
              </a:rPr>
              <a:t>(4 of 4)</a:t>
            </a:r>
            <a:endParaRPr lang="en-US" sz="2200" b="1" dirty="0">
              <a:solidFill>
                <a:srgbClr val="007FA3"/>
              </a:solidFill>
              <a:latin typeface="+mj-lt"/>
            </a:endParaRPr>
          </a:p>
        </p:txBody>
      </p:sp>
      <p:sp>
        <p:nvSpPr>
          <p:cNvPr id="3" name="Content Placeholder 2"/>
          <p:cNvSpPr>
            <a:spLocks noGrp="1"/>
          </p:cNvSpPr>
          <p:nvPr>
            <p:ph idx="1"/>
          </p:nvPr>
        </p:nvSpPr>
        <p:spPr>
          <a:xfrm>
            <a:off x="457200" y="990600"/>
            <a:ext cx="8229600" cy="387885"/>
          </a:xfrm>
        </p:spPr>
        <p:txBody>
          <a:bodyPr>
            <a:noAutofit/>
          </a:bodyPr>
          <a:lstStyle/>
          <a:p>
            <a:pPr marL="0" indent="0">
              <a:buNone/>
            </a:pPr>
            <a:r>
              <a:rPr lang="en-IN" sz="2400" b="1" dirty="0"/>
              <a:t>Figure 14.1 </a:t>
            </a:r>
            <a:r>
              <a:rPr lang="en-IN" sz="2400" dirty="0"/>
              <a:t>Integrated Marketing Communications</a:t>
            </a:r>
          </a:p>
        </p:txBody>
      </p:sp>
      <p:pic>
        <p:nvPicPr>
          <p:cNvPr id="11" name="Picture Placeholder 10" descr="A circular flow diagram shows different forms of integrated marketing communications.&#10;Long description is available in notes, press F6">
            <a:extLst>
              <a:ext uri="{FF2B5EF4-FFF2-40B4-BE49-F238E27FC236}">
                <a16:creationId xmlns:a16="http://schemas.microsoft.com/office/drawing/2014/main" id="{41745E25-C460-4559-BAB1-1F601D9FC82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099436" y="1676400"/>
            <a:ext cx="6945128" cy="4623276"/>
          </a:xfrm>
          <a:prstGeom prst="rect">
            <a:avLst/>
          </a:prstGeom>
        </p:spPr>
      </p:pic>
    </p:spTree>
    <p:extLst>
      <p:ext uri="{BB962C8B-B14F-4D97-AF65-F5344CB8AC3E}">
        <p14:creationId xmlns:p14="http://schemas.microsoft.com/office/powerpoint/2010/main" val="323157556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3922"/>
            <a:ext cx="8229600" cy="1559280"/>
          </a:xfrm>
        </p:spPr>
        <p:txBody>
          <a:bodyPr/>
          <a:lstStyle/>
          <a:p>
            <a:r>
              <a:rPr lang="en-US" dirty="0">
                <a:latin typeface="+mj-lt"/>
              </a:rPr>
              <a:t>BURGER KING: Anything but Traditional Integrated Marketing Communications</a:t>
            </a:r>
          </a:p>
        </p:txBody>
      </p:sp>
      <p:sp>
        <p:nvSpPr>
          <p:cNvPr id="3" name="Content Placeholder 2"/>
          <p:cNvSpPr>
            <a:spLocks noGrp="1"/>
          </p:cNvSpPr>
          <p:nvPr>
            <p:ph idx="1"/>
          </p:nvPr>
        </p:nvSpPr>
        <p:spPr>
          <a:xfrm>
            <a:off x="457200" y="1828800"/>
            <a:ext cx="8229600" cy="1910403"/>
          </a:xfrm>
        </p:spPr>
        <p:txBody>
          <a:bodyPr/>
          <a:lstStyle/>
          <a:p>
            <a:pPr marL="342900" indent="-342900">
              <a:buClr>
                <a:srgbClr val="0085B4"/>
              </a:buClr>
              <a:buSzPct val="100000"/>
              <a:tabLst>
                <a:tab pos="263525" algn="l"/>
              </a:tabLst>
            </a:pPr>
            <a:r>
              <a:rPr lang="en-US" sz="2400" dirty="0"/>
              <a:t>Burger King’s often wacky campaigns might strike some observers as impetuous or even reckless. But they unite around the long-held positioning that Burger King is “Home of the Whopper,” the iconic “flame-grilled, 100% beef” creation that keeps loyal customers coming back.</a:t>
            </a:r>
          </a:p>
        </p:txBody>
      </p:sp>
      <p:pic>
        <p:nvPicPr>
          <p:cNvPr id="6" name="Picture Placeholder 5" descr="A photo shows Burger King's burger. ">
            <a:extLst>
              <a:ext uri="{FF2B5EF4-FFF2-40B4-BE49-F238E27FC236}">
                <a16:creationId xmlns:a16="http://schemas.microsoft.com/office/drawing/2014/main" id="{606EB031-0F2D-4193-9EF9-196358E8E358}"/>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2514600" y="3812012"/>
            <a:ext cx="4120320" cy="2512588"/>
          </a:xfrm>
          <a:prstGeom prst="rect">
            <a:avLst/>
          </a:prstGeom>
        </p:spPr>
      </p:pic>
    </p:spTree>
    <p:extLst>
      <p:ext uri="{BB962C8B-B14F-4D97-AF65-F5344CB8AC3E}">
        <p14:creationId xmlns:p14="http://schemas.microsoft.com/office/powerpoint/2010/main" val="3957193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457200" y="204950"/>
            <a:ext cx="8229600" cy="505419"/>
          </a:xfrm>
        </p:spPr>
        <p:txBody>
          <a:bodyPr>
            <a:noAutofit/>
          </a:bodyPr>
          <a:lstStyle/>
          <a:p>
            <a:r>
              <a:rPr lang="en-US" sz="3600" b="1" dirty="0">
                <a:solidFill>
                  <a:srgbClr val="007FA3"/>
                </a:solidFill>
                <a:latin typeface="+mj-lt"/>
              </a:rPr>
              <a:t>Learning Objective 3</a:t>
            </a:r>
          </a:p>
        </p:txBody>
      </p:sp>
      <p:sp>
        <p:nvSpPr>
          <p:cNvPr id="16385" name="Content Placeholder 3"/>
          <p:cNvSpPr>
            <a:spLocks noGrp="1" noChangeArrowheads="1"/>
          </p:cNvSpPr>
          <p:nvPr>
            <p:ph idx="1"/>
          </p:nvPr>
        </p:nvSpPr>
        <p:spPr>
          <a:xfrm>
            <a:off x="465083" y="990601"/>
            <a:ext cx="8221717" cy="838200"/>
          </a:xfrm>
        </p:spPr>
        <p:txBody>
          <a:bodyPr>
            <a:noAutofit/>
          </a:bodyPr>
          <a:lstStyle/>
          <a:p>
            <a:pPr marL="0" indent="0">
              <a:buNone/>
            </a:pPr>
            <a:r>
              <a:rPr lang="en-US" sz="2400" dirty="0"/>
              <a:t>Outline the communication process and the steps in developing effective marketing communications.</a:t>
            </a:r>
          </a:p>
        </p:txBody>
      </p:sp>
    </p:spTree>
    <p:extLst>
      <p:ext uri="{BB962C8B-B14F-4D97-AF65-F5344CB8AC3E}">
        <p14:creationId xmlns:p14="http://schemas.microsoft.com/office/powerpoint/2010/main" val="5159562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noChangeArrowheads="1"/>
          </p:cNvSpPr>
          <p:nvPr>
            <p:ph type="title"/>
          </p:nvPr>
        </p:nvSpPr>
        <p:spPr>
          <a:xfrm>
            <a:off x="457200" y="74341"/>
            <a:ext cx="8229600" cy="1097280"/>
          </a:xfrm>
        </p:spPr>
        <p:txBody>
          <a:bodyPr>
            <a:noAutofit/>
          </a:bodyPr>
          <a:lstStyle/>
          <a:p>
            <a:r>
              <a:rPr lang="en-US" sz="3600" b="1" dirty="0">
                <a:solidFill>
                  <a:srgbClr val="007FA3"/>
                </a:solidFill>
                <a:latin typeface="+mj-lt"/>
              </a:rPr>
              <a:t>A View of the Communication Process</a:t>
            </a:r>
          </a:p>
        </p:txBody>
      </p:sp>
      <p:sp>
        <p:nvSpPr>
          <p:cNvPr id="3" name="Content Placeholder 2"/>
          <p:cNvSpPr>
            <a:spLocks noGrp="1"/>
          </p:cNvSpPr>
          <p:nvPr>
            <p:ph idx="1"/>
          </p:nvPr>
        </p:nvSpPr>
        <p:spPr>
          <a:xfrm>
            <a:off x="457200" y="1619250"/>
            <a:ext cx="8229600" cy="438840"/>
          </a:xfrm>
        </p:spPr>
        <p:txBody>
          <a:bodyPr/>
          <a:lstStyle/>
          <a:p>
            <a:pPr marL="0" indent="0">
              <a:buNone/>
            </a:pPr>
            <a:r>
              <a:rPr lang="en-IN" sz="2400" b="1" dirty="0"/>
              <a:t>Figure 14.2 </a:t>
            </a:r>
            <a:r>
              <a:rPr lang="en-IN" sz="2400" dirty="0"/>
              <a:t>Elements in the Communication Process</a:t>
            </a:r>
          </a:p>
        </p:txBody>
      </p:sp>
      <p:pic>
        <p:nvPicPr>
          <p:cNvPr id="6" name="Picture Placeholder 5" descr="A chart explains the elements in the communication process.&#10;Long description is available in notes, press F6">
            <a:extLst>
              <a:ext uri="{FF2B5EF4-FFF2-40B4-BE49-F238E27FC236}">
                <a16:creationId xmlns:a16="http://schemas.microsoft.com/office/drawing/2014/main" id="{EE970480-686A-40B2-A743-3EE7B6E21A7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33450" y="2286000"/>
            <a:ext cx="7299399" cy="3978888"/>
          </a:xfrm>
          <a:prstGeom prst="rect">
            <a:avLst/>
          </a:prstGeom>
        </p:spPr>
      </p:pic>
    </p:spTree>
    <p:extLst>
      <p:ext uri="{BB962C8B-B14F-4D97-AF65-F5344CB8AC3E}">
        <p14:creationId xmlns:p14="http://schemas.microsoft.com/office/powerpoint/2010/main" val="219406598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5DE05EE9-24BB-CCE0-3A80-7E30A9C275F4}"/>
              </a:ext>
            </a:extLst>
          </p:cNvPr>
          <p:cNvSpPr>
            <a:spLocks noGrp="1"/>
          </p:cNvSpPr>
          <p:nvPr>
            <p:ph type="title"/>
          </p:nvPr>
        </p:nvSpPr>
        <p:spPr/>
        <p:txBody>
          <a:bodyPr/>
          <a:lstStyle/>
          <a:p>
            <a:r>
              <a:rPr lang="en-US" sz="3600" b="1" dirty="0">
                <a:solidFill>
                  <a:srgbClr val="007FA3"/>
                </a:solidFill>
                <a:latin typeface="+mj-lt"/>
              </a:rPr>
              <a:t>A View of the Communication Process</a:t>
            </a:r>
            <a:endParaRPr lang="tr-TR" dirty="0"/>
          </a:p>
        </p:txBody>
      </p:sp>
      <p:sp>
        <p:nvSpPr>
          <p:cNvPr id="6" name="İçerik Yer Tutucusu 5">
            <a:extLst>
              <a:ext uri="{FF2B5EF4-FFF2-40B4-BE49-F238E27FC236}">
                <a16:creationId xmlns:a16="http://schemas.microsoft.com/office/drawing/2014/main" id="{6D94A1D4-020F-956B-9E17-AC3E34360740}"/>
              </a:ext>
            </a:extLst>
          </p:cNvPr>
          <p:cNvSpPr>
            <a:spLocks noGrp="1"/>
          </p:cNvSpPr>
          <p:nvPr>
            <p:ph idx="1"/>
          </p:nvPr>
        </p:nvSpPr>
        <p:spPr/>
        <p:txBody>
          <a:bodyPr/>
          <a:lstStyle/>
          <a:p>
            <a:r>
              <a:rPr lang="en-US" dirty="0"/>
              <a:t> Sender. The party sending the message to another party—here, Coca-Cola. • Encoding. The process of putting thought into symbolic form—for example, Coca-Cola’s</a:t>
            </a:r>
            <a:r>
              <a:rPr lang="tr-TR" dirty="0"/>
              <a:t> </a:t>
            </a:r>
            <a:r>
              <a:rPr lang="en-US" dirty="0"/>
              <a:t>ad agency assembles words, sounds, and illustrations into a TV ad that will convey the intended message.</a:t>
            </a:r>
            <a:endParaRPr lang="tr-TR" dirty="0"/>
          </a:p>
          <a:p>
            <a:r>
              <a:rPr lang="en-US" dirty="0"/>
              <a:t>Message. The set of symbols that the sender transmits—the actual Coca-Cola ad. • Media. The communication channels through which the message moves from the sender to the receiver—in this case, television and the specific television programs that Coca-Cola’s selects.</a:t>
            </a:r>
          </a:p>
          <a:p>
            <a:r>
              <a:rPr lang="en-US" dirty="0"/>
              <a:t>Decoding. The process by which the receiver assigns meaning to the symbols encoded by the sender—a consumer watches the Coca-Cola commercial and interprets the words and images it contains.</a:t>
            </a:r>
          </a:p>
          <a:p>
            <a:pPr marL="0" indent="0">
              <a:buNone/>
            </a:pPr>
            <a:endParaRPr lang="tr-TR" dirty="0"/>
          </a:p>
        </p:txBody>
      </p:sp>
    </p:spTree>
    <p:extLst>
      <p:ext uri="{BB962C8B-B14F-4D97-AF65-F5344CB8AC3E}">
        <p14:creationId xmlns:p14="http://schemas.microsoft.com/office/powerpoint/2010/main" val="945058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07BC07-C70A-154C-F699-41B146A9F5BF}"/>
              </a:ext>
            </a:extLst>
          </p:cNvPr>
          <p:cNvSpPr>
            <a:spLocks noGrp="1"/>
          </p:cNvSpPr>
          <p:nvPr>
            <p:ph type="title"/>
          </p:nvPr>
        </p:nvSpPr>
        <p:spPr/>
        <p:txBody>
          <a:bodyPr/>
          <a:lstStyle/>
          <a:p>
            <a:r>
              <a:rPr lang="en-US" sz="3600" b="1" dirty="0">
                <a:solidFill>
                  <a:srgbClr val="007FA3"/>
                </a:solidFill>
                <a:latin typeface="+mj-lt"/>
              </a:rPr>
              <a:t>A View of the Communication Process</a:t>
            </a:r>
            <a:endParaRPr lang="tr-TR" dirty="0"/>
          </a:p>
        </p:txBody>
      </p:sp>
      <p:sp>
        <p:nvSpPr>
          <p:cNvPr id="3" name="İçerik Yer Tutucusu 2">
            <a:extLst>
              <a:ext uri="{FF2B5EF4-FFF2-40B4-BE49-F238E27FC236}">
                <a16:creationId xmlns:a16="http://schemas.microsoft.com/office/drawing/2014/main" id="{26DC6159-8768-57EF-E606-9A02BF717C3D}"/>
              </a:ext>
            </a:extLst>
          </p:cNvPr>
          <p:cNvSpPr>
            <a:spLocks noGrp="1"/>
          </p:cNvSpPr>
          <p:nvPr>
            <p:ph idx="1"/>
          </p:nvPr>
        </p:nvSpPr>
        <p:spPr/>
        <p:txBody>
          <a:bodyPr/>
          <a:lstStyle/>
          <a:p>
            <a:r>
              <a:rPr lang="en-US" dirty="0"/>
              <a:t>Receiver. The party receiving the message sent by another party—the customer who watches the Coca-Cola ad.</a:t>
            </a:r>
          </a:p>
          <a:p>
            <a:r>
              <a:rPr lang="en-US" dirty="0"/>
              <a:t>Response. The reactions of the receiver after being exposed to the message—any of hundreds of possible responses, such as the consumer likes Coca-Cola better, is more likely to drink Coca-Cola next time, advocates Coca-Cola to a friend, or does nothing.</a:t>
            </a:r>
          </a:p>
          <a:p>
            <a:r>
              <a:rPr lang="en-US" dirty="0"/>
              <a:t>Feedback. The part of the receiver’s response communicated back to the sender—Coca-Cola’s research shows that consumers are either struck by and remember the ad or they email Coca-Cola or post messages on its social media sites praising or criticizing the ad or its products.</a:t>
            </a:r>
          </a:p>
          <a:p>
            <a:r>
              <a:rPr lang="en-US" dirty="0"/>
              <a:t>Noise. The unplanned static or distortion during the communication process, which re-</a:t>
            </a:r>
            <a:r>
              <a:rPr lang="en-US" dirty="0" err="1"/>
              <a:t>sults</a:t>
            </a:r>
            <a:r>
              <a:rPr lang="en-US" dirty="0"/>
              <a:t> in the receiver getting a different message than the one the sender sent—the con-</a:t>
            </a:r>
            <a:r>
              <a:rPr lang="en-US" dirty="0" err="1"/>
              <a:t>sumer</a:t>
            </a:r>
            <a:r>
              <a:rPr lang="en-US" dirty="0"/>
              <a:t> is distracted while watching the commercial and misses its key points.</a:t>
            </a:r>
          </a:p>
          <a:p>
            <a:endParaRPr lang="tr-TR" dirty="0"/>
          </a:p>
        </p:txBody>
      </p:sp>
    </p:spTree>
    <p:extLst>
      <p:ext uri="{BB962C8B-B14F-4D97-AF65-F5344CB8AC3E}">
        <p14:creationId xmlns:p14="http://schemas.microsoft.com/office/powerpoint/2010/main" val="456703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noChangeArrowheads="1"/>
          </p:cNvSpPr>
          <p:nvPr>
            <p:ph type="title"/>
          </p:nvPr>
        </p:nvSpPr>
        <p:spPr>
          <a:xfrm>
            <a:off x="457200" y="218090"/>
            <a:ext cx="8229600" cy="1038031"/>
          </a:xfrm>
        </p:spPr>
        <p:txBody>
          <a:bodyPr>
            <a:noAutofit/>
          </a:bodyPr>
          <a:lstStyle/>
          <a:p>
            <a:r>
              <a:rPr lang="en-US" sz="3600" dirty="0">
                <a:solidFill>
                  <a:srgbClr val="007FA3"/>
                </a:solidFill>
                <a:latin typeface="+mj-lt"/>
              </a:rPr>
              <a:t>Steps in Developing Effective Marketing Communication </a:t>
            </a:r>
            <a:r>
              <a:rPr lang="en-US" sz="2800" dirty="0">
                <a:solidFill>
                  <a:srgbClr val="007FA3"/>
                </a:solidFill>
                <a:latin typeface="+mj-lt"/>
              </a:rPr>
              <a:t>(1 of </a:t>
            </a:r>
            <a:r>
              <a:rPr lang="en-US" sz="2800" dirty="0">
                <a:latin typeface="+mj-lt"/>
              </a:rPr>
              <a:t>10</a:t>
            </a:r>
            <a:r>
              <a:rPr lang="en-US" sz="2800" dirty="0">
                <a:solidFill>
                  <a:srgbClr val="007FA3"/>
                </a:solidFill>
                <a:latin typeface="+mj-lt"/>
              </a:rPr>
              <a:t>)</a:t>
            </a:r>
            <a:endParaRPr lang="en-US" sz="3600" b="1" dirty="0">
              <a:solidFill>
                <a:srgbClr val="007FA3"/>
              </a:solidFill>
              <a:latin typeface="+mj-lt"/>
            </a:endParaRPr>
          </a:p>
        </p:txBody>
      </p:sp>
      <p:sp>
        <p:nvSpPr>
          <p:cNvPr id="2" name="Content Placeholder 1"/>
          <p:cNvSpPr>
            <a:spLocks noGrp="1"/>
          </p:cNvSpPr>
          <p:nvPr>
            <p:ph idx="1"/>
          </p:nvPr>
        </p:nvSpPr>
        <p:spPr>
          <a:xfrm>
            <a:off x="457200" y="1610710"/>
            <a:ext cx="8229600" cy="2667000"/>
          </a:xfrm>
        </p:spPr>
        <p:txBody>
          <a:bodyPr/>
          <a:lstStyle/>
          <a:p>
            <a:pPr lvl="0"/>
            <a:r>
              <a:rPr lang="en-US" sz="2400" dirty="0"/>
              <a:t>Identify the target audience</a:t>
            </a:r>
          </a:p>
          <a:p>
            <a:pPr lvl="0"/>
            <a:r>
              <a:rPr lang="en-US" sz="2400" dirty="0"/>
              <a:t>Determine the communication objectives</a:t>
            </a:r>
          </a:p>
          <a:p>
            <a:pPr lvl="0"/>
            <a:r>
              <a:rPr lang="en-US" sz="2400" dirty="0"/>
              <a:t>Design the message</a:t>
            </a:r>
          </a:p>
          <a:p>
            <a:pPr lvl="0"/>
            <a:r>
              <a:rPr lang="en-US" sz="2400" dirty="0"/>
              <a:t>Choose the media to send the message</a:t>
            </a:r>
          </a:p>
          <a:p>
            <a:pPr lvl="0"/>
            <a:r>
              <a:rPr lang="en-US" sz="2400" dirty="0"/>
              <a:t>Select message source and collect feedback</a:t>
            </a:r>
          </a:p>
        </p:txBody>
      </p:sp>
    </p:spTree>
    <p:extLst>
      <p:ext uri="{BB962C8B-B14F-4D97-AF65-F5344CB8AC3E}">
        <p14:creationId xmlns:p14="http://schemas.microsoft.com/office/powerpoint/2010/main" val="66899833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noChangeArrowheads="1"/>
          </p:cNvSpPr>
          <p:nvPr>
            <p:ph type="title"/>
          </p:nvPr>
        </p:nvSpPr>
        <p:spPr>
          <a:xfrm>
            <a:off x="457199" y="171051"/>
            <a:ext cx="8229601" cy="1074226"/>
          </a:xfrm>
        </p:spPr>
        <p:txBody>
          <a:bodyPr>
            <a:noAutofit/>
          </a:bodyPr>
          <a:lstStyle/>
          <a:p>
            <a:r>
              <a:rPr lang="en-US" sz="3600" dirty="0">
                <a:solidFill>
                  <a:srgbClr val="007FA3"/>
                </a:solidFill>
                <a:latin typeface="+mj-lt"/>
              </a:rPr>
              <a:t>Steps in Developing Effective Marketing Communication </a:t>
            </a:r>
            <a:r>
              <a:rPr lang="en-US" sz="2800" dirty="0">
                <a:latin typeface="+mj-lt"/>
              </a:rPr>
              <a:t>(2 of 10)</a:t>
            </a:r>
            <a:endParaRPr lang="en-US" sz="3600" b="1" dirty="0">
              <a:solidFill>
                <a:srgbClr val="007FA3"/>
              </a:solidFill>
              <a:latin typeface="+mj-lt"/>
            </a:endParaRPr>
          </a:p>
        </p:txBody>
      </p:sp>
      <p:sp>
        <p:nvSpPr>
          <p:cNvPr id="3" name="Content Placeholder 2"/>
          <p:cNvSpPr>
            <a:spLocks noGrp="1"/>
          </p:cNvSpPr>
          <p:nvPr>
            <p:ph idx="1"/>
          </p:nvPr>
        </p:nvSpPr>
        <p:spPr>
          <a:xfrm>
            <a:off x="457200" y="1610710"/>
            <a:ext cx="8229600" cy="3200400"/>
          </a:xfrm>
        </p:spPr>
        <p:txBody>
          <a:bodyPr>
            <a:normAutofit/>
          </a:bodyPr>
          <a:lstStyle/>
          <a:p>
            <a:pPr>
              <a:buFontTx/>
              <a:buNone/>
            </a:pPr>
            <a:r>
              <a:rPr lang="en-US" sz="2400" b="1" dirty="0"/>
              <a:t>Identifying the Target Audience</a:t>
            </a:r>
          </a:p>
          <a:p>
            <a:pPr lvl="0"/>
            <a:r>
              <a:rPr lang="en-US" sz="2400" dirty="0"/>
              <a:t>What will be said</a:t>
            </a:r>
          </a:p>
          <a:p>
            <a:pPr lvl="0"/>
            <a:r>
              <a:rPr lang="en-US" sz="2400" dirty="0"/>
              <a:t>How it will be said</a:t>
            </a:r>
          </a:p>
          <a:p>
            <a:pPr lvl="0"/>
            <a:r>
              <a:rPr lang="en-US" sz="2400" dirty="0"/>
              <a:t>When it will be said</a:t>
            </a:r>
          </a:p>
          <a:p>
            <a:pPr lvl="0"/>
            <a:r>
              <a:rPr lang="en-US" sz="2400" dirty="0"/>
              <a:t>Where it will be said</a:t>
            </a:r>
          </a:p>
          <a:p>
            <a:pPr lvl="0"/>
            <a:r>
              <a:rPr lang="en-US" sz="2400" dirty="0"/>
              <a:t>Who will say it</a:t>
            </a:r>
          </a:p>
        </p:txBody>
      </p:sp>
    </p:spTree>
    <p:extLst>
      <p:ext uri="{BB962C8B-B14F-4D97-AF65-F5344CB8AC3E}">
        <p14:creationId xmlns:p14="http://schemas.microsoft.com/office/powerpoint/2010/main" val="275076505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457201" y="183930"/>
            <a:ext cx="8229600" cy="1072663"/>
          </a:xfrm>
        </p:spPr>
        <p:txBody>
          <a:bodyPr>
            <a:noAutofit/>
          </a:bodyPr>
          <a:lstStyle/>
          <a:p>
            <a:r>
              <a:rPr lang="en-US" sz="3600" dirty="0">
                <a:solidFill>
                  <a:srgbClr val="007FA3"/>
                </a:solidFill>
                <a:latin typeface="+mj-lt"/>
              </a:rPr>
              <a:t>Steps in Developing Effective Marketing Communication </a:t>
            </a:r>
            <a:r>
              <a:rPr lang="en-US" sz="2800" dirty="0">
                <a:latin typeface="+mj-lt"/>
              </a:rPr>
              <a:t>(3 of 10)</a:t>
            </a:r>
            <a:endParaRPr lang="en-US" sz="3600" b="1" dirty="0">
              <a:solidFill>
                <a:srgbClr val="007FA3"/>
              </a:solidFill>
              <a:latin typeface="+mj-lt"/>
            </a:endParaRPr>
          </a:p>
        </p:txBody>
      </p:sp>
      <p:sp>
        <p:nvSpPr>
          <p:cNvPr id="3" name="Content Placeholder 2"/>
          <p:cNvSpPr>
            <a:spLocks noGrp="1"/>
          </p:cNvSpPr>
          <p:nvPr>
            <p:ph idx="1"/>
          </p:nvPr>
        </p:nvSpPr>
        <p:spPr>
          <a:xfrm>
            <a:off x="457200" y="1603979"/>
            <a:ext cx="8229600" cy="3241291"/>
          </a:xfrm>
        </p:spPr>
        <p:txBody>
          <a:bodyPr>
            <a:noAutofit/>
          </a:bodyPr>
          <a:lstStyle/>
          <a:p>
            <a:pPr marL="0" indent="0">
              <a:buNone/>
            </a:pPr>
            <a:r>
              <a:rPr lang="en-US" sz="2400" b="1" dirty="0"/>
              <a:t>Designing a Message</a:t>
            </a:r>
          </a:p>
          <a:p>
            <a:pPr marL="0" indent="0">
              <a:buNone/>
            </a:pPr>
            <a:r>
              <a:rPr lang="en-US" sz="2400" b="1" spc="-300" dirty="0">
                <a:solidFill>
                  <a:srgbClr val="000000"/>
                </a:solidFill>
              </a:rPr>
              <a:t>A I D </a:t>
            </a:r>
            <a:r>
              <a:rPr lang="en-US" sz="2400" b="1" dirty="0">
                <a:solidFill>
                  <a:srgbClr val="000000"/>
                </a:solidFill>
              </a:rPr>
              <a:t>A Model</a:t>
            </a:r>
          </a:p>
          <a:p>
            <a:pPr marL="0" indent="-342900">
              <a:buClr>
                <a:srgbClr val="0085B4"/>
              </a:buClr>
            </a:pPr>
            <a:r>
              <a:rPr lang="en-US" sz="2400" dirty="0">
                <a:solidFill>
                  <a:srgbClr val="000000"/>
                </a:solidFill>
              </a:rPr>
              <a:t>Get </a:t>
            </a:r>
            <a:r>
              <a:rPr lang="en-US" sz="2400" b="1" dirty="0">
                <a:solidFill>
                  <a:srgbClr val="000000"/>
                </a:solidFill>
              </a:rPr>
              <a:t>A</a:t>
            </a:r>
            <a:r>
              <a:rPr lang="en-US" sz="2400" dirty="0">
                <a:solidFill>
                  <a:srgbClr val="000000"/>
                </a:solidFill>
              </a:rPr>
              <a:t>ttention</a:t>
            </a:r>
          </a:p>
          <a:p>
            <a:pPr marL="0" indent="-342900">
              <a:buClr>
                <a:srgbClr val="0085B4"/>
              </a:buClr>
            </a:pPr>
            <a:r>
              <a:rPr lang="en-US" sz="2400" dirty="0">
                <a:solidFill>
                  <a:srgbClr val="000000"/>
                </a:solidFill>
              </a:rPr>
              <a:t>Hold </a:t>
            </a:r>
            <a:r>
              <a:rPr lang="en-US" sz="2400" b="1" dirty="0">
                <a:solidFill>
                  <a:srgbClr val="000000"/>
                </a:solidFill>
              </a:rPr>
              <a:t>I</a:t>
            </a:r>
            <a:r>
              <a:rPr lang="en-US" sz="2400" dirty="0">
                <a:solidFill>
                  <a:srgbClr val="000000"/>
                </a:solidFill>
              </a:rPr>
              <a:t>nterest</a:t>
            </a:r>
          </a:p>
          <a:p>
            <a:pPr marL="0" indent="-342900">
              <a:buClr>
                <a:srgbClr val="0085B4"/>
              </a:buClr>
            </a:pPr>
            <a:r>
              <a:rPr lang="en-US" sz="2400" dirty="0">
                <a:solidFill>
                  <a:srgbClr val="000000"/>
                </a:solidFill>
              </a:rPr>
              <a:t>Arouse </a:t>
            </a:r>
            <a:r>
              <a:rPr lang="en-US" sz="2400" b="1" dirty="0">
                <a:solidFill>
                  <a:srgbClr val="000000"/>
                </a:solidFill>
              </a:rPr>
              <a:t>D</a:t>
            </a:r>
            <a:r>
              <a:rPr lang="en-US" sz="2400" dirty="0">
                <a:solidFill>
                  <a:srgbClr val="000000"/>
                </a:solidFill>
              </a:rPr>
              <a:t>esire</a:t>
            </a:r>
          </a:p>
          <a:p>
            <a:pPr marL="0" indent="-342900">
              <a:buClr>
                <a:srgbClr val="0085B4"/>
              </a:buClr>
            </a:pPr>
            <a:r>
              <a:rPr lang="en-US" sz="2400" dirty="0">
                <a:solidFill>
                  <a:srgbClr val="000000"/>
                </a:solidFill>
              </a:rPr>
              <a:t>Obtain </a:t>
            </a:r>
            <a:r>
              <a:rPr lang="en-US" sz="2400" b="1" dirty="0">
                <a:solidFill>
                  <a:srgbClr val="000000"/>
                </a:solidFill>
              </a:rPr>
              <a:t>A</a:t>
            </a:r>
            <a:r>
              <a:rPr lang="en-US" sz="2400" dirty="0">
                <a:solidFill>
                  <a:srgbClr val="000000"/>
                </a:solidFill>
              </a:rPr>
              <a:t>ction</a:t>
            </a:r>
          </a:p>
        </p:txBody>
      </p:sp>
    </p:spTree>
    <p:extLst>
      <p:ext uri="{BB962C8B-B14F-4D97-AF65-F5344CB8AC3E}">
        <p14:creationId xmlns:p14="http://schemas.microsoft.com/office/powerpoint/2010/main" val="174750536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457200" y="207580"/>
            <a:ext cx="8240102" cy="1050839"/>
          </a:xfrm>
        </p:spPr>
        <p:txBody>
          <a:bodyPr>
            <a:noAutofit/>
          </a:bodyPr>
          <a:lstStyle/>
          <a:p>
            <a:r>
              <a:rPr lang="en-US" sz="3600" dirty="0">
                <a:solidFill>
                  <a:srgbClr val="007FA3"/>
                </a:solidFill>
                <a:latin typeface="+mj-lt"/>
              </a:rPr>
              <a:t>Steps in Developing Effective Marketing Communication </a:t>
            </a:r>
            <a:r>
              <a:rPr lang="en-US" sz="2800" dirty="0">
                <a:latin typeface="+mj-lt"/>
              </a:rPr>
              <a:t>(4 of 10)</a:t>
            </a:r>
            <a:endParaRPr lang="en-US" sz="3600" b="1" dirty="0">
              <a:solidFill>
                <a:srgbClr val="007FA3"/>
              </a:solidFill>
              <a:latin typeface="+mj-lt"/>
            </a:endParaRPr>
          </a:p>
        </p:txBody>
      </p:sp>
      <p:sp>
        <p:nvSpPr>
          <p:cNvPr id="3" name="Content Placeholder 2"/>
          <p:cNvSpPr>
            <a:spLocks noGrp="1"/>
          </p:cNvSpPr>
          <p:nvPr>
            <p:ph idx="1"/>
          </p:nvPr>
        </p:nvSpPr>
        <p:spPr>
          <a:xfrm>
            <a:off x="457200" y="1610710"/>
            <a:ext cx="8229600" cy="2885090"/>
          </a:xfrm>
        </p:spPr>
        <p:txBody>
          <a:bodyPr>
            <a:noAutofit/>
          </a:bodyPr>
          <a:lstStyle/>
          <a:p>
            <a:pPr marL="0" indent="0">
              <a:buNone/>
            </a:pPr>
            <a:r>
              <a:rPr lang="en-US" sz="2400" b="1" dirty="0">
                <a:solidFill>
                  <a:srgbClr val="000000"/>
                </a:solidFill>
              </a:rPr>
              <a:t>Message Content – “What to Say”</a:t>
            </a:r>
          </a:p>
          <a:p>
            <a:pPr marL="0" indent="0">
              <a:buNone/>
            </a:pPr>
            <a:r>
              <a:rPr lang="en-US" sz="2400" b="1" dirty="0">
                <a:solidFill>
                  <a:srgbClr val="000000"/>
                </a:solidFill>
              </a:rPr>
              <a:t>Rational appeal</a:t>
            </a:r>
            <a:r>
              <a:rPr lang="en-US" sz="2400" dirty="0">
                <a:solidFill>
                  <a:srgbClr val="000000"/>
                </a:solidFill>
              </a:rPr>
              <a:t> relates to the audience’s self-interest.</a:t>
            </a:r>
          </a:p>
          <a:p>
            <a:pPr marL="0" indent="0">
              <a:buNone/>
            </a:pPr>
            <a:r>
              <a:rPr lang="en-US" sz="2400" b="1" dirty="0">
                <a:solidFill>
                  <a:srgbClr val="000000"/>
                </a:solidFill>
              </a:rPr>
              <a:t>Emotional appeal</a:t>
            </a:r>
            <a:r>
              <a:rPr lang="en-US" sz="2400" dirty="0">
                <a:solidFill>
                  <a:srgbClr val="000000"/>
                </a:solidFill>
              </a:rPr>
              <a:t> is an attempt to stir up positive or negative emotions to motivate a purchase.</a:t>
            </a:r>
          </a:p>
          <a:p>
            <a:pPr marL="0" indent="0">
              <a:buNone/>
            </a:pPr>
            <a:r>
              <a:rPr lang="en-US" sz="2400" b="1" dirty="0">
                <a:solidFill>
                  <a:srgbClr val="000000"/>
                </a:solidFill>
              </a:rPr>
              <a:t>Moral appeal</a:t>
            </a:r>
            <a:r>
              <a:rPr lang="en-US" sz="2400" dirty="0">
                <a:solidFill>
                  <a:srgbClr val="000000"/>
                </a:solidFill>
              </a:rPr>
              <a:t> is directed to an audience’s sense of what is right and proper.</a:t>
            </a:r>
          </a:p>
        </p:txBody>
      </p:sp>
    </p:spTree>
    <p:extLst>
      <p:ext uri="{BB962C8B-B14F-4D97-AF65-F5344CB8AC3E}">
        <p14:creationId xmlns:p14="http://schemas.microsoft.com/office/powerpoint/2010/main" val="301944874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noChangeArrowheads="1"/>
          </p:cNvSpPr>
          <p:nvPr>
            <p:ph type="title"/>
          </p:nvPr>
        </p:nvSpPr>
        <p:spPr>
          <a:xfrm>
            <a:off x="457200" y="152400"/>
            <a:ext cx="8229600" cy="1097280"/>
          </a:xfrm>
        </p:spPr>
        <p:txBody>
          <a:bodyPr>
            <a:noAutofit/>
          </a:bodyPr>
          <a:lstStyle/>
          <a:p>
            <a:r>
              <a:rPr lang="en-US" sz="3600" dirty="0">
                <a:solidFill>
                  <a:srgbClr val="007FA3"/>
                </a:solidFill>
                <a:latin typeface="+mj-lt"/>
              </a:rPr>
              <a:t>Steps in Developing Effective Marketing Communication </a:t>
            </a:r>
            <a:r>
              <a:rPr lang="en-US" sz="2800" dirty="0">
                <a:latin typeface="+mj-lt"/>
              </a:rPr>
              <a:t>(5 of 10)</a:t>
            </a:r>
            <a:endParaRPr lang="en-US" sz="3600" b="1" dirty="0">
              <a:solidFill>
                <a:srgbClr val="007FA3"/>
              </a:solidFill>
              <a:latin typeface="+mj-lt"/>
            </a:endParaRPr>
          </a:p>
        </p:txBody>
      </p:sp>
      <p:sp>
        <p:nvSpPr>
          <p:cNvPr id="3" name="Content Placeholder 2"/>
          <p:cNvSpPr>
            <a:spLocks noGrp="1"/>
          </p:cNvSpPr>
          <p:nvPr>
            <p:ph idx="1"/>
          </p:nvPr>
        </p:nvSpPr>
        <p:spPr>
          <a:xfrm>
            <a:off x="304800" y="1328019"/>
            <a:ext cx="8229600" cy="1133553"/>
          </a:xfrm>
        </p:spPr>
        <p:txBody>
          <a:bodyPr>
            <a:noAutofit/>
          </a:bodyPr>
          <a:lstStyle/>
          <a:p>
            <a:pPr marL="0" indent="0">
              <a:spcBef>
                <a:spcPts val="600"/>
              </a:spcBef>
              <a:buNone/>
            </a:pPr>
            <a:r>
              <a:rPr lang="en-US" sz="2000" b="1" dirty="0"/>
              <a:t>Designing a Message</a:t>
            </a:r>
          </a:p>
          <a:p>
            <a:pPr marL="0" indent="0">
              <a:spcBef>
                <a:spcPts val="600"/>
              </a:spcBef>
              <a:buNone/>
            </a:pPr>
            <a:r>
              <a:rPr lang="en-US" sz="2000" b="1" dirty="0">
                <a:solidFill>
                  <a:srgbClr val="000000"/>
                </a:solidFill>
              </a:rPr>
              <a:t>Message content</a:t>
            </a:r>
            <a:r>
              <a:rPr lang="en-US" sz="2000" dirty="0">
                <a:solidFill>
                  <a:srgbClr val="000000"/>
                </a:solidFill>
              </a:rPr>
              <a:t> is “what to say.”</a:t>
            </a:r>
            <a:r>
              <a:rPr lang="tr-TR" sz="2000" dirty="0">
                <a:solidFill>
                  <a:srgbClr val="000000"/>
                </a:solidFill>
              </a:rPr>
              <a:t> </a:t>
            </a:r>
            <a:r>
              <a:rPr lang="en-US" sz="2000" kern="1200" dirty="0">
                <a:solidFill>
                  <a:schemeClr val="tx1"/>
                </a:solidFill>
                <a:effectLst/>
                <a:latin typeface="+mn-lt"/>
                <a:ea typeface="+mn-ea"/>
                <a:cs typeface="+mn-cs"/>
              </a:rPr>
              <a:t>The marketer has to figure out an appeal or theme that will produce the desired response. There are three types of appeals: rational, emotional, and moral. </a:t>
            </a:r>
          </a:p>
          <a:p>
            <a:pPr marL="0" indent="0">
              <a:spcBef>
                <a:spcPts val="600"/>
              </a:spcBef>
              <a:buNone/>
            </a:pPr>
            <a:r>
              <a:rPr lang="en-US" sz="2000" b="1" dirty="0">
                <a:solidFill>
                  <a:srgbClr val="000000"/>
                </a:solidFill>
              </a:rPr>
              <a:t>Message structure and format </a:t>
            </a:r>
            <a:r>
              <a:rPr lang="en-US" sz="2000" dirty="0">
                <a:solidFill>
                  <a:srgbClr val="000000"/>
                </a:solidFill>
              </a:rPr>
              <a:t>is “how to say it.”</a:t>
            </a:r>
            <a:r>
              <a:rPr lang="tr-TR" sz="2000" dirty="0">
                <a:solidFill>
                  <a:srgbClr val="000000"/>
                </a:solidFill>
              </a:rPr>
              <a:t> </a:t>
            </a:r>
            <a:r>
              <a:rPr lang="en-US" sz="2000" kern="1200" dirty="0">
                <a:solidFill>
                  <a:schemeClr val="tx1"/>
                </a:solidFill>
                <a:effectLst/>
                <a:latin typeface="+mn-lt"/>
                <a:ea typeface="+mn-ea"/>
                <a:cs typeface="+mn-cs"/>
              </a:rPr>
              <a:t>The first is whether to draw a conclusion or leave it to the audience. Research suggests that, in many cases, rather than drawing a conclusion, the advertiser is better off asking questions and letting buyers come to their own conclusions.</a:t>
            </a:r>
          </a:p>
          <a:p>
            <a:pPr marL="0" indent="0">
              <a:spcBef>
                <a:spcPts val="600"/>
              </a:spcBef>
              <a:buNone/>
            </a:pPr>
            <a:endParaRPr lang="en-US" sz="2000" dirty="0">
              <a:solidFill>
                <a:srgbClr val="000000"/>
              </a:solidFill>
            </a:endParaRPr>
          </a:p>
        </p:txBody>
      </p:sp>
      <p:sp>
        <p:nvSpPr>
          <p:cNvPr id="5" name="Content Placeholder 4"/>
          <p:cNvSpPr>
            <a:spLocks noGrp="1"/>
          </p:cNvSpPr>
          <p:nvPr>
            <p:ph sz="quarter" idx="14"/>
          </p:nvPr>
        </p:nvSpPr>
        <p:spPr>
          <a:xfrm>
            <a:off x="323385" y="4191000"/>
            <a:ext cx="8229600" cy="900357"/>
          </a:xfrm>
        </p:spPr>
        <p:txBody>
          <a:bodyPr/>
          <a:lstStyle/>
          <a:p>
            <a:pPr marL="0" indent="0">
              <a:buNone/>
            </a:pPr>
            <a:r>
              <a:rPr lang="en-US" sz="2000" b="1" dirty="0"/>
              <a:t>Message format</a:t>
            </a:r>
            <a:r>
              <a:rPr lang="en-US" sz="2000" dirty="0"/>
              <a:t>: To attract attention, advertisers can use novelty and contrast, eye-catching images and headlines, and distinctive formats</a:t>
            </a:r>
            <a:r>
              <a:rPr lang="tr-TR" sz="2000" dirty="0"/>
              <a:t>.</a:t>
            </a:r>
            <a:r>
              <a:rPr lang="en-US" sz="2000" kern="1200" dirty="0">
                <a:solidFill>
                  <a:schemeClr val="tx1"/>
                </a:solidFill>
                <a:effectLst/>
                <a:latin typeface="+mn-lt"/>
                <a:ea typeface="+mn-ea"/>
                <a:cs typeface="+mn-cs"/>
              </a:rPr>
              <a:t> In a print ad, the communicator has to decide on the headline, copy, illustration, and colors. </a:t>
            </a:r>
            <a:endParaRPr lang="en-IN" sz="2000" dirty="0"/>
          </a:p>
        </p:txBody>
      </p:sp>
    </p:spTree>
    <p:extLst>
      <p:ext uri="{BB962C8B-B14F-4D97-AF65-F5344CB8AC3E}">
        <p14:creationId xmlns:p14="http://schemas.microsoft.com/office/powerpoint/2010/main" val="37469176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459828" y="215460"/>
            <a:ext cx="8226972" cy="1042727"/>
          </a:xfrm>
        </p:spPr>
        <p:txBody>
          <a:bodyPr>
            <a:noAutofit/>
          </a:bodyPr>
          <a:lstStyle/>
          <a:p>
            <a:r>
              <a:rPr lang="en-US" sz="3600" dirty="0">
                <a:solidFill>
                  <a:srgbClr val="007FA3"/>
                </a:solidFill>
                <a:latin typeface="+mj-lt"/>
              </a:rPr>
              <a:t>Steps in Developing Effective Marketing Communication </a:t>
            </a:r>
            <a:r>
              <a:rPr lang="en-US" sz="2800" dirty="0">
                <a:latin typeface="+mj-lt"/>
              </a:rPr>
              <a:t>(6 of 10)</a:t>
            </a:r>
            <a:endParaRPr lang="en-US" sz="3600" b="1" dirty="0">
              <a:solidFill>
                <a:srgbClr val="007FA3"/>
              </a:solidFill>
              <a:latin typeface="+mj-lt"/>
            </a:endParaRPr>
          </a:p>
        </p:txBody>
      </p:sp>
      <p:sp>
        <p:nvSpPr>
          <p:cNvPr id="3" name="Content Placeholder 2"/>
          <p:cNvSpPr>
            <a:spLocks noGrp="1"/>
          </p:cNvSpPr>
          <p:nvPr>
            <p:ph idx="1"/>
          </p:nvPr>
        </p:nvSpPr>
        <p:spPr>
          <a:xfrm>
            <a:off x="476250" y="1600200"/>
            <a:ext cx="8210550" cy="3581400"/>
          </a:xfrm>
        </p:spPr>
        <p:txBody>
          <a:bodyPr>
            <a:noAutofit/>
          </a:bodyPr>
          <a:lstStyle/>
          <a:p>
            <a:pPr marL="0" indent="0">
              <a:buNone/>
            </a:pPr>
            <a:r>
              <a:rPr lang="en-US" sz="2400" b="1" dirty="0">
                <a:solidFill>
                  <a:srgbClr val="000000"/>
                </a:solidFill>
              </a:rPr>
              <a:t>Choosing Communication Channels and Media</a:t>
            </a:r>
          </a:p>
          <a:p>
            <a:pPr marL="0" indent="0">
              <a:buNone/>
            </a:pPr>
            <a:r>
              <a:rPr lang="en-US" sz="2400" b="1" dirty="0">
                <a:solidFill>
                  <a:srgbClr val="000000"/>
                </a:solidFill>
              </a:rPr>
              <a:t>Personal communication</a:t>
            </a:r>
            <a:r>
              <a:rPr lang="en-US" sz="2400" dirty="0">
                <a:solidFill>
                  <a:srgbClr val="000000"/>
                </a:solidFill>
              </a:rPr>
              <a:t> involves two or more people communicating directly with each other.</a:t>
            </a:r>
          </a:p>
          <a:p>
            <a:pPr>
              <a:buClr>
                <a:srgbClr val="0085B4"/>
              </a:buClr>
            </a:pPr>
            <a:r>
              <a:rPr lang="en-US" sz="2400" dirty="0">
                <a:solidFill>
                  <a:srgbClr val="000000"/>
                </a:solidFill>
              </a:rPr>
              <a:t>Face-to-face</a:t>
            </a:r>
          </a:p>
          <a:p>
            <a:pPr>
              <a:buClr>
                <a:srgbClr val="0085B4"/>
              </a:buClr>
            </a:pPr>
            <a:r>
              <a:rPr lang="en-US" sz="2400" dirty="0">
                <a:solidFill>
                  <a:srgbClr val="000000"/>
                </a:solidFill>
              </a:rPr>
              <a:t>Phone</a:t>
            </a:r>
          </a:p>
          <a:p>
            <a:pPr>
              <a:buClr>
                <a:srgbClr val="0085B4"/>
              </a:buClr>
            </a:pPr>
            <a:r>
              <a:rPr lang="en-US" sz="2400" dirty="0">
                <a:solidFill>
                  <a:srgbClr val="000000"/>
                </a:solidFill>
              </a:rPr>
              <a:t>Mail or email</a:t>
            </a:r>
          </a:p>
          <a:p>
            <a:pPr>
              <a:buClr>
                <a:srgbClr val="0085B4"/>
              </a:buClr>
            </a:pPr>
            <a:r>
              <a:rPr lang="en-US" sz="2400" dirty="0">
                <a:solidFill>
                  <a:srgbClr val="000000"/>
                </a:solidFill>
              </a:rPr>
              <a:t>Texting or internet chat</a:t>
            </a:r>
          </a:p>
        </p:txBody>
      </p:sp>
    </p:spTree>
    <p:extLst>
      <p:ext uri="{BB962C8B-B14F-4D97-AF65-F5344CB8AC3E}">
        <p14:creationId xmlns:p14="http://schemas.microsoft.com/office/powerpoint/2010/main" val="392894950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398"/>
            <a:ext cx="8229600" cy="474452"/>
          </a:xfrm>
        </p:spPr>
        <p:txBody>
          <a:bodyPr wrap="square">
            <a:noAutofit/>
          </a:bodyPr>
          <a:lstStyle/>
          <a:p>
            <a:r>
              <a:rPr lang="en-IN" altLang="en-US" sz="3600" dirty="0">
                <a:latin typeface="+mj-lt"/>
                <a:ea typeface="ヒラギノ角ゴ Pro W3" charset="-128"/>
              </a:rPr>
              <a:t>Learning Objectives</a:t>
            </a:r>
            <a:endParaRPr lang="en-US" sz="2800" dirty="0">
              <a:latin typeface="+mj-lt"/>
            </a:endParaRPr>
          </a:p>
        </p:txBody>
      </p:sp>
      <p:sp>
        <p:nvSpPr>
          <p:cNvPr id="3" name="Content Placeholder 2"/>
          <p:cNvSpPr>
            <a:spLocks noGrp="1"/>
          </p:cNvSpPr>
          <p:nvPr>
            <p:ph idx="1"/>
          </p:nvPr>
        </p:nvSpPr>
        <p:spPr>
          <a:xfrm>
            <a:off x="457200" y="986909"/>
            <a:ext cx="8229600" cy="3531736"/>
          </a:xfrm>
        </p:spPr>
        <p:txBody>
          <a:bodyPr>
            <a:spAutoFit/>
          </a:bodyPr>
          <a:lstStyle/>
          <a:p>
            <a:pPr marL="771525" indent="-771525">
              <a:buNone/>
            </a:pPr>
            <a:r>
              <a:rPr lang="en-US" sz="2400" b="1" dirty="0">
                <a:solidFill>
                  <a:srgbClr val="007FA3"/>
                </a:solidFill>
                <a:cs typeface="Arial"/>
              </a:rPr>
              <a:t>14.1</a:t>
            </a:r>
            <a:r>
              <a:rPr lang="en-US" sz="2400" b="1" dirty="0">
                <a:solidFill>
                  <a:srgbClr val="4472C4"/>
                </a:solidFill>
                <a:cs typeface="Arial"/>
              </a:rPr>
              <a:t>  </a:t>
            </a:r>
            <a:r>
              <a:rPr lang="en-US" sz="2400" dirty="0"/>
              <a:t>Define the five promotion mix tools for communicating customer value.</a:t>
            </a:r>
          </a:p>
          <a:p>
            <a:pPr marL="771525" indent="-771525">
              <a:buNone/>
            </a:pPr>
            <a:r>
              <a:rPr lang="en-US" sz="2400" b="1" dirty="0">
                <a:solidFill>
                  <a:srgbClr val="007FA3"/>
                </a:solidFill>
                <a:cs typeface="Arial"/>
              </a:rPr>
              <a:t>14.2</a:t>
            </a:r>
            <a:r>
              <a:rPr lang="en-US" sz="2400" b="1" dirty="0">
                <a:solidFill>
                  <a:srgbClr val="4472C4"/>
                </a:solidFill>
                <a:cs typeface="Arial"/>
              </a:rPr>
              <a:t>  </a:t>
            </a:r>
            <a:r>
              <a:rPr lang="en-US" sz="2400" dirty="0"/>
              <a:t>Discuss the changing communications landscape and the need for integrated marketing communications.</a:t>
            </a:r>
          </a:p>
          <a:p>
            <a:pPr marL="771525" indent="-771525">
              <a:buNone/>
            </a:pPr>
            <a:r>
              <a:rPr lang="en-US" sz="2400" b="1" dirty="0">
                <a:solidFill>
                  <a:srgbClr val="007FA3"/>
                </a:solidFill>
                <a:cs typeface="Arial"/>
              </a:rPr>
              <a:t>14.3</a:t>
            </a:r>
            <a:r>
              <a:rPr lang="en-US" sz="2400" b="1" dirty="0">
                <a:solidFill>
                  <a:srgbClr val="4472C4"/>
                </a:solidFill>
                <a:cs typeface="Arial"/>
              </a:rPr>
              <a:t>  </a:t>
            </a:r>
            <a:r>
              <a:rPr lang="en-US" sz="2400" dirty="0"/>
              <a:t>Outline the communication process and the steps in developing effective marketing communications.</a:t>
            </a:r>
          </a:p>
          <a:p>
            <a:pPr marL="771525" indent="-771525">
              <a:buNone/>
            </a:pPr>
            <a:r>
              <a:rPr lang="en-US" sz="2400" b="1" dirty="0">
                <a:solidFill>
                  <a:srgbClr val="007FA3"/>
                </a:solidFill>
                <a:cs typeface="Arial"/>
              </a:rPr>
              <a:t>14.4 </a:t>
            </a:r>
            <a:r>
              <a:rPr lang="en-US" sz="2400" b="1" dirty="0">
                <a:solidFill>
                  <a:srgbClr val="007FA3"/>
                </a:solidFill>
              </a:rPr>
              <a:t> </a:t>
            </a:r>
            <a:r>
              <a:rPr lang="en-US" sz="2400" dirty="0"/>
              <a:t>Explain the methods for setting the promotion budget and factors that affect the design of the promotion mix.</a:t>
            </a:r>
          </a:p>
        </p:txBody>
      </p:sp>
    </p:spTree>
    <p:extLst>
      <p:ext uri="{BB962C8B-B14F-4D97-AF65-F5344CB8AC3E}">
        <p14:creationId xmlns:p14="http://schemas.microsoft.com/office/powerpoint/2010/main" val="571403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457201" y="167822"/>
            <a:ext cx="8229600" cy="1087678"/>
          </a:xfrm>
        </p:spPr>
        <p:txBody>
          <a:bodyPr>
            <a:noAutofit/>
          </a:bodyPr>
          <a:lstStyle/>
          <a:p>
            <a:r>
              <a:rPr lang="en-US" sz="3600" dirty="0">
                <a:solidFill>
                  <a:srgbClr val="007FA3"/>
                </a:solidFill>
                <a:latin typeface="+mj-lt"/>
              </a:rPr>
              <a:t>Steps in Developing Effective Marketing Communication </a:t>
            </a:r>
            <a:r>
              <a:rPr lang="en-US" sz="2800" dirty="0">
                <a:latin typeface="+mj-lt"/>
              </a:rPr>
              <a:t>(7 of 10)</a:t>
            </a:r>
            <a:endParaRPr lang="en-US" sz="3600" b="1" dirty="0">
              <a:solidFill>
                <a:srgbClr val="007FA3"/>
              </a:solidFill>
              <a:latin typeface="+mj-lt"/>
            </a:endParaRPr>
          </a:p>
        </p:txBody>
      </p:sp>
      <p:sp>
        <p:nvSpPr>
          <p:cNvPr id="3" name="Content Placeholder 2"/>
          <p:cNvSpPr>
            <a:spLocks noGrp="1"/>
          </p:cNvSpPr>
          <p:nvPr>
            <p:ph idx="1"/>
          </p:nvPr>
        </p:nvSpPr>
        <p:spPr>
          <a:xfrm>
            <a:off x="457200" y="1593274"/>
            <a:ext cx="8229600" cy="2673926"/>
          </a:xfrm>
        </p:spPr>
        <p:txBody>
          <a:bodyPr>
            <a:noAutofit/>
          </a:bodyPr>
          <a:lstStyle/>
          <a:p>
            <a:pPr marL="0" indent="0">
              <a:buNone/>
            </a:pPr>
            <a:r>
              <a:rPr lang="en-US" sz="2400" b="1" dirty="0">
                <a:solidFill>
                  <a:srgbClr val="000000"/>
                </a:solidFill>
              </a:rPr>
              <a:t>Choosing Communication Channels and Media</a:t>
            </a:r>
          </a:p>
          <a:p>
            <a:pPr marL="0" indent="0">
              <a:buNone/>
            </a:pPr>
            <a:r>
              <a:rPr lang="en-US" sz="2400" b="1" dirty="0">
                <a:solidFill>
                  <a:srgbClr val="000000"/>
                </a:solidFill>
              </a:rPr>
              <a:t>Opinion leaders</a:t>
            </a:r>
            <a:r>
              <a:rPr lang="en-US" sz="2400" dirty="0">
                <a:solidFill>
                  <a:srgbClr val="000000"/>
                </a:solidFill>
              </a:rPr>
              <a:t> are people whose opinions are sought by others.</a:t>
            </a:r>
          </a:p>
          <a:p>
            <a:pPr marL="0" indent="0">
              <a:buNone/>
            </a:pPr>
            <a:r>
              <a:rPr lang="en-US" sz="2400" b="1" dirty="0">
                <a:solidFill>
                  <a:srgbClr val="000000"/>
                </a:solidFill>
              </a:rPr>
              <a:t>Buzz marketing</a:t>
            </a:r>
            <a:r>
              <a:rPr lang="en-US" sz="2400" dirty="0">
                <a:solidFill>
                  <a:srgbClr val="000000"/>
                </a:solidFill>
              </a:rPr>
              <a:t> involves cultivating opinion leaders and getting them to spread information about a product or service to others in their communities.</a:t>
            </a:r>
            <a:endParaRPr lang="en-US" sz="2400" b="1" dirty="0">
              <a:solidFill>
                <a:srgbClr val="000000"/>
              </a:solidFill>
            </a:endParaRPr>
          </a:p>
        </p:txBody>
      </p:sp>
    </p:spTree>
    <p:extLst>
      <p:ext uri="{BB962C8B-B14F-4D97-AF65-F5344CB8AC3E}">
        <p14:creationId xmlns:p14="http://schemas.microsoft.com/office/powerpoint/2010/main" val="205704250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457200" y="194440"/>
            <a:ext cx="8229600" cy="1055947"/>
          </a:xfrm>
        </p:spPr>
        <p:txBody>
          <a:bodyPr>
            <a:noAutofit/>
          </a:bodyPr>
          <a:lstStyle/>
          <a:p>
            <a:r>
              <a:rPr lang="en-US" sz="3600" dirty="0">
                <a:solidFill>
                  <a:srgbClr val="007FA3"/>
                </a:solidFill>
                <a:latin typeface="+mj-lt"/>
              </a:rPr>
              <a:t>Steps in Developing Effective Marketing Communication </a:t>
            </a:r>
            <a:r>
              <a:rPr lang="en-US" sz="2800" dirty="0">
                <a:latin typeface="+mj-lt"/>
              </a:rPr>
              <a:t>(8 of 10)</a:t>
            </a:r>
            <a:endParaRPr lang="en-US" sz="3600" b="1" dirty="0">
              <a:solidFill>
                <a:srgbClr val="007FA3"/>
              </a:solidFill>
              <a:latin typeface="+mj-lt"/>
            </a:endParaRPr>
          </a:p>
        </p:txBody>
      </p:sp>
      <p:sp>
        <p:nvSpPr>
          <p:cNvPr id="3" name="Content Placeholder 2"/>
          <p:cNvSpPr>
            <a:spLocks noGrp="1"/>
          </p:cNvSpPr>
          <p:nvPr>
            <p:ph idx="1"/>
          </p:nvPr>
        </p:nvSpPr>
        <p:spPr>
          <a:xfrm>
            <a:off x="457200" y="1611352"/>
            <a:ext cx="8229600" cy="1709918"/>
          </a:xfrm>
        </p:spPr>
        <p:txBody>
          <a:bodyPr>
            <a:noAutofit/>
          </a:bodyPr>
          <a:lstStyle/>
          <a:p>
            <a:pPr marL="0" indent="0">
              <a:buNone/>
            </a:pPr>
            <a:r>
              <a:rPr lang="en-US" sz="2400" b="1" dirty="0">
                <a:solidFill>
                  <a:srgbClr val="000000"/>
                </a:solidFill>
              </a:rPr>
              <a:t>Choosing Communication Channels and Media</a:t>
            </a:r>
          </a:p>
          <a:p>
            <a:pPr marL="0" indent="0">
              <a:buNone/>
            </a:pPr>
            <a:r>
              <a:rPr lang="en-US" sz="2400" b="1" dirty="0" err="1">
                <a:solidFill>
                  <a:srgbClr val="000000"/>
                </a:solidFill>
              </a:rPr>
              <a:t>Nonpersonal</a:t>
            </a:r>
            <a:r>
              <a:rPr lang="en-US" sz="2400" b="1" dirty="0">
                <a:solidFill>
                  <a:srgbClr val="000000"/>
                </a:solidFill>
              </a:rPr>
              <a:t> communication</a:t>
            </a:r>
            <a:r>
              <a:rPr lang="en-US" sz="2400" dirty="0">
                <a:solidFill>
                  <a:srgbClr val="000000"/>
                </a:solidFill>
              </a:rPr>
              <a:t> channels are media that carry messages without personal contact or feedback, including major media, atmospheres, and events.</a:t>
            </a:r>
          </a:p>
        </p:txBody>
      </p:sp>
    </p:spTree>
    <p:extLst>
      <p:ext uri="{BB962C8B-B14F-4D97-AF65-F5344CB8AC3E}">
        <p14:creationId xmlns:p14="http://schemas.microsoft.com/office/powerpoint/2010/main" val="17410645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459658" y="136116"/>
            <a:ext cx="8227142" cy="1114614"/>
          </a:xfrm>
        </p:spPr>
        <p:txBody>
          <a:bodyPr>
            <a:noAutofit/>
          </a:bodyPr>
          <a:lstStyle/>
          <a:p>
            <a:r>
              <a:rPr lang="en-US" sz="3600" dirty="0">
                <a:solidFill>
                  <a:srgbClr val="007FA3"/>
                </a:solidFill>
                <a:latin typeface="+mj-lt"/>
              </a:rPr>
              <a:t>Steps in Developing Effective Marketing Communication </a:t>
            </a:r>
            <a:r>
              <a:rPr lang="en-US" sz="2800" dirty="0">
                <a:latin typeface="+mj-lt"/>
              </a:rPr>
              <a:t>(9 of 10)</a:t>
            </a:r>
            <a:endParaRPr lang="en-US" sz="3600" b="1" dirty="0">
              <a:solidFill>
                <a:srgbClr val="007FA3"/>
              </a:solidFill>
              <a:latin typeface="+mj-lt"/>
            </a:endParaRPr>
          </a:p>
        </p:txBody>
      </p:sp>
      <p:sp>
        <p:nvSpPr>
          <p:cNvPr id="3" name="Content Placeholder 2"/>
          <p:cNvSpPr>
            <a:spLocks noGrp="1"/>
          </p:cNvSpPr>
          <p:nvPr>
            <p:ph idx="1"/>
          </p:nvPr>
        </p:nvSpPr>
        <p:spPr>
          <a:xfrm>
            <a:off x="457200" y="1600200"/>
            <a:ext cx="8229600" cy="3850891"/>
          </a:xfrm>
        </p:spPr>
        <p:txBody>
          <a:bodyPr>
            <a:noAutofit/>
          </a:bodyPr>
          <a:lstStyle/>
          <a:p>
            <a:pPr marL="0" indent="0">
              <a:buNone/>
            </a:pPr>
            <a:r>
              <a:rPr lang="en-US" sz="2400" b="1" dirty="0">
                <a:solidFill>
                  <a:srgbClr val="000000"/>
                </a:solidFill>
              </a:rPr>
              <a:t>Selecting the Message Source</a:t>
            </a:r>
          </a:p>
          <a:p>
            <a:pPr marL="0" indent="0">
              <a:buNone/>
            </a:pPr>
            <a:r>
              <a:rPr lang="en-US" sz="2400" dirty="0">
                <a:solidFill>
                  <a:srgbClr val="000000"/>
                </a:solidFill>
              </a:rPr>
              <a:t>The message’s impact depends on how the target audience views the communicator.</a:t>
            </a:r>
          </a:p>
          <a:p>
            <a:pPr>
              <a:buClr>
                <a:srgbClr val="0085B4"/>
              </a:buClr>
            </a:pPr>
            <a:r>
              <a:rPr lang="en-US" sz="2400" dirty="0">
                <a:solidFill>
                  <a:srgbClr val="000000"/>
                </a:solidFill>
              </a:rPr>
              <a:t>Celebrities</a:t>
            </a:r>
          </a:p>
          <a:p>
            <a:pPr marL="681037" lvl="1" indent="-342900">
              <a:buClr>
                <a:srgbClr val="0085B4"/>
              </a:buClr>
            </a:pPr>
            <a:r>
              <a:rPr lang="en-US" sz="2400" dirty="0">
                <a:solidFill>
                  <a:srgbClr val="000000"/>
                </a:solidFill>
              </a:rPr>
              <a:t>Athletes</a:t>
            </a:r>
          </a:p>
          <a:p>
            <a:pPr marL="681037" lvl="1" indent="-342900">
              <a:buClr>
                <a:srgbClr val="0085B4"/>
              </a:buClr>
            </a:pPr>
            <a:r>
              <a:rPr lang="en-US" sz="2400" dirty="0">
                <a:solidFill>
                  <a:srgbClr val="000000"/>
                </a:solidFill>
              </a:rPr>
              <a:t>Entertainers</a:t>
            </a:r>
          </a:p>
          <a:p>
            <a:pPr>
              <a:buClr>
                <a:srgbClr val="0085B4"/>
              </a:buClr>
            </a:pPr>
            <a:r>
              <a:rPr lang="en-US" sz="2400" dirty="0">
                <a:solidFill>
                  <a:srgbClr val="000000"/>
                </a:solidFill>
              </a:rPr>
              <a:t>Professionals</a:t>
            </a:r>
          </a:p>
          <a:p>
            <a:pPr marL="739775" lvl="1" indent="-342900">
              <a:buClr>
                <a:srgbClr val="0085B4"/>
              </a:buClr>
            </a:pPr>
            <a:r>
              <a:rPr lang="en-US" sz="2400" dirty="0">
                <a:solidFill>
                  <a:srgbClr val="000000"/>
                </a:solidFill>
              </a:rPr>
              <a:t>Health-care providers</a:t>
            </a:r>
          </a:p>
        </p:txBody>
      </p:sp>
    </p:spTree>
    <p:extLst>
      <p:ext uri="{BB962C8B-B14F-4D97-AF65-F5344CB8AC3E}">
        <p14:creationId xmlns:p14="http://schemas.microsoft.com/office/powerpoint/2010/main" val="297393424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457200" y="218780"/>
            <a:ext cx="7816646" cy="1031950"/>
          </a:xfrm>
        </p:spPr>
        <p:txBody>
          <a:bodyPr>
            <a:noAutofit/>
          </a:bodyPr>
          <a:lstStyle/>
          <a:p>
            <a:r>
              <a:rPr lang="en-US" sz="3600" dirty="0">
                <a:solidFill>
                  <a:srgbClr val="007FA3"/>
                </a:solidFill>
                <a:latin typeface="+mj-lt"/>
              </a:rPr>
              <a:t>Steps in Developing Effective Marketing Communication </a:t>
            </a:r>
            <a:r>
              <a:rPr lang="en-US" sz="2800" dirty="0">
                <a:latin typeface="+mj-lt"/>
              </a:rPr>
              <a:t>(10 of 10)</a:t>
            </a:r>
            <a:endParaRPr lang="en-US" sz="3600" b="1" dirty="0">
              <a:solidFill>
                <a:srgbClr val="007FA3"/>
              </a:solidFill>
              <a:latin typeface="+mj-lt"/>
            </a:endParaRPr>
          </a:p>
        </p:txBody>
      </p:sp>
      <p:sp>
        <p:nvSpPr>
          <p:cNvPr id="3" name="Content Placeholder 2"/>
          <p:cNvSpPr>
            <a:spLocks noGrp="1"/>
          </p:cNvSpPr>
          <p:nvPr>
            <p:ph idx="1"/>
          </p:nvPr>
        </p:nvSpPr>
        <p:spPr>
          <a:xfrm>
            <a:off x="457200" y="1608217"/>
            <a:ext cx="8229600" cy="1854943"/>
          </a:xfrm>
        </p:spPr>
        <p:txBody>
          <a:bodyPr>
            <a:noAutofit/>
          </a:bodyPr>
          <a:lstStyle/>
          <a:p>
            <a:pPr marL="0" indent="0">
              <a:buNone/>
            </a:pPr>
            <a:r>
              <a:rPr lang="en-US" sz="2400" b="1" dirty="0">
                <a:solidFill>
                  <a:srgbClr val="000000"/>
                </a:solidFill>
              </a:rPr>
              <a:t>Collecting Feedback</a:t>
            </a:r>
          </a:p>
          <a:p>
            <a:pPr marL="0" indent="0">
              <a:buNone/>
            </a:pPr>
            <a:r>
              <a:rPr lang="en-US" sz="2400" b="1" dirty="0">
                <a:solidFill>
                  <a:srgbClr val="000000"/>
                </a:solidFill>
              </a:rPr>
              <a:t>Collecting feedback </a:t>
            </a:r>
            <a:r>
              <a:rPr lang="en-US" sz="2400" dirty="0">
                <a:solidFill>
                  <a:srgbClr val="000000"/>
                </a:solidFill>
              </a:rPr>
              <a:t>involves the communicator understanding the effect on the target audience by measuring behavior resulting from the content.</a:t>
            </a:r>
          </a:p>
        </p:txBody>
      </p:sp>
    </p:spTree>
    <p:extLst>
      <p:ext uri="{BB962C8B-B14F-4D97-AF65-F5344CB8AC3E}">
        <p14:creationId xmlns:p14="http://schemas.microsoft.com/office/powerpoint/2010/main" val="70024658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462455" y="178158"/>
            <a:ext cx="8224345" cy="935169"/>
          </a:xfrm>
        </p:spPr>
        <p:txBody>
          <a:bodyPr>
            <a:noAutofit/>
          </a:bodyPr>
          <a:lstStyle/>
          <a:p>
            <a:r>
              <a:rPr lang="en-US" sz="3600" dirty="0">
                <a:solidFill>
                  <a:srgbClr val="007FA3"/>
                </a:solidFill>
                <a:latin typeface="+mj-lt"/>
              </a:rPr>
              <a:t>Shaping the Overall Promotional Mix </a:t>
            </a:r>
            <a:r>
              <a:rPr lang="en-US" sz="2800" dirty="0">
                <a:solidFill>
                  <a:srgbClr val="007FA3"/>
                </a:solidFill>
                <a:latin typeface="+mj-lt"/>
              </a:rPr>
              <a:t>(1 of 5)</a:t>
            </a:r>
            <a:endParaRPr lang="en-US" sz="2800" b="1" dirty="0">
              <a:solidFill>
                <a:srgbClr val="007FA3"/>
              </a:solidFill>
              <a:latin typeface="+mj-lt"/>
            </a:endParaRPr>
          </a:p>
        </p:txBody>
      </p:sp>
      <p:sp>
        <p:nvSpPr>
          <p:cNvPr id="2" name="Content Placeholder 1"/>
          <p:cNvSpPr>
            <a:spLocks noGrp="1"/>
          </p:cNvSpPr>
          <p:nvPr>
            <p:ph type="body" sz="quarter" idx="13"/>
          </p:nvPr>
        </p:nvSpPr>
        <p:spPr>
          <a:xfrm>
            <a:off x="457200" y="1595914"/>
            <a:ext cx="8229600" cy="1219200"/>
          </a:xfrm>
        </p:spPr>
        <p:txBody>
          <a:bodyPr>
            <a:noAutofit/>
          </a:bodyPr>
          <a:lstStyle/>
          <a:p>
            <a:pPr marL="0" indent="0" algn="l"/>
            <a:r>
              <a:rPr lang="en-US" sz="2400" i="0" dirty="0">
                <a:solidFill>
                  <a:srgbClr val="000000"/>
                </a:solidFill>
              </a:rPr>
              <a:t>The concept of </a:t>
            </a:r>
            <a:r>
              <a:rPr lang="en-US" sz="2400" b="1" i="0" dirty="0">
                <a:solidFill>
                  <a:srgbClr val="000000"/>
                </a:solidFill>
              </a:rPr>
              <a:t>integrated marketing communications </a:t>
            </a:r>
            <a:r>
              <a:rPr lang="en-US" sz="2400" i="0" dirty="0">
                <a:solidFill>
                  <a:srgbClr val="000000"/>
                </a:solidFill>
              </a:rPr>
              <a:t>suggests that the company must blend the promotion tools carefully into a coordinated </a:t>
            </a:r>
            <a:r>
              <a:rPr lang="en-US" sz="2400" b="1" i="0" dirty="0">
                <a:solidFill>
                  <a:srgbClr val="000000"/>
                </a:solidFill>
              </a:rPr>
              <a:t>promotion mix</a:t>
            </a:r>
            <a:r>
              <a:rPr lang="en-US" sz="2400" i="0" dirty="0">
                <a:solidFill>
                  <a:srgbClr val="000000"/>
                </a:solidFill>
              </a:rPr>
              <a:t>. </a:t>
            </a:r>
          </a:p>
        </p:txBody>
      </p:sp>
    </p:spTree>
    <p:extLst>
      <p:ext uri="{BB962C8B-B14F-4D97-AF65-F5344CB8AC3E}">
        <p14:creationId xmlns:p14="http://schemas.microsoft.com/office/powerpoint/2010/main" val="119949358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457200" y="182777"/>
            <a:ext cx="8229600" cy="935539"/>
          </a:xfrm>
        </p:spPr>
        <p:txBody>
          <a:bodyPr>
            <a:noAutofit/>
          </a:bodyPr>
          <a:lstStyle/>
          <a:p>
            <a:r>
              <a:rPr lang="en-US" sz="3600" dirty="0">
                <a:latin typeface="+mj-lt"/>
              </a:rPr>
              <a:t>Shaping the Overall Promotional Mix </a:t>
            </a:r>
            <a:r>
              <a:rPr lang="en-US" sz="2800" dirty="0">
                <a:latin typeface="+mj-lt"/>
              </a:rPr>
              <a:t>(2 of 5)</a:t>
            </a:r>
            <a:endParaRPr lang="en-US" sz="3600" b="1" dirty="0">
              <a:solidFill>
                <a:srgbClr val="007FA3"/>
              </a:solidFill>
              <a:latin typeface="+mj-lt"/>
            </a:endParaRPr>
          </a:p>
        </p:txBody>
      </p:sp>
      <p:sp>
        <p:nvSpPr>
          <p:cNvPr id="3" name="Content Placeholder 2"/>
          <p:cNvSpPr>
            <a:spLocks noGrp="1"/>
          </p:cNvSpPr>
          <p:nvPr>
            <p:ph idx="1"/>
          </p:nvPr>
        </p:nvSpPr>
        <p:spPr>
          <a:xfrm>
            <a:off x="467710" y="1601774"/>
            <a:ext cx="8219090" cy="3351226"/>
          </a:xfrm>
        </p:spPr>
        <p:txBody>
          <a:bodyPr>
            <a:noAutofit/>
          </a:bodyPr>
          <a:lstStyle/>
          <a:p>
            <a:pPr marL="0" indent="0">
              <a:buNone/>
            </a:pPr>
            <a:r>
              <a:rPr lang="en-US" sz="2400" b="1" dirty="0">
                <a:solidFill>
                  <a:srgbClr val="000000"/>
                </a:solidFill>
              </a:rPr>
              <a:t>The Nature of Each Promotional Tool</a:t>
            </a:r>
          </a:p>
          <a:p>
            <a:pPr marL="0" indent="0">
              <a:buNone/>
            </a:pPr>
            <a:r>
              <a:rPr lang="en-US" sz="2400" b="1" dirty="0">
                <a:solidFill>
                  <a:srgbClr val="000000"/>
                </a:solidFill>
              </a:rPr>
              <a:t>Advertising</a:t>
            </a:r>
            <a:r>
              <a:rPr lang="en-US" sz="2400" dirty="0">
                <a:solidFill>
                  <a:srgbClr val="000000"/>
                </a:solidFill>
              </a:rPr>
              <a:t> can reach masses of geographically dispersed buyers at a low cost per exposure, and it enables the seller to repeat a message many times. </a:t>
            </a:r>
          </a:p>
          <a:p>
            <a:pPr marL="0" indent="0">
              <a:buNone/>
            </a:pPr>
            <a:r>
              <a:rPr lang="en-US" sz="2400" b="1" dirty="0">
                <a:solidFill>
                  <a:srgbClr val="000000"/>
                </a:solidFill>
              </a:rPr>
              <a:t>Personal selling</a:t>
            </a:r>
            <a:r>
              <a:rPr lang="en-US" sz="2400" dirty="0">
                <a:solidFill>
                  <a:srgbClr val="000000"/>
                </a:solidFill>
              </a:rPr>
              <a:t> is the most effective method at certain stages of the buying process, particularly in building buyers’ preferences, convictions, actions, and developing customer relationships</a:t>
            </a:r>
            <a:r>
              <a:rPr lang="en-US" sz="2400" dirty="0"/>
              <a:t>.</a:t>
            </a:r>
          </a:p>
        </p:txBody>
      </p:sp>
    </p:spTree>
    <p:extLst>
      <p:ext uri="{BB962C8B-B14F-4D97-AF65-F5344CB8AC3E}">
        <p14:creationId xmlns:p14="http://schemas.microsoft.com/office/powerpoint/2010/main" val="233867282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462273" y="191037"/>
            <a:ext cx="8258687" cy="931707"/>
          </a:xfrm>
        </p:spPr>
        <p:txBody>
          <a:bodyPr>
            <a:noAutofit/>
          </a:bodyPr>
          <a:lstStyle/>
          <a:p>
            <a:r>
              <a:rPr lang="en-US" sz="3600" dirty="0">
                <a:latin typeface="+mj-lt"/>
              </a:rPr>
              <a:t>Shaping the Overall Promotional Mix </a:t>
            </a:r>
            <a:r>
              <a:rPr lang="en-US" sz="2800" dirty="0">
                <a:latin typeface="+mj-lt"/>
              </a:rPr>
              <a:t>(3 of 5)</a:t>
            </a:r>
            <a:endParaRPr lang="en-US" sz="3600" b="1" dirty="0">
              <a:solidFill>
                <a:srgbClr val="007FA3"/>
              </a:solidFill>
              <a:latin typeface="+mj-lt"/>
            </a:endParaRPr>
          </a:p>
        </p:txBody>
      </p:sp>
      <p:sp>
        <p:nvSpPr>
          <p:cNvPr id="3" name="Content Placeholder 2"/>
          <p:cNvSpPr>
            <a:spLocks noGrp="1"/>
          </p:cNvSpPr>
          <p:nvPr>
            <p:ph idx="1"/>
          </p:nvPr>
        </p:nvSpPr>
        <p:spPr>
          <a:xfrm>
            <a:off x="457200" y="1598360"/>
            <a:ext cx="8229600" cy="4269040"/>
          </a:xfrm>
        </p:spPr>
        <p:txBody>
          <a:bodyPr>
            <a:noAutofit/>
          </a:bodyPr>
          <a:lstStyle/>
          <a:p>
            <a:pPr marL="0" indent="0">
              <a:buNone/>
            </a:pPr>
            <a:r>
              <a:rPr lang="en-US" sz="2400" b="1" dirty="0">
                <a:solidFill>
                  <a:srgbClr val="000000"/>
                </a:solidFill>
              </a:rPr>
              <a:t>The Nature of Each Promotional Tool</a:t>
            </a:r>
          </a:p>
          <a:p>
            <a:pPr marL="0" indent="0">
              <a:buNone/>
            </a:pPr>
            <a:r>
              <a:rPr lang="en-US" sz="2400" b="1" dirty="0">
                <a:solidFill>
                  <a:srgbClr val="000000"/>
                </a:solidFill>
              </a:rPr>
              <a:t>Sales promotion</a:t>
            </a:r>
            <a:r>
              <a:rPr lang="en-US" sz="2400" dirty="0">
                <a:solidFill>
                  <a:srgbClr val="000000"/>
                </a:solidFill>
              </a:rPr>
              <a:t> includes coupons, contests, cents-off deals, and premiums that attract consumer attention and offer strong incentives to purchase.</a:t>
            </a:r>
          </a:p>
          <a:p>
            <a:pPr marL="0" indent="0">
              <a:buNone/>
            </a:pPr>
            <a:r>
              <a:rPr lang="en-US" sz="2400" b="1" dirty="0">
                <a:solidFill>
                  <a:srgbClr val="000000"/>
                </a:solidFill>
              </a:rPr>
              <a:t>Public relations</a:t>
            </a:r>
            <a:r>
              <a:rPr lang="en-US" sz="2400" dirty="0">
                <a:solidFill>
                  <a:srgbClr val="000000"/>
                </a:solidFill>
              </a:rPr>
              <a:t> is a very believable form of promotion that includes news stories, features, sponsorships, and events.</a:t>
            </a:r>
          </a:p>
          <a:p>
            <a:pPr marL="0" indent="0">
              <a:buNone/>
            </a:pPr>
            <a:r>
              <a:rPr lang="en-US" sz="2400" b="1" dirty="0">
                <a:solidFill>
                  <a:srgbClr val="000000"/>
                </a:solidFill>
              </a:rPr>
              <a:t>Direct and digital marketing </a:t>
            </a:r>
            <a:r>
              <a:rPr lang="en-US" sz="2400" dirty="0">
                <a:solidFill>
                  <a:srgbClr val="000000"/>
                </a:solidFill>
              </a:rPr>
              <a:t>is an immediate, customized, and interactive promotional tool that includes direct mail, catalogs, telephone marketing, online, mobile, and social media.</a:t>
            </a:r>
          </a:p>
        </p:txBody>
      </p:sp>
    </p:spTree>
    <p:extLst>
      <p:ext uri="{BB962C8B-B14F-4D97-AF65-F5344CB8AC3E}">
        <p14:creationId xmlns:p14="http://schemas.microsoft.com/office/powerpoint/2010/main" val="140760150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457200" y="152400"/>
            <a:ext cx="8229600" cy="997527"/>
          </a:xfrm>
        </p:spPr>
        <p:txBody>
          <a:bodyPr>
            <a:noAutofit/>
          </a:bodyPr>
          <a:lstStyle/>
          <a:p>
            <a:r>
              <a:rPr lang="en-US" sz="3600" dirty="0">
                <a:latin typeface="+mj-lt"/>
              </a:rPr>
              <a:t>Shaping the Overall Promotional Mix </a:t>
            </a:r>
            <a:r>
              <a:rPr lang="en-US" sz="2800" dirty="0">
                <a:latin typeface="+mj-lt"/>
              </a:rPr>
              <a:t>(4 of 5)</a:t>
            </a:r>
            <a:endParaRPr lang="en-US" sz="3600" b="1" dirty="0">
              <a:solidFill>
                <a:srgbClr val="007FA3"/>
              </a:solidFill>
              <a:latin typeface="+mj-lt"/>
            </a:endParaRPr>
          </a:p>
        </p:txBody>
      </p:sp>
      <p:sp>
        <p:nvSpPr>
          <p:cNvPr id="4" name="Content Placeholder 3"/>
          <p:cNvSpPr>
            <a:spLocks noGrp="1"/>
          </p:cNvSpPr>
          <p:nvPr>
            <p:ph idx="1"/>
          </p:nvPr>
        </p:nvSpPr>
        <p:spPr>
          <a:xfrm>
            <a:off x="457200" y="1371600"/>
            <a:ext cx="8229600" cy="419099"/>
          </a:xfrm>
        </p:spPr>
        <p:txBody>
          <a:bodyPr/>
          <a:lstStyle/>
          <a:p>
            <a:pPr marL="0" indent="0">
              <a:buNone/>
            </a:pPr>
            <a:r>
              <a:rPr lang="en-IN" sz="2400" b="1" dirty="0"/>
              <a:t>Figure 14.3 </a:t>
            </a:r>
            <a:r>
              <a:rPr lang="en-US" sz="2400" dirty="0"/>
              <a:t>Push versus Pull Promotion Strategy</a:t>
            </a:r>
            <a:endParaRPr lang="en-IN" sz="2400" dirty="0"/>
          </a:p>
        </p:txBody>
      </p:sp>
      <p:pic>
        <p:nvPicPr>
          <p:cNvPr id="6" name="Picture Placeholder 5" descr="Two flowcharts show a comparison of push and pull promotion strategies. &#10;Long description is available in notes, press F6">
            <a:extLst>
              <a:ext uri="{FF2B5EF4-FFF2-40B4-BE49-F238E27FC236}">
                <a16:creationId xmlns:a16="http://schemas.microsoft.com/office/drawing/2014/main" id="{D9D16379-4DDD-4651-93BD-5472C384B18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94529" y="2256327"/>
            <a:ext cx="7954942" cy="3306273"/>
          </a:xfrm>
          <a:prstGeom prst="rect">
            <a:avLst/>
          </a:prstGeom>
        </p:spPr>
      </p:pic>
    </p:spTree>
    <p:extLst>
      <p:ext uri="{BB962C8B-B14F-4D97-AF65-F5344CB8AC3E}">
        <p14:creationId xmlns:p14="http://schemas.microsoft.com/office/powerpoint/2010/main" val="391460672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457200" y="129108"/>
            <a:ext cx="8229600" cy="1001013"/>
          </a:xfrm>
        </p:spPr>
        <p:txBody>
          <a:bodyPr>
            <a:noAutofit/>
          </a:bodyPr>
          <a:lstStyle/>
          <a:p>
            <a:r>
              <a:rPr lang="en-US" sz="3600" dirty="0">
                <a:latin typeface="+mj-lt"/>
              </a:rPr>
              <a:t>Shaping the Overall Promotional Mix </a:t>
            </a:r>
            <a:r>
              <a:rPr lang="en-US" sz="2800" dirty="0">
                <a:latin typeface="+mj-lt"/>
              </a:rPr>
              <a:t>(5 of 5)</a:t>
            </a:r>
            <a:endParaRPr lang="en-US" sz="3600" b="1" dirty="0">
              <a:solidFill>
                <a:srgbClr val="007FA3"/>
              </a:solidFill>
              <a:latin typeface="+mj-lt"/>
            </a:endParaRPr>
          </a:p>
        </p:txBody>
      </p:sp>
      <p:sp>
        <p:nvSpPr>
          <p:cNvPr id="3" name="Content Placeholder 2"/>
          <p:cNvSpPr>
            <a:spLocks noGrp="1"/>
          </p:cNvSpPr>
          <p:nvPr>
            <p:ph idx="1"/>
          </p:nvPr>
        </p:nvSpPr>
        <p:spPr>
          <a:xfrm>
            <a:off x="457200" y="1590724"/>
            <a:ext cx="8229600" cy="2320160"/>
          </a:xfrm>
        </p:spPr>
        <p:txBody>
          <a:bodyPr>
            <a:noAutofit/>
          </a:bodyPr>
          <a:lstStyle/>
          <a:p>
            <a:pPr marL="0" indent="0">
              <a:buNone/>
            </a:pPr>
            <a:r>
              <a:rPr lang="en-US" sz="2400" b="1" dirty="0">
                <a:solidFill>
                  <a:srgbClr val="000000"/>
                </a:solidFill>
              </a:rPr>
              <a:t>Integrating The Promotional Mix</a:t>
            </a:r>
          </a:p>
          <a:p>
            <a:pPr marL="0" indent="0">
              <a:buNone/>
            </a:pPr>
            <a:r>
              <a:rPr lang="en-US" sz="2400" dirty="0">
                <a:solidFill>
                  <a:srgbClr val="000000"/>
                </a:solidFill>
              </a:rPr>
              <a:t>The company must take steps to see that each promotion mix element is smoothly integrated.</a:t>
            </a:r>
          </a:p>
          <a:p>
            <a:pPr marL="0" indent="0">
              <a:buNone/>
            </a:pPr>
            <a:r>
              <a:rPr lang="en-US" sz="2400" dirty="0">
                <a:solidFill>
                  <a:srgbClr val="000000"/>
                </a:solidFill>
              </a:rPr>
              <a:t>The various promotion elements should work together to carry the firm’s unique brand messages and selling points. </a:t>
            </a:r>
          </a:p>
        </p:txBody>
      </p:sp>
    </p:spTree>
    <p:extLst>
      <p:ext uri="{BB962C8B-B14F-4D97-AF65-F5344CB8AC3E}">
        <p14:creationId xmlns:p14="http://schemas.microsoft.com/office/powerpoint/2010/main" val="111547150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457201" y="149770"/>
            <a:ext cx="8229599" cy="1109642"/>
          </a:xfrm>
        </p:spPr>
        <p:txBody>
          <a:bodyPr>
            <a:noAutofit/>
          </a:bodyPr>
          <a:lstStyle/>
          <a:p>
            <a:r>
              <a:rPr lang="en-US" sz="3600" dirty="0">
                <a:solidFill>
                  <a:srgbClr val="007FA3"/>
                </a:solidFill>
                <a:latin typeface="+mj-lt"/>
              </a:rPr>
              <a:t>Socially Responsible Marketing Communication </a:t>
            </a:r>
            <a:r>
              <a:rPr lang="en-US" sz="2800" dirty="0">
                <a:solidFill>
                  <a:srgbClr val="007FA3"/>
                </a:solidFill>
                <a:latin typeface="+mj-lt"/>
              </a:rPr>
              <a:t>(1 of 2)</a:t>
            </a:r>
            <a:endParaRPr lang="en-US" sz="3600" b="1" dirty="0">
              <a:solidFill>
                <a:srgbClr val="007FA3"/>
              </a:solidFill>
              <a:latin typeface="+mj-lt"/>
            </a:endParaRPr>
          </a:p>
        </p:txBody>
      </p:sp>
      <p:sp>
        <p:nvSpPr>
          <p:cNvPr id="3" name="Content Placeholder 2"/>
          <p:cNvSpPr>
            <a:spLocks noGrp="1"/>
          </p:cNvSpPr>
          <p:nvPr>
            <p:ph idx="1"/>
          </p:nvPr>
        </p:nvSpPr>
        <p:spPr>
          <a:xfrm>
            <a:off x="457200" y="1610710"/>
            <a:ext cx="8229600" cy="3063491"/>
          </a:xfrm>
        </p:spPr>
        <p:txBody>
          <a:bodyPr>
            <a:noAutofit/>
          </a:bodyPr>
          <a:lstStyle/>
          <a:p>
            <a:pPr marL="0" indent="0">
              <a:buNone/>
            </a:pPr>
            <a:r>
              <a:rPr lang="en-US" sz="2400" b="1" dirty="0"/>
              <a:t>Advertising and Sales Promotion</a:t>
            </a:r>
          </a:p>
          <a:p>
            <a:pPr marL="346075" indent="-346075">
              <a:buClr>
                <a:srgbClr val="0085B4"/>
              </a:buClr>
              <a:buFont typeface="Arial"/>
              <a:buChar char="•"/>
            </a:pPr>
            <a:r>
              <a:rPr lang="en-US" sz="2400" dirty="0">
                <a:solidFill>
                  <a:srgbClr val="000000"/>
                </a:solidFill>
              </a:rPr>
              <a:t>Communicate openly and honestly with consumers and resellers </a:t>
            </a:r>
          </a:p>
          <a:p>
            <a:pPr marL="346075" indent="-346075">
              <a:buClr>
                <a:srgbClr val="0085B4"/>
              </a:buClr>
              <a:buFont typeface="Arial"/>
              <a:buChar char="•"/>
            </a:pPr>
            <a:r>
              <a:rPr lang="en-US" sz="2400" dirty="0">
                <a:solidFill>
                  <a:srgbClr val="000000"/>
                </a:solidFill>
              </a:rPr>
              <a:t>Avoid deceptive or false advertising</a:t>
            </a:r>
          </a:p>
          <a:p>
            <a:pPr marL="346075" indent="-346075">
              <a:buClr>
                <a:srgbClr val="0085B4"/>
              </a:buClr>
              <a:buFont typeface="Arial"/>
              <a:buChar char="•"/>
            </a:pPr>
            <a:r>
              <a:rPr lang="en-US" sz="2400" dirty="0">
                <a:solidFill>
                  <a:srgbClr val="000000"/>
                </a:solidFill>
              </a:rPr>
              <a:t>Avoid bait-and-switch advertising</a:t>
            </a:r>
          </a:p>
          <a:p>
            <a:pPr marL="346075" indent="-346075">
              <a:buClr>
                <a:srgbClr val="0085B4"/>
              </a:buClr>
              <a:buFont typeface="Arial"/>
              <a:buChar char="•"/>
            </a:pPr>
            <a:r>
              <a:rPr lang="en-US" sz="2400" dirty="0">
                <a:solidFill>
                  <a:srgbClr val="000000"/>
                </a:solidFill>
              </a:rPr>
              <a:t>Conform to all federal, state, and local regulations</a:t>
            </a:r>
          </a:p>
        </p:txBody>
      </p:sp>
    </p:spTree>
    <p:extLst>
      <p:ext uri="{BB962C8B-B14F-4D97-AF65-F5344CB8AC3E}">
        <p14:creationId xmlns:p14="http://schemas.microsoft.com/office/powerpoint/2010/main" val="175171069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457200" y="194440"/>
            <a:ext cx="8229600" cy="511855"/>
          </a:xfrm>
        </p:spPr>
        <p:txBody>
          <a:bodyPr>
            <a:noAutofit/>
          </a:bodyPr>
          <a:lstStyle/>
          <a:p>
            <a:r>
              <a:rPr lang="en-US" sz="3600" b="1" dirty="0">
                <a:solidFill>
                  <a:srgbClr val="007FA3"/>
                </a:solidFill>
                <a:latin typeface="+mj-lt"/>
              </a:rPr>
              <a:t>Learning Objective 1</a:t>
            </a:r>
          </a:p>
        </p:txBody>
      </p:sp>
      <p:sp>
        <p:nvSpPr>
          <p:cNvPr id="16385" name="Content Placeholder 3"/>
          <p:cNvSpPr>
            <a:spLocks noGrp="1" noChangeArrowheads="1"/>
          </p:cNvSpPr>
          <p:nvPr>
            <p:ph idx="1"/>
          </p:nvPr>
        </p:nvSpPr>
        <p:spPr>
          <a:xfrm>
            <a:off x="457200" y="987971"/>
            <a:ext cx="8229600" cy="764630"/>
          </a:xfrm>
        </p:spPr>
        <p:txBody>
          <a:bodyPr>
            <a:noAutofit/>
          </a:bodyPr>
          <a:lstStyle/>
          <a:p>
            <a:pPr marL="0" indent="0">
              <a:buNone/>
            </a:pPr>
            <a:r>
              <a:rPr lang="en-US" sz="2400" dirty="0"/>
              <a:t>Define the five promotion mix tools for communicating customer value. </a:t>
            </a:r>
          </a:p>
        </p:txBody>
      </p:sp>
    </p:spTree>
    <p:extLst>
      <p:ext uri="{BB962C8B-B14F-4D97-AF65-F5344CB8AC3E}">
        <p14:creationId xmlns:p14="http://schemas.microsoft.com/office/powerpoint/2010/main" val="422908808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457200" y="207580"/>
            <a:ext cx="8229600" cy="1047858"/>
          </a:xfrm>
        </p:spPr>
        <p:txBody>
          <a:bodyPr>
            <a:noAutofit/>
          </a:bodyPr>
          <a:lstStyle/>
          <a:p>
            <a:r>
              <a:rPr lang="en-US" sz="3600" dirty="0">
                <a:solidFill>
                  <a:srgbClr val="007FA3"/>
                </a:solidFill>
                <a:latin typeface="+mj-lt"/>
              </a:rPr>
              <a:t>Socially Responsible Marketing Communication </a:t>
            </a:r>
            <a:r>
              <a:rPr lang="en-US" sz="2800" dirty="0">
                <a:latin typeface="+mj-lt"/>
              </a:rPr>
              <a:t>(2 of 2)</a:t>
            </a:r>
            <a:endParaRPr lang="en-US" sz="3600" b="1" dirty="0">
              <a:solidFill>
                <a:srgbClr val="007FA3"/>
              </a:solidFill>
              <a:latin typeface="+mj-lt"/>
            </a:endParaRPr>
          </a:p>
        </p:txBody>
      </p:sp>
      <p:sp>
        <p:nvSpPr>
          <p:cNvPr id="3" name="Content Placeholder 2"/>
          <p:cNvSpPr>
            <a:spLocks noGrp="1"/>
          </p:cNvSpPr>
          <p:nvPr>
            <p:ph idx="1"/>
          </p:nvPr>
        </p:nvSpPr>
        <p:spPr>
          <a:xfrm>
            <a:off x="457201" y="1600200"/>
            <a:ext cx="8229600" cy="2209800"/>
          </a:xfrm>
        </p:spPr>
        <p:txBody>
          <a:bodyPr>
            <a:noAutofit/>
          </a:bodyPr>
          <a:lstStyle/>
          <a:p>
            <a:pPr marL="0" indent="0" eaLnBrk="0" hangingPunct="0">
              <a:spcBef>
                <a:spcPct val="20000"/>
              </a:spcBef>
              <a:buNone/>
            </a:pPr>
            <a:r>
              <a:rPr lang="en-US" sz="2400" b="1" dirty="0"/>
              <a:t>Personal Selling</a:t>
            </a:r>
          </a:p>
          <a:p>
            <a:pPr marL="342900" indent="-342900" eaLnBrk="0" hangingPunct="0">
              <a:spcBef>
                <a:spcPct val="20000"/>
              </a:spcBef>
              <a:buClr>
                <a:srgbClr val="0085B4"/>
              </a:buClr>
              <a:buFontTx/>
              <a:buChar char="•"/>
            </a:pPr>
            <a:r>
              <a:rPr lang="en-US" sz="2400" dirty="0">
                <a:solidFill>
                  <a:srgbClr val="000000"/>
                </a:solidFill>
                <a:cs typeface="ヒラギノ角ゴ Pro W3"/>
              </a:rPr>
              <a:t>Follow rules of “fair competition”</a:t>
            </a:r>
          </a:p>
          <a:p>
            <a:pPr marL="342900" indent="-342900" eaLnBrk="0" hangingPunct="0">
              <a:spcBef>
                <a:spcPct val="20000"/>
              </a:spcBef>
              <a:buClr>
                <a:srgbClr val="0085B4"/>
              </a:buClr>
              <a:buFontTx/>
              <a:buChar char="•"/>
            </a:pPr>
            <a:r>
              <a:rPr lang="en-US" sz="2400" dirty="0">
                <a:solidFill>
                  <a:srgbClr val="000000"/>
                </a:solidFill>
                <a:cs typeface="ヒラギノ角ゴ Pro W3"/>
              </a:rPr>
              <a:t>Do not offer bribes</a:t>
            </a:r>
          </a:p>
          <a:p>
            <a:pPr marL="342900" indent="-342900" eaLnBrk="0" hangingPunct="0">
              <a:spcBef>
                <a:spcPct val="20000"/>
              </a:spcBef>
              <a:buClr>
                <a:srgbClr val="0085B4"/>
              </a:buClr>
              <a:buFontTx/>
              <a:buChar char="•"/>
            </a:pPr>
            <a:r>
              <a:rPr lang="en-US" sz="2400" dirty="0">
                <a:solidFill>
                  <a:srgbClr val="000000"/>
                </a:solidFill>
                <a:cs typeface="ヒラギノ角ゴ Pro W3"/>
              </a:rPr>
              <a:t>Do not attempt to obtain competitors’ trade secrets </a:t>
            </a:r>
          </a:p>
          <a:p>
            <a:pPr marL="342900" indent="-342900" eaLnBrk="0" hangingPunct="0">
              <a:spcBef>
                <a:spcPct val="20000"/>
              </a:spcBef>
              <a:buClr>
                <a:srgbClr val="0085B4"/>
              </a:buClr>
              <a:buFontTx/>
              <a:buChar char="•"/>
            </a:pPr>
            <a:r>
              <a:rPr lang="en-US" sz="2400" dirty="0">
                <a:solidFill>
                  <a:srgbClr val="000000"/>
                </a:solidFill>
                <a:cs typeface="ヒラギノ角ゴ Pro W3"/>
              </a:rPr>
              <a:t>Do not disparage competitors or their products</a:t>
            </a:r>
          </a:p>
        </p:txBody>
      </p:sp>
    </p:spTree>
    <p:extLst>
      <p:ext uri="{BB962C8B-B14F-4D97-AF65-F5344CB8AC3E}">
        <p14:creationId xmlns:p14="http://schemas.microsoft.com/office/powerpoint/2010/main" val="313435036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457200" y="173420"/>
            <a:ext cx="8229600" cy="531658"/>
          </a:xfrm>
        </p:spPr>
        <p:txBody>
          <a:bodyPr>
            <a:noAutofit/>
          </a:bodyPr>
          <a:lstStyle/>
          <a:p>
            <a:r>
              <a:rPr lang="en-US" sz="3600" dirty="0">
                <a:solidFill>
                  <a:srgbClr val="007FA3"/>
                </a:solidFill>
                <a:latin typeface="+mj-lt"/>
              </a:rPr>
              <a:t>The Promotional Mix </a:t>
            </a:r>
            <a:r>
              <a:rPr lang="en-US" sz="2800" dirty="0">
                <a:solidFill>
                  <a:srgbClr val="007FA3"/>
                </a:solidFill>
                <a:latin typeface="+mj-lt"/>
              </a:rPr>
              <a:t>(1 of 6)</a:t>
            </a:r>
            <a:endParaRPr lang="en-US" sz="3600" b="1" dirty="0">
              <a:solidFill>
                <a:srgbClr val="007FA3"/>
              </a:solidFill>
              <a:latin typeface="+mj-lt"/>
            </a:endParaRPr>
          </a:p>
        </p:txBody>
      </p:sp>
      <p:sp>
        <p:nvSpPr>
          <p:cNvPr id="2" name="Content Placeholder 1"/>
          <p:cNvSpPr>
            <a:spLocks noGrp="1"/>
          </p:cNvSpPr>
          <p:nvPr>
            <p:ph type="body" sz="quarter" idx="13"/>
          </p:nvPr>
        </p:nvSpPr>
        <p:spPr>
          <a:xfrm>
            <a:off x="474662" y="987971"/>
            <a:ext cx="8194675" cy="1145630"/>
          </a:xfrm>
        </p:spPr>
        <p:txBody>
          <a:bodyPr>
            <a:noAutofit/>
          </a:bodyPr>
          <a:lstStyle/>
          <a:p>
            <a:pPr marL="0" indent="0" algn="l"/>
            <a:r>
              <a:rPr lang="en-US" sz="2400" b="1" i="0" dirty="0">
                <a:solidFill>
                  <a:schemeClr val="tx1"/>
                </a:solidFill>
              </a:rPr>
              <a:t>The promotion mix </a:t>
            </a:r>
            <a:r>
              <a:rPr lang="en-US" sz="2400" i="0" dirty="0">
                <a:solidFill>
                  <a:schemeClr val="tx1"/>
                </a:solidFill>
              </a:rPr>
              <a:t>is the specific blend of promotion tools that the company uses to persuasively communicate customer value and build customer relationships.</a:t>
            </a:r>
          </a:p>
        </p:txBody>
      </p:sp>
      <p:sp>
        <p:nvSpPr>
          <p:cNvPr id="4" name="Metin kutusu 3">
            <a:extLst>
              <a:ext uri="{FF2B5EF4-FFF2-40B4-BE49-F238E27FC236}">
                <a16:creationId xmlns:a16="http://schemas.microsoft.com/office/drawing/2014/main" id="{18A48ECE-E591-CF81-3E96-FFB3C5952321}"/>
              </a:ext>
            </a:extLst>
          </p:cNvPr>
          <p:cNvSpPr txBox="1"/>
          <p:nvPr/>
        </p:nvSpPr>
        <p:spPr>
          <a:xfrm>
            <a:off x="304800" y="2413338"/>
            <a:ext cx="8382000" cy="1477328"/>
          </a:xfrm>
          <a:prstGeom prst="rect">
            <a:avLst/>
          </a:prstGeom>
          <a:noFill/>
        </p:spPr>
        <p:txBody>
          <a:bodyPr wrap="square">
            <a:spAutoFit/>
          </a:bodyPr>
          <a:lstStyle/>
          <a:p>
            <a:r>
              <a:rPr lang="tr-TR" dirty="0" err="1"/>
              <a:t>The</a:t>
            </a:r>
            <a:r>
              <a:rPr lang="tr-TR" dirty="0"/>
              <a:t> </a:t>
            </a:r>
            <a:r>
              <a:rPr lang="tr-TR" dirty="0" err="1"/>
              <a:t>promotion</a:t>
            </a:r>
            <a:r>
              <a:rPr lang="tr-TR" dirty="0"/>
              <a:t> mix </a:t>
            </a:r>
            <a:r>
              <a:rPr lang="tr-TR" dirty="0" err="1"/>
              <a:t>consists</a:t>
            </a:r>
            <a:r>
              <a:rPr lang="tr-TR" dirty="0"/>
              <a:t> of </a:t>
            </a:r>
            <a:r>
              <a:rPr lang="tr-TR" dirty="0" err="1"/>
              <a:t>advertising</a:t>
            </a:r>
            <a:r>
              <a:rPr lang="tr-TR" dirty="0"/>
              <a:t>, </a:t>
            </a:r>
            <a:r>
              <a:rPr lang="tr-TR" dirty="0" err="1"/>
              <a:t>public</a:t>
            </a:r>
            <a:r>
              <a:rPr lang="tr-TR" dirty="0"/>
              <a:t> </a:t>
            </a:r>
            <a:r>
              <a:rPr lang="tr-TR" dirty="0" err="1"/>
              <a:t>relations</a:t>
            </a:r>
            <a:r>
              <a:rPr lang="tr-TR" dirty="0"/>
              <a:t>, </a:t>
            </a:r>
            <a:r>
              <a:rPr lang="tr-TR" dirty="0" err="1"/>
              <a:t>personal</a:t>
            </a:r>
            <a:r>
              <a:rPr lang="tr-TR" dirty="0"/>
              <a:t> </a:t>
            </a:r>
            <a:r>
              <a:rPr lang="tr-TR" dirty="0" err="1"/>
              <a:t>selling</a:t>
            </a:r>
            <a:r>
              <a:rPr lang="tr-TR" dirty="0"/>
              <a:t>, </a:t>
            </a:r>
            <a:r>
              <a:rPr lang="tr-TR" dirty="0" err="1"/>
              <a:t>sales</a:t>
            </a:r>
            <a:r>
              <a:rPr lang="tr-TR" dirty="0"/>
              <a:t> </a:t>
            </a:r>
            <a:r>
              <a:rPr lang="tr-TR" dirty="0" err="1"/>
              <a:t>promotion</a:t>
            </a:r>
            <a:r>
              <a:rPr lang="tr-TR" dirty="0"/>
              <a:t>, </a:t>
            </a:r>
            <a:r>
              <a:rPr lang="tr-TR" dirty="0" err="1"/>
              <a:t>and</a:t>
            </a:r>
            <a:r>
              <a:rPr lang="tr-TR" dirty="0"/>
              <a:t> </a:t>
            </a:r>
            <a:r>
              <a:rPr lang="tr-TR" dirty="0" err="1"/>
              <a:t>direct</a:t>
            </a:r>
            <a:r>
              <a:rPr lang="tr-TR" dirty="0"/>
              <a:t> </a:t>
            </a:r>
            <a:r>
              <a:rPr lang="tr-TR" dirty="0" err="1"/>
              <a:t>and</a:t>
            </a:r>
            <a:r>
              <a:rPr lang="tr-TR" dirty="0"/>
              <a:t> </a:t>
            </a:r>
            <a:r>
              <a:rPr lang="tr-TR" dirty="0" err="1"/>
              <a:t>digital</a:t>
            </a:r>
            <a:r>
              <a:rPr lang="tr-TR" dirty="0"/>
              <a:t> marketing </a:t>
            </a:r>
            <a:r>
              <a:rPr lang="tr-TR" dirty="0" err="1"/>
              <a:t>tools</a:t>
            </a:r>
            <a:r>
              <a:rPr lang="tr-TR" dirty="0"/>
              <a:t> </a:t>
            </a:r>
            <a:r>
              <a:rPr lang="tr-TR" dirty="0" err="1"/>
              <a:t>that</a:t>
            </a:r>
            <a:r>
              <a:rPr lang="tr-TR" dirty="0"/>
              <a:t> </a:t>
            </a:r>
            <a:r>
              <a:rPr lang="tr-TR" dirty="0" err="1"/>
              <a:t>the</a:t>
            </a:r>
            <a:r>
              <a:rPr lang="tr-TR" dirty="0"/>
              <a:t> </a:t>
            </a:r>
            <a:r>
              <a:rPr lang="tr-TR" dirty="0" err="1"/>
              <a:t>company</a:t>
            </a:r>
            <a:r>
              <a:rPr lang="tr-TR" dirty="0"/>
              <a:t> </a:t>
            </a:r>
            <a:r>
              <a:rPr lang="tr-TR" dirty="0" err="1"/>
              <a:t>uses</a:t>
            </a:r>
            <a:r>
              <a:rPr lang="tr-TR" dirty="0"/>
              <a:t> </a:t>
            </a:r>
            <a:r>
              <a:rPr lang="tr-TR" dirty="0" err="1"/>
              <a:t>to</a:t>
            </a:r>
            <a:r>
              <a:rPr lang="tr-TR" dirty="0"/>
              <a:t> </a:t>
            </a:r>
            <a:r>
              <a:rPr lang="tr-TR" dirty="0" err="1"/>
              <a:t>engage</a:t>
            </a:r>
            <a:r>
              <a:rPr lang="tr-TR" dirty="0"/>
              <a:t> </a:t>
            </a:r>
            <a:r>
              <a:rPr lang="tr-TR" dirty="0" err="1"/>
              <a:t>consumers</a:t>
            </a:r>
            <a:r>
              <a:rPr lang="tr-TR" dirty="0"/>
              <a:t>, </a:t>
            </a:r>
            <a:r>
              <a:rPr lang="tr-TR" dirty="0" err="1"/>
              <a:t>persuasively</a:t>
            </a:r>
            <a:r>
              <a:rPr lang="tr-TR" dirty="0"/>
              <a:t> </a:t>
            </a:r>
            <a:r>
              <a:rPr lang="tr-TR" dirty="0" err="1"/>
              <a:t>communicate</a:t>
            </a:r>
            <a:r>
              <a:rPr lang="tr-TR" dirty="0"/>
              <a:t> </a:t>
            </a:r>
            <a:r>
              <a:rPr lang="tr-TR" dirty="0" err="1"/>
              <a:t>customer</a:t>
            </a:r>
            <a:r>
              <a:rPr lang="tr-TR" dirty="0"/>
              <a:t> </a:t>
            </a:r>
            <a:r>
              <a:rPr lang="tr-TR" dirty="0" err="1"/>
              <a:t>value</a:t>
            </a:r>
            <a:r>
              <a:rPr lang="tr-TR" dirty="0"/>
              <a:t>, </a:t>
            </a:r>
            <a:r>
              <a:rPr lang="tr-TR" dirty="0" err="1"/>
              <a:t>and</a:t>
            </a:r>
            <a:r>
              <a:rPr lang="tr-TR" dirty="0"/>
              <a:t> </a:t>
            </a:r>
            <a:r>
              <a:rPr lang="tr-TR" dirty="0" err="1"/>
              <a:t>build</a:t>
            </a:r>
            <a:r>
              <a:rPr lang="tr-TR" dirty="0"/>
              <a:t> </a:t>
            </a:r>
            <a:r>
              <a:rPr lang="tr-TR" dirty="0" err="1"/>
              <a:t>customer</a:t>
            </a:r>
            <a:r>
              <a:rPr lang="tr-TR" dirty="0"/>
              <a:t> </a:t>
            </a:r>
            <a:r>
              <a:rPr lang="tr-TR" dirty="0" err="1"/>
              <a:t>relationships</a:t>
            </a:r>
            <a:endParaRPr lang="tr-TR" dirty="0"/>
          </a:p>
          <a:p>
            <a:endParaRPr lang="tr-TR" dirty="0"/>
          </a:p>
        </p:txBody>
      </p:sp>
    </p:spTree>
    <p:extLst>
      <p:ext uri="{BB962C8B-B14F-4D97-AF65-F5344CB8AC3E}">
        <p14:creationId xmlns:p14="http://schemas.microsoft.com/office/powerpoint/2010/main" val="91714605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a:extLst>
              <a:ext uri="{FF2B5EF4-FFF2-40B4-BE49-F238E27FC236}">
                <a16:creationId xmlns:a16="http://schemas.microsoft.com/office/drawing/2014/main" id="{FB40AFAE-4046-0F6B-4F28-3BCA1C06AB8B}"/>
              </a:ext>
            </a:extLst>
          </p:cNvPr>
          <p:cNvSpPr>
            <a:spLocks noGrp="1"/>
          </p:cNvSpPr>
          <p:nvPr>
            <p:ph type="title"/>
          </p:nvPr>
        </p:nvSpPr>
        <p:spPr/>
        <p:txBody>
          <a:bodyPr/>
          <a:lstStyle/>
          <a:p>
            <a:r>
              <a:rPr lang="tr-TR" dirty="0" err="1"/>
              <a:t>The</a:t>
            </a:r>
            <a:r>
              <a:rPr lang="tr-TR" dirty="0"/>
              <a:t> </a:t>
            </a:r>
            <a:r>
              <a:rPr lang="tr-TR" dirty="0" err="1"/>
              <a:t>Promotion</a:t>
            </a:r>
            <a:r>
              <a:rPr lang="tr-TR" dirty="0"/>
              <a:t> </a:t>
            </a:r>
            <a:r>
              <a:rPr lang="tr-TR" dirty="0" err="1"/>
              <a:t>Mix</a:t>
            </a:r>
            <a:endParaRPr lang="tr-TR" dirty="0"/>
          </a:p>
        </p:txBody>
      </p:sp>
      <p:sp>
        <p:nvSpPr>
          <p:cNvPr id="7" name="İçerik Yer Tutucusu 6">
            <a:extLst>
              <a:ext uri="{FF2B5EF4-FFF2-40B4-BE49-F238E27FC236}">
                <a16:creationId xmlns:a16="http://schemas.microsoft.com/office/drawing/2014/main" id="{104250CD-AC30-006D-D25D-6BEBE39992D6}"/>
              </a:ext>
            </a:extLst>
          </p:cNvPr>
          <p:cNvSpPr>
            <a:spLocks noGrp="1"/>
          </p:cNvSpPr>
          <p:nvPr>
            <p:ph idx="1"/>
          </p:nvPr>
        </p:nvSpPr>
        <p:spPr>
          <a:xfrm>
            <a:off x="152400" y="1600200"/>
            <a:ext cx="8534400" cy="4648200"/>
          </a:xfrm>
        </p:spPr>
        <p:txBody>
          <a:bodyPr/>
          <a:lstStyle/>
          <a:p>
            <a:pPr algn="just"/>
            <a:r>
              <a:rPr lang="en-US" sz="1700" dirty="0"/>
              <a:t>Each category involves specific promotional tools that are used to communicate with</a:t>
            </a:r>
            <a:r>
              <a:rPr lang="tr-TR" sz="1700" dirty="0"/>
              <a:t> </a:t>
            </a:r>
            <a:r>
              <a:rPr lang="en-US" sz="1700" dirty="0"/>
              <a:t>customers. For example, advertising includes broadcast, print, online, mobile, outdoor, and other forms. Sales promotion includes discounts, coupons, displays, demonstrations, and events. Personal selling includes sales presentations, trade shows, and incentive programs. Public relations includes stories, sponsorships, events, and webpages. And direct and digital marketing includes direct mail, email, catalogs, online and social media, mobile marketing, and more.</a:t>
            </a:r>
          </a:p>
          <a:p>
            <a:pPr algn="just"/>
            <a:r>
              <a:rPr lang="en-US" sz="1700" dirty="0"/>
              <a:t>At the same time, marketing communication goes beyond these specific promotion</a:t>
            </a:r>
            <a:r>
              <a:rPr lang="tr-TR" sz="1700" dirty="0"/>
              <a:t> </a:t>
            </a:r>
            <a:r>
              <a:rPr lang="en-US" sz="1700" dirty="0"/>
              <a:t>tools. The product’s design, its price, the shape and color of its package, and the stores that sell it—all communicate something to buyers. Thus, although the promotion mix is the company’s primary engagement and communications activity, the entire market-</a:t>
            </a:r>
            <a:r>
              <a:rPr lang="en-US" sz="1700" dirty="0" err="1"/>
              <a:t>ing</a:t>
            </a:r>
            <a:r>
              <a:rPr lang="en-US" sz="1700" dirty="0"/>
              <a:t> mix—promotion and product, price, and place—must be coordinated for greatest impact</a:t>
            </a:r>
            <a:endParaRPr lang="tr-TR" sz="1700" dirty="0"/>
          </a:p>
        </p:txBody>
      </p:sp>
    </p:spTree>
    <p:extLst>
      <p:ext uri="{BB962C8B-B14F-4D97-AF65-F5344CB8AC3E}">
        <p14:creationId xmlns:p14="http://schemas.microsoft.com/office/powerpoint/2010/main" val="3876809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457200" y="228600"/>
            <a:ext cx="8229600" cy="476659"/>
          </a:xfrm>
        </p:spPr>
        <p:txBody>
          <a:bodyPr>
            <a:noAutofit/>
          </a:bodyPr>
          <a:lstStyle/>
          <a:p>
            <a:r>
              <a:rPr lang="en-US" sz="3600" dirty="0">
                <a:solidFill>
                  <a:srgbClr val="007FA3"/>
                </a:solidFill>
                <a:latin typeface="+mj-lt"/>
              </a:rPr>
              <a:t>The Promotional Mix </a:t>
            </a:r>
            <a:r>
              <a:rPr lang="en-US" sz="2800" dirty="0">
                <a:latin typeface="Arial"/>
              </a:rPr>
              <a:t>(2 of 6)</a:t>
            </a:r>
            <a:endParaRPr lang="en-US" sz="3600" b="1" dirty="0">
              <a:solidFill>
                <a:srgbClr val="007FA3"/>
              </a:solidFill>
              <a:latin typeface="+mj-lt"/>
            </a:endParaRPr>
          </a:p>
        </p:txBody>
      </p:sp>
      <p:sp>
        <p:nvSpPr>
          <p:cNvPr id="2" name="Content Placeholder 1"/>
          <p:cNvSpPr>
            <a:spLocks noGrp="1"/>
          </p:cNvSpPr>
          <p:nvPr>
            <p:ph type="body" sz="quarter" idx="13"/>
          </p:nvPr>
        </p:nvSpPr>
        <p:spPr>
          <a:xfrm>
            <a:off x="457200" y="987970"/>
            <a:ext cx="8229600" cy="3962400"/>
          </a:xfrm>
        </p:spPr>
        <p:txBody>
          <a:bodyPr>
            <a:noAutofit/>
          </a:bodyPr>
          <a:lstStyle/>
          <a:p>
            <a:pPr marL="0" indent="0" algn="l"/>
            <a:r>
              <a:rPr lang="en-US" sz="2400" b="1" i="0" dirty="0">
                <a:solidFill>
                  <a:srgbClr val="000000"/>
                </a:solidFill>
              </a:rPr>
              <a:t>Advertising</a:t>
            </a:r>
            <a:r>
              <a:rPr lang="en-US" sz="2400" i="0" dirty="0">
                <a:solidFill>
                  <a:srgbClr val="000000"/>
                </a:solidFill>
              </a:rPr>
              <a:t> is any paid form of nonpersonal presentation and promotion of ideas, goods, or services by an identified sponsor.</a:t>
            </a:r>
            <a:endParaRPr lang="tr-TR" sz="2400" i="0" dirty="0">
              <a:solidFill>
                <a:srgbClr val="000000"/>
              </a:solidFill>
            </a:endParaRPr>
          </a:p>
          <a:p>
            <a:pPr marL="0" indent="0" algn="l"/>
            <a:r>
              <a:rPr lang="en-US" sz="2400" i="0" dirty="0">
                <a:solidFill>
                  <a:srgbClr val="000000"/>
                </a:solidFill>
              </a:rPr>
              <a:t>Each category involves specific promotional tools that are used to communicate with</a:t>
            </a:r>
            <a:r>
              <a:rPr lang="tr-TR" sz="2400" i="0" dirty="0">
                <a:solidFill>
                  <a:srgbClr val="000000"/>
                </a:solidFill>
              </a:rPr>
              <a:t> </a:t>
            </a:r>
            <a:r>
              <a:rPr lang="en-US" sz="2400" i="0" dirty="0">
                <a:solidFill>
                  <a:srgbClr val="000000"/>
                </a:solidFill>
              </a:rPr>
              <a:t>customers</a:t>
            </a:r>
          </a:p>
          <a:p>
            <a:pPr marL="342900" indent="-342900" algn="l">
              <a:buClr>
                <a:srgbClr val="0085B4"/>
              </a:buClr>
              <a:buFont typeface="Arial" panose="020B0604020202020204" pitchFamily="34" charset="0"/>
              <a:buChar char="•"/>
            </a:pPr>
            <a:r>
              <a:rPr lang="en-US" sz="2400" i="0" dirty="0">
                <a:solidFill>
                  <a:schemeClr val="tx1"/>
                </a:solidFill>
              </a:rPr>
              <a:t>Broadcast</a:t>
            </a:r>
          </a:p>
          <a:p>
            <a:pPr marL="342900" indent="-342900" algn="l">
              <a:buClr>
                <a:srgbClr val="0085B4"/>
              </a:buClr>
              <a:buFont typeface="Arial" panose="020B0604020202020204" pitchFamily="34" charset="0"/>
              <a:buChar char="•"/>
            </a:pPr>
            <a:r>
              <a:rPr lang="en-US" sz="2400" i="0" dirty="0">
                <a:solidFill>
                  <a:schemeClr val="tx1"/>
                </a:solidFill>
              </a:rPr>
              <a:t>Print</a:t>
            </a:r>
          </a:p>
          <a:p>
            <a:pPr marL="342900" indent="-342900" algn="l">
              <a:buClr>
                <a:srgbClr val="0085B4"/>
              </a:buClr>
              <a:buFont typeface="Arial" panose="020B0604020202020204" pitchFamily="34" charset="0"/>
              <a:buChar char="•"/>
            </a:pPr>
            <a:r>
              <a:rPr lang="en-US" sz="2400" i="0" dirty="0">
                <a:solidFill>
                  <a:schemeClr val="tx1"/>
                </a:solidFill>
              </a:rPr>
              <a:t>Online</a:t>
            </a:r>
          </a:p>
          <a:p>
            <a:pPr marL="342900" indent="-342900" algn="l">
              <a:buClr>
                <a:srgbClr val="0085B4"/>
              </a:buClr>
              <a:buFont typeface="Arial" panose="020B0604020202020204" pitchFamily="34" charset="0"/>
              <a:buChar char="•"/>
            </a:pPr>
            <a:r>
              <a:rPr lang="en-US" sz="2400" i="0" dirty="0">
                <a:solidFill>
                  <a:schemeClr val="tx1"/>
                </a:solidFill>
              </a:rPr>
              <a:t>Mobile</a:t>
            </a:r>
          </a:p>
          <a:p>
            <a:pPr marL="342900" indent="-342900" algn="l">
              <a:buClr>
                <a:srgbClr val="0085B4"/>
              </a:buClr>
              <a:buFont typeface="Arial" panose="020B0604020202020204" pitchFamily="34" charset="0"/>
              <a:buChar char="•"/>
            </a:pPr>
            <a:r>
              <a:rPr lang="en-US" sz="2400" i="0" dirty="0">
                <a:solidFill>
                  <a:schemeClr val="tx1"/>
                </a:solidFill>
              </a:rPr>
              <a:t>Outdoor</a:t>
            </a:r>
          </a:p>
        </p:txBody>
      </p:sp>
    </p:spTree>
    <p:extLst>
      <p:ext uri="{BB962C8B-B14F-4D97-AF65-F5344CB8AC3E}">
        <p14:creationId xmlns:p14="http://schemas.microsoft.com/office/powerpoint/2010/main" val="258778842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457200" y="183930"/>
            <a:ext cx="8229600" cy="521323"/>
          </a:xfrm>
        </p:spPr>
        <p:txBody>
          <a:bodyPr>
            <a:noAutofit/>
          </a:bodyPr>
          <a:lstStyle/>
          <a:p>
            <a:r>
              <a:rPr lang="en-US" sz="3600" dirty="0">
                <a:solidFill>
                  <a:srgbClr val="007FA3"/>
                </a:solidFill>
                <a:latin typeface="+mj-lt"/>
              </a:rPr>
              <a:t>The Promotional Mix </a:t>
            </a:r>
            <a:r>
              <a:rPr lang="en-US" sz="2800" dirty="0">
                <a:latin typeface="+mj-lt"/>
              </a:rPr>
              <a:t>(3 of 6)</a:t>
            </a:r>
            <a:endParaRPr lang="en-US" sz="3600" b="1" dirty="0">
              <a:solidFill>
                <a:srgbClr val="007FA3"/>
              </a:solidFill>
              <a:latin typeface="+mj-lt"/>
            </a:endParaRPr>
          </a:p>
        </p:txBody>
      </p:sp>
      <p:sp>
        <p:nvSpPr>
          <p:cNvPr id="2" name="Content Placeholder 1"/>
          <p:cNvSpPr>
            <a:spLocks noGrp="1"/>
          </p:cNvSpPr>
          <p:nvPr>
            <p:ph type="body" sz="quarter" idx="13"/>
          </p:nvPr>
        </p:nvSpPr>
        <p:spPr>
          <a:xfrm>
            <a:off x="457200" y="987970"/>
            <a:ext cx="8229600" cy="3048000"/>
          </a:xfrm>
        </p:spPr>
        <p:txBody>
          <a:bodyPr>
            <a:noAutofit/>
          </a:bodyPr>
          <a:lstStyle/>
          <a:p>
            <a:pPr marL="0" indent="0" algn="l"/>
            <a:r>
              <a:rPr lang="en-US" sz="2400" b="1" i="0" dirty="0">
                <a:solidFill>
                  <a:srgbClr val="000000"/>
                </a:solidFill>
              </a:rPr>
              <a:t>Sales promotion</a:t>
            </a:r>
            <a:r>
              <a:rPr lang="en-US" sz="2400" i="0" dirty="0">
                <a:solidFill>
                  <a:srgbClr val="000000"/>
                </a:solidFill>
              </a:rPr>
              <a:t> is a short-term incentive to encourage the purchase or sale of a product or service.</a:t>
            </a:r>
          </a:p>
          <a:p>
            <a:pPr marL="285750" indent="-285750" algn="l">
              <a:buClr>
                <a:srgbClr val="0085B4"/>
              </a:buClr>
              <a:buFont typeface="Arial" panose="020B0604020202020204" pitchFamily="34" charset="0"/>
              <a:buChar char="•"/>
            </a:pPr>
            <a:r>
              <a:rPr lang="en-US" sz="2400" i="0" dirty="0">
                <a:solidFill>
                  <a:schemeClr val="tx1"/>
                </a:solidFill>
              </a:rPr>
              <a:t>Discounts</a:t>
            </a:r>
          </a:p>
          <a:p>
            <a:pPr marL="285750" indent="-285750" algn="l">
              <a:buClr>
                <a:srgbClr val="0085B4"/>
              </a:buClr>
              <a:buFont typeface="Arial" panose="020B0604020202020204" pitchFamily="34" charset="0"/>
              <a:buChar char="•"/>
            </a:pPr>
            <a:r>
              <a:rPr lang="en-US" sz="2400" i="0" dirty="0">
                <a:solidFill>
                  <a:schemeClr val="tx1"/>
                </a:solidFill>
              </a:rPr>
              <a:t>Coupons</a:t>
            </a:r>
          </a:p>
          <a:p>
            <a:pPr marL="285750" indent="-285750" algn="l">
              <a:buClr>
                <a:srgbClr val="0085B4"/>
              </a:buClr>
              <a:buFont typeface="Arial" panose="020B0604020202020204" pitchFamily="34" charset="0"/>
              <a:buChar char="•"/>
            </a:pPr>
            <a:r>
              <a:rPr lang="en-US" sz="2400" i="0" dirty="0">
                <a:solidFill>
                  <a:schemeClr val="tx1"/>
                </a:solidFill>
              </a:rPr>
              <a:t>Displays</a:t>
            </a:r>
          </a:p>
          <a:p>
            <a:pPr marL="285750" indent="-285750" algn="l">
              <a:buClr>
                <a:srgbClr val="0085B4"/>
              </a:buClr>
              <a:buFont typeface="Arial" panose="020B0604020202020204" pitchFamily="34" charset="0"/>
              <a:buChar char="•"/>
            </a:pPr>
            <a:r>
              <a:rPr lang="en-US" sz="2400" i="0" dirty="0">
                <a:solidFill>
                  <a:schemeClr val="tx1"/>
                </a:solidFill>
              </a:rPr>
              <a:t>Demonstrations</a:t>
            </a:r>
          </a:p>
        </p:txBody>
      </p:sp>
    </p:spTree>
    <p:extLst>
      <p:ext uri="{BB962C8B-B14F-4D97-AF65-F5344CB8AC3E}">
        <p14:creationId xmlns:p14="http://schemas.microsoft.com/office/powerpoint/2010/main" val="298062765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457199" y="214761"/>
            <a:ext cx="8234855" cy="493821"/>
          </a:xfrm>
        </p:spPr>
        <p:txBody>
          <a:bodyPr>
            <a:noAutofit/>
          </a:bodyPr>
          <a:lstStyle/>
          <a:p>
            <a:r>
              <a:rPr lang="en-US" sz="3600" dirty="0">
                <a:solidFill>
                  <a:srgbClr val="007FA3"/>
                </a:solidFill>
                <a:latin typeface="+mj-lt"/>
              </a:rPr>
              <a:t>The Promotional Mix </a:t>
            </a:r>
            <a:r>
              <a:rPr lang="en-US" sz="2800" dirty="0">
                <a:latin typeface="+mj-lt"/>
              </a:rPr>
              <a:t>(4 of 6)</a:t>
            </a:r>
            <a:endParaRPr lang="en-US" sz="3600" b="1" dirty="0">
              <a:solidFill>
                <a:srgbClr val="007FA3"/>
              </a:solidFill>
              <a:latin typeface="+mj-lt"/>
            </a:endParaRPr>
          </a:p>
        </p:txBody>
      </p:sp>
      <p:sp>
        <p:nvSpPr>
          <p:cNvPr id="2" name="Content Placeholder 1"/>
          <p:cNvSpPr>
            <a:spLocks noGrp="1"/>
          </p:cNvSpPr>
          <p:nvPr>
            <p:ph type="body" sz="quarter" idx="13"/>
          </p:nvPr>
        </p:nvSpPr>
        <p:spPr>
          <a:xfrm>
            <a:off x="457200" y="988411"/>
            <a:ext cx="8229600" cy="1221389"/>
          </a:xfrm>
        </p:spPr>
        <p:txBody>
          <a:bodyPr>
            <a:noAutofit/>
          </a:bodyPr>
          <a:lstStyle/>
          <a:p>
            <a:pPr marL="0" indent="0" algn="l"/>
            <a:r>
              <a:rPr lang="en-US" sz="2400" b="1" i="0" dirty="0">
                <a:solidFill>
                  <a:srgbClr val="000000"/>
                </a:solidFill>
              </a:rPr>
              <a:t>Personal selling</a:t>
            </a:r>
            <a:r>
              <a:rPr lang="en-US" sz="2400" i="0" dirty="0">
                <a:solidFill>
                  <a:srgbClr val="000000"/>
                </a:solidFill>
              </a:rPr>
              <a:t> is the personal interaction by the firm’s sales force for the purpose of engaging customers, making sales, and building customer relationships</a:t>
            </a:r>
            <a:r>
              <a:rPr lang="en-US" sz="2400" dirty="0">
                <a:solidFill>
                  <a:schemeClr val="tx1"/>
                </a:solidFill>
              </a:rPr>
              <a:t>.</a:t>
            </a:r>
          </a:p>
        </p:txBody>
      </p:sp>
    </p:spTree>
    <p:extLst>
      <p:ext uri="{BB962C8B-B14F-4D97-AF65-F5344CB8AC3E}">
        <p14:creationId xmlns:p14="http://schemas.microsoft.com/office/powerpoint/2010/main" val="2254428738"/>
      </p:ext>
    </p:extLst>
  </p:cSld>
  <p:clrMapOvr>
    <a:masterClrMapping/>
  </p:clrMapOvr>
  <p:transition/>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10813</TotalTime>
  <Words>7138</Words>
  <Application>Microsoft Office PowerPoint</Application>
  <PresentationFormat>Ekran Gösterisi (4:3)</PresentationFormat>
  <Paragraphs>382</Paragraphs>
  <Slides>40</Slides>
  <Notes>34</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40</vt:i4>
      </vt:variant>
    </vt:vector>
  </HeadingPairs>
  <TitlesOfParts>
    <vt:vector size="46" baseType="lpstr">
      <vt:lpstr>Arial</vt:lpstr>
      <vt:lpstr>Calibri</vt:lpstr>
      <vt:lpstr>Times New Roman</vt:lpstr>
      <vt:lpstr>Verdana</vt:lpstr>
      <vt:lpstr>Wingdings</vt:lpstr>
      <vt:lpstr>508 Lecture</vt:lpstr>
      <vt:lpstr>Principles of Marketing</vt:lpstr>
      <vt:lpstr>BURGER KING: Anything but Traditional Integrated Marketing Communications</vt:lpstr>
      <vt:lpstr>Learning Objectives</vt:lpstr>
      <vt:lpstr>Learning Objective 1</vt:lpstr>
      <vt:lpstr>The Promotional Mix (1 of 6)</vt:lpstr>
      <vt:lpstr>The Promotion Mix</vt:lpstr>
      <vt:lpstr>The Promotional Mix (2 of 6)</vt:lpstr>
      <vt:lpstr>The Promotional Mix (3 of 6)</vt:lpstr>
      <vt:lpstr>The Promotional Mix (4 of 6)</vt:lpstr>
      <vt:lpstr>The Promotional Mix (5 of 6)</vt:lpstr>
      <vt:lpstr>The Promotional Mix (6 of 6)</vt:lpstr>
      <vt:lpstr>Learning Objective 2</vt:lpstr>
      <vt:lpstr>Integrated Marketing Communications (1 of 4)</vt:lpstr>
      <vt:lpstr>The New Marketing Communications Model </vt:lpstr>
      <vt:lpstr> What happened to mass media?</vt:lpstr>
      <vt:lpstr>Integrated Marketing Communications (2 of 4)</vt:lpstr>
      <vt:lpstr>Content Marketing</vt:lpstr>
      <vt:lpstr>Integrated Marketing Communications (3 of 4)</vt:lpstr>
      <vt:lpstr>Integrated Marketing Communications (4 of 4)</vt:lpstr>
      <vt:lpstr>Learning Objective 3</vt:lpstr>
      <vt:lpstr>A View of the Communication Process</vt:lpstr>
      <vt:lpstr>A View of the Communication Process</vt:lpstr>
      <vt:lpstr>A View of the Communication Process</vt:lpstr>
      <vt:lpstr>Steps in Developing Effective Marketing Communication (1 of 10)</vt:lpstr>
      <vt:lpstr>Steps in Developing Effective Marketing Communication (2 of 10)</vt:lpstr>
      <vt:lpstr>Steps in Developing Effective Marketing Communication (3 of 10)</vt:lpstr>
      <vt:lpstr>Steps in Developing Effective Marketing Communication (4 of 10)</vt:lpstr>
      <vt:lpstr>Steps in Developing Effective Marketing Communication (5 of 10)</vt:lpstr>
      <vt:lpstr>Steps in Developing Effective Marketing Communication (6 of 10)</vt:lpstr>
      <vt:lpstr>Steps in Developing Effective Marketing Communication (7 of 10)</vt:lpstr>
      <vt:lpstr>Steps in Developing Effective Marketing Communication (8 of 10)</vt:lpstr>
      <vt:lpstr>Steps in Developing Effective Marketing Communication (9 of 10)</vt:lpstr>
      <vt:lpstr>Steps in Developing Effective Marketing Communication (10 of 10)</vt:lpstr>
      <vt:lpstr>Shaping the Overall Promotional Mix (1 of 5)</vt:lpstr>
      <vt:lpstr>Shaping the Overall Promotional Mix (2 of 5)</vt:lpstr>
      <vt:lpstr>Shaping the Overall Promotional Mix (3 of 5)</vt:lpstr>
      <vt:lpstr>Shaping the Overall Promotional Mix (4 of 5)</vt:lpstr>
      <vt:lpstr>Shaping the Overall Promotional Mix (5 of 5)</vt:lpstr>
      <vt:lpstr>Socially Responsible Marketing Communication (1 of 2)</vt:lpstr>
      <vt:lpstr>Socially Responsible Marketing Communication (2 of 2)</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 Eighteenth Edition, Chapter 14, Engaging Consumers and Communicating Customer Value: Integrated Marketing Communication Strategy</dc:title>
  <dc:subject>Marketing</dc:subject>
  <dc:creator>Kotler</dc:creator>
  <cp:keywords>Marketing</cp:keywords>
  <cp:lastModifiedBy>duygu gur</cp:lastModifiedBy>
  <cp:revision>4929</cp:revision>
  <dcterms:created xsi:type="dcterms:W3CDTF">2014-07-14T20:04:21Z</dcterms:created>
  <dcterms:modified xsi:type="dcterms:W3CDTF">2023-01-06T07:23:49Z</dcterms:modified>
</cp:coreProperties>
</file>