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p:scale>
          <a:sx n="76" d="100"/>
          <a:sy n="76" d="100"/>
        </p:scale>
        <p:origin x="-1230"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DC96FCB-2F76-447E-AD58-C81F2817B931}" type="datetimeFigureOut">
              <a:rPr lang="tr-TR" smtClean="0"/>
              <a:pPr/>
              <a:t>02.03.2020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7DCE8F85-C200-4EDA-9A58-4419F241252F}" type="slidenum">
              <a:rPr lang="tr-TR" smtClean="0"/>
              <a:pPr/>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96FCB-2F76-447E-AD58-C81F2817B931}" type="datetimeFigureOut">
              <a:rPr lang="tr-TR" smtClean="0"/>
              <a:pPr/>
              <a:t>02.03.2020</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E8F85-C200-4EDA-9A58-4419F241252F}"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7"/>
            <a:ext cx="8062664" cy="5472609"/>
          </a:xfrm>
        </p:spPr>
        <p:txBody>
          <a:bodyPr>
            <a:normAutofit/>
          </a:bodyPr>
          <a:lstStyle/>
          <a:p>
            <a:r>
              <a:rPr lang="tr-TR" sz="3200" dirty="0" smtClean="0">
                <a:latin typeface="Times New Roman" pitchFamily="18" charset="0"/>
                <a:cs typeface="Times New Roman" pitchFamily="18" charset="0"/>
              </a:rPr>
              <a:t>The role of the translator</a:t>
            </a: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endParaRPr lang="tr-TR" dirty="0"/>
          </a:p>
        </p:txBody>
      </p:sp>
      <p:sp>
        <p:nvSpPr>
          <p:cNvPr id="3" name="2 Alt Başlık"/>
          <p:cNvSpPr>
            <a:spLocks noGrp="1"/>
          </p:cNvSpPr>
          <p:nvPr>
            <p:ph type="subTitle" idx="1"/>
          </p:nvPr>
        </p:nvSpPr>
        <p:spPr>
          <a:xfrm>
            <a:off x="755576" y="1916832"/>
            <a:ext cx="8064896" cy="4176464"/>
          </a:xfrm>
        </p:spPr>
        <p:txBody>
          <a:bodyPr>
            <a:noAutofit/>
          </a:bodyPr>
          <a:lstStyle/>
          <a:p>
            <a:pPr algn="just"/>
            <a:r>
              <a:rPr lang="en-GB" sz="2400" dirty="0">
                <a:solidFill>
                  <a:schemeClr val="tx1"/>
                </a:solidFill>
                <a:latin typeface="Times New Roman" pitchFamily="18" charset="0"/>
                <a:cs typeface="Times New Roman" pitchFamily="18" charset="0"/>
              </a:rPr>
              <a:t>The position of the translator is as difficult to define </a:t>
            </a:r>
            <a:r>
              <a:rPr lang="en-GB" sz="2400" dirty="0" smtClean="0">
                <a:solidFill>
                  <a:schemeClr val="tx1"/>
                </a:solidFill>
                <a:latin typeface="Times New Roman" pitchFamily="18" charset="0"/>
                <a:cs typeface="Times New Roman" pitchFamily="18" charset="0"/>
              </a:rPr>
              <a:t>a</a:t>
            </a:r>
            <a:r>
              <a:rPr lang="tr-TR" sz="2400" dirty="0" smtClean="0">
                <a:solidFill>
                  <a:schemeClr val="tx1"/>
                </a:solidFill>
                <a:latin typeface="Times New Roman" pitchFamily="18" charset="0"/>
                <a:cs typeface="Times New Roman" pitchFamily="18" charset="0"/>
              </a:rPr>
              <a:t>s </a:t>
            </a:r>
            <a:r>
              <a:rPr lang="en-GB" sz="2400" dirty="0" smtClean="0">
                <a:solidFill>
                  <a:schemeClr val="tx1"/>
                </a:solidFill>
                <a:latin typeface="Times New Roman" pitchFamily="18" charset="0"/>
                <a:cs typeface="Times New Roman" pitchFamily="18" charset="0"/>
              </a:rPr>
              <a:t>the </a:t>
            </a:r>
            <a:r>
              <a:rPr lang="en-GB" sz="2400" dirty="0">
                <a:solidFill>
                  <a:schemeClr val="tx1"/>
                </a:solidFill>
                <a:latin typeface="Times New Roman" pitchFamily="18" charset="0"/>
                <a:cs typeface="Times New Roman" pitchFamily="18" charset="0"/>
              </a:rPr>
              <a:t>term</a:t>
            </a:r>
            <a:endParaRPr lang="tr-TR" sz="2400" dirty="0">
              <a:solidFill>
                <a:schemeClr val="tx1"/>
              </a:solidFill>
              <a:latin typeface="Times New Roman" pitchFamily="18" charset="0"/>
              <a:cs typeface="Times New Roman" pitchFamily="18" charset="0"/>
            </a:endParaRPr>
          </a:p>
          <a:p>
            <a:pPr algn="just"/>
            <a:r>
              <a:rPr lang="en-GB" sz="2400" dirty="0">
                <a:solidFill>
                  <a:schemeClr val="tx1"/>
                </a:solidFill>
                <a:latin typeface="Times New Roman" pitchFamily="18" charset="0"/>
                <a:cs typeface="Times New Roman" pitchFamily="18" charset="0"/>
              </a:rPr>
              <a:t>translation itself. But the future role of the translator is less open to question.</a:t>
            </a:r>
            <a:endParaRPr lang="tr-TR" sz="2400" dirty="0">
              <a:solidFill>
                <a:schemeClr val="tx1"/>
              </a:solidFill>
              <a:latin typeface="Times New Roman" pitchFamily="18" charset="0"/>
              <a:cs typeface="Times New Roman" pitchFamily="18" charset="0"/>
            </a:endParaRPr>
          </a:p>
          <a:p>
            <a:pPr algn="just"/>
            <a:r>
              <a:rPr lang="en-GB" sz="2400" dirty="0" smtClean="0">
                <a:solidFill>
                  <a:schemeClr val="tx1"/>
                </a:solidFill>
                <a:latin typeface="Times New Roman" pitchFamily="18" charset="0"/>
                <a:cs typeface="Times New Roman" pitchFamily="18" charset="0"/>
              </a:rPr>
              <a:t>She</a:t>
            </a:r>
            <a:r>
              <a:rPr lang="tr-TR" sz="2400" dirty="0" smtClean="0">
                <a:solidFill>
                  <a:schemeClr val="tx1"/>
                </a:solidFill>
                <a:latin typeface="Times New Roman" pitchFamily="18" charset="0"/>
                <a:cs typeface="Times New Roman" pitchFamily="18" charset="0"/>
              </a:rPr>
              <a:t>/He</a:t>
            </a:r>
            <a:r>
              <a:rPr lang="en-GB" sz="2400" dirty="0" smtClean="0">
                <a:solidFill>
                  <a:schemeClr val="tx1"/>
                </a:solidFill>
                <a:latin typeface="Times New Roman" pitchFamily="18" charset="0"/>
                <a:cs typeface="Times New Roman" pitchFamily="18" charset="0"/>
              </a:rPr>
              <a:t> </a:t>
            </a:r>
            <a:r>
              <a:rPr lang="en-GB" sz="2400" dirty="0">
                <a:solidFill>
                  <a:schemeClr val="tx1"/>
                </a:solidFill>
                <a:latin typeface="Times New Roman" pitchFamily="18" charset="0"/>
                <a:cs typeface="Times New Roman" pitchFamily="18" charset="0"/>
              </a:rPr>
              <a:t>must be seen as the key figure in promoting better understanding </a:t>
            </a:r>
            <a:r>
              <a:rPr lang="en-GB" sz="2400" dirty="0" smtClean="0">
                <a:solidFill>
                  <a:schemeClr val="tx1"/>
                </a:solidFill>
                <a:latin typeface="Times New Roman" pitchFamily="18" charset="0"/>
                <a:cs typeface="Times New Roman" pitchFamily="18" charset="0"/>
              </a:rPr>
              <a:t>among</a:t>
            </a:r>
            <a:r>
              <a:rPr lang="tr-TR" sz="2400" dirty="0" smtClean="0">
                <a:solidFill>
                  <a:schemeClr val="tx1"/>
                </a:solidFill>
                <a:latin typeface="Times New Roman" pitchFamily="18" charset="0"/>
                <a:cs typeface="Times New Roman" pitchFamily="18" charset="0"/>
              </a:rPr>
              <a:t> </a:t>
            </a:r>
            <a:r>
              <a:rPr lang="en-GB" sz="2400" dirty="0" smtClean="0">
                <a:solidFill>
                  <a:schemeClr val="tx1"/>
                </a:solidFill>
                <a:latin typeface="Times New Roman" pitchFamily="18" charset="0"/>
                <a:cs typeface="Times New Roman" pitchFamily="18" charset="0"/>
              </a:rPr>
              <a:t>peoples </a:t>
            </a:r>
            <a:r>
              <a:rPr lang="en-GB" sz="2400" dirty="0">
                <a:solidFill>
                  <a:schemeClr val="tx1"/>
                </a:solidFill>
                <a:latin typeface="Times New Roman" pitchFamily="18" charset="0"/>
                <a:cs typeface="Times New Roman" pitchFamily="18" charset="0"/>
              </a:rPr>
              <a:t>and nations. She must not be regarded as anonymous….</a:t>
            </a:r>
            <a:r>
              <a:rPr lang="en-GB" sz="2400" dirty="0" smtClean="0">
                <a:solidFill>
                  <a:schemeClr val="tx1"/>
                </a:solidFill>
                <a:latin typeface="Times New Roman" pitchFamily="18" charset="0"/>
                <a:cs typeface="Times New Roman" pitchFamily="18" charset="0"/>
              </a:rPr>
              <a:t>She</a:t>
            </a:r>
            <a:r>
              <a:rPr lang="tr-TR" sz="2400" dirty="0" smtClean="0">
                <a:solidFill>
                  <a:schemeClr val="tx1"/>
                </a:solidFill>
                <a:latin typeface="Times New Roman" pitchFamily="18" charset="0"/>
                <a:cs typeface="Times New Roman" pitchFamily="18" charset="0"/>
              </a:rPr>
              <a:t>/He</a:t>
            </a:r>
            <a:r>
              <a:rPr lang="en-GB" sz="2400" dirty="0" smtClean="0">
                <a:solidFill>
                  <a:schemeClr val="tx1"/>
                </a:solidFill>
                <a:latin typeface="Times New Roman" pitchFamily="18" charset="0"/>
                <a:cs typeface="Times New Roman" pitchFamily="18" charset="0"/>
              </a:rPr>
              <a:t> is“</a:t>
            </a:r>
            <a:r>
              <a:rPr lang="en-GB" sz="2400" i="1" dirty="0" smtClean="0">
                <a:solidFill>
                  <a:schemeClr val="tx1"/>
                </a:solidFill>
                <a:latin typeface="Times New Roman" pitchFamily="18" charset="0"/>
                <a:cs typeface="Times New Roman" pitchFamily="18" charset="0"/>
              </a:rPr>
              <a:t>invisible</a:t>
            </a:r>
            <a:r>
              <a:rPr lang="en-GB" sz="2400" dirty="0">
                <a:solidFill>
                  <a:schemeClr val="tx1"/>
                </a:solidFill>
                <a:latin typeface="Times New Roman" pitchFamily="18" charset="0"/>
                <a:cs typeface="Times New Roman" pitchFamily="18" charset="0"/>
              </a:rPr>
              <a:t>” only when a communication is clear and leaves nothing </a:t>
            </a:r>
            <a:r>
              <a:rPr lang="en-GB" sz="2400" dirty="0" smtClean="0">
                <a:solidFill>
                  <a:schemeClr val="tx1"/>
                </a:solidFill>
                <a:latin typeface="Times New Roman" pitchFamily="18" charset="0"/>
                <a:cs typeface="Times New Roman" pitchFamily="18" charset="0"/>
              </a:rPr>
              <a:t>to</a:t>
            </a:r>
            <a:r>
              <a:rPr lang="tr-TR" sz="2400" dirty="0" smtClean="0">
                <a:solidFill>
                  <a:schemeClr val="tx1"/>
                </a:solidFill>
                <a:latin typeface="Times New Roman" pitchFamily="18" charset="0"/>
                <a:cs typeface="Times New Roman" pitchFamily="18" charset="0"/>
              </a:rPr>
              <a:t> </a:t>
            </a:r>
            <a:r>
              <a:rPr lang="en-GB" sz="2400" dirty="0" smtClean="0">
                <a:solidFill>
                  <a:schemeClr val="tx1"/>
                </a:solidFill>
                <a:latin typeface="Times New Roman" pitchFamily="18" charset="0"/>
                <a:cs typeface="Times New Roman" pitchFamily="18" charset="0"/>
              </a:rPr>
              <a:t>question</a:t>
            </a:r>
            <a:r>
              <a:rPr lang="tr-TR" sz="2400" dirty="0" smtClean="0">
                <a:solidFill>
                  <a:schemeClr val="tx1"/>
                </a:solidFill>
                <a:latin typeface="Times New Roman" pitchFamily="18" charset="0"/>
                <a:cs typeface="Times New Roman" pitchFamily="18" charset="0"/>
              </a:rPr>
              <a:t>.</a:t>
            </a:r>
            <a:endParaRPr lang="tr-TR" sz="24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79512" y="484217"/>
            <a:ext cx="8424936"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Since the concept of culture is essential to understanding the implications for literary translation and culture-specific items in translation, many translation theorists have dealt with the definition of culture. In 1984 Larson defines culture as "a complex of beliefs, attitudes, values, and rules which a group of people share" (Larson 1984: 431). He notes that the translator needs to understand beliefs, attitudes, values, and the rules of the SL audience in order to adequately understand the ST and adequately translate it for people who have a different set of beliefs, attitudes, values, and rules</a:t>
            </a:r>
            <a:r>
              <a:rPr kumimoji="0" lang="tr-T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175578"/>
            <a:ext cx="8820472"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Newmark remarks that culture is "the way of life and its manifestations that are peculiar to a community that uses a particular language as its means of expression" (Newmark 1998: 94). Here, he asserts that each language group has its own culturally specific features</a:t>
            </a:r>
            <a:r>
              <a:rPr kumimoji="0" lang="tr-T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lang="tr-TR" sz="2800" dirty="0">
              <a:solidFill>
                <a:srgbClr val="000000"/>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2 Tablo"/>
          <p:cNvGraphicFramePr>
            <a:graphicFrameLocks noGrp="1"/>
          </p:cNvGraphicFramePr>
          <p:nvPr/>
        </p:nvGraphicFramePr>
        <p:xfrm>
          <a:off x="971600" y="2996952"/>
          <a:ext cx="6048672" cy="2058162"/>
        </p:xfrm>
        <a:graphic>
          <a:graphicData uri="http://schemas.openxmlformats.org/drawingml/2006/table">
            <a:tbl>
              <a:tblPr/>
              <a:tblGrid>
                <a:gridCol w="6048672"/>
              </a:tblGrid>
              <a:tr h="2016224">
                <a:tc>
                  <a:txBody>
                    <a:bodyPr/>
                    <a:lstStyle/>
                    <a:p>
                      <a:pPr algn="l">
                        <a:lnSpc>
                          <a:spcPct val="115000"/>
                        </a:lnSpc>
                        <a:spcAft>
                          <a:spcPts val="0"/>
                        </a:spcAft>
                      </a:pPr>
                      <a:r>
                        <a:rPr lang="en-US" sz="2800" noProof="0" dirty="0" smtClean="0">
                          <a:solidFill>
                            <a:schemeClr val="tx1"/>
                          </a:solidFill>
                          <a:latin typeface="Times New Roman" pitchFamily="18" charset="0"/>
                          <a:ea typeface="Times New Roman"/>
                          <a:cs typeface="Times New Roman" pitchFamily="18" charset="0"/>
                        </a:rPr>
                        <a:t>Translating culture-specific items in literary translations seems to be one of the most challenging tasks to be performed by a translator</a:t>
                      </a:r>
                      <a:r>
                        <a:rPr lang="tr-TR" sz="2800" dirty="0" smtClean="0">
                          <a:solidFill>
                            <a:schemeClr val="tx1"/>
                          </a:solidFill>
                          <a:latin typeface="Times New Roman" pitchFamily="18" charset="0"/>
                          <a:ea typeface="Times New Roman"/>
                          <a:cs typeface="Times New Roman" pitchFamily="18" charset="0"/>
                        </a:rPr>
                        <a:t>.</a:t>
                      </a:r>
                      <a:endParaRPr lang="tr-TR" sz="2800" dirty="0">
                        <a:solidFill>
                          <a:schemeClr val="tx1"/>
                        </a:solidFill>
                        <a:latin typeface="Times New Roman" pitchFamily="18" charset="0"/>
                        <a:ea typeface="Calibri"/>
                        <a:cs typeface="Times New Roman" pitchFamily="18" charset="0"/>
                      </a:endParaRPr>
                    </a:p>
                  </a:txBody>
                  <a:tcPr marL="47625" marR="47625" marT="47625" marB="47625" anchor="ctr">
                    <a:lnL>
                      <a:noFill/>
                    </a:lnL>
                    <a:lnR>
                      <a:noFill/>
                    </a:lnR>
                    <a:lnT>
                      <a:noFill/>
                    </a:lnT>
                    <a:lnB>
                      <a:noFill/>
                    </a:lnB>
                    <a:solidFill>
                      <a:srgbClr val="FFFFFF"/>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187624" y="548680"/>
            <a:ext cx="6840760" cy="5693866"/>
          </a:xfrm>
          <a:prstGeom prst="rect">
            <a:avLst/>
          </a:prstGeom>
        </p:spPr>
        <p:txBody>
          <a:bodyPr wrap="square">
            <a:spAutoFit/>
          </a:bodyPr>
          <a:lstStyle/>
          <a:p>
            <a:pPr algn="just"/>
            <a:r>
              <a:rPr lang="en-US" sz="2800" dirty="0" smtClean="0">
                <a:latin typeface="Times New Roman" pitchFamily="18" charset="0"/>
                <a:cs typeface="Times New Roman" pitchFamily="18" charset="0"/>
              </a:rPr>
              <a:t>Baker refers to such cultural words and concedes that the SL words may express a concept which is totally unknown in the target culture. She points out that the concept in question may be "abstract or concrete, it may relate to a religious belief, a social custom, or even a type of food." Baker then, calls such concepts 'culture-specific items' (Baker 1992: 21). Nord uses the term '</a:t>
            </a:r>
            <a:r>
              <a:rPr lang="en-US" sz="2800" dirty="0" err="1" smtClean="0">
                <a:latin typeface="Times New Roman" pitchFamily="18" charset="0"/>
                <a:cs typeface="Times New Roman" pitchFamily="18" charset="0"/>
              </a:rPr>
              <a:t>cultureme</a:t>
            </a:r>
            <a:r>
              <a:rPr lang="en-US" sz="2800" dirty="0" smtClean="0">
                <a:latin typeface="Times New Roman" pitchFamily="18" charset="0"/>
                <a:cs typeface="Times New Roman" pitchFamily="18" charset="0"/>
              </a:rPr>
              <a:t>' to refer to these culture specific items. He defines </a:t>
            </a:r>
            <a:r>
              <a:rPr lang="en-US" sz="2800" dirty="0" err="1" smtClean="0">
                <a:latin typeface="Times New Roman" pitchFamily="18" charset="0"/>
                <a:cs typeface="Times New Roman" pitchFamily="18" charset="0"/>
              </a:rPr>
              <a:t>cultureme</a:t>
            </a:r>
            <a:r>
              <a:rPr lang="en-US" sz="2800" dirty="0" smtClean="0">
                <a:latin typeface="Times New Roman" pitchFamily="18" charset="0"/>
                <a:cs typeface="Times New Roman" pitchFamily="18" charset="0"/>
              </a:rPr>
              <a:t> as "a cultural phenomenon that is present in culture X but not present (in the same way) in culture Y" (Nord 1997: 34).</a:t>
            </a:r>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79512" y="1476828"/>
            <a:ext cx="871296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One of the most difficult problems in translating literary texts is found in the differences between cultures. People of a given culture look at things from their own perspective. Indeed, one of the most difficult problems in translating literary texts is found in the differences between cultures. </a:t>
            </a:r>
            <a:endPar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a:r>
            <a:br>
              <a:rPr kumimoji="0" lang="tr-TR" sz="2800" b="1"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br>
            <a:r>
              <a:rPr kumimoji="0" lang="tr-TR" sz="2800" b="1"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a:r>
            <a:br>
              <a:rPr kumimoji="0" lang="tr-TR" sz="2800" b="1"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b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99592" y="836712"/>
            <a:ext cx="7128792" cy="2677656"/>
          </a:xfrm>
          <a:prstGeom prst="rect">
            <a:avLst/>
          </a:prstGeom>
        </p:spPr>
        <p:txBody>
          <a:bodyPr wrap="square">
            <a:spAutoFit/>
          </a:bodyPr>
          <a:lstStyle/>
          <a:p>
            <a:pPr algn="just"/>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translator who uses a cultural approach is simply recognizing that each language contains elements which are derived from its culture that every text is anchored in a specific culture, and that conventions of text production and reception vary from culture to culture</a:t>
            </a:r>
            <a:r>
              <a:rPr kumimoji="0" lang="tr-TR"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874619"/>
            <a:ext cx="8748464"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Calibri" pitchFamily="34" charset="0"/>
              <a:ea typeface="Calibri" pitchFamily="34" charset="0"/>
              <a:cs typeface="TimesNewRomanPSMT"/>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tr-TR" sz="2800" dirty="0">
              <a:latin typeface="Calibri" pitchFamily="34" charset="0"/>
              <a:ea typeface="Calibri" pitchFamily="34" charset="0"/>
              <a:cs typeface="TimesNewRomanPSMT"/>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Calibri" pitchFamily="34" charset="0"/>
              <a:ea typeface="Calibri" pitchFamily="34" charset="0"/>
              <a:cs typeface="TimesNewRomanPSMT"/>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tr-TR" sz="2800" dirty="0">
              <a:latin typeface="Calibri" pitchFamily="34" charset="0"/>
              <a:ea typeface="Calibri" pitchFamily="34" charset="0"/>
              <a:cs typeface="TimesNewRomanPSMT"/>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Calibri" pitchFamily="34" charset="0"/>
              <a:ea typeface="Calibri" pitchFamily="34" charset="0"/>
              <a:cs typeface="TimesNewRomanPSMT"/>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tr-TR" sz="2800" dirty="0">
              <a:latin typeface="Calibri" pitchFamily="34" charset="0"/>
              <a:ea typeface="Calibri" pitchFamily="34" charset="0"/>
              <a:cs typeface="TimesNewRomanPSMT"/>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other cases, where there is doubt or cultural bias…she should</a:t>
            </a:r>
            <a:r>
              <a:rPr lang="tr-TR" sz="2800" dirty="0">
                <a:latin typeface="Times New Roman" pitchFamily="18" charset="0"/>
                <a:cs typeface="Times New Roman" pitchFamily="18" charset="0"/>
              </a:rPr>
              <a:t> </a:t>
            </a:r>
            <a:r>
              <a:rPr kumimoji="0" lang="en-GB"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write a separate preface, explaining how she has treated the work, how she has</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interpreted any controversial key-terms…a translated novel without a</a:t>
            </a:r>
            <a:r>
              <a:rPr lang="tr-TR" sz="2800" dirty="0">
                <a:latin typeface="Times New Roman" pitchFamily="18" charset="0"/>
                <a:cs typeface="Times New Roman" pitchFamily="18" charset="0"/>
              </a:rPr>
              <a:t> </a:t>
            </a:r>
            <a:r>
              <a:rPr kumimoji="0" lang="en-GB"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translator’s preface ought to be a thing of the past, and therefore the preface as</a:t>
            </a:r>
            <a:r>
              <a:rPr lang="tr-TR" sz="2800" dirty="0">
                <a:latin typeface="Times New Roman" pitchFamily="18" charset="0"/>
                <a:cs typeface="Times New Roman" pitchFamily="18" charset="0"/>
              </a:rPr>
              <a:t> </a:t>
            </a:r>
            <a:r>
              <a:rPr kumimoji="0" lang="en-GB"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well as the work should draw the reviewer’s attention.</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(Newmark 1983: 17)</a:t>
            </a:r>
            <a:endParaRPr kumimoji="0" lang="en-GB"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1052736"/>
            <a:ext cx="8820472" cy="2677656"/>
          </a:xfrm>
          <a:prstGeom prst="rect">
            <a:avLst/>
          </a:prstGeom>
        </p:spPr>
        <p:txBody>
          <a:bodyPr wrap="square">
            <a:spAutoFit/>
          </a:bodyPr>
          <a:lstStyle/>
          <a:p>
            <a:r>
              <a:rPr lang="en-US" sz="2800" dirty="0">
                <a:latin typeface="Times New Roman" pitchFamily="18" charset="0"/>
                <a:cs typeface="Times New Roman" pitchFamily="18" charset="0"/>
              </a:rPr>
              <a:t>Translators are always hard at work, but they are producing translations, </a:t>
            </a:r>
            <a:r>
              <a:rPr lang="en-US" sz="2800" dirty="0" smtClean="0">
                <a:latin typeface="Times New Roman" pitchFamily="18" charset="0"/>
                <a:cs typeface="Times New Roman" pitchFamily="18" charset="0"/>
              </a:rPr>
              <a:t>not</a:t>
            </a: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translation </a:t>
            </a:r>
            <a:r>
              <a:rPr lang="en-US" sz="2800" dirty="0">
                <a:latin typeface="Times New Roman" pitchFamily="18" charset="0"/>
                <a:cs typeface="Times New Roman" pitchFamily="18" charset="0"/>
              </a:rPr>
              <a:t>commentary, criticism, or theory; they appear as aesthetically</a:t>
            </a:r>
          </a:p>
          <a:p>
            <a:r>
              <a:rPr lang="en-US" sz="2800" dirty="0">
                <a:latin typeface="Times New Roman" pitchFamily="18" charset="0"/>
                <a:cs typeface="Times New Roman" pitchFamily="18" charset="0"/>
              </a:rPr>
              <a:t>sensitive amateurs or talented craftsmen, but not critically </a:t>
            </a:r>
            <a:r>
              <a:rPr lang="en-US" sz="2800" dirty="0" smtClean="0">
                <a:latin typeface="Times New Roman" pitchFamily="18" charset="0"/>
                <a:cs typeface="Times New Roman" pitchFamily="18" charset="0"/>
              </a:rPr>
              <a:t>self-conscious</a:t>
            </a: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writers </a:t>
            </a:r>
            <a:r>
              <a:rPr lang="en-US" sz="2800" dirty="0">
                <a:latin typeface="Times New Roman" pitchFamily="18" charset="0"/>
                <a:cs typeface="Times New Roman" pitchFamily="18" charset="0"/>
              </a:rPr>
              <a:t>who develop an acute awareness of the cultural and social </a:t>
            </a:r>
            <a:r>
              <a:rPr lang="en-US" sz="2800" dirty="0" smtClean="0">
                <a:latin typeface="Times New Roman" pitchFamily="18" charset="0"/>
                <a:cs typeface="Times New Roman" pitchFamily="18" charset="0"/>
              </a:rPr>
              <a:t>conditions</a:t>
            </a:r>
            <a:r>
              <a:rPr lang="tr-TR" sz="2800" dirty="0" smtClean="0">
                <a:latin typeface="Times New Roman" pitchFamily="18" charset="0"/>
                <a:cs typeface="Times New Roman" pitchFamily="18" charset="0"/>
              </a:rPr>
              <a:t> of </a:t>
            </a:r>
            <a:r>
              <a:rPr lang="tr-TR" sz="2800" dirty="0">
                <a:latin typeface="Times New Roman" pitchFamily="18" charset="0"/>
                <a:cs typeface="Times New Roman" pitchFamily="18" charset="0"/>
              </a:rPr>
              <a:t>their work.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83568" y="404664"/>
            <a:ext cx="7272808" cy="2062103"/>
          </a:xfrm>
          <a:prstGeom prst="rect">
            <a:avLst/>
          </a:prstGeom>
        </p:spPr>
        <p:txBody>
          <a:bodyPr wrap="square">
            <a:spAutoFit/>
          </a:bodyPr>
          <a:lstStyle/>
          <a:p>
            <a:r>
              <a:rPr lang="en-US" sz="2800" dirty="0">
                <a:latin typeface="Times New Roman" pitchFamily="18" charset="0"/>
                <a:cs typeface="Times New Roman" pitchFamily="18" charset="0"/>
              </a:rPr>
              <a:t>The act of translation involves constant </a:t>
            </a:r>
            <a:r>
              <a:rPr lang="en-US" sz="2800" dirty="0" smtClean="0">
                <a:latin typeface="Times New Roman" pitchFamily="18" charset="0"/>
                <a:cs typeface="Times New Roman" pitchFamily="18" charset="0"/>
              </a:rPr>
              <a:t>decision-making</a:t>
            </a:r>
            <a:r>
              <a:rPr lang="en-US" dirty="0" smtClean="0"/>
              <a:t>.</a:t>
            </a:r>
            <a:endParaRPr lang="tr-TR" dirty="0" smtClean="0"/>
          </a:p>
          <a:p>
            <a:endParaRPr lang="tr-TR" dirty="0" smtClean="0"/>
          </a:p>
          <a:p>
            <a:endParaRPr lang="tr-TR" dirty="0"/>
          </a:p>
          <a:p>
            <a:endParaRPr lang="tr-TR" dirty="0" smtClean="0"/>
          </a:p>
          <a:p>
            <a:endParaRPr lang="tr-TR" dirty="0" smtClean="0"/>
          </a:p>
        </p:txBody>
      </p:sp>
      <p:sp>
        <p:nvSpPr>
          <p:cNvPr id="3" name="2 Dikdörtgen"/>
          <p:cNvSpPr/>
          <p:nvPr/>
        </p:nvSpPr>
        <p:spPr>
          <a:xfrm>
            <a:off x="467544" y="188640"/>
            <a:ext cx="6102424" cy="4401205"/>
          </a:xfrm>
          <a:prstGeom prst="rect">
            <a:avLst/>
          </a:prstGeom>
        </p:spPr>
        <p:txBody>
          <a:bodyPr wrap="square">
            <a:spAutoFit/>
          </a:bodyPr>
          <a:lstStyle/>
          <a:p>
            <a:r>
              <a:rPr lang="tr-TR"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differences of the source and target cultures and languages</a:t>
            </a:r>
            <a:r>
              <a:rPr lang="en-US" sz="2800" dirty="0" smtClean="0">
                <a:latin typeface="Times New Roman" pitchFamily="18" charset="0"/>
                <a:cs typeface="Times New Roman" pitchFamily="18" charset="0"/>
              </a:rPr>
              <a:t>.</a:t>
            </a:r>
            <a:endParaRPr lang="tr-TR" sz="2800" dirty="0" smtClean="0">
              <a:latin typeface="Times New Roman" pitchFamily="18" charset="0"/>
              <a:cs typeface="Times New Roman" pitchFamily="18" charset="0"/>
            </a:endParaRPr>
          </a:p>
          <a:p>
            <a:pPr>
              <a:buFontTx/>
              <a:buChar char="-"/>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translator’s role and </a:t>
            </a:r>
            <a:r>
              <a:rPr lang="en-US" sz="2800" dirty="0" smtClean="0">
                <a:latin typeface="Times New Roman" pitchFamily="18" charset="0"/>
                <a:cs typeface="Times New Roman" pitchFamily="18" charset="0"/>
              </a:rPr>
              <a:t>intervention</a:t>
            </a:r>
            <a:endParaRPr lang="tr-TR" sz="2800" dirty="0" smtClean="0">
              <a:latin typeface="Times New Roman" pitchFamily="18" charset="0"/>
              <a:cs typeface="Times New Roman" pitchFamily="18" charset="0"/>
            </a:endParaRPr>
          </a:p>
          <a:p>
            <a:pPr>
              <a:buFontTx/>
              <a:buChar char="-"/>
            </a:pPr>
            <a:endParaRPr lang="tr-T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Translators are in a unique </a:t>
            </a:r>
            <a:r>
              <a:rPr lang="en-US" sz="2800" dirty="0">
                <a:latin typeface="Times New Roman" pitchFamily="18" charset="0"/>
                <a:cs typeface="Times New Roman" pitchFamily="18" charset="0"/>
              </a:rPr>
              <a:t>position to act as ambassadors between cultures because they have </a:t>
            </a:r>
            <a:r>
              <a:rPr lang="en-US" sz="2800" dirty="0" smtClean="0">
                <a:latin typeface="Times New Roman" pitchFamily="18" charset="0"/>
                <a:cs typeface="Times New Roman" pitchFamily="18" charset="0"/>
              </a:rPr>
              <a:t>knowledge and </a:t>
            </a:r>
            <a:r>
              <a:rPr lang="en-US" sz="2800" dirty="0">
                <a:latin typeface="Times New Roman" pitchFamily="18" charset="0"/>
                <a:cs typeface="Times New Roman" pitchFamily="18" charset="0"/>
              </a:rPr>
              <a:t>understanding of both the source and target cultures of the works they </a:t>
            </a:r>
            <a:r>
              <a:rPr lang="en-US" sz="2800" dirty="0" smtClean="0">
                <a:latin typeface="Times New Roman" pitchFamily="18" charset="0"/>
                <a:cs typeface="Times New Roman" pitchFamily="18" charset="0"/>
              </a:rPr>
              <a:t>have translated.</a:t>
            </a:r>
          </a:p>
          <a:p>
            <a:endParaRPr lang="tr-TR"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99592" y="692696"/>
            <a:ext cx="7488832" cy="4524315"/>
          </a:xfrm>
          <a:prstGeom prst="rect">
            <a:avLst/>
          </a:prstGeom>
        </p:spPr>
        <p:txBody>
          <a:bodyPr wrap="square">
            <a:spAutoFit/>
          </a:bodyPr>
          <a:lstStyle/>
          <a:p>
            <a:pPr algn="just"/>
            <a:r>
              <a:rPr lang="en-US" sz="2800" dirty="0">
                <a:latin typeface="Times New Roman" pitchFamily="18" charset="0"/>
                <a:cs typeface="Times New Roman" pitchFamily="18" charset="0"/>
              </a:rPr>
              <a:t>With increased understanding of one </a:t>
            </a:r>
            <a:r>
              <a:rPr lang="en-US" sz="2800" dirty="0" smtClean="0">
                <a:latin typeface="Times New Roman" pitchFamily="18" charset="0"/>
                <a:cs typeface="Times New Roman" pitchFamily="18" charset="0"/>
              </a:rPr>
              <a:t>culture</a:t>
            </a: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different </a:t>
            </a:r>
            <a:r>
              <a:rPr lang="en-US" sz="2800" dirty="0">
                <a:latin typeface="Times New Roman" pitchFamily="18" charset="0"/>
                <a:cs typeface="Times New Roman" pitchFamily="18" charset="0"/>
              </a:rPr>
              <a:t>to their own, readers are bound to be more open-minded towards other</a:t>
            </a:r>
          </a:p>
          <a:p>
            <a:pPr algn="just"/>
            <a:r>
              <a:rPr lang="en-US" sz="2800" dirty="0">
                <a:latin typeface="Times New Roman" pitchFamily="18" charset="0"/>
                <a:cs typeface="Times New Roman" pitchFamily="18" charset="0"/>
              </a:rPr>
              <a:t>cultures. </a:t>
            </a:r>
            <a:endParaRPr lang="tr-TR" sz="2800" dirty="0" smtClean="0">
              <a:latin typeface="Times New Roman" pitchFamily="18" charset="0"/>
              <a:cs typeface="Times New Roman" pitchFamily="18" charset="0"/>
            </a:endParaRPr>
          </a:p>
          <a:p>
            <a:pPr algn="just"/>
            <a:endParaRPr lang="tr-T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Clearly</a:t>
            </a:r>
            <a:r>
              <a:rPr lang="en-US" sz="2800" dirty="0">
                <a:latin typeface="Times New Roman" pitchFamily="18" charset="0"/>
                <a:cs typeface="Times New Roman" pitchFamily="18" charset="0"/>
              </a:rPr>
              <a:t>, in the world we live in today, where borders are being crossed </a:t>
            </a:r>
            <a:r>
              <a:rPr lang="en-US" sz="2800" dirty="0" smtClean="0">
                <a:latin typeface="Times New Roman" pitchFamily="18" charset="0"/>
                <a:cs typeface="Times New Roman" pitchFamily="18" charset="0"/>
              </a:rPr>
              <a:t>more</a:t>
            </a: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and </a:t>
            </a:r>
            <a:r>
              <a:rPr lang="en-US" sz="2800" dirty="0">
                <a:latin typeface="Times New Roman" pitchFamily="18" charset="0"/>
                <a:cs typeface="Times New Roman" pitchFamily="18" charset="0"/>
              </a:rPr>
              <a:t>more all the time, increased intercultural understanding is vital</a:t>
            </a:r>
            <a:r>
              <a:rPr lang="en-US" sz="2800" dirty="0" smtClean="0">
                <a:latin typeface="Times New Roman" pitchFamily="18" charset="0"/>
                <a:cs typeface="Times New Roman" pitchFamily="18" charset="0"/>
              </a:rPr>
              <a:t>.</a:t>
            </a:r>
            <a:endParaRPr lang="tr-TR" sz="2800" dirty="0" smtClean="0">
              <a:latin typeface="Times New Roman" pitchFamily="18" charset="0"/>
              <a:cs typeface="Times New Roman" pitchFamily="18" charset="0"/>
            </a:endParaRPr>
          </a:p>
          <a:p>
            <a:pPr algn="just"/>
            <a:endParaRPr lang="tr-TR" sz="2800" dirty="0" smtClean="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620688"/>
            <a:ext cx="7344816" cy="4647426"/>
          </a:xfrm>
          <a:prstGeom prst="rect">
            <a:avLst/>
          </a:prstGeom>
        </p:spPr>
        <p:txBody>
          <a:bodyPr wrap="square">
            <a:spAutoFit/>
          </a:bodyPr>
          <a:lstStyle/>
          <a:p>
            <a:endParaRPr lang="tr-TR" sz="2800" dirty="0" smtClean="0">
              <a:latin typeface="Times New Roman" pitchFamily="18" charset="0"/>
              <a:cs typeface="Times New Roman" pitchFamily="18" charset="0"/>
            </a:endParaRPr>
          </a:p>
          <a:p>
            <a:endParaRPr lang="tr-TR" sz="2800" dirty="0">
              <a:latin typeface="Times New Roman" pitchFamily="18" charset="0"/>
              <a:cs typeface="Times New Roman" pitchFamily="18" charset="0"/>
            </a:endParaRPr>
          </a:p>
          <a:p>
            <a:endParaRPr lang="tr-TR"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is not only the provision of background information that leads to</a:t>
            </a:r>
          </a:p>
          <a:p>
            <a:r>
              <a:rPr lang="en-US" sz="2800" dirty="0">
                <a:latin typeface="Times New Roman" pitchFamily="18" charset="0"/>
                <a:cs typeface="Times New Roman" pitchFamily="18" charset="0"/>
              </a:rPr>
              <a:t>increased understanding; just as important is information that foregrounds </a:t>
            </a:r>
            <a:r>
              <a:rPr lang="en-US" sz="2800" b="1" dirty="0">
                <a:latin typeface="Times New Roman" pitchFamily="18" charset="0"/>
                <a:cs typeface="Times New Roman" pitchFamily="18" charset="0"/>
              </a:rPr>
              <a:t>cultural </a:t>
            </a:r>
            <a:r>
              <a:rPr lang="en-US" sz="2800" b="1" dirty="0" smtClean="0">
                <a:latin typeface="Times New Roman" pitchFamily="18" charset="0"/>
                <a:cs typeface="Times New Roman" pitchFamily="18" charset="0"/>
              </a:rPr>
              <a:t>and linguistic differences</a:t>
            </a:r>
            <a:r>
              <a:rPr lang="en-US" b="1" dirty="0" smtClean="0"/>
              <a:t>.</a:t>
            </a:r>
          </a:p>
          <a:p>
            <a:endParaRPr lang="tr-TR" b="1" dirty="0"/>
          </a:p>
          <a:p>
            <a:endParaRPr lang="tr-TR" b="1" dirty="0" smtClean="0"/>
          </a:p>
          <a:p>
            <a:endParaRPr lang="tr-TR" b="1" dirty="0"/>
          </a:p>
          <a:p>
            <a:endParaRPr lang="tr-T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83568" y="1124744"/>
            <a:ext cx="7560840" cy="3539430"/>
          </a:xfrm>
          <a:prstGeom prst="rect">
            <a:avLst/>
          </a:prstGeom>
        </p:spPr>
        <p:txBody>
          <a:bodyPr wrap="square">
            <a:spAutoFit/>
          </a:bodyPr>
          <a:lstStyle/>
          <a:p>
            <a:r>
              <a:rPr lang="en-US" sz="3200" dirty="0">
                <a:latin typeface="Times New Roman" pitchFamily="18" charset="0"/>
                <a:cs typeface="Times New Roman" pitchFamily="18" charset="0"/>
              </a:rPr>
              <a:t>When translators make themselves more visible by explaining </a:t>
            </a:r>
            <a:r>
              <a:rPr lang="en-US" sz="3200" dirty="0" smtClean="0">
                <a:latin typeface="Times New Roman" pitchFamily="18" charset="0"/>
                <a:cs typeface="Times New Roman" pitchFamily="18" charset="0"/>
              </a:rPr>
              <a:t>the</a:t>
            </a:r>
            <a:r>
              <a:rPr lang="tr-TR"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problems </a:t>
            </a:r>
            <a:r>
              <a:rPr lang="en-US" sz="3200" dirty="0">
                <a:latin typeface="Times New Roman" pitchFamily="18" charset="0"/>
                <a:cs typeface="Times New Roman" pitchFamily="18" charset="0"/>
              </a:rPr>
              <a:t>they encountered and the choices they had to make—demonstrating how</a:t>
            </a:r>
          </a:p>
          <a:p>
            <a:r>
              <a:rPr lang="en-US" sz="3200" dirty="0">
                <a:latin typeface="Times New Roman" pitchFamily="18" charset="0"/>
                <a:cs typeface="Times New Roman" pitchFamily="18" charset="0"/>
              </a:rPr>
              <a:t>active their role is in creating the translated text—they disclose </a:t>
            </a:r>
            <a:r>
              <a:rPr lang="en-US" sz="3200" b="1" dirty="0">
                <a:latin typeface="Times New Roman" pitchFamily="18" charset="0"/>
                <a:cs typeface="Times New Roman" pitchFamily="18" charset="0"/>
              </a:rPr>
              <a:t>the cultural </a:t>
            </a:r>
            <a:r>
              <a:rPr lang="en-US" sz="3200" b="1" dirty="0" smtClean="0">
                <a:latin typeface="Times New Roman" pitchFamily="18" charset="0"/>
                <a:cs typeface="Times New Roman" pitchFamily="18" charset="0"/>
              </a:rPr>
              <a:t>and</a:t>
            </a:r>
            <a:r>
              <a:rPr lang="tr-TR" sz="3200" b="1"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linguistic differences</a:t>
            </a:r>
            <a:r>
              <a:rPr lang="tr-TR" sz="3200" dirty="0" smtClean="0">
                <a:latin typeface="Times New Roman" pitchFamily="18" charset="0"/>
                <a:cs typeface="Times New Roman" pitchFamily="18" charset="0"/>
              </a:rPr>
              <a:t>.</a:t>
            </a:r>
            <a:endParaRPr lang="tr-TR"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67544" y="-840005"/>
            <a:ext cx="792088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sz="2800"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sz="2800"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It is actually believed that, of all the types of translation, literary translation lets one consistently share in the creative process of translation (Landers 2001: 4-5). According to Bush, literary translation is "an original subjective activity at the center of a complex network of social and cultural practices" </a:t>
            </a:r>
            <a:b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(Bush 1998: 127).</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51520" y="281804"/>
            <a:ext cx="777686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Repeated reading and research enable the translator to identify such patterns, though some will be translated subconsciously as part of the process of imaginative rewriting.... The literary translator creates a new pattern in a different language, based on personal reading, research, and activity. This new creation in turn becomes the basis for multiple readings and interpretations, which will go beyond any intentions of either original author or translator. </a:t>
            </a:r>
            <a:b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(Bush 1998: 128-9)</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900</Words>
  <Application>Microsoft Office PowerPoint</Application>
  <PresentationFormat>Ekran Gösterisi (4:3)</PresentationFormat>
  <Paragraphs>50</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The role of the translator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translator</dc:title>
  <dc:creator>User</dc:creator>
  <cp:lastModifiedBy>Fulden ATAOZU</cp:lastModifiedBy>
  <cp:revision>33</cp:revision>
  <dcterms:created xsi:type="dcterms:W3CDTF">2017-10-08T17:42:36Z</dcterms:created>
  <dcterms:modified xsi:type="dcterms:W3CDTF">2020-03-02T09:38:21Z</dcterms:modified>
</cp:coreProperties>
</file>