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6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66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27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48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35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1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78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9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161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25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045C3-F512-4BC8-9BBB-CC2A7D0C1C69}" type="datetimeFigureOut">
              <a:rPr lang="tr-TR" smtClean="0"/>
              <a:t>3.02.2025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189D-B9EC-4869-A5DD-F65DC9C7DE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93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504056" y="908720"/>
            <a:ext cx="8639944" cy="417646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altLang="tr-TR" sz="4800" b="1" dirty="0" smtClean="0">
                <a:solidFill>
                  <a:srgbClr val="CC0000"/>
                </a:solidFill>
              </a:rPr>
              <a:t> </a:t>
            </a:r>
            <a: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YANIK,DONMA VE SICAK ÇARPMALARINDA  </a:t>
            </a:r>
            <a:b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sz="4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İLK YARDIM</a:t>
            </a:r>
          </a:p>
        </p:txBody>
      </p:sp>
    </p:spTree>
    <p:extLst>
      <p:ext uri="{BB962C8B-B14F-4D97-AF65-F5344CB8AC3E}">
        <p14:creationId xmlns:p14="http://schemas.microsoft.com/office/powerpoint/2010/main" val="286241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7150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YANIĞIN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VÜCUTTA OLUMSUZ ETKİLERİ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14500"/>
            <a:ext cx="9144000" cy="51435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Derinliği yaygınlığı ve oluştuğu bölgeye bağlı olarak,organ ve sistemlerde işleyiş bozukluğuna yol açar.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Ağrı ve sıvı kaybına bağlı olarak şok meydana gelir.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Hasta/yaralının kendi vücudunda bulunan mikrop ve toksinlerle enfeksiyon oluşur.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271585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36613"/>
            <a:ext cx="9144000" cy="806450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ISI İLE OLUŞAN YANIKLARDA İLK YARDIM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57375"/>
            <a:ext cx="9144000" cy="50006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Kişi hala yanıyorsa, paniğe engel olunur, koşması engellenir 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Yaralının üzeri battaniye vb. ile kapatılır ve yuvarlanması sağlanır.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Yaşam belirtileri değerlendirilir</a:t>
            </a:r>
          </a:p>
          <a:p>
            <a:pPr eaLnBrk="1" hangingPunct="1">
              <a:lnSpc>
                <a:spcPct val="15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Solunum yolunun etkilenip etkilenmediği değerlendirilir.</a:t>
            </a:r>
          </a:p>
        </p:txBody>
      </p:sp>
    </p:spTree>
    <p:extLst>
      <p:ext uri="{BB962C8B-B14F-4D97-AF65-F5344CB8AC3E}">
        <p14:creationId xmlns:p14="http://schemas.microsoft.com/office/powerpoint/2010/main" val="99527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9144000" cy="642938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ISI İLE OLUŞAN YANIKLARDA İLK YARDIM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764704"/>
            <a:ext cx="9144000" cy="5837709"/>
          </a:xfrm>
        </p:spPr>
        <p:txBody>
          <a:bodyPr>
            <a:normAutofit fontScale="92500"/>
          </a:bodyPr>
          <a:lstStyle/>
          <a:p>
            <a:pPr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Yanık bölge ,en az 20 dakika, soğuk su altında tutulur.(yanık yüzeyi büyükse ısı kaybı çok olacağından önerilmez</a:t>
            </a:r>
            <a:r>
              <a:rPr lang="tr-TR" altLang="tr-TR" b="1" dirty="0"/>
              <a:t>) </a:t>
            </a:r>
            <a:endParaRPr lang="tr-TR" altLang="tr-TR" b="1" dirty="0" smtClean="0"/>
          </a:p>
          <a:p>
            <a:pPr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Bunun </a:t>
            </a:r>
            <a:r>
              <a:rPr lang="tr-TR" altLang="tr-TR" b="1" dirty="0"/>
              <a:t>yerine yanmış bölgelere soğuk su ile ıslatılmış gazlı bez ya da temiz bir bez örterek soğutma işlemini yapın. Bu işlemi 15-30 dakika olacak şekilde uygulayın. </a:t>
            </a:r>
            <a:endParaRPr lang="tr-TR" altLang="tr-TR" b="1" dirty="0" smtClean="0"/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Şişlik oluşabileceği düşünülerek yüzük, bilezik vb. eşyalar çıkarılır.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Derinin zarar görmesini önlemek için sabunlu su ile dikkatlice temizlenir.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Yanmış alandaki deriler kaldırılmadan giysiler çıkarılır.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endParaRPr lang="tr-TR" altLang="tr-TR" b="1" dirty="0" smtClean="0"/>
          </a:p>
          <a:p>
            <a:pPr eaLnBrk="1" hangingPunct="1">
              <a:buClr>
                <a:srgbClr val="CC0000"/>
              </a:buClr>
              <a:buFontTx/>
              <a:buNone/>
            </a:pPr>
            <a:endParaRPr lang="tr-TR" altLang="tr-TR" b="1" dirty="0" smtClean="0"/>
          </a:p>
          <a:p>
            <a:pPr eaLnBrk="1" hangingPunct="1">
              <a:buFontTx/>
              <a:buNone/>
            </a:pPr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97922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ISI İLE OLUŞAN YANIKLARDA İLK YARDIM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2327275"/>
            <a:ext cx="8459787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Su toplamış yerler patlatılmaz.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Yanık üzerine hiçbir madde sürülmemelidir.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Yanığın üzeri temiz bezle örtülür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Hasta/yaralının üzeri battaniye ile örtülür.</a:t>
            </a:r>
          </a:p>
        </p:txBody>
      </p:sp>
      <p:pic>
        <p:nvPicPr>
          <p:cNvPr id="244740" name="Picture 4" descr="C:\Users\TEKNO\Desktop\İLKYARDIM FOTOLARI\indir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5229200"/>
            <a:ext cx="6429375" cy="13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476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1143000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ISI İLE OLUŞAN YANIKLARDA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 İLKYARDIM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4313" y="2327275"/>
            <a:ext cx="8929687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Yanık bölgeler birlikte bandaj yapılmamalıdır.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Yanık yüzeyi geniş ve sağlık kuruluşu uzaksa hasta/yaralının kusması yoksa , biliçliyse ağızdan sıvı verilerek sıvı kaybı önlenir. ( 1 lt su-1 çay kaşığı karbonat-1 çay kaşığı tuz)</a:t>
            </a:r>
          </a:p>
        </p:txBody>
      </p:sp>
    </p:spTree>
    <p:extLst>
      <p:ext uri="{BB962C8B-B14F-4D97-AF65-F5344CB8AC3E}">
        <p14:creationId xmlns:p14="http://schemas.microsoft.com/office/powerpoint/2010/main" val="17801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5222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rgbClr val="CC0000"/>
                </a:solidFill>
              </a:rPr>
              <a:t>KİMYASAL YANIKLARDA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 İLK YARDIM</a:t>
            </a:r>
          </a:p>
        </p:txBody>
      </p:sp>
      <p:sp>
        <p:nvSpPr>
          <p:cNvPr id="24781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28775"/>
            <a:ext cx="8929688" cy="45307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0000"/>
              </a:buClr>
              <a:buFontTx/>
              <a:buNone/>
            </a:pPr>
            <a:r>
              <a:rPr lang="tr-TR" altLang="tr-TR" b="1" smtClean="0"/>
              <a:t>   Kimyasal maddenin en kısa sürede deriyle teması kesilir. 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Etkilenen bölge bol tazyiksiz  suyla, en az 15-20 dk. yumuşak</a:t>
            </a:r>
            <a:r>
              <a:rPr lang="tr-TR" altLang="tr-TR" b="1" i="1" smtClean="0"/>
              <a:t> </a:t>
            </a:r>
            <a:r>
              <a:rPr lang="tr-TR" altLang="tr-TR" b="1" smtClean="0"/>
              <a:t>şekilde yıkanır.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Giysiler çıkarılmalıdır.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 örtülmelidir.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Tıbbi yardım sağlanmalıdır.</a:t>
            </a:r>
          </a:p>
        </p:txBody>
      </p:sp>
    </p:spTree>
    <p:extLst>
      <p:ext uri="{BB962C8B-B14F-4D97-AF65-F5344CB8AC3E}">
        <p14:creationId xmlns:p14="http://schemas.microsoft.com/office/powerpoint/2010/main" val="191016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8572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rgbClr val="CC0000"/>
                </a:solidFill>
              </a:rPr>
              <a:t>ELEKTRİK YANIKLARINDA 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İLK YARDIM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71625"/>
            <a:ext cx="5929313" cy="4673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Soğukkanlı ve sakin olunmalıdır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 /yaralıya dokunmadan önce elektrik akımı kesilmelidir.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Akımı kesme imkanı yoksa tahta çubuk yada ip gibi bir cisimle elektrik teması kesilmelidir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tr-TR" altLang="tr-TR" b="1" smtClean="0"/>
          </a:p>
        </p:txBody>
      </p:sp>
      <p:pic>
        <p:nvPicPr>
          <p:cNvPr id="248836" name="63 Resim" descr="electrocuti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5" y="4143375"/>
            <a:ext cx="33623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8837" name="Picture 5" descr="C:\Users\TEKNO\Desktop\İLKYARDIM FOTOLARI\isi-yaniklarinda-ilk-yardim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1143000"/>
            <a:ext cx="2986087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01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ELEKTRİK YANIKLARINDA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İLK YARDIM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42938" y="2071688"/>
            <a:ext cx="8501062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Hasta/yaralının AB’si değerlendirilmelidir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 kımıldatılmamalıdır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Hasar gören bölge örtülmelidir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Tıbbi yardım istenmelidir</a:t>
            </a:r>
          </a:p>
        </p:txBody>
      </p:sp>
    </p:spTree>
    <p:extLst>
      <p:ext uri="{BB962C8B-B14F-4D97-AF65-F5344CB8AC3E}">
        <p14:creationId xmlns:p14="http://schemas.microsoft.com/office/powerpoint/2010/main" val="421107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1 Başlık"/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9144000" cy="642937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SICAK ÇARPMASI BELİRTİLERİ</a:t>
            </a:r>
            <a:endParaRPr lang="tr-TR" altLang="tr-TR" sz="2800" smtClean="0"/>
          </a:p>
        </p:txBody>
      </p:sp>
      <p:sp>
        <p:nvSpPr>
          <p:cNvPr id="250883" name="2 Metin Yer Tutucusu"/>
          <p:cNvSpPr>
            <a:spLocks noGrp="1"/>
          </p:cNvSpPr>
          <p:nvPr>
            <p:ph type="body" sz="half" idx="4294967295"/>
          </p:nvPr>
        </p:nvSpPr>
        <p:spPr>
          <a:xfrm>
            <a:off x="0" y="2571750"/>
            <a:ext cx="4643438" cy="30718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Adale krampları,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Güçsüzlük, yorgunluk,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Baş dönmesi,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Solgun ve sıcak deri,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Bol terleme(daha sonra azalır)</a:t>
            </a:r>
            <a:endParaRPr lang="tr-TR" altLang="tr-TR" smtClean="0"/>
          </a:p>
        </p:txBody>
      </p:sp>
      <p:sp>
        <p:nvSpPr>
          <p:cNvPr id="250884" name="3 İçerik Yer Tutucusu"/>
          <p:cNvSpPr>
            <a:spLocks noGrp="1"/>
          </p:cNvSpPr>
          <p:nvPr>
            <p:ph sz="half" idx="4294967295"/>
          </p:nvPr>
        </p:nvSpPr>
        <p:spPr>
          <a:xfrm>
            <a:off x="4786313" y="2714625"/>
            <a:ext cx="4357687" cy="3143250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Hızlı nabız,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Mide krampları, kusma, bulantı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Davranış bozukluğu, 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Bilinç kaybı, hayal görme.</a:t>
            </a:r>
            <a:endParaRPr lang="tr-TR" altLang="tr-TR" smtClean="0"/>
          </a:p>
        </p:txBody>
      </p:sp>
      <p:sp>
        <p:nvSpPr>
          <p:cNvPr id="250885" name="5 Metin kutusu"/>
          <p:cNvSpPr txBox="1">
            <a:spLocks noChangeArrowheads="1"/>
          </p:cNvSpPr>
          <p:nvPr/>
        </p:nvSpPr>
        <p:spPr bwMode="auto">
          <a:xfrm>
            <a:off x="0" y="1500188"/>
            <a:ext cx="88582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dirty="0">
                <a:solidFill>
                  <a:srgbClr val="CC0000"/>
                </a:solidFill>
                <a:latin typeface="Arial" charset="0"/>
              </a:rPr>
              <a:t>Yüksek derece ısı ve nem sonucu vücut ısısının ayarlanamaması sonucu ortaya bazı bozukluklar çıkar.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71500"/>
            <a:ext cx="9144000" cy="714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smtClean="0">
                <a:solidFill>
                  <a:srgbClr val="CC0000"/>
                </a:solidFill>
              </a:rPr>
              <a:t>SICAK ÇARPMASINDA</a:t>
            </a:r>
            <a:br>
              <a:rPr lang="tr-TR" sz="2800" b="1" smtClean="0">
                <a:solidFill>
                  <a:srgbClr val="CC0000"/>
                </a:solidFill>
              </a:rPr>
            </a:br>
            <a:r>
              <a:rPr lang="tr-TR" sz="2800" b="1" smtClean="0">
                <a:solidFill>
                  <a:srgbClr val="CC0000"/>
                </a:solidFill>
              </a:rPr>
              <a:t> İLK YARDIM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00188"/>
            <a:ext cx="6924675" cy="4530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 serin ve havadar bir yere alınır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Giysiler çıkarılır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Sırt üstü yatırılır,kol ve  bacaklar yükseltilir.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Bilinci açıksa sıvı kaybını gidermek için karışımlı sıvı verilir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Bulantı yoksa ve bilinci açıksa su ve tuz kaybını gidermek için su,tuz, karbonatla hazırlanan sıvı yada soda içirilir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b="1" smtClean="0"/>
          </a:p>
        </p:txBody>
      </p:sp>
      <p:pic>
        <p:nvPicPr>
          <p:cNvPr id="251908" name="Picture 6" descr="j0236448"/>
          <p:cNvPicPr>
            <a:picLocks noGrp="1" noChangeAspect="1" noChangeArrowheads="1" noCrop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32638" y="3357563"/>
            <a:ext cx="2011362" cy="2011362"/>
          </a:xfrm>
          <a:noFill/>
        </p:spPr>
      </p:pic>
      <p:pic>
        <p:nvPicPr>
          <p:cNvPr id="251909" name="Picture 5" descr="C:\Users\TEKNO\Desktop\İLKYARDIM FOTOLARI\detay_10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000125"/>
            <a:ext cx="238125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29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885825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YANIKLAR</a:t>
            </a:r>
          </a:p>
        </p:txBody>
      </p:sp>
      <p:sp>
        <p:nvSpPr>
          <p:cNvPr id="233475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1571625"/>
            <a:ext cx="8858250" cy="4948238"/>
          </a:xfrm>
          <a:noFill/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tr-TR" altLang="tr-TR" b="1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tr-TR" altLang="tr-TR" b="1" dirty="0" smtClean="0">
                <a:solidFill>
                  <a:srgbClr val="CC0000"/>
                </a:solidFill>
              </a:rPr>
              <a:t>YANIK 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</a:pPr>
            <a:r>
              <a:rPr lang="tr-TR" altLang="tr-TR" b="1" i="1" dirty="0" smtClean="0"/>
              <a:t>Vücudun herhangi bir ısıya maruz kalma sonucu oluşan doku bozulmasıdır.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</a:pPr>
            <a:r>
              <a:rPr lang="tr-TR" altLang="tr-TR" b="1" dirty="0" smtClean="0"/>
              <a:t>Yanık genellikle sıcak su veya buhar temasıyla meydana gelebileceği gibi, sıcak katı maddelerle temas,asit alkali gibi kimyasal maddelerle temas,elektrik akımı etkisiyle veya radyasyon nedeniyle oluşabilir.</a:t>
            </a:r>
          </a:p>
          <a:p>
            <a:pPr marL="0" indent="0" eaLnBrk="1" hangingPunct="1">
              <a:lnSpc>
                <a:spcPct val="130000"/>
              </a:lnSpc>
            </a:pPr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1189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DONMALAR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071563"/>
            <a:ext cx="9144000" cy="453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 smtClean="0"/>
              <a:t>    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dirty="0" smtClean="0"/>
              <a:t>	</a:t>
            </a:r>
            <a:r>
              <a:rPr lang="tr-TR" altLang="tr-TR" b="1" dirty="0" smtClean="0"/>
              <a:t>Aşırı soğuk nedeni ile soğuğa maruz kalan bölgeye yeterince kan gitmemesi ve dokularda kanın pıhtılaşması ile dokuda hasar oluşur.</a:t>
            </a:r>
          </a:p>
        </p:txBody>
      </p:sp>
      <p:pic>
        <p:nvPicPr>
          <p:cNvPr id="252932" name="Picture 4" descr="C:\Users\TEKNO\Desktop\İLKYARDIM FOTOLARI\356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4581128"/>
            <a:ext cx="7429500" cy="163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166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DONMA DERECELERİ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60575"/>
            <a:ext cx="5286375" cy="453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I.Derece </a:t>
            </a:r>
          </a:p>
          <a:p>
            <a:pPr eaLnBrk="1" hangingPunct="1">
              <a:buClr>
                <a:srgbClr val="FF1F1F"/>
              </a:buClr>
              <a:buFontTx/>
              <a:buNone/>
            </a:pPr>
            <a:r>
              <a:rPr lang="tr-TR" altLang="tr-TR" b="1" smtClean="0"/>
              <a:t>En hafif şeklidir.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Deride soluk renk, soğukluk hissi,uyuşukluk, halsizlik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Daha sonra kızarıklık ve karıncalanma hissi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endParaRPr lang="tr-TR" altLang="tr-TR" b="1" smtClean="0"/>
          </a:p>
        </p:txBody>
      </p:sp>
      <p:pic>
        <p:nvPicPr>
          <p:cNvPr id="253956" name="68 Resim" descr="get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2000250"/>
            <a:ext cx="339725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3957" name="64 Resim" descr="68050748_402bb05fd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8" y="4319588"/>
            <a:ext cx="3109912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35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DONMA DERECELERİ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00250"/>
            <a:ext cx="4214813" cy="4530725"/>
          </a:xfrm>
        </p:spPr>
        <p:txBody>
          <a:bodyPr/>
          <a:lstStyle/>
          <a:p>
            <a:pPr eaLnBrk="1" hangingPunct="1">
              <a:buClr>
                <a:srgbClr val="FF1F1F"/>
              </a:buClr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II. Derece 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Zarar gören bölgede gerginlik hissi,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Ödem,şişkinlik,ağrı,içi su dolu kabarcıklar </a:t>
            </a:r>
          </a:p>
          <a:p>
            <a:pPr eaLnBrk="1" hangingPunct="1">
              <a:buClr>
                <a:srgbClr val="C00000"/>
              </a:buClr>
              <a:buFont typeface="Wingdings" pitchFamily="2" charset="2"/>
              <a:buChar char="Ø"/>
            </a:pPr>
            <a:r>
              <a:rPr lang="tr-TR" altLang="tr-TR" b="1" smtClean="0"/>
              <a:t>Su toplanması iyileşirken siyah kabuklara dönüşür</a:t>
            </a:r>
          </a:p>
        </p:txBody>
      </p:sp>
      <p:pic>
        <p:nvPicPr>
          <p:cNvPr id="254980" name="65 Resim" descr="gel2s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143250"/>
            <a:ext cx="3573462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56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8229600" cy="1139825"/>
          </a:xfrm>
        </p:spPr>
        <p:txBody>
          <a:bodyPr/>
          <a:lstStyle/>
          <a:p>
            <a:pPr algn="ctr" eaLnBrk="1" hangingPunct="1"/>
            <a:r>
              <a:rPr lang="tr-TR" altLang="tr-TR" sz="3000" b="1" smtClean="0">
                <a:solidFill>
                  <a:srgbClr val="CC0000"/>
                </a:solidFill>
                <a:latin typeface="Comic Sans MS" pitchFamily="66" charset="0"/>
              </a:rPr>
              <a:t>DONMA DERECELERİ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327275"/>
            <a:ext cx="3744913" cy="4530725"/>
          </a:xfrm>
        </p:spPr>
        <p:txBody>
          <a:bodyPr/>
          <a:lstStyle/>
          <a:p>
            <a:pPr eaLnBrk="1" hangingPunct="1">
              <a:buClr>
                <a:srgbClr val="FF1F1F"/>
              </a:buClr>
              <a:buFontTx/>
              <a:buNone/>
            </a:pPr>
            <a:endParaRPr lang="tr-TR" altLang="tr-TR" sz="2400" b="1" smtClean="0">
              <a:latin typeface="Comic Sans MS" pitchFamily="66" charset="0"/>
            </a:endParaRPr>
          </a:p>
          <a:p>
            <a:pPr eaLnBrk="1" hangingPunct="1">
              <a:buClr>
                <a:srgbClr val="FF1F1F"/>
              </a:buClr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III.Derece</a:t>
            </a:r>
          </a:p>
          <a:p>
            <a:pPr eaLnBrk="1" hangingPunct="1">
              <a:buFontTx/>
              <a:buNone/>
            </a:pPr>
            <a:r>
              <a:rPr lang="tr-TR" altLang="tr-TR" b="1" smtClean="0"/>
              <a:t>	Canlı ve sağlıklı deriden kesin hatları ile ayrılan siyah bir bölge oluşur.</a:t>
            </a:r>
          </a:p>
          <a:p>
            <a:pPr eaLnBrk="1" hangingPunct="1">
              <a:buClr>
                <a:srgbClr val="FF1F1F"/>
              </a:buClr>
              <a:buFontTx/>
              <a:buChar char="•"/>
            </a:pPr>
            <a:endParaRPr lang="tr-TR" altLang="tr-TR" sz="24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tr-TR" altLang="tr-TR" sz="2400" b="1" smtClean="0">
              <a:latin typeface="Comic Sans MS" pitchFamily="66" charset="0"/>
            </a:endParaRPr>
          </a:p>
        </p:txBody>
      </p:sp>
      <p:pic>
        <p:nvPicPr>
          <p:cNvPr id="256004" name="67 Resim" descr="20080130-n4jcf3bxs7m7g5c61nr6derks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6125"/>
            <a:ext cx="42767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9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DONMALARDA İLK YARDIM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14500"/>
            <a:ext cx="9144000" cy="4959350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 ılık bir ortama alınarak  soğukla teması kesilir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Sakinleştirilir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Kesin istirahat ettirilir hareket ettirilmez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Kuru giysiler giydirilir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Sıcak içecekler verilir</a:t>
            </a:r>
          </a:p>
          <a:p>
            <a:pPr eaLnBrk="1" hangingPunct="1">
              <a:buFontTx/>
              <a:buNone/>
            </a:pPr>
            <a:endParaRPr lang="tr-TR" altLang="tr-TR" b="1" smtClean="0"/>
          </a:p>
        </p:txBody>
      </p:sp>
      <p:pic>
        <p:nvPicPr>
          <p:cNvPr id="257028" name="Picture 4" descr="C:\Users\TEKNO\Desktop\İLKYARDIM FOTOLARI\1_1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2928937" cy="2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39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0006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DONMALARDA İLK YARDIM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1785938"/>
            <a:ext cx="8858250" cy="48053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Su toplamış bölgeler patlatılmaz üstü örtülür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Donuk bölge ovulmaz kendi kendine ısınması sağlanır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El ve ayak doğal pozisyonda tutulur ve yukarı kaldırılır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Tıbbi yardım istenir.</a:t>
            </a:r>
          </a:p>
        </p:txBody>
      </p:sp>
    </p:spTree>
    <p:extLst>
      <p:ext uri="{BB962C8B-B14F-4D97-AF65-F5344CB8AC3E}">
        <p14:creationId xmlns:p14="http://schemas.microsoft.com/office/powerpoint/2010/main" val="264550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          YANIK ÇEŞİTLERİ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500188"/>
            <a:ext cx="8858250" cy="510222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00000"/>
                </a:solidFill>
              </a:rPr>
              <a:t>Fiziksel yanıklar;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Isı (alev,sıcak nesne) ile oluşan yanıklar, 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Elektrik nedeni ile oluşan yanıklar,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Işın ile oluşan yanıklar,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Sürtünme ile oluşan yanıklar,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Donma sonucu oluşan yanıklar.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Tx/>
              <a:buNone/>
            </a:pPr>
            <a:r>
              <a:rPr lang="tr-TR" altLang="tr-TR" b="1" smtClean="0">
                <a:solidFill>
                  <a:srgbClr val="C00000"/>
                </a:solidFill>
              </a:rPr>
              <a:t>Kimyasal yanıklar;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lang="tr-TR" altLang="tr-TR" b="1" smtClean="0"/>
              <a:t>Kimyasal madde</a:t>
            </a:r>
            <a:r>
              <a:rPr lang="tr-TR" altLang="tr-TR" smtClean="0"/>
              <a:t> </a:t>
            </a:r>
            <a:r>
              <a:rPr lang="tr-TR" altLang="tr-TR" b="1" smtClean="0"/>
              <a:t>teması ile oluşan yanıklar</a:t>
            </a:r>
          </a:p>
          <a:p>
            <a:pPr lvl="2" eaLnBrk="1" hangingPunct="1">
              <a:lnSpc>
                <a:spcPct val="120000"/>
              </a:lnSpc>
              <a:buFontTx/>
              <a:buNone/>
            </a:pPr>
            <a:endParaRPr lang="tr-TR" altLang="tr-TR" sz="2800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9748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YANIĞIN CİDDİYETİNİ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BELİRLEYEN FAKTÖRLER</a:t>
            </a:r>
          </a:p>
        </p:txBody>
      </p:sp>
      <p:sp>
        <p:nvSpPr>
          <p:cNvPr id="23552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57375"/>
            <a:ext cx="8643938" cy="4500563"/>
          </a:xfrm>
          <a:noFill/>
        </p:spPr>
        <p:txBody>
          <a:bodyPr/>
          <a:lstStyle/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Derinlik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Yanan bölge,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Yanığın etkilediği alan,yaygınlık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Enfeksiyon riski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Yaş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Solunum yolunun gördüğü zarar</a:t>
            </a:r>
          </a:p>
          <a:p>
            <a:pPr marL="363538" indent="-363538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Yaralının önceden var olan hastalık hikayesi</a:t>
            </a:r>
          </a:p>
        </p:txBody>
      </p:sp>
    </p:spTree>
    <p:extLst>
      <p:ext uri="{BB962C8B-B14F-4D97-AF65-F5344CB8AC3E}">
        <p14:creationId xmlns:p14="http://schemas.microsoft.com/office/powerpoint/2010/main" val="359454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618" name="34 Resim" descr="10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479550"/>
            <a:ext cx="6096000" cy="487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754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YANIK DERECELERİ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8388" y="2327275"/>
            <a:ext cx="8075612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I.Derece yanıklar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Char char="Ø"/>
            </a:pPr>
            <a:endParaRPr lang="tr-TR" altLang="tr-TR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 yüzeyinde kızarıklık 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Ağrı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Yanık bölgede ödem, 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Yaklaşık 48 saatte  iyileşir. 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3599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YANIK DERECELERİ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068388" y="2327275"/>
            <a:ext cx="8075612" cy="45307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II. Derece yanıklar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tr-TR" altLang="tr-TR" b="1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Deride içi su dolu kabarcıklar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Ağrılıdır </a:t>
            </a:r>
          </a:p>
          <a:p>
            <a:pPr eaLnBrk="1" hangingPunct="1">
              <a:lnSpc>
                <a:spcPct val="12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Derinin kendini yenilemesiyle kendi kendine iyileşir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353310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YANIK DERECELERİ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84238" y="2327275"/>
            <a:ext cx="8259762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tr-TR" b="1" dirty="0" smtClean="0">
                <a:solidFill>
                  <a:srgbClr val="CC0000"/>
                </a:solidFill>
              </a:rPr>
              <a:t>III. Derece yanıklar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Derinin tüm tabakaları etkilenmiştir.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Kaslar, sinirler, damarlar zarar görmüştür.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Beyaz yaradan, siyah renge kadar aşamaları vardır.</a:t>
            </a:r>
          </a:p>
          <a:p>
            <a:pPr eaLnBrk="1" hangingPunct="1">
              <a:lnSpc>
                <a:spcPct val="13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Sinirler zarar gördüğü için ağrı yoktur.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267478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pic>
        <p:nvPicPr>
          <p:cNvPr id="334852" name="Picture 4" descr="yanik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851275" cy="3284538"/>
          </a:xfrm>
          <a:noFill/>
        </p:spPr>
      </p:pic>
      <p:pic>
        <p:nvPicPr>
          <p:cNvPr id="334853" name="Picture 5" descr="yanik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538"/>
            <a:ext cx="4356100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854" name="Picture 6" descr="DSCN918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3" t="3937" r="29527" b="3937"/>
          <a:stretch>
            <a:fillRect/>
          </a:stretch>
        </p:blipFill>
        <p:spPr bwMode="auto">
          <a:xfrm>
            <a:off x="3851275" y="0"/>
            <a:ext cx="5292725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857" name="Picture 9" descr="img0008ik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305175"/>
            <a:ext cx="47879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78994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3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34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684</Words>
  <Application>Microsoft Office PowerPoint</Application>
  <PresentationFormat>Ekran Gösterisi (4:3)</PresentationFormat>
  <Paragraphs>128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  YANIK,DONMA VE SICAK ÇARPMALARINDA   İLK YARDIM</vt:lpstr>
      <vt:lpstr>YANIKLAR</vt:lpstr>
      <vt:lpstr>          YANIK ÇEŞİTLERİ</vt:lpstr>
      <vt:lpstr>YANIĞIN CİDDİYETİNİ  BELİRLEYEN FAKTÖRLER</vt:lpstr>
      <vt:lpstr>PowerPoint Sunusu</vt:lpstr>
      <vt:lpstr>YANIK DERECELERİ</vt:lpstr>
      <vt:lpstr>YANIK DERECELERİ</vt:lpstr>
      <vt:lpstr>YANIK DERECELERİ</vt:lpstr>
      <vt:lpstr>PowerPoint Sunusu</vt:lpstr>
      <vt:lpstr>YANIĞIN  VÜCUTTA OLUMSUZ ETKİLERİ</vt:lpstr>
      <vt:lpstr>ISI İLE OLUŞAN YANIKLARDA İLK YARDIM</vt:lpstr>
      <vt:lpstr>ISI İLE OLUŞAN YANIKLARDA İLK YARDIM</vt:lpstr>
      <vt:lpstr>ISI İLE OLUŞAN YANIKLARDA İLK YARDIM</vt:lpstr>
      <vt:lpstr>ISI İLE OLUŞAN YANIKLARDA  İLKYARDIM</vt:lpstr>
      <vt:lpstr>KİMYASAL YANIKLARDA  İLK YARDIM</vt:lpstr>
      <vt:lpstr>ELEKTRİK YANIKLARINDA  İLK YARDIM</vt:lpstr>
      <vt:lpstr>ELEKTRİK YANIKLARINDA  İLK YARDIM</vt:lpstr>
      <vt:lpstr>SICAK ÇARPMASI BELİRTİLERİ</vt:lpstr>
      <vt:lpstr>SICAK ÇARPMASINDA  İLK YARDIM</vt:lpstr>
      <vt:lpstr>DONMALAR</vt:lpstr>
      <vt:lpstr>DONMA DERECELERİ</vt:lpstr>
      <vt:lpstr>DONMA DERECELERİ</vt:lpstr>
      <vt:lpstr>DONMA DERECELERİ</vt:lpstr>
      <vt:lpstr>DONMALARDA İLK YARDIM</vt:lpstr>
      <vt:lpstr>DONMALARDA İLK YARDIM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YANIK,DONMA VE SICAK ÇARPMALARINDA   İLK YARDIM</dc:title>
  <dc:creator>Ayse ERCAN</dc:creator>
  <cp:lastModifiedBy>Ayse ERCAN</cp:lastModifiedBy>
  <cp:revision>9</cp:revision>
  <dcterms:created xsi:type="dcterms:W3CDTF">2021-04-06T17:35:15Z</dcterms:created>
  <dcterms:modified xsi:type="dcterms:W3CDTF">2025-02-03T08:48:43Z</dcterms:modified>
</cp:coreProperties>
</file>