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78" r:id="rId4"/>
    <p:sldId id="258" r:id="rId5"/>
    <p:sldId id="341" r:id="rId6"/>
    <p:sldId id="342" r:id="rId7"/>
    <p:sldId id="348" r:id="rId8"/>
    <p:sldId id="299" r:id="rId9"/>
    <p:sldId id="300" r:id="rId10"/>
    <p:sldId id="259" r:id="rId11"/>
    <p:sldId id="260" r:id="rId12"/>
    <p:sldId id="261" r:id="rId13"/>
    <p:sldId id="262" r:id="rId14"/>
    <p:sldId id="343" r:id="rId15"/>
    <p:sldId id="344" r:id="rId16"/>
    <p:sldId id="345" r:id="rId17"/>
    <p:sldId id="346" r:id="rId18"/>
    <p:sldId id="347" r:id="rId19"/>
    <p:sldId id="362" r:id="rId20"/>
    <p:sldId id="349" r:id="rId21"/>
    <p:sldId id="263" r:id="rId22"/>
    <p:sldId id="303" r:id="rId23"/>
    <p:sldId id="264" r:id="rId24"/>
    <p:sldId id="350" r:id="rId25"/>
    <p:sldId id="351" r:id="rId26"/>
    <p:sldId id="265" r:id="rId27"/>
    <p:sldId id="304" r:id="rId28"/>
    <p:sldId id="352" r:id="rId29"/>
    <p:sldId id="274" r:id="rId30"/>
    <p:sldId id="305" r:id="rId31"/>
    <p:sldId id="353" r:id="rId32"/>
    <p:sldId id="354" r:id="rId33"/>
    <p:sldId id="355" r:id="rId34"/>
    <p:sldId id="357" r:id="rId35"/>
    <p:sldId id="267" r:id="rId36"/>
    <p:sldId id="306" r:id="rId37"/>
    <p:sldId id="307" r:id="rId38"/>
    <p:sldId id="308" r:id="rId39"/>
    <p:sldId id="309" r:id="rId40"/>
    <p:sldId id="310" r:id="rId41"/>
    <p:sldId id="311" r:id="rId42"/>
    <p:sldId id="358" r:id="rId43"/>
    <p:sldId id="359" r:id="rId44"/>
    <p:sldId id="360" r:id="rId45"/>
    <p:sldId id="361" r:id="rId46"/>
    <p:sldId id="312" r:id="rId47"/>
    <p:sldId id="337" r:id="rId48"/>
    <p:sldId id="313" r:id="rId49"/>
    <p:sldId id="319" r:id="rId50"/>
    <p:sldId id="318" r:id="rId51"/>
    <p:sldId id="315" r:id="rId52"/>
    <p:sldId id="320" r:id="rId53"/>
    <p:sldId id="316" r:id="rId54"/>
    <p:sldId id="321" r:id="rId55"/>
    <p:sldId id="322" r:id="rId56"/>
    <p:sldId id="323" r:id="rId57"/>
    <p:sldId id="324" r:id="rId58"/>
    <p:sldId id="325" r:id="rId59"/>
    <p:sldId id="326" r:id="rId60"/>
    <p:sldId id="327" r:id="rId61"/>
    <p:sldId id="328" r:id="rId62"/>
    <p:sldId id="329" r:id="rId63"/>
    <p:sldId id="330" r:id="rId64"/>
    <p:sldId id="331" r:id="rId65"/>
    <p:sldId id="266" r:id="rId66"/>
    <p:sldId id="317" r:id="rId67"/>
    <p:sldId id="273" r:id="rId68"/>
    <p:sldId id="332" r:id="rId69"/>
    <p:sldId id="333" r:id="rId70"/>
    <p:sldId id="334" r:id="rId71"/>
    <p:sldId id="335" r:id="rId72"/>
    <p:sldId id="336" r:id="rId73"/>
    <p:sldId id="338" r:id="rId74"/>
    <p:sldId id="339" r:id="rId75"/>
    <p:sldId id="340" r:id="rId76"/>
    <p:sldId id="298" r:id="rId77"/>
    <p:sldId id="297"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autoAdjust="0"/>
    <p:restoredTop sz="94660"/>
  </p:normalViewPr>
  <p:slideViewPr>
    <p:cSldViewPr>
      <p:cViewPr varScale="1">
        <p:scale>
          <a:sx n="70" d="100"/>
          <a:sy n="70" d="100"/>
        </p:scale>
        <p:origin x="16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71D63-07F2-427F-8137-7855218FDEAB}" type="datetimeFigureOut">
              <a:rPr lang="tr-TR" smtClean="0"/>
              <a:pPr/>
              <a:t>31.10.2021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410D7-0A4B-42C1-A1B3-CB0BEC0A2610}" type="slidenum">
              <a:rPr lang="tr-TR" smtClean="0"/>
              <a:pPr/>
              <a:t>‹#›</a:t>
            </a:fld>
            <a:endParaRPr lang="tr-TR"/>
          </a:p>
        </p:txBody>
      </p:sp>
    </p:spTree>
    <p:extLst>
      <p:ext uri="{BB962C8B-B14F-4D97-AF65-F5344CB8AC3E}">
        <p14:creationId xmlns:p14="http://schemas.microsoft.com/office/powerpoint/2010/main" val="149379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8410D7-0A4B-42C1-A1B3-CB0BEC0A2610}" type="slidenum">
              <a:rPr lang="tr-TR" smtClean="0"/>
              <a:pPr/>
              <a:t>15</a:t>
            </a:fld>
            <a:endParaRPr lang="tr-TR"/>
          </a:p>
        </p:txBody>
      </p:sp>
    </p:spTree>
    <p:extLst>
      <p:ext uri="{BB962C8B-B14F-4D97-AF65-F5344CB8AC3E}">
        <p14:creationId xmlns:p14="http://schemas.microsoft.com/office/powerpoint/2010/main" val="298091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aberciniz.biz/1-milyon-suriyeli-cocuk-risk-altinda-2343494h.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tr/url?sa=i&amp;rct=j&amp;q=&amp;esrc=s&amp;frm=1&amp;source=images&amp;cd=&amp;cad=rja&amp;uact=8&amp;ved=0CAcQjRw&amp;url=http://gulcinkaradeniz.blogspot.com/2012/05/hippy-anne-babalarn-3-4-ve-5.html&amp;ei=3RIIVbGIBsbjaqmNgSA&amp;bvm=bv.88198703,d.d2s&amp;psig=AFQjCNHV0ZH-r2oX7tkTLnrq0cshSYxylQ&amp;ust=142667887330730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tr/url?sa=i&amp;rct=j&amp;q=&amp;esrc=s&amp;frm=1&amp;source=images&amp;cd=&amp;cad=rja&amp;uact=8&amp;ved=0CAcQjRw&amp;url=http://www.avance.org/locations/chapters/&amp;ei=FXoJVcLLKZLeaqu-gqAB&amp;bvm=bv.88198703,d.d2s&amp;psig=AFQjCNFxA8Q4fWItl9xJc22MWbKxUunlwQ&amp;ust=14267707963981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tr/url?sa=i&amp;rct=j&amp;q=&amp;esrc=s&amp;source=images&amp;cd=&amp;cad=rja&amp;uact=8&amp;ved=0CAcQjRw&amp;url=http://www.milliyet.com.tr/guneydogu-da-yaz-okulu/guncel/gundemdetay/30.07.2008/972505/default.htm&amp;ei=pGARVeu_GYv3Upq4gcAF&amp;bvm=bv.89184060,d.d2s&amp;psig=AFQjCNFteMIOC9SljF3kzJqJBBmZhByHdw&amp;ust=1427288605084937"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tr/url?sa=i&amp;rct=j&amp;q=&amp;esrc=s&amp;frm=1&amp;source=images&amp;cd=&amp;cad=rja&amp;uact=8&amp;ved=0CAcQjRw&amp;url=http://www.idefix.com/kitap/ana-baba-okulu-haluk-yavuzer/tanim.asp?sid=TFA7CE1O2A8OLNNOWMHM&amp;ei=WEgIVZnuBMuXaruxgdAG&amp;bvm=bv.88198703,d.d2s&amp;psig=AFQjCNGwW6OY8qy-TZ1wDJLDJPATqhZ6yA&amp;ust=1426692525752026"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Dünyada ve Türkiye’de Erken Destek Programları</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916832"/>
            <a:ext cx="8291264" cy="4536504"/>
          </a:xfrm>
        </p:spPr>
        <p:txBody>
          <a:bodyPr>
            <a:normAutofit lnSpcReduction="10000"/>
          </a:bodyPr>
          <a:lstStyle/>
          <a:p>
            <a:r>
              <a:rPr lang="tr-TR" sz="2400" dirty="0">
                <a:latin typeface="Tw Cen MT" panose="020B0602020104020603" pitchFamily="34" charset="0"/>
              </a:rPr>
              <a:t>Amerika Birleşik Devletleri’nde 1965 yılında başlatılan </a:t>
            </a:r>
            <a:r>
              <a:rPr lang="tr-TR" sz="2400" dirty="0" err="1">
                <a:latin typeface="Tw Cen MT" panose="020B0602020104020603" pitchFamily="34" charset="0"/>
              </a:rPr>
              <a:t>Head</a:t>
            </a:r>
            <a:r>
              <a:rPr lang="tr-TR" sz="2400" dirty="0">
                <a:latin typeface="Tw Cen MT" panose="020B0602020104020603" pitchFamily="34" charset="0"/>
              </a:rPr>
              <a:t> Start programı başladığı günden beri 30 milyondan fazla çocuğa ve ailesine hizmet vermiştir. </a:t>
            </a:r>
            <a:endParaRPr lang="tr-TR" sz="2400" dirty="0" smtClean="0">
              <a:latin typeface="Tw Cen MT" panose="020B0602020104020603" pitchFamily="34" charset="0"/>
            </a:endParaRPr>
          </a:p>
          <a:p>
            <a:r>
              <a:rPr lang="tr-TR" sz="2400" dirty="0" smtClean="0">
                <a:latin typeface="Tw Cen MT" panose="020B0602020104020603" pitchFamily="34" charset="0"/>
              </a:rPr>
              <a:t>Program 3-6 yaş arası dezavantajlı çocukların fiziksel, zihinsel, sosyal ve duygusal gelişimlerini desteklemeyi, onları okula hazırlamayı amaçlamaktadır. Programda eğitim hizmetlerine ek olarak, çocuklara ve ailelerine sağlık, beslenme, sosyal ve diğer hizmetleri de sağlanmaktadır.</a:t>
            </a:r>
          </a:p>
          <a:p>
            <a:r>
              <a:rPr lang="tr-TR" sz="2400" b="1" dirty="0" smtClean="0">
                <a:latin typeface="Tw Cen MT" panose="020B0602020104020603" pitchFamily="34" charset="0"/>
              </a:rPr>
              <a:t>Çocuğun gelişimine ve sorunlarının çözümüne yardımcı olmak için hazırlanan disiplinler arası ve geniş kapsamlı program olup, en üst düzeyde yarar sağlar.</a:t>
            </a:r>
            <a:br>
              <a:rPr lang="tr-TR" sz="2400" b="1" dirty="0" smtClean="0">
                <a:latin typeface="Tw Cen MT" panose="020B0602020104020603" pitchFamily="34" charset="0"/>
              </a:rPr>
            </a:br>
            <a:r>
              <a:rPr lang="tr-TR" sz="2400" b="1" dirty="0" smtClean="0">
                <a:latin typeface="Tw Cen MT" panose="020B0602020104020603" pitchFamily="34" charset="0"/>
              </a:rPr>
              <a:t>Çocuğun, bütün ailesi ve toplum programa katılmalıdır. </a:t>
            </a:r>
            <a:br>
              <a:rPr lang="tr-TR" sz="2400" b="1" dirty="0" smtClean="0">
                <a:latin typeface="Tw Cen MT" panose="020B0602020104020603" pitchFamily="34" charset="0"/>
              </a:rPr>
            </a:br>
            <a:endParaRPr lang="tr-TR" sz="2400" dirty="0">
              <a:latin typeface="Tw Cen MT" panose="020B0602020104020603" pitchFamily="34" charset="0"/>
            </a:endParaRPr>
          </a:p>
        </p:txBody>
      </p:sp>
      <p:sp>
        <p:nvSpPr>
          <p:cNvPr id="19458" name="AutoShape 2" descr="head start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0" name="AutoShape 4" descr="head start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2" name="AutoShape 6" descr="head start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63" name="Picture 7" descr="C:\Users\user\Desktop\untitled.png"/>
          <p:cNvPicPr>
            <a:picLocks noChangeAspect="1" noChangeArrowheads="1"/>
          </p:cNvPicPr>
          <p:nvPr/>
        </p:nvPicPr>
        <p:blipFill>
          <a:blip r:embed="rId2" cstate="print"/>
          <a:srcRect/>
          <a:stretch>
            <a:fillRect/>
          </a:stretch>
        </p:blipFill>
        <p:spPr bwMode="auto">
          <a:xfrm>
            <a:off x="2651251" y="259436"/>
            <a:ext cx="4752528" cy="1512168"/>
          </a:xfrm>
          <a:prstGeom prst="rect">
            <a:avLst/>
          </a:prstGeom>
          <a:noFill/>
        </p:spPr>
      </p:pic>
      <p:sp>
        <p:nvSpPr>
          <p:cNvPr id="2" name="Dikdörtgen 1"/>
          <p:cNvSpPr/>
          <p:nvPr/>
        </p:nvSpPr>
        <p:spPr>
          <a:xfrm>
            <a:off x="277211" y="389692"/>
            <a:ext cx="4764136" cy="369332"/>
          </a:xfrm>
          <a:prstGeom prst="rect">
            <a:avLst/>
          </a:prstGeom>
        </p:spPr>
        <p:txBody>
          <a:bodyPr wrap="square">
            <a:spAutoFit/>
          </a:bodyPr>
          <a:lstStyle/>
          <a:p>
            <a:pPr lvl="1"/>
            <a:r>
              <a:rPr lang="tr-TR" b="1" dirty="0"/>
              <a:t>Çok Bileşenli Aile Eğitim Modelleri</a:t>
            </a:r>
            <a:endParaRPr lang="tr-T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435280" cy="5865515"/>
          </a:xfrm>
        </p:spPr>
        <p:txBody>
          <a:bodyPr>
            <a:normAutofit/>
          </a:bodyPr>
          <a:lstStyle/>
          <a:p>
            <a:pPr>
              <a:buNone/>
            </a:pPr>
            <a:r>
              <a:rPr lang="tr-TR" dirty="0" smtClean="0"/>
              <a:t>		</a:t>
            </a:r>
            <a:r>
              <a:rPr lang="tr-TR" sz="2400" dirty="0" err="1" smtClean="0">
                <a:latin typeface="Tw Cen MT" panose="020B0602020104020603" pitchFamily="34" charset="0"/>
              </a:rPr>
              <a:t>Head</a:t>
            </a:r>
            <a:r>
              <a:rPr lang="tr-TR" sz="2400" dirty="0" smtClean="0">
                <a:latin typeface="Tw Cen MT" panose="020B0602020104020603" pitchFamily="34" charset="0"/>
              </a:rPr>
              <a:t> Start yerel halkın ihtiyaçlarını dikkate alarak farklı hizmet modelleri sunar. Program kurum ya da ev merkezli olabilir. </a:t>
            </a:r>
          </a:p>
          <a:p>
            <a:pPr>
              <a:buNone/>
            </a:pPr>
            <a:r>
              <a:rPr lang="tr-TR" sz="2400" dirty="0" smtClean="0">
                <a:latin typeface="Tw Cen MT" panose="020B0602020104020603" pitchFamily="34" charset="0"/>
              </a:rPr>
              <a:t>		Kurum merkezli programda, öğretmenler tarafından düzenli olarak her okul yılı başında ve sonunda ailelere ev ziyaretleri yapılmaktadır.</a:t>
            </a:r>
          </a:p>
          <a:p>
            <a:pPr>
              <a:buNone/>
            </a:pPr>
            <a:r>
              <a:rPr lang="tr-TR" sz="2400" dirty="0" smtClean="0">
                <a:latin typeface="Tw Cen MT" panose="020B0602020104020603" pitchFamily="34" charset="0"/>
              </a:rPr>
              <a:t>		Ev temelli programda, sorumlu personel haftada bir kez çocukları evde ziyaret eder ve çocukların ilk öğretmeni olan ailelerle çalışır. Ev temelli hizmet alan aileler ve çocukları, </a:t>
            </a:r>
            <a:r>
              <a:rPr lang="tr-TR" sz="2400" dirty="0" err="1" smtClean="0">
                <a:latin typeface="Tw Cen MT" panose="020B0602020104020603" pitchFamily="34" charset="0"/>
              </a:rPr>
              <a:t>Head</a:t>
            </a:r>
            <a:r>
              <a:rPr lang="tr-TR" sz="2400" dirty="0" smtClean="0">
                <a:latin typeface="Tw Cen MT" panose="020B0602020104020603" pitchFamily="34" charset="0"/>
              </a:rPr>
              <a:t> Start personeli tarafından hazırlanan grup öğrenme deneyimleri için, programa kayıtlı diğer ailelerle ayda iki kez buluşur.  Bu programda ebeveynlere oyun oynama, evde oyuncak yapımı, çocukla iletişim, çocukların gereksinimleri, çocuk gelişimi, okuma yazmaya hazırlık gibi konularda bilgiler verilir</a:t>
            </a:r>
            <a:endParaRPr lang="tr-TR" sz="2400"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450" y="1674509"/>
            <a:ext cx="8363272" cy="4464495"/>
          </a:xfrm>
        </p:spPr>
        <p:txBody>
          <a:bodyPr>
            <a:noAutofit/>
          </a:bodyPr>
          <a:lstStyle/>
          <a:p>
            <a:r>
              <a:rPr lang="tr-TR" sz="2400" dirty="0" smtClean="0">
                <a:latin typeface="Tw Cen MT" panose="020B0602020104020603" pitchFamily="34" charset="0"/>
              </a:rPr>
              <a:t>1995 yılında ABD Sağlık ve İnsan Hizmetleri Bakanlığı’nın sağladığı finansmanla uygulanmaya başlayan </a:t>
            </a:r>
            <a:r>
              <a:rPr lang="tr-TR" sz="2400" dirty="0" err="1" smtClean="0">
                <a:latin typeface="Tw Cen MT" panose="020B0602020104020603" pitchFamily="34" charset="0"/>
              </a:rPr>
              <a:t>Early</a:t>
            </a:r>
            <a:r>
              <a:rPr lang="tr-TR" sz="2400" dirty="0" smtClean="0">
                <a:latin typeface="Tw Cen MT" panose="020B0602020104020603" pitchFamily="34" charset="0"/>
              </a:rPr>
              <a:t> </a:t>
            </a:r>
            <a:r>
              <a:rPr lang="tr-TR" sz="2400" dirty="0" err="1" smtClean="0">
                <a:latin typeface="Tw Cen MT" panose="020B0602020104020603" pitchFamily="34" charset="0"/>
              </a:rPr>
              <a:t>Head</a:t>
            </a:r>
            <a:r>
              <a:rPr lang="tr-TR" sz="2400" dirty="0" smtClean="0">
                <a:latin typeface="Tw Cen MT" panose="020B0602020104020603" pitchFamily="34" charset="0"/>
              </a:rPr>
              <a:t> Start (EHS) ile günümüze kadar düşük gelirli 62.000 aileye ulaşılmıştır. EHS programının temel amacı güvenli anne-çocuk bağlanmasını sağlamaktır. </a:t>
            </a:r>
          </a:p>
          <a:p>
            <a:endParaRPr lang="tr-TR" sz="2400" dirty="0" smtClean="0">
              <a:latin typeface="Tw Cen MT" panose="020B0602020104020603" pitchFamily="34" charset="0"/>
            </a:endParaRPr>
          </a:p>
          <a:p>
            <a:r>
              <a:rPr lang="tr-TR" sz="2400" dirty="0" smtClean="0">
                <a:latin typeface="Tw Cen MT" panose="020B0602020104020603" pitchFamily="34" charset="0"/>
              </a:rPr>
              <a:t>Bunun yanında programda bebek ve çocukların fiziksel, zihinsel duygusal ve sosyal gelişimini destekleyen güvenli ve gelişimsel bir bakım sağlamak, çocukların birincil bakıcıları ve öğretmenleri olarak anne-babaları desteklemek, aileleri kişisel amaçlarına ve çeşitli alanlarda yeterliliğe ulaşmaları için desteklemek, ailelere gerekli kaynak ve çevreyi sağlamak için toplumu harekete geçirmek amaçlanmaktadır.</a:t>
            </a:r>
          </a:p>
        </p:txBody>
      </p:sp>
      <p:pic>
        <p:nvPicPr>
          <p:cNvPr id="17410" name="Picture 2" descr="early head start ile ilgili görsel sonucu"/>
          <p:cNvPicPr>
            <a:picLocks noChangeAspect="1" noChangeArrowheads="1"/>
          </p:cNvPicPr>
          <p:nvPr/>
        </p:nvPicPr>
        <p:blipFill>
          <a:blip r:embed="rId2" cstate="print"/>
          <a:srcRect/>
          <a:stretch>
            <a:fillRect/>
          </a:stretch>
        </p:blipFill>
        <p:spPr bwMode="auto">
          <a:xfrm>
            <a:off x="73214" y="0"/>
            <a:ext cx="9070786" cy="1674509"/>
          </a:xfrm>
          <a:prstGeom prst="rect">
            <a:avLst/>
          </a:prstGeom>
          <a:noFill/>
        </p:spPr>
      </p:pic>
      <p:sp>
        <p:nvSpPr>
          <p:cNvPr id="17412" name="AutoShape 4" descr="early head start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5544616" cy="5832648"/>
          </a:xfrm>
        </p:spPr>
        <p:txBody>
          <a:bodyPr/>
          <a:lstStyle/>
          <a:p>
            <a:r>
              <a:rPr lang="tr-TR" dirty="0" smtClean="0"/>
              <a:t>EHS programında  ailenin ihtiyaçlarına göre üç farklı yaklaşım uygulanmaktadır. Bunlar; </a:t>
            </a:r>
          </a:p>
          <a:p>
            <a:r>
              <a:rPr lang="tr-TR" dirty="0" smtClean="0"/>
              <a:t>kurum merkezli, </a:t>
            </a:r>
          </a:p>
          <a:p>
            <a:r>
              <a:rPr lang="tr-TR" dirty="0" smtClean="0"/>
              <a:t>ev merkezli ve </a:t>
            </a:r>
          </a:p>
          <a:p>
            <a:r>
              <a:rPr lang="tr-TR" dirty="0" smtClean="0"/>
              <a:t>hem ev hem de kurum merkezli karma yaklaşımdır.</a:t>
            </a:r>
            <a:endParaRPr lang="tr-TR" dirty="0"/>
          </a:p>
        </p:txBody>
      </p:sp>
      <p:pic>
        <p:nvPicPr>
          <p:cNvPr id="16386" name="Picture 2" descr="early head start ile ilgili görsel sonucu"/>
          <p:cNvPicPr>
            <a:picLocks noChangeAspect="1" noChangeArrowheads="1"/>
          </p:cNvPicPr>
          <p:nvPr/>
        </p:nvPicPr>
        <p:blipFill>
          <a:blip r:embed="rId2" cstate="print"/>
          <a:srcRect/>
          <a:stretch>
            <a:fillRect/>
          </a:stretch>
        </p:blipFill>
        <p:spPr bwMode="auto">
          <a:xfrm>
            <a:off x="5292080" y="2204864"/>
            <a:ext cx="3672408" cy="44805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500042"/>
            <a:ext cx="6374512" cy="696710"/>
          </a:xfrm>
        </p:spPr>
        <p:txBody>
          <a:bodyPr>
            <a:normAutofit fontScale="90000"/>
          </a:bodyPr>
          <a:lstStyle/>
          <a:p>
            <a:r>
              <a:rPr lang="tr-TR" b="1" dirty="0" smtClean="0"/>
              <a:t>Eşit Başlangıç Programı </a:t>
            </a:r>
            <a:br>
              <a:rPr lang="tr-TR" b="1" dirty="0" smtClean="0"/>
            </a:br>
            <a:r>
              <a:rPr lang="tr-TR" b="1" dirty="0" smtClean="0"/>
              <a:t>(</a:t>
            </a:r>
            <a:r>
              <a:rPr lang="tr-TR" b="1" dirty="0" err="1" smtClean="0"/>
              <a:t>Even</a:t>
            </a:r>
            <a:r>
              <a:rPr lang="tr-TR" b="1" dirty="0" smtClean="0"/>
              <a:t> Start Program)</a:t>
            </a:r>
            <a:endParaRPr lang="tr-TR" b="1" dirty="0"/>
          </a:p>
        </p:txBody>
      </p:sp>
      <p:sp>
        <p:nvSpPr>
          <p:cNvPr id="3" name="2 İçerik Yer Tutucusu"/>
          <p:cNvSpPr>
            <a:spLocks noGrp="1"/>
          </p:cNvSpPr>
          <p:nvPr>
            <p:ph idx="1"/>
          </p:nvPr>
        </p:nvSpPr>
        <p:spPr>
          <a:xfrm>
            <a:off x="214282" y="1700808"/>
            <a:ext cx="6733982" cy="4572032"/>
          </a:xfrm>
        </p:spPr>
        <p:txBody>
          <a:bodyPr>
            <a:normAutofit/>
          </a:bodyPr>
          <a:lstStyle/>
          <a:p>
            <a:r>
              <a:rPr lang="tr-TR" sz="2400" dirty="0" err="1">
                <a:latin typeface="Tw Cen MT" panose="020B0602020104020603" pitchFamily="34" charset="0"/>
              </a:rPr>
              <a:t>Even</a:t>
            </a:r>
            <a:r>
              <a:rPr lang="tr-TR" sz="2400" dirty="0">
                <a:latin typeface="Tw Cen MT" panose="020B0602020104020603" pitchFamily="34" charset="0"/>
              </a:rPr>
              <a:t> Start ebeveynler ve çocukların birlikte katıldığı bir eğitim programıdır. Program </a:t>
            </a:r>
            <a:r>
              <a:rPr lang="tr-TR" sz="2400" dirty="0" err="1">
                <a:latin typeface="Tw Cen MT" panose="020B0602020104020603" pitchFamily="34" charset="0"/>
              </a:rPr>
              <a:t>Head</a:t>
            </a:r>
            <a:r>
              <a:rPr lang="tr-TR" sz="2400" dirty="0">
                <a:latin typeface="Tw Cen MT" panose="020B0602020104020603" pitchFamily="34" charset="0"/>
              </a:rPr>
              <a:t> Start programı gibi Amerika Birleşik Devletleri hükümeti tarafından desteklenmektedir ve Amerika Birleşik Devletleri ve Avustralya’da uygulanmaktadır. Program ebeveyn ve çocukların en yüksek potansiyellerine ulaşmalarını sağlarken ebeveynleri çocukların eğitiminde ortak olmaya davet etmektedir </a:t>
            </a:r>
            <a:endParaRPr lang="tr-TR" sz="2400" dirty="0" smtClean="0">
              <a:latin typeface="Tw Cen MT" panose="020B0602020104020603" pitchFamily="34" charset="0"/>
            </a:endParaRPr>
          </a:p>
          <a:p>
            <a:r>
              <a:rPr lang="tr-TR" sz="2400" dirty="0" smtClean="0">
                <a:latin typeface="Tw Cen MT" panose="020B0602020104020603" pitchFamily="34" charset="0"/>
              </a:rPr>
              <a:t>7 ay süren programda, aileler ayda ortama 13.5 saat yetişkin eğitimi, 6.5 saat ebeveynlik eğitimi ve 26 saat erken çocukluk eğitimine katılmaktadır. </a:t>
            </a:r>
            <a:endParaRPr lang="tr-TR" sz="2400" dirty="0">
              <a:latin typeface="Tw Cen MT" panose="020B0602020104020603" pitchFamily="34" charset="0"/>
            </a:endParaRPr>
          </a:p>
        </p:txBody>
      </p:sp>
      <p:pic>
        <p:nvPicPr>
          <p:cNvPr id="1026" name="Picture 2" descr="C:\Users\Koç-Teknik\Desktop\untitled.png 1.png"/>
          <p:cNvPicPr>
            <a:picLocks noChangeAspect="1" noChangeArrowheads="1"/>
          </p:cNvPicPr>
          <p:nvPr/>
        </p:nvPicPr>
        <p:blipFill>
          <a:blip r:embed="rId2" cstate="print"/>
          <a:srcRect/>
          <a:stretch>
            <a:fillRect/>
          </a:stretch>
        </p:blipFill>
        <p:spPr bwMode="auto">
          <a:xfrm>
            <a:off x="6948264" y="0"/>
            <a:ext cx="2195736" cy="2831358"/>
          </a:xfrm>
          <a:prstGeom prst="rect">
            <a:avLst/>
          </a:prstGeom>
          <a:noFill/>
        </p:spPr>
      </p:pic>
    </p:spTree>
    <p:extLst>
      <p:ext uri="{BB962C8B-B14F-4D97-AF65-F5344CB8AC3E}">
        <p14:creationId xmlns:p14="http://schemas.microsoft.com/office/powerpoint/2010/main" val="356868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86314" y="2571744"/>
            <a:ext cx="3900486" cy="4071966"/>
          </a:xfrm>
        </p:spPr>
        <p:txBody>
          <a:bodyPr>
            <a:normAutofit/>
          </a:bodyPr>
          <a:lstStyle/>
          <a:p>
            <a:pPr>
              <a:buNone/>
            </a:pPr>
            <a:r>
              <a:rPr lang="tr-TR" dirty="0" smtClean="0"/>
              <a:t> 	Programda ayrıca ev ziyaretçileri ile ailelere sınıflarda öğrendiklerini günlük yaşantılarına geçirmelerine destek olunmaktadır. </a:t>
            </a:r>
          </a:p>
          <a:p>
            <a:endParaRPr lang="tr-TR" dirty="0"/>
          </a:p>
        </p:txBody>
      </p:sp>
      <p:pic>
        <p:nvPicPr>
          <p:cNvPr id="2050" name="Picture 2" descr="C:\Users\Koç-Teknik\Desktop\images.jpg"/>
          <p:cNvPicPr>
            <a:picLocks noChangeAspect="1" noChangeArrowheads="1"/>
          </p:cNvPicPr>
          <p:nvPr/>
        </p:nvPicPr>
        <p:blipFill>
          <a:blip r:embed="rId3" cstate="print"/>
          <a:srcRect/>
          <a:stretch>
            <a:fillRect/>
          </a:stretch>
        </p:blipFill>
        <p:spPr bwMode="auto">
          <a:xfrm>
            <a:off x="0" y="2571744"/>
            <a:ext cx="4786314" cy="4024328"/>
          </a:xfrm>
          <a:prstGeom prst="rect">
            <a:avLst/>
          </a:prstGeom>
          <a:noFill/>
        </p:spPr>
      </p:pic>
      <p:sp>
        <p:nvSpPr>
          <p:cNvPr id="5" name="4 Metin kutusu"/>
          <p:cNvSpPr txBox="1"/>
          <p:nvPr/>
        </p:nvSpPr>
        <p:spPr>
          <a:xfrm flipH="1">
            <a:off x="357158" y="285728"/>
            <a:ext cx="8143932" cy="1938992"/>
          </a:xfrm>
          <a:prstGeom prst="rect">
            <a:avLst/>
          </a:prstGeom>
          <a:noFill/>
        </p:spPr>
        <p:txBody>
          <a:bodyPr wrap="square" rtlCol="0">
            <a:spAutoFit/>
          </a:bodyPr>
          <a:lstStyle/>
          <a:p>
            <a:r>
              <a:rPr lang="tr-TR" sz="2400" dirty="0" err="1" smtClean="0"/>
              <a:t>Even</a:t>
            </a:r>
            <a:r>
              <a:rPr lang="tr-TR" sz="2400" dirty="0" smtClean="0"/>
              <a:t> Start Programında anne-babalar ile çocukların birbiriyle etkileşimleri üzerine </a:t>
            </a:r>
            <a:r>
              <a:rPr lang="tr-TR" sz="2400" dirty="0" err="1" smtClean="0"/>
              <a:t>yoğunlaşılmaktadır</a:t>
            </a:r>
            <a:r>
              <a:rPr lang="tr-TR" sz="2400" dirty="0" smtClean="0"/>
              <a:t>. </a:t>
            </a:r>
          </a:p>
          <a:p>
            <a:r>
              <a:rPr lang="tr-TR" sz="2400" dirty="0" err="1" smtClean="0"/>
              <a:t>Even</a:t>
            </a:r>
            <a:r>
              <a:rPr lang="tr-TR" sz="2400" dirty="0" smtClean="0"/>
              <a:t> Start sınıflarındaki çocuk ve aile etkileşimi, ailelere çocuklarıyla nitelikli zaman geçirme fırsatı yaratmakta , bu süreçte hem anne-baba hem de çocuk öğrenmektedir. </a:t>
            </a:r>
          </a:p>
        </p:txBody>
      </p:sp>
    </p:spTree>
    <p:extLst>
      <p:ext uri="{BB962C8B-B14F-4D97-AF65-F5344CB8AC3E}">
        <p14:creationId xmlns:p14="http://schemas.microsoft.com/office/powerpoint/2010/main" val="2940266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85810" y="620688"/>
            <a:ext cx="7946630" cy="3416320"/>
          </a:xfrm>
          <a:prstGeom prst="rect">
            <a:avLst/>
          </a:prstGeom>
        </p:spPr>
        <p:txBody>
          <a:bodyPr wrap="square">
            <a:spAutoFit/>
          </a:bodyPr>
          <a:lstStyle/>
          <a:p>
            <a:r>
              <a:rPr lang="tr-TR" sz="2400" dirty="0" smtClean="0">
                <a:latin typeface="Tw Cen MT" panose="020B0602020104020603" pitchFamily="34" charset="0"/>
              </a:rPr>
              <a:t>	</a:t>
            </a:r>
            <a:r>
              <a:rPr lang="tr-TR" sz="2400" dirty="0" err="1" smtClean="0">
                <a:latin typeface="Tw Cen MT" panose="020B0602020104020603" pitchFamily="34" charset="0"/>
              </a:rPr>
              <a:t>Even</a:t>
            </a:r>
            <a:r>
              <a:rPr lang="tr-TR" sz="2400" dirty="0" smtClean="0">
                <a:latin typeface="Tw Cen MT" panose="020B0602020104020603" pitchFamily="34" charset="0"/>
              </a:rPr>
              <a:t> </a:t>
            </a:r>
            <a:r>
              <a:rPr lang="tr-TR" sz="2400" dirty="0">
                <a:latin typeface="Tw Cen MT" panose="020B0602020104020603" pitchFamily="34" charset="0"/>
              </a:rPr>
              <a:t>Start programının amacı çocukların akademik başarılarının arttırılması amacıyla okuma-yazma için ihtiyaç duyulan uygun ortamın sağlanmasıdır.  </a:t>
            </a:r>
            <a:endParaRPr lang="tr-TR" sz="2400" dirty="0" smtClean="0">
              <a:latin typeface="Tw Cen MT" panose="020B0602020104020603" pitchFamily="34" charset="0"/>
            </a:endParaRPr>
          </a:p>
          <a:p>
            <a:r>
              <a:rPr lang="tr-TR" sz="2400" dirty="0" smtClean="0">
                <a:latin typeface="Tw Cen MT" panose="020B0602020104020603" pitchFamily="34" charset="0"/>
              </a:rPr>
              <a:t>	Düşük </a:t>
            </a:r>
            <a:r>
              <a:rPr lang="tr-TR" sz="2400" dirty="0">
                <a:latin typeface="Tw Cen MT" panose="020B0602020104020603" pitchFamily="34" charset="0"/>
              </a:rPr>
              <a:t>gelirli aileler için eğitim fırsatları geliştirerek erken çocukluk eğitimi, yetişkin okuryazarlığı (yetişkinlerin kendi dilinde ya da ikinci dil olarak İngilizce) ve ebeveynlik eğitimini bütünleştirilmiş ve böylece yoksulluk ve okuma yazma bilmememe döngüsünü kırılmaya çalışılmıştır. Programda, ebeveynler çocuklarının ilk öğretmenleri olarak kabul edilir</a:t>
            </a:r>
          </a:p>
        </p:txBody>
      </p:sp>
      <p:pic>
        <p:nvPicPr>
          <p:cNvPr id="2050" name="Picture 2" descr="Even Star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1986" y="4357694"/>
            <a:ext cx="4704523" cy="23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3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Minnesota Erken Çocukluk Aile Eğitimi Programı </a:t>
            </a:r>
            <a:br>
              <a:rPr lang="tr-TR" sz="2800" b="1" dirty="0" smtClean="0"/>
            </a:br>
            <a:r>
              <a:rPr lang="tr-TR" sz="2800" b="1" dirty="0" smtClean="0"/>
              <a:t>(ECFE-Minnesota </a:t>
            </a:r>
            <a:r>
              <a:rPr lang="tr-TR" sz="2800" b="1" dirty="0" err="1" smtClean="0"/>
              <a:t>Early</a:t>
            </a:r>
            <a:r>
              <a:rPr lang="tr-TR" sz="2800" b="1" dirty="0" smtClean="0"/>
              <a:t> </a:t>
            </a:r>
            <a:r>
              <a:rPr lang="tr-TR" sz="2800" b="1" dirty="0" err="1" smtClean="0"/>
              <a:t>Childhood</a:t>
            </a:r>
            <a:r>
              <a:rPr lang="tr-TR" sz="2800" b="1" dirty="0" smtClean="0"/>
              <a:t> </a:t>
            </a:r>
            <a:r>
              <a:rPr lang="tr-TR" sz="2800" b="1" dirty="0" err="1" smtClean="0"/>
              <a:t>Family</a:t>
            </a:r>
            <a:r>
              <a:rPr lang="tr-TR" sz="2800" b="1" dirty="0" smtClean="0"/>
              <a:t> </a:t>
            </a:r>
            <a:r>
              <a:rPr lang="tr-TR" sz="2800" b="1" dirty="0" err="1" smtClean="0"/>
              <a:t>Education</a:t>
            </a:r>
            <a:endParaRPr lang="tr-TR" sz="2800" b="1" dirty="0"/>
          </a:p>
        </p:txBody>
      </p:sp>
      <p:sp>
        <p:nvSpPr>
          <p:cNvPr id="3" name="2 İçerik Yer Tutucusu"/>
          <p:cNvSpPr>
            <a:spLocks noGrp="1"/>
          </p:cNvSpPr>
          <p:nvPr>
            <p:ph idx="1"/>
          </p:nvPr>
        </p:nvSpPr>
        <p:spPr>
          <a:xfrm>
            <a:off x="457200" y="1600200"/>
            <a:ext cx="8147248" cy="3340968"/>
          </a:xfrm>
        </p:spPr>
        <p:txBody>
          <a:bodyPr/>
          <a:lstStyle/>
          <a:p>
            <a:r>
              <a:rPr lang="tr-TR" dirty="0" smtClean="0"/>
              <a:t>1973 yılında uygulanmaya başlanan ve günümüzde de devam eden programın amacı, aileleri güçlendirmek ve anne-babalara 0 ile 5 yaş arası çocuklarının sağlıklı büyüme ve gelişimlerini destekleyecek çevre yaratmaları için yardım etmektir. </a:t>
            </a:r>
            <a:endParaRPr lang="tr-TR" dirty="0"/>
          </a:p>
        </p:txBody>
      </p:sp>
      <p:pic>
        <p:nvPicPr>
          <p:cNvPr id="34818" name="Picture 2" descr="ECFE-Minnesota Early Childhood Family Education ile ilgili görsel sonucu"/>
          <p:cNvPicPr>
            <a:picLocks noChangeAspect="1" noChangeArrowheads="1"/>
          </p:cNvPicPr>
          <p:nvPr/>
        </p:nvPicPr>
        <p:blipFill>
          <a:blip r:embed="rId2" cstate="print"/>
          <a:srcRect/>
          <a:stretch>
            <a:fillRect/>
          </a:stretch>
        </p:blipFill>
        <p:spPr bwMode="auto">
          <a:xfrm>
            <a:off x="5652120" y="4916498"/>
            <a:ext cx="3117729" cy="1728192"/>
          </a:xfrm>
          <a:prstGeom prst="rect">
            <a:avLst/>
          </a:prstGeom>
          <a:noFill/>
        </p:spPr>
      </p:pic>
    </p:spTree>
    <p:extLst>
      <p:ext uri="{BB962C8B-B14F-4D97-AF65-F5344CB8AC3E}">
        <p14:creationId xmlns:p14="http://schemas.microsoft.com/office/powerpoint/2010/main" val="712273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889844"/>
            <a:ext cx="7416824" cy="2554545"/>
          </a:xfrm>
          <a:prstGeom prst="rect">
            <a:avLst/>
          </a:prstGeom>
        </p:spPr>
        <p:txBody>
          <a:bodyPr wrap="square">
            <a:spAutoFit/>
          </a:bodyPr>
          <a:lstStyle/>
          <a:p>
            <a:r>
              <a:rPr lang="tr-TR" sz="2000" dirty="0">
                <a:latin typeface="Tw Cen MT" panose="020B0602020104020603" pitchFamily="34" charset="0"/>
              </a:rPr>
              <a:t>ECFE ailelerin özel durumlarına göre farklı çeşit ve seviyelerde hizmetler sunmakta ve aileler bu programlardan kendileri için uygun olanları seçmektedirler.  </a:t>
            </a:r>
            <a:endParaRPr lang="tr-TR" sz="2000" dirty="0" smtClean="0">
              <a:latin typeface="Tw Cen MT" panose="020B0602020104020603" pitchFamily="34" charset="0"/>
            </a:endParaRPr>
          </a:p>
          <a:p>
            <a:endParaRPr lang="tr-TR" sz="2000" dirty="0">
              <a:latin typeface="Tw Cen MT" panose="020B0602020104020603" pitchFamily="34" charset="0"/>
            </a:endParaRPr>
          </a:p>
          <a:p>
            <a:endParaRPr lang="tr-TR" sz="2000" dirty="0" smtClean="0">
              <a:latin typeface="Tw Cen MT" panose="020B0602020104020603" pitchFamily="34" charset="0"/>
            </a:endParaRPr>
          </a:p>
          <a:p>
            <a:r>
              <a:rPr lang="tr-TR" sz="2000" dirty="0" smtClean="0">
                <a:latin typeface="Tw Cen MT" panose="020B0602020104020603" pitchFamily="34" charset="0"/>
              </a:rPr>
              <a:t>Genel </a:t>
            </a:r>
            <a:r>
              <a:rPr lang="tr-TR" sz="2000" dirty="0">
                <a:latin typeface="Tw Cen MT" panose="020B0602020104020603" pitchFamily="34" charset="0"/>
              </a:rPr>
              <a:t>olarak aileler, haftada iki saat,  bebek ve okul öncesi çocuklar için öğrenme fırsatları ve ebeveyn çocuk etkileşimi gibi konuları içeren tartışma grubuna katılırlar. </a:t>
            </a:r>
          </a:p>
        </p:txBody>
      </p:sp>
      <p:sp>
        <p:nvSpPr>
          <p:cNvPr id="5" name="AutoShape 2" descr="ECFE-Minnesota Early Childhood Family Educati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ECFE-Minnesota Early Childhood Family Educati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ECFE-Minnesota Early Childhood Family Educati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ECFE-Minnesota Early Childhood Family Educ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73" y="3933056"/>
            <a:ext cx="5422755" cy="248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147248" cy="3816425"/>
          </a:xfrm>
        </p:spPr>
        <p:txBody>
          <a:bodyPr>
            <a:normAutofit fontScale="77500" lnSpcReduction="20000"/>
          </a:bodyPr>
          <a:lstStyle/>
          <a:p>
            <a:r>
              <a:rPr lang="tr-TR" dirty="0">
                <a:latin typeface="Tw Cen MT" panose="020B0602020104020603" pitchFamily="34" charset="0"/>
              </a:rPr>
              <a:t>Çoğu program çocukların sağlık ve gelişimsel sorunları için taramayı, toplumsal kaynaklar, oyuncaklar, kütüphaneler ve diğer materyaller hakkında bilgiyi içermektedir. </a:t>
            </a:r>
            <a:endParaRPr lang="tr-TR" dirty="0" smtClean="0">
              <a:latin typeface="Tw Cen MT" panose="020B0602020104020603" pitchFamily="34" charset="0"/>
            </a:endParaRPr>
          </a:p>
          <a:p>
            <a:endParaRPr lang="tr-TR" dirty="0">
              <a:latin typeface="Tw Cen MT" panose="020B0602020104020603" pitchFamily="34" charset="0"/>
            </a:endParaRPr>
          </a:p>
          <a:p>
            <a:r>
              <a:rPr lang="tr-TR" dirty="0" smtClean="0">
                <a:latin typeface="Tw Cen MT" panose="020B0602020104020603" pitchFamily="34" charset="0"/>
              </a:rPr>
              <a:t>Ailelerin </a:t>
            </a:r>
            <a:r>
              <a:rPr lang="tr-TR" dirty="0">
                <a:latin typeface="Tw Cen MT" panose="020B0602020104020603" pitchFamily="34" charset="0"/>
              </a:rPr>
              <a:t>daha fazla veya daha farklı hizmetlere ihtiyaçları varsa ev ziyaretleri ya da özel hizmetlerde sağlanmaktadır. Program ayrıca tek ebeveynler, genç ebeveynler, engelli çocuğa sahip ebeveynler, ebeveyn istihdamı ya da farklı özel durumlar için de farklı oturumlar düzenlemektedir </a:t>
            </a:r>
            <a:endParaRPr lang="tr-TR" dirty="0">
              <a:latin typeface="Tw Cen MT" panose="020B0602020104020603" pitchFamily="34" charset="0"/>
            </a:endParaRPr>
          </a:p>
        </p:txBody>
      </p:sp>
      <p:pic>
        <p:nvPicPr>
          <p:cNvPr id="4" name="Picture 2" descr="ECFE-Minnesota Early Childhood Family Education ile ilgili görsel sonucu"/>
          <p:cNvPicPr>
            <a:picLocks noChangeAspect="1" noChangeArrowheads="1"/>
          </p:cNvPicPr>
          <p:nvPr/>
        </p:nvPicPr>
        <p:blipFill>
          <a:blip r:embed="rId2" cstate="print"/>
          <a:srcRect/>
          <a:stretch>
            <a:fillRect/>
          </a:stretch>
        </p:blipFill>
        <p:spPr bwMode="auto">
          <a:xfrm>
            <a:off x="5652120" y="4916498"/>
            <a:ext cx="3117729" cy="1728192"/>
          </a:xfrm>
          <a:prstGeom prst="rect">
            <a:avLst/>
          </a:prstGeom>
          <a:noFill/>
        </p:spPr>
      </p:pic>
    </p:spTree>
    <p:extLst>
      <p:ext uri="{BB962C8B-B14F-4D97-AF65-F5344CB8AC3E}">
        <p14:creationId xmlns:p14="http://schemas.microsoft.com/office/powerpoint/2010/main" val="415449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55976" y="404664"/>
            <a:ext cx="4680520" cy="6120680"/>
          </a:xfrm>
        </p:spPr>
        <p:txBody>
          <a:bodyPr>
            <a:normAutofit fontScale="70000" lnSpcReduction="20000"/>
          </a:bodyPr>
          <a:lstStyle/>
          <a:p>
            <a:pPr marL="0" indent="0">
              <a:buNone/>
            </a:pPr>
            <a:r>
              <a:rPr lang="tr-TR" dirty="0" smtClean="0"/>
              <a:t>Çocuklar </a:t>
            </a:r>
            <a:r>
              <a:rPr lang="tr-TR" dirty="0"/>
              <a:t>beslenme, barınma, giyinme ve sevgi gibi yaşamın vazgeçilmez bileşenleri için ebeveynlerine bağlıdırlar. Ebeveynler çocuklarının güven duygularının, tutum ve becerilerinin şekillenmesine yardımcı olurlar. </a:t>
            </a:r>
            <a:endParaRPr lang="tr-TR" dirty="0" smtClean="0"/>
          </a:p>
          <a:p>
            <a:pPr marL="0" indent="0">
              <a:buNone/>
            </a:pPr>
            <a:r>
              <a:rPr lang="tr-TR" dirty="0" smtClean="0"/>
              <a:t>Ebeveynlik </a:t>
            </a:r>
            <a:r>
              <a:rPr lang="tr-TR" dirty="0"/>
              <a:t>en çok istenilen rol olarak kabul edilmekte, genellikle anlamlı ve tatmin edici olarak tanımlanmaktadır. Ancak belki de karşılaşılan en zaman alıcı ve en zorlu rol </a:t>
            </a:r>
            <a:r>
              <a:rPr lang="tr-TR" dirty="0" smtClean="0"/>
              <a:t>ebeveynliktir.</a:t>
            </a:r>
          </a:p>
          <a:p>
            <a:pPr marL="0" indent="0">
              <a:buNone/>
            </a:pPr>
            <a:r>
              <a:rPr lang="tr-TR" dirty="0" smtClean="0"/>
              <a:t>Tarihsel </a:t>
            </a:r>
            <a:r>
              <a:rPr lang="tr-TR" dirty="0"/>
              <a:t>süreçte daha az sayıda evlilik, birlikte yaşamanın artması, ergenlikte doğum oranlarının en yüksek düzeye ulaşması, boşanma oranının yüksek olması, tek ebeveynle büyüyen çocukların sayısının artması gibi hızlı sosyal değişimlerle bu görev daha da </a:t>
            </a:r>
            <a:r>
              <a:rPr lang="tr-TR" dirty="0" smtClean="0"/>
              <a:t>zorlaşmıştır</a:t>
            </a:r>
            <a:endParaRPr lang="tr-TR" dirty="0"/>
          </a:p>
          <a:p>
            <a:endParaRPr lang="tr-TR" dirty="0"/>
          </a:p>
        </p:txBody>
      </p:sp>
      <p:pic>
        <p:nvPicPr>
          <p:cNvPr id="1026" name="Picture 2" descr="http://d.haberciniz.biz/other/1-milyon-suriyeli-cocuk-risk-altinda-IHA-20131018AW000119-2-t.jpg">
            <a:hlinkClick r:id="rId2"/>
          </p:cNvPr>
          <p:cNvPicPr>
            <a:picLocks noChangeAspect="1" noChangeArrowheads="1"/>
          </p:cNvPicPr>
          <p:nvPr/>
        </p:nvPicPr>
        <p:blipFill>
          <a:blip r:embed="rId3" cstate="print"/>
          <a:srcRect/>
          <a:stretch>
            <a:fillRect/>
          </a:stretch>
        </p:blipFill>
        <p:spPr bwMode="auto">
          <a:xfrm>
            <a:off x="0" y="0"/>
            <a:ext cx="3995936" cy="65672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r>
              <a:rPr lang="tr-TR" sz="3600" b="1" dirty="0" smtClean="0">
                <a:latin typeface="Arial" panose="020B0604020202020204" pitchFamily="34" charset="0"/>
                <a:cs typeface="Arial" panose="020B0604020202020204" pitchFamily="34" charset="0"/>
              </a:rPr>
              <a:t>Ev Ziyaretleri</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buNone/>
            </a:pPr>
            <a:r>
              <a:rPr lang="tr-TR" sz="2000" dirty="0" smtClean="0"/>
              <a:t>Ev </a:t>
            </a:r>
            <a:r>
              <a:rPr lang="tr-TR" sz="2000" dirty="0"/>
              <a:t>ziyaretleri ebeveynlere odaklanarak çocuklara yardım etmeyi amaçlayan programlardır. Ailelere kendi evlerinde hizmet sunulmasının çocuk bakımı, işten izin alma gereksinimi, ulaşım sorunları gibi faktörleri ortadan kaldırma avantajları bulunmaktadır. Bu hizmetler bireysel ilgi, tüm aileye ulaşma, aile bireyleri ile yakın ilişkiler kurma fırsatları sağlamakla birlikte programın etkisinin kalıcı olmasını da sağlayabilmektedir </a:t>
            </a:r>
            <a:endParaRPr lang="tr-TR" sz="2000" dirty="0" smtClean="0"/>
          </a:p>
          <a:p>
            <a:endParaRPr lang="tr-TR" sz="2000" dirty="0" smtClean="0"/>
          </a:p>
          <a:p>
            <a:endParaRPr lang="tr-TR" sz="2000" dirty="0" smtClean="0"/>
          </a:p>
          <a:p>
            <a:r>
              <a:rPr lang="en-US" sz="2000" dirty="0" err="1" smtClean="0"/>
              <a:t>Okul</a:t>
            </a:r>
            <a:r>
              <a:rPr lang="en-US" sz="2000" dirty="0" smtClean="0"/>
              <a:t> </a:t>
            </a:r>
            <a:r>
              <a:rPr lang="en-US" sz="2000" dirty="0" err="1"/>
              <a:t>Öncesi</a:t>
            </a:r>
            <a:r>
              <a:rPr lang="en-US" sz="2000" dirty="0"/>
              <a:t> </a:t>
            </a:r>
            <a:r>
              <a:rPr lang="en-US" sz="2000" dirty="0" err="1"/>
              <a:t>Çağda</a:t>
            </a:r>
            <a:r>
              <a:rPr lang="en-US" sz="2000" dirty="0"/>
              <a:t> </a:t>
            </a:r>
            <a:r>
              <a:rPr lang="en-US" sz="2000" dirty="0" err="1"/>
              <a:t>Çocukları</a:t>
            </a:r>
            <a:r>
              <a:rPr lang="en-US" sz="2000" dirty="0"/>
              <a:t> Olan </a:t>
            </a:r>
            <a:r>
              <a:rPr lang="en-US" sz="2000" dirty="0" err="1"/>
              <a:t>Ailelere</a:t>
            </a:r>
            <a:r>
              <a:rPr lang="en-US" sz="2000" dirty="0"/>
              <a:t> </a:t>
            </a:r>
            <a:r>
              <a:rPr lang="en-US" sz="2000" dirty="0" err="1"/>
              <a:t>Yönelik</a:t>
            </a:r>
            <a:r>
              <a:rPr lang="en-US" sz="2000" dirty="0"/>
              <a:t> </a:t>
            </a:r>
            <a:r>
              <a:rPr lang="en-US" sz="2000" dirty="0" err="1"/>
              <a:t>Evde</a:t>
            </a:r>
            <a:r>
              <a:rPr lang="en-US" sz="2000" dirty="0"/>
              <a:t> </a:t>
            </a:r>
            <a:r>
              <a:rPr lang="en-US" sz="2000" dirty="0" err="1"/>
              <a:t>Eğitim</a:t>
            </a:r>
            <a:r>
              <a:rPr lang="en-US" sz="2000" dirty="0"/>
              <a:t> </a:t>
            </a:r>
            <a:r>
              <a:rPr lang="en-US" sz="2000" dirty="0" err="1"/>
              <a:t>Programı</a:t>
            </a:r>
            <a:r>
              <a:rPr lang="en-US" sz="2000" dirty="0"/>
              <a:t> (Home Instruction Program for Parent of Preschool Youngsters/ HIIPY)</a:t>
            </a:r>
            <a:r>
              <a:rPr lang="tr-TR" sz="2000" dirty="0"/>
              <a:t>, </a:t>
            </a:r>
            <a:endParaRPr lang="tr-TR" sz="2000" dirty="0" smtClean="0"/>
          </a:p>
          <a:p>
            <a:r>
              <a:rPr lang="tr-TR" sz="2000" dirty="0" smtClean="0"/>
              <a:t>Öğretmen </a:t>
            </a:r>
            <a:r>
              <a:rPr lang="tr-TR" sz="2000" dirty="0"/>
              <a:t>Ebeveyn Programı (PAT- </a:t>
            </a:r>
            <a:r>
              <a:rPr lang="tr-TR" sz="2000" dirty="0" err="1"/>
              <a:t>Parent</a:t>
            </a:r>
            <a:r>
              <a:rPr lang="tr-TR" sz="2000" dirty="0"/>
              <a:t> as </a:t>
            </a:r>
            <a:r>
              <a:rPr lang="tr-TR" sz="2000" dirty="0" err="1"/>
              <a:t>Teacher</a:t>
            </a:r>
            <a:r>
              <a:rPr lang="tr-TR" sz="2000" dirty="0"/>
              <a:t> Program</a:t>
            </a:r>
            <a:r>
              <a:rPr lang="tr-TR" sz="2000" dirty="0" smtClean="0"/>
              <a:t>)</a:t>
            </a:r>
            <a:endParaRPr lang="tr-TR" sz="2000" dirty="0"/>
          </a:p>
        </p:txBody>
      </p:sp>
    </p:spTree>
    <p:extLst>
      <p:ext uri="{BB962C8B-B14F-4D97-AF65-F5344CB8AC3E}">
        <p14:creationId xmlns:p14="http://schemas.microsoft.com/office/powerpoint/2010/main" val="31238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b="1" dirty="0" smtClean="0"/>
              <a:t>Okul Öncesi Çocuklar İçin Ev Merkezli Aile Eğitim Programı (HIPPY-</a:t>
            </a:r>
            <a:r>
              <a:rPr lang="tr-TR" sz="2800" b="1" dirty="0" err="1" smtClean="0"/>
              <a:t>Home</a:t>
            </a:r>
            <a:r>
              <a:rPr lang="tr-TR" sz="2800" b="1" dirty="0" smtClean="0"/>
              <a:t> </a:t>
            </a:r>
            <a:r>
              <a:rPr lang="tr-TR" sz="2800" b="1" dirty="0" err="1" smtClean="0"/>
              <a:t>Instruction</a:t>
            </a:r>
            <a:r>
              <a:rPr lang="tr-TR" sz="2800" b="1" dirty="0" smtClean="0"/>
              <a:t> Program </a:t>
            </a:r>
            <a:r>
              <a:rPr lang="tr-TR" sz="2800" b="1" dirty="0" err="1" smtClean="0"/>
              <a:t>for</a:t>
            </a:r>
            <a:r>
              <a:rPr lang="tr-TR" sz="2800" b="1" dirty="0" smtClean="0"/>
              <a:t> </a:t>
            </a:r>
            <a:r>
              <a:rPr lang="tr-TR" sz="2800" b="1" dirty="0" err="1" smtClean="0"/>
              <a:t>Preschool</a:t>
            </a:r>
            <a:r>
              <a:rPr lang="tr-TR" sz="2800" b="1" dirty="0" smtClean="0"/>
              <a:t> </a:t>
            </a:r>
            <a:r>
              <a:rPr lang="tr-TR" sz="2800" b="1" dirty="0" err="1" smtClean="0"/>
              <a:t>Youngsters</a:t>
            </a:r>
            <a:r>
              <a:rPr lang="tr-TR" sz="2800" b="1" dirty="0" smtClean="0"/>
              <a:t>)</a:t>
            </a:r>
            <a:endParaRPr lang="tr-TR" sz="2800" b="1" dirty="0"/>
          </a:p>
        </p:txBody>
      </p:sp>
      <p:sp>
        <p:nvSpPr>
          <p:cNvPr id="3" name="2 İçerik Yer Tutucusu"/>
          <p:cNvSpPr>
            <a:spLocks noGrp="1"/>
          </p:cNvSpPr>
          <p:nvPr>
            <p:ph idx="1"/>
          </p:nvPr>
        </p:nvSpPr>
        <p:spPr>
          <a:xfrm>
            <a:off x="1907704" y="1628800"/>
            <a:ext cx="6851104" cy="4497363"/>
          </a:xfrm>
        </p:spPr>
        <p:txBody>
          <a:bodyPr>
            <a:normAutofit fontScale="77500" lnSpcReduction="20000"/>
          </a:bodyPr>
          <a:lstStyle/>
          <a:p>
            <a:r>
              <a:rPr lang="tr-TR" sz="2800" dirty="0">
                <a:latin typeface="Arial" panose="020B0604020202020204" pitchFamily="34" charset="0"/>
                <a:cs typeface="Arial" panose="020B0604020202020204" pitchFamily="34" charset="0"/>
              </a:rPr>
              <a:t>1969 yılında İsrail’de </a:t>
            </a:r>
            <a:r>
              <a:rPr lang="tr-TR" sz="2800" dirty="0" err="1">
                <a:latin typeface="Arial" panose="020B0604020202020204" pitchFamily="34" charset="0"/>
                <a:cs typeface="Arial" panose="020B0604020202020204" pitchFamily="34" charset="0"/>
              </a:rPr>
              <a:t>Hebrew</a:t>
            </a:r>
            <a:r>
              <a:rPr lang="tr-TR" sz="2800" dirty="0">
                <a:latin typeface="Arial" panose="020B0604020202020204" pitchFamily="34" charset="0"/>
                <a:cs typeface="Arial" panose="020B0604020202020204" pitchFamily="34" charset="0"/>
              </a:rPr>
              <a:t> Üniversitesi tarafından geliştirilen ve ev merkezli bir program olan HIPPY, günümüzde birçok ülkede </a:t>
            </a:r>
            <a:r>
              <a:rPr lang="tr-TR" sz="2800" dirty="0" smtClean="0">
                <a:latin typeface="Arial" panose="020B0604020202020204" pitchFamily="34" charset="0"/>
                <a:cs typeface="Arial" panose="020B0604020202020204" pitchFamily="34" charset="0"/>
              </a:rPr>
              <a:t>uygulanmaktadır. </a:t>
            </a:r>
          </a:p>
          <a:p>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Avustralya</a:t>
            </a:r>
            <a:r>
              <a:rPr lang="tr-TR" sz="2800" dirty="0">
                <a:latin typeface="Arial" panose="020B0604020202020204" pitchFamily="34" charset="0"/>
                <a:cs typeface="Arial" panose="020B0604020202020204" pitchFamily="34" charset="0"/>
              </a:rPr>
              <a:t>, Avusturya, Kanada, Almanya, İtalya, Yeni Zelanda, Amerika ve Güney Afrika’ da uygulanmakta olup Arjantin, Danimarka, Filipinler, İsviçre’de pilot projelerle uygulanmaya başlanan bu uluslararası program 13 dilde binlerce aileye hizmet </a:t>
            </a:r>
            <a:r>
              <a:rPr lang="tr-TR" sz="2800" dirty="0" smtClean="0">
                <a:latin typeface="Arial" panose="020B0604020202020204" pitchFamily="34" charset="0"/>
                <a:cs typeface="Arial" panose="020B0604020202020204" pitchFamily="34" charset="0"/>
              </a:rPr>
              <a:t>vermektedir.</a:t>
            </a:r>
          </a:p>
          <a:p>
            <a:endParaRPr lang="tr-TR" sz="2800" dirty="0" smtClean="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HIPPY; sosyal dezavantajlı gruplarda, çocukların ilk öğretmeni olarak anne rolünü </a:t>
            </a:r>
            <a:r>
              <a:rPr lang="tr-TR" sz="2800" dirty="0" smtClean="0">
                <a:latin typeface="Arial" panose="020B0604020202020204" pitchFamily="34" charset="0"/>
                <a:cs typeface="Arial" panose="020B0604020202020204" pitchFamily="34" charset="0"/>
              </a:rPr>
              <a:t>destekleyen </a:t>
            </a:r>
            <a:r>
              <a:rPr lang="tr-TR" sz="2800" dirty="0">
                <a:latin typeface="Arial" panose="020B0604020202020204" pitchFamily="34" charset="0"/>
                <a:cs typeface="Arial" panose="020B0604020202020204" pitchFamily="34" charset="0"/>
              </a:rPr>
              <a:t>ev temelli bir çocuk gelişimi programıdır. </a:t>
            </a:r>
          </a:p>
        </p:txBody>
      </p:sp>
      <p:pic>
        <p:nvPicPr>
          <p:cNvPr id="20482" name="Picture 2" descr="http://4.bp.blogspot.com/-G2CQ9HKr71g/T6GIiP3IRaI/AAAAAAAABu0/tuATgTQ-3cY/s1600/hippy18g8cb.gif">
            <a:hlinkClick r:id="rId2"/>
          </p:cNvPr>
          <p:cNvPicPr>
            <a:picLocks noChangeAspect="1" noChangeArrowheads="1"/>
          </p:cNvPicPr>
          <p:nvPr/>
        </p:nvPicPr>
        <p:blipFill>
          <a:blip r:embed="rId3" cstate="print"/>
          <a:srcRect/>
          <a:stretch>
            <a:fillRect/>
          </a:stretch>
        </p:blipFill>
        <p:spPr bwMode="auto">
          <a:xfrm>
            <a:off x="0" y="1628800"/>
            <a:ext cx="2051720" cy="30963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420888"/>
            <a:ext cx="8147248" cy="3705275"/>
          </a:xfrm>
        </p:spPr>
        <p:txBody>
          <a:bodyPr>
            <a:noAutofit/>
          </a:bodyPr>
          <a:lstStyle/>
          <a:p>
            <a:r>
              <a:rPr lang="tr-TR" sz="2400" dirty="0" smtClean="0">
                <a:latin typeface="Tw Cen MT" panose="020B0602020104020603" pitchFamily="34" charset="0"/>
              </a:rPr>
              <a:t>HIPPY </a:t>
            </a:r>
            <a:r>
              <a:rPr lang="tr-TR" sz="2400" dirty="0">
                <a:latin typeface="Tw Cen MT" panose="020B0602020104020603" pitchFamily="34" charset="0"/>
              </a:rPr>
              <a:t>ev temelli program, ebeveynlere, okul öncesi çocukları için zengin eğitim fırsatları sağlamalarına yardımcı olan aile odaklı bir programdır. </a:t>
            </a:r>
            <a:endParaRPr lang="tr-TR" sz="2400" dirty="0" smtClean="0">
              <a:latin typeface="Tw Cen MT" panose="020B0602020104020603" pitchFamily="34" charset="0"/>
            </a:endParaRPr>
          </a:p>
          <a:p>
            <a:r>
              <a:rPr lang="tr-TR" sz="2400" dirty="0" smtClean="0">
                <a:latin typeface="Tw Cen MT" panose="020B0602020104020603" pitchFamily="34" charset="0"/>
              </a:rPr>
              <a:t>HIPPY </a:t>
            </a:r>
            <a:r>
              <a:rPr lang="tr-TR" sz="2400" dirty="0">
                <a:latin typeface="Tw Cen MT" panose="020B0602020104020603" pitchFamily="34" charset="0"/>
              </a:rPr>
              <a:t>çocuklarını okula hazırlamak için kendilerini güvende hissetmeyen ebeveynleri desteklemek ve eğitimin önündeki bariyerleri kaldırmak için tasarlanmıştır. </a:t>
            </a:r>
            <a:r>
              <a:rPr lang="tr-TR" sz="2400" dirty="0" err="1">
                <a:latin typeface="Tw Cen MT" panose="020B0602020104020603" pitchFamily="34" charset="0"/>
              </a:rPr>
              <a:t>HIPPY’nin</a:t>
            </a:r>
            <a:r>
              <a:rPr lang="tr-TR" sz="2400" dirty="0">
                <a:latin typeface="Tw Cen MT" panose="020B0602020104020603" pitchFamily="34" charset="0"/>
              </a:rPr>
              <a:t> ana amacı korunmasız çocukların okulda ve sonunda hayatta başarısını arttırmaktır</a:t>
            </a:r>
          </a:p>
        </p:txBody>
      </p:sp>
      <p:pic>
        <p:nvPicPr>
          <p:cNvPr id="4098" name="Picture 2" descr="HIPPY-Home Instruction Program for Preschool Youngster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 y="260648"/>
            <a:ext cx="2209800"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36556" y="980728"/>
            <a:ext cx="6151868" cy="1200329"/>
          </a:xfrm>
          <a:prstGeom prst="rect">
            <a:avLst/>
          </a:prstGeom>
        </p:spPr>
        <p:txBody>
          <a:bodyPr wrap="square">
            <a:spAutoFit/>
          </a:bodyPr>
          <a:lstStyle/>
          <a:p>
            <a:pPr marL="342900" indent="-342900">
              <a:buFont typeface="Arial" panose="020B0604020202020204" pitchFamily="34" charset="0"/>
              <a:buChar char="•"/>
            </a:pPr>
            <a:r>
              <a:rPr lang="tr-TR" sz="2400" dirty="0">
                <a:latin typeface="Tw Cen MT" panose="020B0602020104020603" pitchFamily="34" charset="0"/>
              </a:rPr>
              <a:t>Ev eğiticileri çocukların okula başlamalarından önceki kritik dönem olan iki yıl boyunca ebeveynler ile çalışır. </a:t>
            </a:r>
          </a:p>
        </p:txBody>
      </p:sp>
    </p:spTree>
    <p:extLst>
      <p:ext uri="{BB962C8B-B14F-4D97-AF65-F5344CB8AC3E}">
        <p14:creationId xmlns:p14="http://schemas.microsoft.com/office/powerpoint/2010/main" val="213872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60649"/>
            <a:ext cx="8291264" cy="3672408"/>
          </a:xfrm>
        </p:spPr>
        <p:txBody>
          <a:bodyPr>
            <a:normAutofit/>
          </a:bodyPr>
          <a:lstStyle/>
          <a:p>
            <a:r>
              <a:rPr lang="tr-TR" sz="2400" dirty="0" smtClean="0">
                <a:latin typeface="Tw Cen MT" panose="020B0602020104020603" pitchFamily="34" charset="0"/>
              </a:rPr>
              <a:t>Program, 30 hafta devam etmekte ve ev ziyaretleri, grup toplantıları şeklinde uygulanmaktadır.</a:t>
            </a:r>
          </a:p>
          <a:p>
            <a:r>
              <a:rPr lang="tr-TR" sz="2400" dirty="0" smtClean="0">
                <a:latin typeface="Tw Cen MT" panose="020B0602020104020603" pitchFamily="34" charset="0"/>
              </a:rPr>
              <a:t> 3, 4 ve 5 yaş çocukları için tasarlanan 30 haftalık etkinlik paketleri, 9 hikaye kitabı ve 20 </a:t>
            </a:r>
            <a:r>
              <a:rPr lang="tr-TR" sz="2400" dirty="0" err="1" smtClean="0">
                <a:latin typeface="Tw Cen MT" panose="020B0602020104020603" pitchFamily="34" charset="0"/>
              </a:rPr>
              <a:t>manipülatif</a:t>
            </a:r>
            <a:r>
              <a:rPr lang="tr-TR" sz="2400" dirty="0" smtClean="0">
                <a:latin typeface="Tw Cen MT" panose="020B0602020104020603" pitchFamily="34" charset="0"/>
              </a:rPr>
              <a:t> şekiller setini içermektedir. Bu temel malzemelere ek olarak ailelere boya kalemi ve makas gibi malzeme desteği de verilir. </a:t>
            </a:r>
          </a:p>
          <a:p>
            <a:r>
              <a:rPr lang="tr-TR" sz="2400" dirty="0" smtClean="0">
                <a:latin typeface="Tw Cen MT" panose="020B0602020104020603" pitchFamily="34" charset="0"/>
              </a:rPr>
              <a:t>Yapılacak etkinlikler, annelere haftalık çalışma tablosunda açık bir dille ifade edilerek gösterilmiştir.</a:t>
            </a:r>
          </a:p>
          <a:p>
            <a:endParaRPr lang="tr-TR" dirty="0" smtClean="0"/>
          </a:p>
          <a:p>
            <a:endParaRPr lang="tr-TR" dirty="0"/>
          </a:p>
        </p:txBody>
      </p:sp>
      <p:pic>
        <p:nvPicPr>
          <p:cNvPr id="5122" name="Picture 2" descr="HIPPY-Home Instruction Program for Preschool Youngster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5616624"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649491"/>
          </a:xfrm>
        </p:spPr>
        <p:txBody>
          <a:bodyPr>
            <a:normAutofit/>
          </a:bodyPr>
          <a:lstStyle/>
          <a:p>
            <a:r>
              <a:rPr lang="tr-TR" sz="2400" dirty="0"/>
              <a:t>Programın uygulanmasından sorumlu olan koordinatörler genellikle eğitim ya da ilişkili bir alanda uzman kişilerdir. </a:t>
            </a:r>
            <a:endParaRPr lang="tr-TR" sz="2400" dirty="0" smtClean="0"/>
          </a:p>
          <a:p>
            <a:endParaRPr lang="tr-TR" sz="2400" dirty="0" smtClean="0"/>
          </a:p>
          <a:p>
            <a:r>
              <a:rPr lang="tr-TR" sz="2400" dirty="0" smtClean="0"/>
              <a:t>Ev </a:t>
            </a:r>
            <a:r>
              <a:rPr lang="tr-TR" sz="2400" dirty="0"/>
              <a:t>ziyaretçilerini seçimi ve eğitimi, ebeveynlerin araştırılarak bulunması, uygulamanın uygunluğunun izlenmesi, ebeveyn grup toplantılarını organize etme ve aktivitelerin zenginleştirilmesi koordinatörlerin sorumlulukları arasındadır. </a:t>
            </a:r>
            <a:endParaRPr lang="tr-TR" sz="2400" dirty="0" smtClean="0"/>
          </a:p>
          <a:p>
            <a:endParaRPr lang="tr-TR" sz="2400" dirty="0" smtClean="0"/>
          </a:p>
          <a:p>
            <a:r>
              <a:rPr lang="tr-TR" sz="2400" dirty="0" smtClean="0"/>
              <a:t>Ev </a:t>
            </a:r>
            <a:r>
              <a:rPr lang="tr-TR" sz="2400" dirty="0"/>
              <a:t>ziyaretçileri daha önce programa katılan ebeveyn havuzundan seçilerek işe alınırlar. Bu personel HİPPY programının kilit noktası olarak görülür çünkü onların HIPPY ebeveyni olarak deneyimi, topluluk hakkında bilgisi ve HIPPY ebeveynleri ile benzer demografik ve kültürel deneyimleri vardır. </a:t>
            </a:r>
          </a:p>
        </p:txBody>
      </p:sp>
    </p:spTree>
    <p:extLst>
      <p:ext uri="{BB962C8B-B14F-4D97-AF65-F5344CB8AC3E}">
        <p14:creationId xmlns:p14="http://schemas.microsoft.com/office/powerpoint/2010/main" val="282313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10\Desktop\5b80632342ff1.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404664"/>
            <a:ext cx="3364482" cy="340151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39552" y="620688"/>
            <a:ext cx="4572000" cy="2677656"/>
          </a:xfrm>
          <a:prstGeom prst="rect">
            <a:avLst/>
          </a:prstGeom>
        </p:spPr>
        <p:txBody>
          <a:bodyPr>
            <a:spAutoFit/>
          </a:bodyPr>
          <a:lstStyle/>
          <a:p>
            <a:r>
              <a:rPr lang="tr-TR" sz="2400" dirty="0">
                <a:latin typeface="Arial" panose="020B0604020202020204" pitchFamily="34" charset="0"/>
                <a:cs typeface="Arial" panose="020B0604020202020204" pitchFamily="34" charset="0"/>
              </a:rPr>
              <a:t>Ev ziyaretçileri ailenin tercih ettiği dilde oturumlarını </a:t>
            </a:r>
            <a:r>
              <a:rPr lang="tr-TR" sz="2400" dirty="0" smtClean="0">
                <a:latin typeface="Arial" panose="020B0604020202020204" pitchFamily="34" charset="0"/>
                <a:cs typeface="Arial" panose="020B0604020202020204" pitchFamily="34" charset="0"/>
              </a:rPr>
              <a:t>yaparlar.</a:t>
            </a: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ziyaretlerde doğrudan çocuklarla çalışılmaz ve genelde ev ziyaretinde çocuklar evde değildirler. </a:t>
            </a:r>
            <a:endParaRPr lang="tr-TR" sz="2400" dirty="0" smtClean="0">
              <a:latin typeface="Arial" panose="020B0604020202020204" pitchFamily="34" charset="0"/>
              <a:cs typeface="Arial" panose="020B0604020202020204" pitchFamily="34" charset="0"/>
            </a:endParaRPr>
          </a:p>
        </p:txBody>
      </p:sp>
      <p:sp>
        <p:nvSpPr>
          <p:cNvPr id="5" name="Dikdörtgen 4"/>
          <p:cNvSpPr/>
          <p:nvPr/>
        </p:nvSpPr>
        <p:spPr>
          <a:xfrm>
            <a:off x="395536" y="3933056"/>
            <a:ext cx="8208912" cy="1938992"/>
          </a:xfrm>
          <a:prstGeom prst="rect">
            <a:avLst/>
          </a:prstGeom>
        </p:spPr>
        <p:txBody>
          <a:bodyPr wrap="square">
            <a:spAutoFit/>
          </a:bodyPr>
          <a:lstStyle/>
          <a:p>
            <a:r>
              <a:rPr lang="tr-TR" sz="2400" dirty="0">
                <a:latin typeface="Arial" panose="020B0604020202020204" pitchFamily="34" charset="0"/>
                <a:cs typeface="Arial" panose="020B0604020202020204" pitchFamily="34" charset="0"/>
              </a:rPr>
              <a:t>Ev ziyaretçileri, rol oynama tekniğini kullanarak, programın temelini oluşturan hikâye kitapları ve etkinlik sayfalarının nasıl kullanılacağını ebeveynlere öğretirler. Yaklaşık 30-60 dakikalık ev ziyareti boyunca ebeveyn çocuk rolünü, ev ziyaretçisi de ebeveyn rolünü alır </a:t>
            </a:r>
          </a:p>
        </p:txBody>
      </p:sp>
    </p:spTree>
    <p:extLst>
      <p:ext uri="{BB962C8B-B14F-4D97-AF65-F5344CB8AC3E}">
        <p14:creationId xmlns:p14="http://schemas.microsoft.com/office/powerpoint/2010/main" val="1415998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Öğretmen Ebeveyn Programı </a:t>
            </a:r>
            <a:br>
              <a:rPr lang="tr-TR" b="1" dirty="0" smtClean="0"/>
            </a:br>
            <a:r>
              <a:rPr lang="tr-TR" b="1" dirty="0" smtClean="0"/>
              <a:t>(PAT-</a:t>
            </a:r>
            <a:r>
              <a:rPr lang="tr-TR" b="1" dirty="0" err="1" smtClean="0"/>
              <a:t>Parent</a:t>
            </a:r>
            <a:r>
              <a:rPr lang="tr-TR" b="1" dirty="0" smtClean="0"/>
              <a:t> as </a:t>
            </a:r>
            <a:r>
              <a:rPr lang="tr-TR" b="1" dirty="0" err="1" smtClean="0"/>
              <a:t>Teacher</a:t>
            </a:r>
            <a:r>
              <a:rPr lang="tr-TR" b="1" dirty="0" smtClean="0"/>
              <a:t> Program)</a:t>
            </a:r>
            <a:endParaRPr lang="tr-TR" b="1" dirty="0"/>
          </a:p>
        </p:txBody>
      </p:sp>
      <p:sp>
        <p:nvSpPr>
          <p:cNvPr id="3" name="2 İçerik Yer Tutucusu"/>
          <p:cNvSpPr>
            <a:spLocks noGrp="1"/>
          </p:cNvSpPr>
          <p:nvPr>
            <p:ph idx="1"/>
          </p:nvPr>
        </p:nvSpPr>
        <p:spPr>
          <a:xfrm>
            <a:off x="3275856" y="1700808"/>
            <a:ext cx="5410944" cy="4425355"/>
          </a:xfrm>
        </p:spPr>
        <p:txBody>
          <a:bodyPr>
            <a:normAutofit fontScale="77500" lnSpcReduction="20000"/>
          </a:bodyPr>
          <a:lstStyle/>
          <a:p>
            <a:r>
              <a:rPr lang="tr-TR" dirty="0" smtClean="0"/>
              <a:t>0-5 yaş grubu çocuğa sahip anne babalara sekiz hafta, ev ziyaretleri ve toplantılarla aile desteği sunan erken önleme programıdır.</a:t>
            </a:r>
          </a:p>
          <a:p>
            <a:r>
              <a:rPr lang="tr-TR" dirty="0" smtClean="0"/>
              <a:t>Programın amacı, anne babaların doğrudan ve aktif olarak katılımıyla çocukların okula hazırlanmasını sağlamak, çocuk suçlarını önlemek ve azaltmak, gelişimsel gecikmeleri ve hastalık problemlerini erken tanılamak, ebeveynlerin çocuk gelişimi konusundaki bilgilerini geliştirmektir.</a:t>
            </a:r>
            <a:endParaRPr lang="tr-TR" dirty="0"/>
          </a:p>
        </p:txBody>
      </p:sp>
      <p:sp>
        <p:nvSpPr>
          <p:cNvPr id="22530" name="AutoShape 2" descr="Parents as Teachers program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1" name="Picture 3" descr="C:\Users\user\Desktop\untitled.png"/>
          <p:cNvPicPr>
            <a:picLocks noChangeAspect="1" noChangeArrowheads="1"/>
          </p:cNvPicPr>
          <p:nvPr/>
        </p:nvPicPr>
        <p:blipFill>
          <a:blip r:embed="rId2" cstate="print"/>
          <a:srcRect/>
          <a:stretch>
            <a:fillRect/>
          </a:stretch>
        </p:blipFill>
        <p:spPr bwMode="auto">
          <a:xfrm>
            <a:off x="251520" y="1988840"/>
            <a:ext cx="2619375" cy="37444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normAutofit/>
          </a:bodyPr>
          <a:lstStyle/>
          <a:p>
            <a:r>
              <a:rPr lang="tr-TR" sz="2400" dirty="0">
                <a:latin typeface="Tw Cen MT" panose="020B0602020104020603" pitchFamily="34" charset="0"/>
              </a:rPr>
              <a:t>PAT, 1970 yılında </a:t>
            </a:r>
            <a:r>
              <a:rPr lang="tr-TR" sz="2400" dirty="0" err="1">
                <a:latin typeface="Tw Cen MT" panose="020B0602020104020603" pitchFamily="34" charset="0"/>
              </a:rPr>
              <a:t>Missouri</a:t>
            </a:r>
            <a:r>
              <a:rPr lang="tr-TR" sz="2400" dirty="0">
                <a:latin typeface="Tw Cen MT" panose="020B0602020104020603" pitchFamily="34" charset="0"/>
              </a:rPr>
              <a:t> eğitimcileri tarafından geliştirilmiştir. Program gelişimsel gecikmeler ve sağlık sorunlarının tespit edilmesi ve doğum öncesinden başlayarak ebeveynlerin çocuklarının gelişimindeki ve okula hazır </a:t>
            </a:r>
            <a:r>
              <a:rPr lang="tr-TR" sz="2400" dirty="0" err="1">
                <a:latin typeface="Tw Cen MT" panose="020B0602020104020603" pitchFamily="34" charset="0"/>
              </a:rPr>
              <a:t>bulunuşluklarındaki</a:t>
            </a:r>
            <a:r>
              <a:rPr lang="tr-TR" sz="2400" dirty="0">
                <a:latin typeface="Tw Cen MT" panose="020B0602020104020603" pitchFamily="34" charset="0"/>
              </a:rPr>
              <a:t> rollerini anlamalarını ve aile katılımını arttırmak için ebeveyn eğitimini teşvik etmektedir. </a:t>
            </a:r>
            <a:endParaRPr lang="tr-TR" sz="2400" dirty="0" smtClean="0">
              <a:latin typeface="Tw Cen MT" panose="020B0602020104020603" pitchFamily="34" charset="0"/>
            </a:endParaRPr>
          </a:p>
          <a:p>
            <a:endParaRPr lang="tr-TR" sz="2400" dirty="0">
              <a:latin typeface="Tw Cen MT" panose="020B0602020104020603" pitchFamily="34" charset="0"/>
            </a:endParaRPr>
          </a:p>
          <a:p>
            <a:r>
              <a:rPr lang="tr-TR" sz="2400" dirty="0" smtClean="0">
                <a:latin typeface="Tw Cen MT" panose="020B0602020104020603" pitchFamily="34" charset="0"/>
              </a:rPr>
              <a:t>Avustralya</a:t>
            </a:r>
            <a:r>
              <a:rPr lang="tr-TR" sz="2400" dirty="0">
                <a:latin typeface="Tw Cen MT" panose="020B0602020104020603" pitchFamily="34" charset="0"/>
              </a:rPr>
              <a:t>, Almanya, Kanada, Yeni Zelanda ve İngiltere’de uygulanmakta olan Öğretmen Ebeveyn ev ziyareti modeli 2014 yılında sadece Amerika da 250 000’den fazla aile ve çocuğa ulaşmıştır </a:t>
            </a:r>
          </a:p>
        </p:txBody>
      </p:sp>
    </p:spTree>
    <p:extLst>
      <p:ext uri="{BB962C8B-B14F-4D97-AF65-F5344CB8AC3E}">
        <p14:creationId xmlns:p14="http://schemas.microsoft.com/office/powerpoint/2010/main" val="2215115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r>
              <a:rPr lang="tr-TR" sz="2800" b="1" dirty="0" smtClean="0">
                <a:latin typeface="Arial" panose="020B0604020202020204" pitchFamily="34" charset="0"/>
                <a:cs typeface="Arial" panose="020B0604020202020204" pitchFamily="34" charset="0"/>
              </a:rPr>
              <a:t>Ebeveyn Eğitimleri</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dirty="0"/>
              <a:t>Ebeveyn eğitim programları ebeveynler ve çocuklar arasındaki ilişkileri geliştirmeye yardımcı olmak, davranışsal ve duygusal pek çok sorunu önlemeye odaklanmış kısa vadeli müdahaleler olarak ele </a:t>
            </a:r>
            <a:r>
              <a:rPr lang="tr-TR" dirty="0" smtClean="0"/>
              <a:t>alınabilir. </a:t>
            </a:r>
          </a:p>
          <a:p>
            <a:pPr marL="0" indent="0">
              <a:buNone/>
            </a:pPr>
            <a:r>
              <a:rPr lang="tr-TR" dirty="0" smtClean="0"/>
              <a:t>Bu </a:t>
            </a:r>
            <a:r>
              <a:rPr lang="tr-TR" dirty="0"/>
              <a:t>programlar ebeveynlik inançları ve uygulamaları, etkili iletişim, problem davranışlar, çocuk gelişimi gibi konulara odaklanan, açıkça planlanmış bir dizi faaliyetleri içermektedir. </a:t>
            </a:r>
            <a:endParaRPr lang="tr-TR" dirty="0" smtClean="0"/>
          </a:p>
          <a:p>
            <a:pPr marL="0" indent="0">
              <a:buNone/>
            </a:pPr>
            <a:r>
              <a:rPr lang="tr-TR" dirty="0" smtClean="0"/>
              <a:t>Pek </a:t>
            </a:r>
            <a:r>
              <a:rPr lang="tr-TR" dirty="0"/>
              <a:t>çok ebeveyne aynı anda ulaşma imkânı </a:t>
            </a:r>
            <a:r>
              <a:rPr lang="tr-TR" dirty="0" smtClean="0"/>
              <a:t>vermesi ve düşük maliyetli olması gibi avantajları bulunmaktadır. </a:t>
            </a:r>
          </a:p>
          <a:p>
            <a:r>
              <a:rPr lang="tr-TR" dirty="0" smtClean="0"/>
              <a:t>Aile </a:t>
            </a:r>
            <a:r>
              <a:rPr lang="tr-TR" dirty="0"/>
              <a:t>Destek ve Eğitim Programları (AVANCE), </a:t>
            </a:r>
            <a:endParaRPr lang="tr-TR" dirty="0" smtClean="0"/>
          </a:p>
          <a:p>
            <a:r>
              <a:rPr lang="en-US" dirty="0" err="1" smtClean="0"/>
              <a:t>Psiko-Eğitimsel</a:t>
            </a:r>
            <a:r>
              <a:rPr lang="en-US" dirty="0" smtClean="0"/>
              <a:t> </a:t>
            </a:r>
            <a:r>
              <a:rPr lang="en-US" dirty="0"/>
              <a:t>Anne-Baba </a:t>
            </a:r>
            <a:r>
              <a:rPr lang="en-US" dirty="0" err="1"/>
              <a:t>Programı</a:t>
            </a:r>
            <a:r>
              <a:rPr lang="en-US" dirty="0"/>
              <a:t> (Star Parenting Program</a:t>
            </a:r>
            <a:r>
              <a:rPr lang="en-US" dirty="0" smtClean="0"/>
              <a:t>)</a:t>
            </a:r>
            <a:endParaRPr lang="tr-TR" sz="2800" dirty="0"/>
          </a:p>
        </p:txBody>
      </p:sp>
    </p:spTree>
    <p:extLst>
      <p:ext uri="{BB962C8B-B14F-4D97-AF65-F5344CB8AC3E}">
        <p14:creationId xmlns:p14="http://schemas.microsoft.com/office/powerpoint/2010/main" val="137078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Aile Destek ve Eğitim Programları (AVENCE </a:t>
            </a:r>
            <a:r>
              <a:rPr lang="tr-TR" b="1" dirty="0" err="1" smtClean="0"/>
              <a:t>Parent</a:t>
            </a:r>
            <a:r>
              <a:rPr lang="tr-TR" b="1" dirty="0" smtClean="0"/>
              <a:t>-</a:t>
            </a:r>
            <a:r>
              <a:rPr lang="tr-TR" b="1" dirty="0" err="1" smtClean="0"/>
              <a:t>Child</a:t>
            </a:r>
            <a:r>
              <a:rPr lang="tr-TR" b="1" dirty="0" smtClean="0"/>
              <a:t> Program)</a:t>
            </a:r>
            <a:endParaRPr lang="tr-TR" b="1" dirty="0"/>
          </a:p>
        </p:txBody>
      </p:sp>
      <p:sp>
        <p:nvSpPr>
          <p:cNvPr id="3" name="2 İçerik Yer Tutucusu"/>
          <p:cNvSpPr>
            <a:spLocks noGrp="1"/>
          </p:cNvSpPr>
          <p:nvPr>
            <p:ph idx="1"/>
          </p:nvPr>
        </p:nvSpPr>
        <p:spPr>
          <a:xfrm>
            <a:off x="2051720" y="1600200"/>
            <a:ext cx="6635080" cy="4853136"/>
          </a:xfrm>
        </p:spPr>
        <p:txBody>
          <a:bodyPr>
            <a:normAutofit fontScale="85000" lnSpcReduction="10000"/>
          </a:bodyPr>
          <a:lstStyle/>
          <a:p>
            <a:pPr>
              <a:buNone/>
            </a:pPr>
            <a:r>
              <a:rPr lang="tr-TR" dirty="0" smtClean="0"/>
              <a:t>		Olumsuz koşullar altında yaşayan Güney Amerika’dan göç etmiş aileler için, ailevi yapıları güçlendirmek ve onlara en etkin anne-baba eğitimini sağlamak amacıyla 1973 yılında planlanmış kurumsal bir aile destek programıdır. </a:t>
            </a:r>
          </a:p>
          <a:p>
            <a:pPr>
              <a:buNone/>
            </a:pPr>
            <a:r>
              <a:rPr lang="tr-TR" dirty="0" smtClean="0"/>
              <a:t>		Program 9 ay sürmektedir ve aile eğitimi, erken çocukluk eğitimi, evde eğitim, eğitsel oyun ve oyuncak yapımı, aile okuma-yazma etkinlikleri, sağlık ve beslenme eğitimi, taşıma ve çeşitli hizmet desteklerinden oluşmaktadır.</a:t>
            </a:r>
            <a:endParaRPr lang="tr-TR" dirty="0"/>
          </a:p>
        </p:txBody>
      </p:sp>
      <p:pic>
        <p:nvPicPr>
          <p:cNvPr id="33794" name="Picture 2" descr="http://www.avance.org/wp-content/themes/custom/img/footer-logo.png">
            <a:hlinkClick r:id="rId2"/>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1628800"/>
            <a:ext cx="2339752" cy="13711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24744"/>
            <a:ext cx="8291264" cy="5001419"/>
          </a:xfrm>
        </p:spPr>
        <p:txBody>
          <a:bodyPr>
            <a:normAutofit fontScale="92500" lnSpcReduction="10000"/>
          </a:bodyPr>
          <a:lstStyle/>
          <a:p>
            <a:r>
              <a:rPr lang="tr-TR" sz="2400" dirty="0"/>
              <a:t>Son yıllarda, tüm dünyada, aileleri destekleyerek çocukların akranları ile eşit fırsatlardan yararlanmasını amaçlayan aile eğitim programlarının önemi daha çok anlaşılmış ve bununla ilgili yapılan çalışmalara ağırlık verilmeye başlanmıştır. </a:t>
            </a:r>
            <a:endParaRPr lang="tr-TR" sz="2400" dirty="0" smtClean="0"/>
          </a:p>
          <a:p>
            <a:r>
              <a:rPr lang="tr-TR" sz="2400" dirty="0" smtClean="0"/>
              <a:t>Özellikle </a:t>
            </a:r>
            <a:r>
              <a:rPr lang="tr-TR" sz="2400" dirty="0"/>
              <a:t>alt </a:t>
            </a:r>
            <a:r>
              <a:rPr lang="tr-TR" sz="2400" dirty="0" err="1"/>
              <a:t>sosyo</a:t>
            </a:r>
            <a:r>
              <a:rPr lang="tr-TR" sz="2400" dirty="0"/>
              <a:t>-ekonomik ve kırsal kesimde yaşayan, yoksulluk, ebeveynlerle sıcak ve olumlu ilişkinin olmaması, güvensiz bağlanma, ebeveynlerin sert ve tutarsız disiplin uygulamaları, evlilik çatışmaları, ebeveyn depresyonu ya da yüksek ebeveyn stresi gibi risklerle karşı karşıya kalan çocukları ve aileleri desteklemek zorunlu bir hale gelmiştir (</a:t>
            </a:r>
            <a:r>
              <a:rPr lang="tr-TR" sz="2400" dirty="0" err="1"/>
              <a:t>Loeber</a:t>
            </a:r>
            <a:r>
              <a:rPr lang="tr-TR" sz="2400" dirty="0"/>
              <a:t> ve </a:t>
            </a:r>
            <a:r>
              <a:rPr lang="tr-TR" sz="2400" dirty="0" err="1"/>
              <a:t>Farrington</a:t>
            </a:r>
            <a:r>
              <a:rPr lang="tr-TR" sz="2400" dirty="0"/>
              <a:t>, 1998). </a:t>
            </a:r>
            <a:endParaRPr lang="tr-TR" sz="2400" dirty="0" smtClean="0"/>
          </a:p>
          <a:p>
            <a:r>
              <a:rPr lang="tr-TR" sz="2400" dirty="0" smtClean="0"/>
              <a:t>Bu </a:t>
            </a:r>
            <a:r>
              <a:rPr lang="tr-TR" sz="2400" dirty="0"/>
              <a:t>amaçla çeşitli kuruluşlar tarafından, çocuk gelişimi, eğitimi, olumsuz davranışların önlenmesi, ailenin çocuk yetiştirme ile ilgili bilinçlendirilmesi, çocuğa karşı olumlu tutum geliştirmesi gibi konularda ailelere yönelik planlı ve sistemli bir şekilde programlar düzenlenmektedir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5915000" cy="4525963"/>
          </a:xfrm>
        </p:spPr>
        <p:txBody>
          <a:bodyPr>
            <a:normAutofit lnSpcReduction="10000"/>
          </a:bodyPr>
          <a:lstStyle/>
          <a:p>
            <a:r>
              <a:rPr lang="tr-TR" sz="2400" dirty="0">
                <a:latin typeface="Tw Cen MT" panose="020B0602020104020603" pitchFamily="34" charset="0"/>
              </a:rPr>
              <a:t>Eğitimciler tarafından merkezlerde oturumlar şeklinde uygulanan program 9 ay sürmektedir. </a:t>
            </a:r>
            <a:endParaRPr lang="tr-TR" sz="2400" dirty="0" smtClean="0">
              <a:latin typeface="Tw Cen MT" panose="020B0602020104020603" pitchFamily="34" charset="0"/>
            </a:endParaRPr>
          </a:p>
          <a:p>
            <a:endParaRPr lang="tr-TR" sz="2400" dirty="0">
              <a:latin typeface="Tw Cen MT" panose="020B0602020104020603" pitchFamily="34" charset="0"/>
            </a:endParaRPr>
          </a:p>
          <a:p>
            <a:r>
              <a:rPr lang="tr-TR" sz="2400" dirty="0" smtClean="0">
                <a:latin typeface="Tw Cen MT" panose="020B0602020104020603" pitchFamily="34" charset="0"/>
              </a:rPr>
              <a:t>Program </a:t>
            </a:r>
            <a:r>
              <a:rPr lang="tr-TR" sz="2400" dirty="0">
                <a:latin typeface="Tw Cen MT" panose="020B0602020104020603" pitchFamily="34" charset="0"/>
              </a:rPr>
              <a:t>haftada 3 saat 27 farklı dilde ebeveynlik derslerini, oyuncak yapma sınıfını ve toplumsal eğitim konuşmalarını, erken </a:t>
            </a:r>
            <a:r>
              <a:rPr lang="tr-TR" sz="2400" dirty="0" smtClean="0">
                <a:latin typeface="Tw Cen MT" panose="020B0602020104020603" pitchFamily="34" charset="0"/>
              </a:rPr>
              <a:t>çocukluk </a:t>
            </a:r>
            <a:r>
              <a:rPr lang="tr-TR" sz="2400" dirty="0">
                <a:latin typeface="Tw Cen MT" panose="020B0602020104020603" pitchFamily="34" charset="0"/>
              </a:rPr>
              <a:t>eğitimi, ev ziyaretleri, avukatlık ve destek hizmetlerini, tüm çocukların ve ailelerin AVANCE hizmetlerine ve etkinliklerine katılabilmeleri için ulaşım hizmetlerini, beslenme ve sağlık eğitimini kapsamaktadır</a:t>
            </a:r>
          </a:p>
        </p:txBody>
      </p:sp>
      <p:pic>
        <p:nvPicPr>
          <p:cNvPr id="6146" name="Picture 2" descr="AVANCE Parent-Child Progra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92696"/>
            <a:ext cx="208823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r>
              <a:rPr lang="en-US" sz="2400" b="1" dirty="0" err="1" smtClean="0">
                <a:latin typeface="Arial" panose="020B0604020202020204" pitchFamily="34" charset="0"/>
                <a:cs typeface="Arial" panose="020B0604020202020204" pitchFamily="34" charset="0"/>
              </a:rPr>
              <a:t>Psiko-Eğitimsel</a:t>
            </a:r>
            <a:r>
              <a:rPr lang="en-US" sz="2400" b="1" dirty="0" smtClean="0">
                <a:latin typeface="Arial" panose="020B0604020202020204" pitchFamily="34" charset="0"/>
                <a:cs typeface="Arial" panose="020B0604020202020204" pitchFamily="34" charset="0"/>
              </a:rPr>
              <a:t> Anne-Baba </a:t>
            </a:r>
            <a:r>
              <a:rPr lang="en-US" sz="2400" b="1" dirty="0" err="1" smtClean="0">
                <a:latin typeface="Arial" panose="020B0604020202020204" pitchFamily="34" charset="0"/>
                <a:cs typeface="Arial" panose="020B0604020202020204" pitchFamily="34" charset="0"/>
              </a:rPr>
              <a:t>Programı</a:t>
            </a:r>
            <a:r>
              <a:rPr lang="en-US" sz="2400" b="1" dirty="0" smtClean="0">
                <a:latin typeface="Arial" panose="020B0604020202020204" pitchFamily="34" charset="0"/>
                <a:cs typeface="Arial" panose="020B0604020202020204" pitchFamily="34" charset="0"/>
              </a:rPr>
              <a:t> (Star Parenting Program)</a:t>
            </a: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1"/>
            <a:ext cx="8229600" cy="3817416"/>
          </a:xfrm>
        </p:spPr>
        <p:txBody>
          <a:bodyPr>
            <a:normAutofit/>
          </a:bodyPr>
          <a:lstStyle/>
          <a:p>
            <a:pPr marL="0" indent="0">
              <a:buNone/>
            </a:pPr>
            <a:r>
              <a:rPr lang="tr-TR" sz="2400" dirty="0" err="1" smtClean="0"/>
              <a:t>Psiko</a:t>
            </a:r>
            <a:r>
              <a:rPr lang="tr-TR" sz="2400" dirty="0" smtClean="0"/>
              <a:t>-Eğitimsel </a:t>
            </a:r>
            <a:r>
              <a:rPr lang="tr-TR" sz="2400" dirty="0"/>
              <a:t>Anne-Baba Programı, 1992 yılında </a:t>
            </a:r>
            <a:r>
              <a:rPr lang="tr-TR" sz="2400" dirty="0" err="1"/>
              <a:t>Fox</a:t>
            </a:r>
            <a:r>
              <a:rPr lang="tr-TR" sz="2400" dirty="0"/>
              <a:t> ve </a:t>
            </a:r>
            <a:r>
              <a:rPr lang="tr-TR" sz="2400" dirty="0" err="1"/>
              <a:t>Fox</a:t>
            </a:r>
            <a:r>
              <a:rPr lang="tr-TR" sz="2400" dirty="0"/>
              <a:t> tarafından, küçük çocukların zor davranışlarına ebeveynlerin tepki vermesi yerine uygun şekilde yanıt vermelerini desteklemek amacıyla geliştirilmiştir. </a:t>
            </a:r>
            <a:endParaRPr lang="tr-TR" sz="2400" dirty="0" smtClean="0"/>
          </a:p>
          <a:p>
            <a:pPr marL="0" indent="0">
              <a:buNone/>
            </a:pPr>
            <a:r>
              <a:rPr lang="tr-TR" sz="2400" dirty="0" smtClean="0"/>
              <a:t>Program </a:t>
            </a:r>
            <a:r>
              <a:rPr lang="tr-TR" sz="2400" dirty="0"/>
              <a:t>özellikle bir-beş yaş arasında çocuğu olan ebeveynlerin ihtiyaçlarını karşılayan ve var olan aile gücü üzerine inşa edilmiş önleyici bir modeldir. 10 hafta boyunca, haftada bir saat, 8-10 kişilik gruplarla uygulanmaktadır. </a:t>
            </a:r>
            <a:endParaRPr lang="tr-TR" sz="2400" dirty="0" smtClean="0"/>
          </a:p>
          <a:p>
            <a:pPr marL="0" indent="0">
              <a:buNone/>
            </a:pPr>
            <a:r>
              <a:rPr lang="tr-TR" sz="2400" dirty="0" smtClean="0"/>
              <a:t>Programın </a:t>
            </a:r>
            <a:r>
              <a:rPr lang="tr-TR" sz="2400" dirty="0"/>
              <a:t>müfredatı dört ana bölüme </a:t>
            </a:r>
            <a:r>
              <a:rPr lang="tr-TR" sz="2400" dirty="0" smtClean="0"/>
              <a:t>ayrılmıştır: </a:t>
            </a:r>
            <a:endParaRPr lang="tr-TR" sz="2400" dirty="0"/>
          </a:p>
        </p:txBody>
      </p:sp>
      <p:sp>
        <p:nvSpPr>
          <p:cNvPr id="4" name="AutoShape 2" descr="Star Parenting Progra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descr="C:\Users\WİN10\Desktop\proc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54126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64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363272" cy="5649491"/>
          </a:xfrm>
        </p:spPr>
        <p:txBody>
          <a:bodyPr>
            <a:noAutofit/>
          </a:bodyPr>
          <a:lstStyle/>
          <a:p>
            <a:r>
              <a:rPr lang="tr-TR" sz="2000" dirty="0"/>
              <a:t>Programın birinci bölümü, çocukların ebeveynlerinin düşünce ve duygularını nasıl etkilediği  (örneğin; çocuğum bana arkasını dönerek konuştuğunda sinirleniyorum ve onun saygısız olduğunu düşünüyorum) ve bu içsel olayların hangi ebeveyn reaksiyonlarına sebep olduğuyla (örneğin; tekrar konuşmak için bağırmak) ilgilidir. </a:t>
            </a:r>
            <a:endParaRPr lang="tr-TR" sz="2000" dirty="0" smtClean="0"/>
          </a:p>
          <a:p>
            <a:endParaRPr lang="tr-TR" sz="2000" dirty="0" smtClean="0"/>
          </a:p>
          <a:p>
            <a:endParaRPr lang="tr-TR" sz="2000" dirty="0" smtClean="0"/>
          </a:p>
          <a:p>
            <a:r>
              <a:rPr lang="tr-TR" sz="2000" dirty="0" smtClean="0"/>
              <a:t>Ebeveynleri </a:t>
            </a:r>
            <a:r>
              <a:rPr lang="tr-TR" sz="2000" dirty="0"/>
              <a:t>giderek daha düşünceli bir ebeveynlik tarzına teşvik etmek için basit bilişsel stratejiler tanıtılır. Bu bölümde trafik ışıklarına benzer bir yöntem kullanılır. Ebeveynler, çocuklarının davranışlarına cevap vermeden önce, o anki duygu ve düşünceleri hakkında durmayı (kırmızı ışık) ve düşünmeyi (sarı ışık) öğrenirler. Burada amaç, eğer gerekliyse yanıt vermeden önce, kademeli olarak ebeveynlerin tepki süresini yavaşlatmak ve onlara mevcut duygu ve düşüncelerini değiştirmek için yeterli zaman sağlamaktır (derin nefes almak, ona kadar saymak)</a:t>
            </a:r>
          </a:p>
        </p:txBody>
      </p:sp>
    </p:spTree>
    <p:extLst>
      <p:ext uri="{BB962C8B-B14F-4D97-AF65-F5344CB8AC3E}">
        <p14:creationId xmlns:p14="http://schemas.microsoft.com/office/powerpoint/2010/main" val="436512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5472608"/>
          </a:xfrm>
        </p:spPr>
        <p:txBody>
          <a:bodyPr>
            <a:normAutofit/>
          </a:bodyPr>
          <a:lstStyle/>
          <a:p>
            <a:pPr marL="0" indent="0">
              <a:buNone/>
            </a:pPr>
            <a:r>
              <a:rPr lang="tr-TR" sz="2000" dirty="0"/>
              <a:t>Programın ikinci bölümünde, ebeveynlerin çocuklarından beklentileri üzerinde durulmaktadır. </a:t>
            </a:r>
            <a:endParaRPr lang="tr-TR" sz="2000" dirty="0" smtClean="0"/>
          </a:p>
          <a:p>
            <a:pPr marL="0" indent="0">
              <a:buNone/>
            </a:pPr>
            <a:endParaRPr lang="tr-TR" sz="2000" dirty="0"/>
          </a:p>
          <a:p>
            <a:pPr marL="0" indent="0">
              <a:buNone/>
            </a:pPr>
            <a:r>
              <a:rPr lang="tr-TR" sz="2000" dirty="0" smtClean="0"/>
              <a:t>Ailelere </a:t>
            </a:r>
            <a:r>
              <a:rPr lang="tr-TR" sz="2000" dirty="0"/>
              <a:t>çocuklar ile ilgili temel gelişimsel bilgiler sunulmakta ve Star’ın bilişsel stratejilerine “A” (Ask-talep etmek, soru sormak) harfi eklenir (sarı ışık). </a:t>
            </a:r>
            <a:endParaRPr lang="tr-TR" sz="2000" dirty="0" smtClean="0"/>
          </a:p>
          <a:p>
            <a:pPr marL="0" indent="0">
              <a:buNone/>
            </a:pPr>
            <a:endParaRPr lang="tr-TR" sz="2000" dirty="0"/>
          </a:p>
          <a:p>
            <a:pPr marL="0" indent="0">
              <a:buNone/>
            </a:pPr>
            <a:r>
              <a:rPr lang="tr-TR" sz="2000" dirty="0" smtClean="0"/>
              <a:t>Ebeveynlerin</a:t>
            </a:r>
            <a:r>
              <a:rPr lang="tr-TR" sz="2000" dirty="0"/>
              <a:t>, kendi duygu ve düşünceleri hakkında düşünmeye devam ederken, beklentilerindeki doğruluk konusunda kendilerine soru sormaları beklenir. Eğer beklentilerinin yaşa uygun olmadığını bulurlarsa, ebeveynlerin çocuklarına cevap vermeden önce beklentilerini değiştirmeleri teşvik edilir (</a:t>
            </a:r>
            <a:r>
              <a:rPr lang="tr-TR" sz="1900" dirty="0" err="1"/>
              <a:t>Nicholson</a:t>
            </a:r>
            <a:r>
              <a:rPr lang="tr-TR" sz="1900" dirty="0"/>
              <a:t> vd. 2002; </a:t>
            </a:r>
            <a:r>
              <a:rPr lang="tr-TR" sz="1900" dirty="0" err="1"/>
              <a:t>Nicholson</a:t>
            </a:r>
            <a:r>
              <a:rPr lang="tr-TR" sz="1900" dirty="0"/>
              <a:t>, </a:t>
            </a:r>
            <a:r>
              <a:rPr lang="tr-TR" sz="1900" dirty="0" err="1"/>
              <a:t>Brenner</a:t>
            </a:r>
            <a:r>
              <a:rPr lang="tr-TR" sz="1900" dirty="0"/>
              <a:t> ve Fox,1999).</a:t>
            </a:r>
          </a:p>
          <a:p>
            <a:endParaRPr lang="tr-TR" dirty="0"/>
          </a:p>
        </p:txBody>
      </p:sp>
    </p:spTree>
    <p:extLst>
      <p:ext uri="{BB962C8B-B14F-4D97-AF65-F5344CB8AC3E}">
        <p14:creationId xmlns:p14="http://schemas.microsoft.com/office/powerpoint/2010/main" val="61692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5400600"/>
          </a:xfrm>
        </p:spPr>
        <p:txBody>
          <a:bodyPr>
            <a:normAutofit fontScale="92500" lnSpcReduction="20000"/>
          </a:bodyPr>
          <a:lstStyle/>
          <a:p>
            <a:r>
              <a:rPr lang="tr-TR" sz="2600" dirty="0"/>
              <a:t>Programın üçüncü ve dördüncü bölümleri ebeveynlerin çocuklarına nasıl cevap vereceklerine odaklanmaktadır (Star bilişsel stratejilerinde yeşil ışık). </a:t>
            </a:r>
            <a:endParaRPr lang="tr-TR" sz="2600" dirty="0" smtClean="0"/>
          </a:p>
          <a:p>
            <a:endParaRPr lang="tr-TR" sz="2600" dirty="0"/>
          </a:p>
          <a:p>
            <a:r>
              <a:rPr lang="tr-TR" sz="2600" dirty="0" smtClean="0"/>
              <a:t>Bu </a:t>
            </a:r>
            <a:r>
              <a:rPr lang="tr-TR" sz="2600" dirty="0"/>
              <a:t>bölüm ailenin mevcut güçleri üzerine inşa edilir. Ailelerin paylaştığı,  çocukların gelişimini teşvik eden ve ailenin değer ve kültürünün aktarıldığı çocuk yetiştirme stratejileri ile başlamaktadır. </a:t>
            </a:r>
            <a:endParaRPr lang="tr-TR" sz="2600" dirty="0" smtClean="0"/>
          </a:p>
          <a:p>
            <a:endParaRPr lang="tr-TR" sz="2600" dirty="0"/>
          </a:p>
          <a:p>
            <a:r>
              <a:rPr lang="tr-TR" sz="2600" dirty="0" smtClean="0"/>
              <a:t>Ebeveynlerin</a:t>
            </a:r>
            <a:r>
              <a:rPr lang="tr-TR" sz="2600" dirty="0"/>
              <a:t>, çocuklarının olumlu yanıtlarına, olumlu dikkat ve ödüller yoluyla karşılık vermeleri teşvik edilir. </a:t>
            </a:r>
            <a:endParaRPr lang="tr-TR" sz="2600" dirty="0" smtClean="0"/>
          </a:p>
          <a:p>
            <a:endParaRPr lang="tr-TR" sz="2600" dirty="0" smtClean="0"/>
          </a:p>
          <a:p>
            <a:r>
              <a:rPr lang="tr-TR" sz="2600" dirty="0" smtClean="0"/>
              <a:t>Son </a:t>
            </a:r>
            <a:r>
              <a:rPr lang="tr-TR" sz="2600" dirty="0"/>
              <a:t>olarak dördüncü bölüm özellikle disiplini vurgular. Ebeveynler genel kuralları ve yönlendirme, görmezden gelme, doğal sonuçlar ve mola gibi </a:t>
            </a:r>
            <a:r>
              <a:rPr lang="tr-TR" sz="2600" dirty="0" smtClean="0"/>
              <a:t>davranışları </a:t>
            </a:r>
            <a:r>
              <a:rPr lang="tr-TR" sz="2600" dirty="0"/>
              <a:t>sınırlama stratejilerini öğrenirler </a:t>
            </a:r>
            <a:r>
              <a:rPr lang="tr-TR" sz="1800" dirty="0"/>
              <a:t>(</a:t>
            </a:r>
            <a:r>
              <a:rPr lang="tr-TR" sz="1800" dirty="0" err="1"/>
              <a:t>Nicholson</a:t>
            </a:r>
            <a:r>
              <a:rPr lang="tr-TR" sz="1800" dirty="0"/>
              <a:t> vd. 2002; </a:t>
            </a:r>
            <a:r>
              <a:rPr lang="tr-TR" sz="1800" dirty="0" err="1"/>
              <a:t>Nicholson</a:t>
            </a:r>
            <a:r>
              <a:rPr lang="tr-TR" sz="1800" dirty="0"/>
              <a:t>, </a:t>
            </a:r>
            <a:r>
              <a:rPr lang="tr-TR" sz="1800" dirty="0" err="1"/>
              <a:t>Brenner</a:t>
            </a:r>
            <a:r>
              <a:rPr lang="tr-TR" sz="1800" dirty="0"/>
              <a:t> ve Fox,1999).</a:t>
            </a:r>
          </a:p>
          <a:p>
            <a:endParaRPr lang="tr-TR" dirty="0"/>
          </a:p>
        </p:txBody>
      </p:sp>
    </p:spTree>
    <p:extLst>
      <p:ext uri="{BB962C8B-B14F-4D97-AF65-F5344CB8AC3E}">
        <p14:creationId xmlns:p14="http://schemas.microsoft.com/office/powerpoint/2010/main" val="385273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700808"/>
            <a:ext cx="8003232" cy="2304256"/>
          </a:xfrm>
        </p:spPr>
        <p:txBody>
          <a:bodyPr>
            <a:normAutofit/>
          </a:bodyPr>
          <a:lstStyle/>
          <a:p>
            <a:pPr algn="ctr">
              <a:buNone/>
            </a:pPr>
            <a:r>
              <a:rPr lang="tr-TR" sz="3600" b="1" dirty="0" smtClean="0"/>
              <a:t>Türkiye’de Uygulanan Erken Destek Programları</a:t>
            </a:r>
            <a:endParaRPr lang="tr-TR" sz="3600" b="1" dirty="0"/>
          </a:p>
        </p:txBody>
      </p:sp>
      <p:sp>
        <p:nvSpPr>
          <p:cNvPr id="24578" name="AutoShape 2" descr="anne çocuk eğitim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0" name="AutoShape 4" descr="anne çocuk eğitim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2" name="AutoShape 6" descr="anne çocuk eğitim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4" name="AutoShape 8" descr="anne çocuk eğitim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5" name="Picture 9" descr="C:\Users\user\Desktop\geyikli_1347306395125.jpg"/>
          <p:cNvPicPr>
            <a:picLocks noChangeAspect="1" noChangeArrowheads="1"/>
          </p:cNvPicPr>
          <p:nvPr/>
        </p:nvPicPr>
        <p:blipFill>
          <a:blip r:embed="rId2" cstate="print"/>
          <a:srcRect/>
          <a:stretch>
            <a:fillRect/>
          </a:stretch>
        </p:blipFill>
        <p:spPr bwMode="auto">
          <a:xfrm>
            <a:off x="0" y="4333875"/>
            <a:ext cx="1835696" cy="2524125"/>
          </a:xfrm>
          <a:prstGeom prst="rect">
            <a:avLst/>
          </a:prstGeom>
          <a:noFill/>
        </p:spPr>
      </p:pic>
      <p:pic>
        <p:nvPicPr>
          <p:cNvPr id="24586" name="Picture 10" descr="C:\Users\user\Desktop\untitled 2.png"/>
          <p:cNvPicPr>
            <a:picLocks noChangeAspect="1" noChangeArrowheads="1"/>
          </p:cNvPicPr>
          <p:nvPr/>
        </p:nvPicPr>
        <p:blipFill>
          <a:blip r:embed="rId3" cstate="print"/>
          <a:srcRect/>
          <a:stretch>
            <a:fillRect/>
          </a:stretch>
        </p:blipFill>
        <p:spPr bwMode="auto">
          <a:xfrm>
            <a:off x="1835696" y="5010150"/>
            <a:ext cx="2466975" cy="1847850"/>
          </a:xfrm>
          <a:prstGeom prst="rect">
            <a:avLst/>
          </a:prstGeom>
          <a:noFill/>
        </p:spPr>
      </p:pic>
      <p:pic>
        <p:nvPicPr>
          <p:cNvPr id="24587" name="Picture 11" descr="C:\Users\user\Desktop\imagesCAGSASVI.jpg"/>
          <p:cNvPicPr>
            <a:picLocks noChangeAspect="1" noChangeArrowheads="1"/>
          </p:cNvPicPr>
          <p:nvPr/>
        </p:nvPicPr>
        <p:blipFill>
          <a:blip r:embed="rId4" cstate="print"/>
          <a:srcRect/>
          <a:stretch>
            <a:fillRect/>
          </a:stretch>
        </p:blipFill>
        <p:spPr bwMode="auto">
          <a:xfrm>
            <a:off x="4283968" y="4984626"/>
            <a:ext cx="2376264" cy="1873374"/>
          </a:xfrm>
          <a:prstGeom prst="rect">
            <a:avLst/>
          </a:prstGeom>
          <a:noFill/>
        </p:spPr>
      </p:pic>
      <p:pic>
        <p:nvPicPr>
          <p:cNvPr id="24588" name="Picture 12" descr="C:\Users\user\Desktop\untitled.png"/>
          <p:cNvPicPr>
            <a:picLocks noChangeAspect="1" noChangeArrowheads="1"/>
          </p:cNvPicPr>
          <p:nvPr/>
        </p:nvPicPr>
        <p:blipFill>
          <a:blip r:embed="rId5" cstate="print"/>
          <a:srcRect/>
          <a:stretch>
            <a:fillRect/>
          </a:stretch>
        </p:blipFill>
        <p:spPr bwMode="auto">
          <a:xfrm>
            <a:off x="6588224" y="5114925"/>
            <a:ext cx="2412876" cy="17430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19256" cy="796950"/>
          </a:xfrm>
        </p:spPr>
        <p:txBody>
          <a:bodyPr>
            <a:normAutofit fontScale="90000"/>
          </a:bodyPr>
          <a:lstStyle/>
          <a:p>
            <a:pPr lvl="0"/>
            <a:r>
              <a:rPr lang="tr-TR" sz="3100" b="1" dirty="0"/>
              <a:t>Türkiye’de Uygulanan Aile Eğitim Programları</a:t>
            </a:r>
            <a:r>
              <a:rPr lang="tr-TR" dirty="0"/>
              <a:t/>
            </a:r>
            <a:br>
              <a:rPr lang="tr-TR" dirty="0"/>
            </a:br>
            <a:endParaRPr lang="tr-TR" dirty="0"/>
          </a:p>
        </p:txBody>
      </p:sp>
      <p:sp>
        <p:nvSpPr>
          <p:cNvPr id="3" name="İçerik Yer Tutucusu 2"/>
          <p:cNvSpPr>
            <a:spLocks noGrp="1"/>
          </p:cNvSpPr>
          <p:nvPr>
            <p:ph idx="1"/>
          </p:nvPr>
        </p:nvSpPr>
        <p:spPr/>
        <p:txBody>
          <a:bodyPr/>
          <a:lstStyle/>
          <a:p>
            <a:pPr marL="342900" lvl="1" indent="-342900">
              <a:buFont typeface="Arial" pitchFamily="34" charset="0"/>
              <a:buChar char="•"/>
            </a:pPr>
            <a:endParaRPr lang="tr-TR" b="1" dirty="0" smtClean="0"/>
          </a:p>
          <a:p>
            <a:pPr marL="342900" lvl="1" indent="-342900">
              <a:buFont typeface="Arial" pitchFamily="34" charset="0"/>
              <a:buChar char="•"/>
            </a:pPr>
            <a:r>
              <a:rPr lang="tr-TR" b="1" dirty="0" smtClean="0"/>
              <a:t>Anne </a:t>
            </a:r>
            <a:r>
              <a:rPr lang="tr-TR" b="1" dirty="0"/>
              <a:t>Çocuk Eğitim Vakfı (AÇEV) Tarafından Düzenlenen Aile Eğitim Programları</a:t>
            </a:r>
            <a:endParaRPr lang="tr-TR" sz="2400" dirty="0"/>
          </a:p>
          <a:p>
            <a:pPr marL="342900" lvl="1" indent="-342900">
              <a:buFont typeface="Arial" pitchFamily="34" charset="0"/>
              <a:buChar char="•"/>
            </a:pPr>
            <a:endParaRPr lang="tr-TR" b="1" i="1" dirty="0" smtClean="0"/>
          </a:p>
          <a:p>
            <a:pPr marL="342900" lvl="1" indent="-342900">
              <a:buFont typeface="Arial" pitchFamily="34" charset="0"/>
              <a:buChar char="•"/>
            </a:pPr>
            <a:endParaRPr lang="tr-TR" b="1" i="1" dirty="0"/>
          </a:p>
          <a:p>
            <a:pPr marL="342900" lvl="1" indent="-342900">
              <a:buFont typeface="Arial" pitchFamily="34" charset="0"/>
              <a:buChar char="•"/>
            </a:pPr>
            <a:r>
              <a:rPr lang="tr-TR" b="1" i="1" dirty="0" smtClean="0"/>
              <a:t>Üniversiteler</a:t>
            </a:r>
            <a:r>
              <a:rPr lang="tr-TR" b="1" i="1" dirty="0"/>
              <a:t>, Milli Eğitim Bakanlığı ve Sivil Toplum Kuruluşları Tarafından Düzenlenen Aile Eğitim Programları</a:t>
            </a:r>
            <a:endParaRPr lang="tr-TR" dirty="0"/>
          </a:p>
          <a:p>
            <a:endParaRPr lang="tr-TR" dirty="0"/>
          </a:p>
        </p:txBody>
      </p:sp>
    </p:spTree>
    <p:extLst>
      <p:ext uri="{BB962C8B-B14F-4D97-AF65-F5344CB8AC3E}">
        <p14:creationId xmlns:p14="http://schemas.microsoft.com/office/powerpoint/2010/main" val="3645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363272" cy="6048672"/>
          </a:xfrm>
        </p:spPr>
        <p:txBody>
          <a:bodyPr>
            <a:normAutofit fontScale="77500" lnSpcReduction="20000"/>
          </a:bodyPr>
          <a:lstStyle/>
          <a:p>
            <a:pPr marL="457200" lvl="1" indent="0">
              <a:buNone/>
            </a:pPr>
            <a:r>
              <a:rPr lang="tr-TR" b="1" dirty="0"/>
              <a:t>Anne Çocuk Eğitim Vakfı (AÇEV) Tarafından Düzenlenen Aile Eğitim </a:t>
            </a:r>
            <a:r>
              <a:rPr lang="tr-TR" b="1" dirty="0" smtClean="0"/>
              <a:t>Programları</a:t>
            </a:r>
            <a:endParaRPr lang="tr-TR" sz="2400" dirty="0"/>
          </a:p>
          <a:p>
            <a:pPr marL="457200" lvl="1" indent="0">
              <a:buNone/>
            </a:pPr>
            <a:endParaRPr lang="tr-TR" sz="2400" dirty="0"/>
          </a:p>
          <a:p>
            <a:pPr marL="457200" lvl="1" indent="0">
              <a:buNone/>
            </a:pPr>
            <a:r>
              <a:rPr lang="tr-TR" sz="2600" dirty="0" smtClean="0">
                <a:latin typeface="Tw Cen MT" panose="020B0602020104020603" pitchFamily="34" charset="0"/>
              </a:rPr>
              <a:t>AÇEV </a:t>
            </a:r>
            <a:r>
              <a:rPr lang="tr-TR" sz="2600" dirty="0">
                <a:latin typeface="Tw Cen MT" panose="020B0602020104020603" pitchFamily="34" charset="0"/>
              </a:rPr>
              <a:t>1993 yılında kuruluşundan bu yana, belirlediği hedef kitlenin ihtiyaçlarını araştırmalarla saptayıp bu ihtiyaca cevap verecek programları geliştirmektedir. </a:t>
            </a:r>
            <a:endParaRPr lang="tr-TR" sz="2600" dirty="0" smtClean="0">
              <a:latin typeface="Tw Cen MT" panose="020B0602020104020603" pitchFamily="34" charset="0"/>
            </a:endParaRPr>
          </a:p>
          <a:p>
            <a:pPr marL="457200" lvl="1" indent="0">
              <a:buNone/>
            </a:pPr>
            <a:endParaRPr lang="tr-TR" sz="2600" i="1" dirty="0">
              <a:latin typeface="Tw Cen MT" panose="020B0602020104020603" pitchFamily="34" charset="0"/>
            </a:endParaRPr>
          </a:p>
          <a:p>
            <a:pPr marL="457200" lvl="1" indent="0">
              <a:buNone/>
            </a:pPr>
            <a:r>
              <a:rPr lang="tr-TR" sz="2600" i="1" dirty="0" smtClean="0">
                <a:latin typeface="Tw Cen MT" panose="020B0602020104020603" pitchFamily="34" charset="0"/>
              </a:rPr>
              <a:t>Programların </a:t>
            </a:r>
            <a:r>
              <a:rPr lang="tr-TR" sz="2600" i="1" dirty="0">
                <a:latin typeface="Tw Cen MT" panose="020B0602020104020603" pitchFamily="34" charset="0"/>
              </a:rPr>
              <a:t>hedef kitlesi; sosyal ve ekonomik koşullardan ötürü gelişimleri desteklenemeyen ortamlarda yaşayan çocuklar, anne-babalar ve okuma yazma bilmeyen yetişkinlerdir. </a:t>
            </a:r>
            <a:endParaRPr lang="tr-TR" sz="2600" i="1" dirty="0" smtClean="0">
              <a:latin typeface="Tw Cen MT" panose="020B0602020104020603" pitchFamily="34" charset="0"/>
            </a:endParaRPr>
          </a:p>
          <a:p>
            <a:pPr marL="457200" lvl="1" indent="0">
              <a:buNone/>
            </a:pPr>
            <a:endParaRPr lang="tr-TR" sz="2600" i="1" dirty="0">
              <a:latin typeface="Tw Cen MT" panose="020B0602020104020603" pitchFamily="34" charset="0"/>
            </a:endParaRPr>
          </a:p>
          <a:p>
            <a:pPr marL="457200" lvl="1" indent="0">
              <a:buNone/>
            </a:pPr>
            <a:r>
              <a:rPr lang="tr-TR" sz="2600" i="1" dirty="0" smtClean="0">
                <a:latin typeface="Tw Cen MT" panose="020B0602020104020603" pitchFamily="34" charset="0"/>
              </a:rPr>
              <a:t>AÇEV</a:t>
            </a:r>
            <a:r>
              <a:rPr lang="tr-TR" sz="2600" i="1" dirty="0">
                <a:latin typeface="Tw Cen MT" panose="020B0602020104020603" pitchFamily="34" charset="0"/>
              </a:rPr>
              <a:t>, bilinçlendirme/bilgilendirme, destek oluşturma, yayınlar, araştırmalar, eğitim kitapları, uzaktan eğitim, kısa süreli eğitim, yüz yüze, uzun süreli ve yoğun eğitim programları gibi farklı aile eğitim modelleri ile hizmet sunmaktadır </a:t>
            </a:r>
            <a:endParaRPr lang="tr-TR" sz="2600" i="1" dirty="0" smtClean="0">
              <a:latin typeface="Tw Cen MT" panose="020B0602020104020603" pitchFamily="34" charset="0"/>
            </a:endParaRPr>
          </a:p>
          <a:p>
            <a:pPr lvl="1"/>
            <a:r>
              <a:rPr lang="tr-TR" sz="2400" dirty="0" smtClean="0"/>
              <a:t>Anne </a:t>
            </a:r>
            <a:r>
              <a:rPr lang="tr-TR" sz="2400" dirty="0"/>
              <a:t>Baba Olmak Seminerleri, </a:t>
            </a:r>
            <a:endParaRPr lang="tr-TR" sz="2400" dirty="0" smtClean="0"/>
          </a:p>
          <a:p>
            <a:pPr lvl="1"/>
            <a:r>
              <a:rPr lang="tr-TR" sz="2400" dirty="0" smtClean="0"/>
              <a:t>Anne </a:t>
            </a:r>
            <a:r>
              <a:rPr lang="tr-TR" sz="2400" dirty="0"/>
              <a:t>Çocuk Eğitim Programı (AÇEP), </a:t>
            </a:r>
            <a:endParaRPr lang="tr-TR" sz="2400" dirty="0" smtClean="0"/>
          </a:p>
          <a:p>
            <a:pPr lvl="1"/>
            <a:r>
              <a:rPr lang="tr-TR" sz="2400" dirty="0" smtClean="0"/>
              <a:t>Baba </a:t>
            </a:r>
            <a:r>
              <a:rPr lang="tr-TR" sz="2400" dirty="0"/>
              <a:t>Destek Programı (BADEP), </a:t>
            </a:r>
            <a:endParaRPr lang="tr-TR" sz="2400" dirty="0" smtClean="0"/>
          </a:p>
          <a:p>
            <a:pPr lvl="1"/>
            <a:r>
              <a:rPr lang="tr-TR" sz="2400" dirty="0" smtClean="0"/>
              <a:t>Güney </a:t>
            </a:r>
            <a:r>
              <a:rPr lang="tr-TR" sz="2400" dirty="0"/>
              <a:t>Doğu Anadolu Projesi, </a:t>
            </a:r>
            <a:endParaRPr lang="tr-TR" sz="2400" dirty="0" smtClean="0"/>
          </a:p>
          <a:p>
            <a:pPr lvl="1"/>
            <a:r>
              <a:rPr lang="tr-TR" sz="2400" dirty="0" smtClean="0"/>
              <a:t>Okul </a:t>
            </a:r>
            <a:r>
              <a:rPr lang="tr-TR" sz="2400" dirty="0"/>
              <a:t>Öncesi Veli Çocuk Eğitim Programı (OVÇEP) ve </a:t>
            </a:r>
            <a:endParaRPr lang="tr-TR" sz="2400" dirty="0" smtClean="0"/>
          </a:p>
          <a:p>
            <a:pPr lvl="1"/>
            <a:r>
              <a:rPr lang="tr-TR" sz="2400" dirty="0" smtClean="0"/>
              <a:t>Aile </a:t>
            </a:r>
            <a:r>
              <a:rPr lang="tr-TR" sz="2400" dirty="0"/>
              <a:t>Mektupları Programları </a:t>
            </a:r>
            <a:endParaRPr lang="tr-TR" sz="2600" dirty="0">
              <a:latin typeface="Tw Cen MT" panose="020B0602020104020603" pitchFamily="34" charset="0"/>
            </a:endParaRPr>
          </a:p>
        </p:txBody>
      </p:sp>
    </p:spTree>
    <p:extLst>
      <p:ext uri="{BB962C8B-B14F-4D97-AF65-F5344CB8AC3E}">
        <p14:creationId xmlns:p14="http://schemas.microsoft.com/office/powerpoint/2010/main" val="1660492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Anne-Baba Olmak Seminerleri</a:t>
            </a:r>
            <a:endParaRPr lang="tr-TR" b="1" dirty="0"/>
          </a:p>
        </p:txBody>
      </p:sp>
      <p:sp>
        <p:nvSpPr>
          <p:cNvPr id="3" name="2 İçerik Yer Tutucusu"/>
          <p:cNvSpPr>
            <a:spLocks noGrp="1"/>
          </p:cNvSpPr>
          <p:nvPr>
            <p:ph idx="1"/>
          </p:nvPr>
        </p:nvSpPr>
        <p:spPr>
          <a:xfrm>
            <a:off x="251520" y="1628800"/>
            <a:ext cx="4824536" cy="5040560"/>
          </a:xfrm>
        </p:spPr>
        <p:txBody>
          <a:bodyPr>
            <a:normAutofit fontScale="85000" lnSpcReduction="10000"/>
          </a:bodyPr>
          <a:lstStyle/>
          <a:p>
            <a:pPr fontAlgn="t">
              <a:buNone/>
            </a:pPr>
            <a:r>
              <a:rPr lang="tr-TR" b="1" dirty="0" smtClean="0"/>
              <a:t>	Anne-Baba Olmak Seminerleri (ABOS)</a:t>
            </a:r>
            <a:r>
              <a:rPr lang="tr-TR" dirty="0" smtClean="0"/>
              <a:t> ile hedef anne-babaları temel çocuk gelişimi hakkında bilinçlendirmek ve ailenin çocuğun yaşamındaki rolüne dikkat çekmektir. Ayrıca, daha uzun süreli AÇEV eğitimleri konusunda bilgi vermeyi ve bunlara katılımı artırmayı da hedeflenmektedir. </a:t>
            </a:r>
          </a:p>
          <a:p>
            <a:pPr>
              <a:buNone/>
            </a:pPr>
            <a:endParaRPr lang="tr-TR" dirty="0" smtClean="0"/>
          </a:p>
          <a:p>
            <a:pPr fontAlgn="t">
              <a:buNone/>
            </a:pPr>
            <a:r>
              <a:rPr lang="tr-TR" dirty="0" smtClean="0"/>
              <a:t>	</a:t>
            </a:r>
            <a:endParaRPr lang="tr-TR" dirty="0"/>
          </a:p>
        </p:txBody>
      </p:sp>
      <p:pic>
        <p:nvPicPr>
          <p:cNvPr id="4" name="3 Resim" descr="http://www.acev.org/Img/Content/ABOS2.jpg"/>
          <p:cNvPicPr/>
          <p:nvPr/>
        </p:nvPicPr>
        <p:blipFill>
          <a:blip r:embed="rId2" cstate="print"/>
          <a:srcRect/>
          <a:stretch>
            <a:fillRect/>
          </a:stretch>
        </p:blipFill>
        <p:spPr bwMode="auto">
          <a:xfrm>
            <a:off x="5436096" y="3933056"/>
            <a:ext cx="3275692" cy="2708255"/>
          </a:xfrm>
          <a:prstGeom prst="rect">
            <a:avLst/>
          </a:prstGeom>
          <a:noFill/>
          <a:ln w="9525">
            <a:noFill/>
            <a:miter lim="800000"/>
            <a:headEnd/>
            <a:tailEnd/>
          </a:ln>
        </p:spPr>
      </p:pic>
      <p:pic>
        <p:nvPicPr>
          <p:cNvPr id="5" name="Picture 2" descr="anne çocuk eğitim programı ile ilgili görsel sonucu"/>
          <p:cNvPicPr>
            <a:picLocks noChangeAspect="1" noChangeArrowheads="1"/>
          </p:cNvPicPr>
          <p:nvPr/>
        </p:nvPicPr>
        <p:blipFill>
          <a:blip r:embed="rId3" cstate="print"/>
          <a:srcRect/>
          <a:stretch>
            <a:fillRect/>
          </a:stretch>
        </p:blipFill>
        <p:spPr bwMode="auto">
          <a:xfrm>
            <a:off x="6948264" y="2852936"/>
            <a:ext cx="1944216" cy="980728"/>
          </a:xfrm>
          <a:prstGeom prst="rect">
            <a:avLst/>
          </a:prstGeom>
          <a:noFill/>
        </p:spPr>
      </p:pic>
    </p:spTree>
    <p:extLst>
      <p:ext uri="{BB962C8B-B14F-4D97-AF65-F5344CB8AC3E}">
        <p14:creationId xmlns:p14="http://schemas.microsoft.com/office/powerpoint/2010/main" val="3622271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363272" cy="5217443"/>
          </a:xfrm>
        </p:spPr>
        <p:txBody>
          <a:bodyPr>
            <a:normAutofit/>
          </a:bodyPr>
          <a:lstStyle/>
          <a:p>
            <a:r>
              <a:rPr lang="tr-TR" sz="2400" dirty="0">
                <a:latin typeface="Tw Cen MT" panose="020B0602020104020603" pitchFamily="34" charset="0"/>
              </a:rPr>
              <a:t>Seminerler, ağırlık olarak İstanbul ilinde MEB’e bağlı ilköğretim okullarından gelen talepleri karşılamak üzere yapılmaktadır. </a:t>
            </a:r>
            <a:endParaRPr lang="tr-TR" sz="2400" dirty="0" smtClean="0">
              <a:latin typeface="Tw Cen MT" panose="020B0602020104020603" pitchFamily="34" charset="0"/>
            </a:endParaRPr>
          </a:p>
          <a:p>
            <a:r>
              <a:rPr lang="tr-TR" sz="2400" dirty="0" smtClean="0">
                <a:latin typeface="Tw Cen MT" panose="020B0602020104020603" pitchFamily="34" charset="0"/>
              </a:rPr>
              <a:t>Ayrıca </a:t>
            </a:r>
            <a:r>
              <a:rPr lang="tr-TR" sz="2400" dirty="0" err="1">
                <a:latin typeface="Tw Cen MT" panose="020B0602020104020603" pitchFamily="34" charset="0"/>
              </a:rPr>
              <a:t>AÇEV’e</a:t>
            </a:r>
            <a:r>
              <a:rPr lang="tr-TR" sz="2400" dirty="0">
                <a:latin typeface="Tw Cen MT" panose="020B0602020104020603" pitchFamily="34" charset="0"/>
              </a:rPr>
              <a:t> bir kaynak yaratma faaliyeti olarak,  özel kurum çalışanlarına ve özel okul velilerine yönelik bağış karşılığında da düzenlenmektedir. </a:t>
            </a:r>
            <a:endParaRPr lang="tr-TR" sz="2400" dirty="0" smtClean="0">
              <a:latin typeface="Tw Cen MT" panose="020B0602020104020603" pitchFamily="34" charset="0"/>
            </a:endParaRPr>
          </a:p>
          <a:p>
            <a:r>
              <a:rPr lang="tr-TR" sz="2400" dirty="0" smtClean="0">
                <a:latin typeface="Tw Cen MT" panose="020B0602020104020603" pitchFamily="34" charset="0"/>
              </a:rPr>
              <a:t>Seminerler</a:t>
            </a:r>
            <a:r>
              <a:rPr lang="tr-TR" sz="2400" dirty="0">
                <a:latin typeface="Tw Cen MT" panose="020B0602020104020603" pitchFamily="34" charset="0"/>
              </a:rPr>
              <a:t>, toplantı düzeninde ve 70-100 kişili gruplarla yapılmaktadır. Yaklaşık 3 saat süren seminerlerde eğitimci farklı yetişkin eğitimi sunum yöntemleri; anlatım, örnek olay, soru cevap, öykü anlatımı, canlandırma kullanmaktadır. </a:t>
            </a:r>
            <a:endParaRPr lang="tr-TR" sz="2400" dirty="0" smtClean="0">
              <a:latin typeface="Tw Cen MT" panose="020B0602020104020603" pitchFamily="34" charset="0"/>
            </a:endParaRPr>
          </a:p>
          <a:p>
            <a:r>
              <a:rPr lang="tr-TR" sz="2400" dirty="0" smtClean="0">
                <a:latin typeface="Tw Cen MT" panose="020B0602020104020603" pitchFamily="34" charset="0"/>
              </a:rPr>
              <a:t>Seminerler </a:t>
            </a:r>
            <a:r>
              <a:rPr lang="tr-TR" sz="2400" dirty="0">
                <a:latin typeface="Tw Cen MT" panose="020B0602020104020603" pitchFamily="34" charset="0"/>
              </a:rPr>
              <a:t>sonunda anlatılanları içeren bir kitapçık ve anket formu dağıtılmakta ve formların değerlendirilmesi doğrultusunda bir değerlendirme raporu hazırlanmaktadır (AÇEV 2015; Kartal, 2013).</a:t>
            </a:r>
          </a:p>
          <a:p>
            <a:endParaRPr lang="tr-TR" sz="2400" dirty="0"/>
          </a:p>
        </p:txBody>
      </p:sp>
    </p:spTree>
    <p:extLst>
      <p:ext uri="{BB962C8B-B14F-4D97-AF65-F5344CB8AC3E}">
        <p14:creationId xmlns:p14="http://schemas.microsoft.com/office/powerpoint/2010/main" val="39779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052735"/>
            <a:ext cx="8291264" cy="3816425"/>
          </a:xfrm>
        </p:spPr>
        <p:txBody>
          <a:bodyPr>
            <a:normAutofit/>
          </a:bodyPr>
          <a:lstStyle/>
          <a:p>
            <a:pPr algn="ctr">
              <a:buNone/>
            </a:pPr>
            <a:endParaRPr lang="tr-TR" sz="4400" b="1" dirty="0" smtClean="0"/>
          </a:p>
          <a:p>
            <a:pPr algn="ctr">
              <a:buNone/>
            </a:pPr>
            <a:r>
              <a:rPr lang="tr-TR" sz="4400" b="1" dirty="0" smtClean="0"/>
              <a:t>Yurt Dışında Uygulanan Erken Destek Programları</a:t>
            </a:r>
            <a:endParaRPr lang="tr-TR" sz="4400" b="1" dirty="0"/>
          </a:p>
        </p:txBody>
      </p:sp>
      <p:pic>
        <p:nvPicPr>
          <p:cNvPr id="15362" name="Picture 2" descr="head start ile ilgili görsel sonucu"/>
          <p:cNvPicPr>
            <a:picLocks noChangeAspect="1" noChangeArrowheads="1"/>
          </p:cNvPicPr>
          <p:nvPr/>
        </p:nvPicPr>
        <p:blipFill>
          <a:blip r:embed="rId2" cstate="print"/>
          <a:srcRect/>
          <a:stretch>
            <a:fillRect/>
          </a:stretch>
        </p:blipFill>
        <p:spPr bwMode="auto">
          <a:xfrm>
            <a:off x="1907704" y="4941168"/>
            <a:ext cx="1638300" cy="1916832"/>
          </a:xfrm>
          <a:prstGeom prst="rect">
            <a:avLst/>
          </a:prstGeom>
          <a:noFill/>
        </p:spPr>
      </p:pic>
      <p:pic>
        <p:nvPicPr>
          <p:cNvPr id="15364" name="Picture 4" descr="early head start ile ilgili görsel sonucu"/>
          <p:cNvPicPr>
            <a:picLocks noChangeAspect="1" noChangeArrowheads="1"/>
          </p:cNvPicPr>
          <p:nvPr/>
        </p:nvPicPr>
        <p:blipFill>
          <a:blip r:embed="rId3" cstate="print"/>
          <a:srcRect/>
          <a:stretch>
            <a:fillRect/>
          </a:stretch>
        </p:blipFill>
        <p:spPr bwMode="auto">
          <a:xfrm>
            <a:off x="3635896" y="4869160"/>
            <a:ext cx="2592288" cy="1988840"/>
          </a:xfrm>
          <a:prstGeom prst="rect">
            <a:avLst/>
          </a:prstGeom>
          <a:noFill/>
        </p:spPr>
      </p:pic>
      <p:pic>
        <p:nvPicPr>
          <p:cNvPr id="15366" name="Picture 6" descr="early head start ile ilgili görsel sonucu"/>
          <p:cNvPicPr>
            <a:picLocks noChangeAspect="1" noChangeArrowheads="1"/>
          </p:cNvPicPr>
          <p:nvPr/>
        </p:nvPicPr>
        <p:blipFill>
          <a:blip r:embed="rId4" cstate="print"/>
          <a:srcRect/>
          <a:stretch>
            <a:fillRect/>
          </a:stretch>
        </p:blipFill>
        <p:spPr bwMode="auto">
          <a:xfrm>
            <a:off x="0" y="5013176"/>
            <a:ext cx="1905000" cy="1707258"/>
          </a:xfrm>
          <a:prstGeom prst="rect">
            <a:avLst/>
          </a:prstGeom>
          <a:noFill/>
        </p:spPr>
      </p:pic>
      <p:pic>
        <p:nvPicPr>
          <p:cNvPr id="15368" name="Picture 8" descr="early head start ile ilgili görsel sonucu"/>
          <p:cNvPicPr>
            <a:picLocks noChangeAspect="1" noChangeArrowheads="1"/>
          </p:cNvPicPr>
          <p:nvPr/>
        </p:nvPicPr>
        <p:blipFill>
          <a:blip r:embed="rId5" cstate="print"/>
          <a:srcRect/>
          <a:stretch>
            <a:fillRect/>
          </a:stretch>
        </p:blipFill>
        <p:spPr bwMode="auto">
          <a:xfrm>
            <a:off x="6210300" y="4869160"/>
            <a:ext cx="2933700" cy="185013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Anne Çocuk Eğitim Programı (AÇEP)</a:t>
            </a:r>
            <a:endParaRPr lang="tr-TR" b="1" dirty="0"/>
          </a:p>
        </p:txBody>
      </p:sp>
      <p:sp>
        <p:nvSpPr>
          <p:cNvPr id="3" name="2 İçerik Yer Tutucusu"/>
          <p:cNvSpPr>
            <a:spLocks noGrp="1"/>
          </p:cNvSpPr>
          <p:nvPr>
            <p:ph idx="1"/>
          </p:nvPr>
        </p:nvSpPr>
        <p:spPr>
          <a:xfrm>
            <a:off x="179512" y="1340768"/>
            <a:ext cx="5832648" cy="5400600"/>
          </a:xfrm>
        </p:spPr>
        <p:txBody>
          <a:bodyPr>
            <a:normAutofit fontScale="70000" lnSpcReduction="20000"/>
          </a:bodyPr>
          <a:lstStyle/>
          <a:p>
            <a:r>
              <a:rPr lang="tr-TR" dirty="0"/>
              <a:t>AÇEP, 1982 yılında </a:t>
            </a:r>
            <a:r>
              <a:rPr lang="tr-TR" dirty="0" err="1"/>
              <a:t>Kağıtçıbaşı</a:t>
            </a:r>
            <a:r>
              <a:rPr lang="tr-TR" dirty="0"/>
              <a:t> ve arkadaşları tarafından uygulanan bir araştırma projesinin parçasıdır</a:t>
            </a:r>
            <a:r>
              <a:rPr lang="tr-TR" dirty="0" smtClean="0"/>
              <a:t>.</a:t>
            </a:r>
          </a:p>
          <a:p>
            <a:r>
              <a:rPr lang="tr-TR" dirty="0" smtClean="0"/>
              <a:t>İlk </a:t>
            </a:r>
            <a:r>
              <a:rPr lang="tr-TR" dirty="0"/>
              <a:t>olarak Anne Destek Programı (ADP) ve İsrail’deki Home </a:t>
            </a:r>
            <a:r>
              <a:rPr lang="tr-TR" dirty="0" err="1"/>
              <a:t>Instruction</a:t>
            </a:r>
            <a:r>
              <a:rPr lang="tr-TR" dirty="0"/>
              <a:t> </a:t>
            </a:r>
            <a:r>
              <a:rPr lang="tr-TR" dirty="0" err="1"/>
              <a:t>for</a:t>
            </a:r>
            <a:r>
              <a:rPr lang="tr-TR" dirty="0"/>
              <a:t> Preschool </a:t>
            </a:r>
            <a:r>
              <a:rPr lang="tr-TR" dirty="0" err="1"/>
              <a:t>Youngsters</a:t>
            </a:r>
            <a:r>
              <a:rPr lang="tr-TR" dirty="0"/>
              <a:t> (HIPPY) programının Türkçeye tercümesi ve uyarlaması </a:t>
            </a:r>
            <a:r>
              <a:rPr lang="tr-TR" dirty="0" smtClean="0"/>
              <a:t>program</a:t>
            </a:r>
            <a:r>
              <a:rPr lang="tr-TR" dirty="0"/>
              <a:t>, 1994–1995 yılında </a:t>
            </a:r>
            <a:r>
              <a:rPr lang="tr-TR" dirty="0" err="1"/>
              <a:t>Kağıtçıbaşı</a:t>
            </a:r>
            <a:r>
              <a:rPr lang="tr-TR" dirty="0"/>
              <a:t> ve arkadaşları ve AÇEV uzmanları tarafından geliştirilmiş ve genişletilmiştir</a:t>
            </a:r>
            <a:r>
              <a:rPr lang="tr-TR" dirty="0" smtClean="0"/>
              <a:t>.</a:t>
            </a:r>
          </a:p>
          <a:p>
            <a:r>
              <a:rPr lang="tr-TR" dirty="0" smtClean="0"/>
              <a:t>Programın </a:t>
            </a:r>
            <a:r>
              <a:rPr lang="tr-TR" dirty="0"/>
              <a:t>planlama ve yürütülmesinden sorumlu olan AÇEV, 2001 yılında sadece eğitici eğitimleri görevini almış, koordinasyon, gözlem ve değerlendirme sorumluluğunu MEB bırakmıştır (Bekman, 2008).</a:t>
            </a:r>
          </a:p>
          <a:p>
            <a:r>
              <a:rPr lang="tr-TR" dirty="0" smtClean="0"/>
              <a:t>.</a:t>
            </a:r>
            <a:endParaRPr lang="tr-TR" dirty="0"/>
          </a:p>
        </p:txBody>
      </p:sp>
      <p:pic>
        <p:nvPicPr>
          <p:cNvPr id="25602" name="Picture 2" descr="anne çocuk eğitim programı ile ilgili görsel sonucu"/>
          <p:cNvPicPr>
            <a:picLocks noChangeAspect="1" noChangeArrowheads="1"/>
          </p:cNvPicPr>
          <p:nvPr/>
        </p:nvPicPr>
        <p:blipFill>
          <a:blip r:embed="rId2" cstate="print"/>
          <a:srcRect/>
          <a:stretch>
            <a:fillRect/>
          </a:stretch>
        </p:blipFill>
        <p:spPr bwMode="auto">
          <a:xfrm>
            <a:off x="6152525" y="4365104"/>
            <a:ext cx="2991475" cy="2492896"/>
          </a:xfrm>
          <a:prstGeom prst="rect">
            <a:avLst/>
          </a:prstGeom>
          <a:noFill/>
        </p:spPr>
      </p:pic>
    </p:spTree>
    <p:extLst>
      <p:ext uri="{BB962C8B-B14F-4D97-AF65-F5344CB8AC3E}">
        <p14:creationId xmlns:p14="http://schemas.microsoft.com/office/powerpoint/2010/main" val="3176490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43372" y="1142984"/>
            <a:ext cx="4749108" cy="4714908"/>
          </a:xfrm>
        </p:spPr>
        <p:txBody>
          <a:bodyPr>
            <a:normAutofit fontScale="92500" lnSpcReduction="10000"/>
          </a:bodyPr>
          <a:lstStyle/>
          <a:p>
            <a:pPr>
              <a:buNone/>
            </a:pPr>
            <a:r>
              <a:rPr lang="tr-TR" dirty="0" smtClean="0"/>
              <a:t>	Anne Çocuk Eğitim Programı 25 hafta sürmektedir ve içeriği  3 bölümden oluşmaktadır:</a:t>
            </a:r>
          </a:p>
          <a:p>
            <a:r>
              <a:rPr lang="tr-TR" dirty="0" smtClean="0"/>
              <a:t>Anne Destek Programı (ADP)</a:t>
            </a:r>
          </a:p>
          <a:p>
            <a:r>
              <a:rPr lang="tr-TR" dirty="0" smtClean="0"/>
              <a:t>Üreme Sağlığı ve Aile Planlaması Programı</a:t>
            </a:r>
          </a:p>
          <a:p>
            <a:r>
              <a:rPr lang="tr-TR" dirty="0" smtClean="0"/>
              <a:t>Zihinsel Eğitim Programı (ZEP)	</a:t>
            </a:r>
            <a:endParaRPr lang="tr-TR" sz="2000" dirty="0"/>
          </a:p>
        </p:txBody>
      </p:sp>
      <p:sp>
        <p:nvSpPr>
          <p:cNvPr id="27650" name="AutoShape 2" descr="anne çocuk eğitim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7651" name="Picture 3" descr="C:\Users\user\Desktop\untitled.png"/>
          <p:cNvPicPr>
            <a:picLocks noChangeAspect="1" noChangeArrowheads="1"/>
          </p:cNvPicPr>
          <p:nvPr/>
        </p:nvPicPr>
        <p:blipFill>
          <a:blip r:embed="rId2" cstate="print"/>
          <a:srcRect/>
          <a:stretch>
            <a:fillRect/>
          </a:stretch>
        </p:blipFill>
        <p:spPr bwMode="auto">
          <a:xfrm>
            <a:off x="0" y="0"/>
            <a:ext cx="4143372" cy="6858000"/>
          </a:xfrm>
          <a:prstGeom prst="rect">
            <a:avLst/>
          </a:prstGeom>
          <a:noFill/>
        </p:spPr>
      </p:pic>
    </p:spTree>
    <p:extLst>
      <p:ext uri="{BB962C8B-B14F-4D97-AF65-F5344CB8AC3E}">
        <p14:creationId xmlns:p14="http://schemas.microsoft.com/office/powerpoint/2010/main" val="2296429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5184576" cy="5688632"/>
          </a:xfrm>
        </p:spPr>
        <p:txBody>
          <a:bodyPr>
            <a:normAutofit fontScale="70000" lnSpcReduction="20000"/>
          </a:bodyPr>
          <a:lstStyle/>
          <a:p>
            <a:pPr marL="0" indent="0">
              <a:buNone/>
            </a:pPr>
            <a:r>
              <a:rPr lang="tr-TR" i="1" dirty="0"/>
              <a:t>Zihinsel Eğitim Programı (ZEP</a:t>
            </a:r>
            <a:r>
              <a:rPr lang="tr-TR" i="1" dirty="0" smtClean="0"/>
              <a:t>):</a:t>
            </a:r>
          </a:p>
          <a:p>
            <a:pPr marL="0" indent="0">
              <a:buNone/>
            </a:pPr>
            <a:r>
              <a:rPr lang="tr-TR" i="1" dirty="0" smtClean="0"/>
              <a:t>P</a:t>
            </a:r>
            <a:r>
              <a:rPr lang="tr-TR" dirty="0" smtClean="0"/>
              <a:t>rogram’ın </a:t>
            </a:r>
            <a:r>
              <a:rPr lang="tr-TR" dirty="0"/>
              <a:t>bu unsurunun temel amacı, çocuğun okulöncesi sözel ve sayısal becerilerini harekete geçirerek onu okula hazırlamaktır. </a:t>
            </a:r>
            <a:endParaRPr lang="tr-TR" dirty="0" smtClean="0"/>
          </a:p>
          <a:p>
            <a:pPr marL="0" indent="0">
              <a:buNone/>
            </a:pPr>
            <a:r>
              <a:rPr lang="tr-TR" dirty="0" smtClean="0"/>
              <a:t>Zihinsel </a:t>
            </a:r>
            <a:r>
              <a:rPr lang="tr-TR" dirty="0"/>
              <a:t>Eğitim Programı’nda 25 çalışma formu vardır. Her haftanın çalışma formu anneler tarafından çocuklarıyla birlikte her gün yapılacak çeşitli alıştırmalar içerir ve genellikle bunları tamamlamak her gün aşağı yukarı 15 ila 20 dakika alır. </a:t>
            </a:r>
            <a:endParaRPr lang="tr-TR" dirty="0" smtClean="0"/>
          </a:p>
          <a:p>
            <a:pPr marL="0" indent="0">
              <a:buNone/>
            </a:pPr>
            <a:endParaRPr lang="tr-TR" dirty="0"/>
          </a:p>
          <a:p>
            <a:pPr marL="0" indent="0">
              <a:buNone/>
            </a:pPr>
            <a:r>
              <a:rPr lang="tr-TR" dirty="0" smtClean="0"/>
              <a:t>Tipik </a:t>
            </a:r>
            <a:r>
              <a:rPr lang="tr-TR" dirty="0"/>
              <a:t>bir haftalık çalışma kitabı 20-25 sayfalık alıştırma içerir. Haftanın her gününe ayrılmış olan sayfalar annelerin farklı günlerin etkinliklerini birbiri ardından izleyebilmelerine yardımcı olmak üzere her sayfada belirtilmiştir (Bekman, Atmaca-Koçak, 2009).</a:t>
            </a:r>
          </a:p>
          <a:p>
            <a:endParaRPr lang="tr-TR" dirty="0"/>
          </a:p>
        </p:txBody>
      </p:sp>
      <p:pic>
        <p:nvPicPr>
          <p:cNvPr id="3074" name="Picture 2" descr="C:\Users\WİN10\Desktop\100_0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6672"/>
            <a:ext cx="3258635"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43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363272" cy="6309320"/>
          </a:xfrm>
        </p:spPr>
        <p:txBody>
          <a:bodyPr>
            <a:normAutofit fontScale="62500" lnSpcReduction="20000"/>
          </a:bodyPr>
          <a:lstStyle/>
          <a:p>
            <a:pPr marL="0" indent="0">
              <a:buNone/>
            </a:pPr>
            <a:r>
              <a:rPr lang="tr-TR" b="1" i="1" dirty="0"/>
              <a:t>Anne Destek Programı (ADP</a:t>
            </a:r>
            <a:r>
              <a:rPr lang="tr-TR" b="1" i="1" dirty="0" smtClean="0"/>
              <a:t>)</a:t>
            </a:r>
          </a:p>
          <a:p>
            <a:pPr marL="0" indent="0">
              <a:buNone/>
            </a:pPr>
            <a:r>
              <a:rPr lang="tr-TR" i="1" dirty="0" smtClean="0"/>
              <a:t> </a:t>
            </a:r>
            <a:r>
              <a:rPr lang="tr-TR" dirty="0"/>
              <a:t>Bu program annenin çocuğun bilişsel, sosyal ve duygusal gelişimine duyarlılığını artırmayı ve anneye çocuğun gelişimini destekleyici bir ev ortamı hazırlama konusunda yardımcı olmayı amaçlamaktadır. </a:t>
            </a:r>
            <a:endParaRPr lang="tr-TR" dirty="0" smtClean="0"/>
          </a:p>
          <a:p>
            <a:pPr marL="0" indent="0">
              <a:buNone/>
            </a:pPr>
            <a:endParaRPr lang="tr-TR" dirty="0"/>
          </a:p>
          <a:p>
            <a:pPr marL="0" indent="0">
              <a:buNone/>
            </a:pPr>
            <a:r>
              <a:rPr lang="tr-TR" dirty="0" smtClean="0"/>
              <a:t>Ayrıca </a:t>
            </a:r>
            <a:r>
              <a:rPr lang="tr-TR" dirty="0"/>
              <a:t>ana-babayı tutarlı ve olumlu bir anne çocuk etkileşimi yaratma konusunda desteklemeyi de hedefler. </a:t>
            </a:r>
            <a:endParaRPr lang="tr-TR" dirty="0" smtClean="0"/>
          </a:p>
          <a:p>
            <a:pPr marL="0" indent="0">
              <a:buNone/>
            </a:pPr>
            <a:endParaRPr lang="tr-TR" dirty="0"/>
          </a:p>
          <a:p>
            <a:pPr marL="0" indent="0">
              <a:buNone/>
            </a:pPr>
            <a:r>
              <a:rPr lang="tr-TR" dirty="0" smtClean="0"/>
              <a:t>Program’ın </a:t>
            </a:r>
            <a:r>
              <a:rPr lang="tr-TR" dirty="0"/>
              <a:t>konuları arasında çocuk sağlığı, beslenme, bilişsel, sosyal ve fiziksel gelişim alanlarındaki özellikler, yaratıcı oyun etkinlikleri ve oyunun önemi yer alır. Disiplin, olumsuz davranışları değiştirme yöntemleri ve anne çocuk etkileşimi ve iletişim gibi konular da vurgulanmaktadır. Ayrıca, duyguları ifade etme ve dinleme ve çocuğun kabul edilmesi üzerinde de odaklanmaktadır. Sonrasında eşle olan ilişkiyi de içeren diğer insan ilişkilerine de genellemeler yapılmaktadır. Bazı toplantılarsa annelerin bir kadın ve bir anne olmaya ilişkin duygularına ayrılmaktadır. </a:t>
            </a:r>
            <a:endParaRPr lang="tr-TR" dirty="0" smtClean="0"/>
          </a:p>
          <a:p>
            <a:pPr marL="0" indent="0">
              <a:buNone/>
            </a:pPr>
            <a:endParaRPr lang="tr-TR" dirty="0"/>
          </a:p>
          <a:p>
            <a:pPr marL="0" indent="0">
              <a:buNone/>
            </a:pPr>
            <a:r>
              <a:rPr lang="tr-TR" dirty="0" smtClean="0"/>
              <a:t>Program </a:t>
            </a:r>
            <a:r>
              <a:rPr lang="tr-TR" dirty="0"/>
              <a:t>boyunca anneler olumlu bir benlik kavramı geliştirmeleri için cesaretlendirilmektedirler. Grup tartışmaları anneleri yeterlilik, yararlılık ve öz güven duyguları geliştirmek konusunda desteklemeye yöneliktir (Bekman, Atmaca-Koçak, 2009).</a:t>
            </a:r>
          </a:p>
          <a:p>
            <a:endParaRPr lang="tr-TR" dirty="0"/>
          </a:p>
        </p:txBody>
      </p:sp>
    </p:spTree>
    <p:extLst>
      <p:ext uri="{BB962C8B-B14F-4D97-AF65-F5344CB8AC3E}">
        <p14:creationId xmlns:p14="http://schemas.microsoft.com/office/powerpoint/2010/main" val="2807271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i="1" dirty="0"/>
              <a:t>Üreme Sağlığı ve Aile Planlaması </a:t>
            </a:r>
            <a:r>
              <a:rPr lang="tr-TR" b="1" i="1" dirty="0" smtClean="0"/>
              <a:t>Programı</a:t>
            </a:r>
            <a:r>
              <a:rPr lang="tr-TR" b="1" dirty="0" smtClean="0"/>
              <a:t> </a:t>
            </a:r>
          </a:p>
          <a:p>
            <a:pPr marL="0" indent="0">
              <a:buNone/>
            </a:pPr>
            <a:endParaRPr lang="tr-TR" dirty="0"/>
          </a:p>
          <a:p>
            <a:pPr marL="0" indent="0">
              <a:buNone/>
            </a:pPr>
            <a:r>
              <a:rPr lang="tr-TR" dirty="0" smtClean="0"/>
              <a:t>bu </a:t>
            </a:r>
            <a:r>
              <a:rPr lang="tr-TR" dirty="0"/>
              <a:t>bölümde kadının kendi üreme sistemini tanıması, üreme sağlığını koruyabilmesi için yapabileceklerini öğrenmesi ile aile planlaması yöntemlerini tanıması amaçlanmaktadır (Kartal, 2013).</a:t>
            </a:r>
          </a:p>
          <a:p>
            <a:endParaRPr lang="tr-TR" dirty="0"/>
          </a:p>
        </p:txBody>
      </p:sp>
    </p:spTree>
    <p:extLst>
      <p:ext uri="{BB962C8B-B14F-4D97-AF65-F5344CB8AC3E}">
        <p14:creationId xmlns:p14="http://schemas.microsoft.com/office/powerpoint/2010/main" val="2056400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363272" cy="5433467"/>
          </a:xfrm>
        </p:spPr>
        <p:txBody>
          <a:bodyPr>
            <a:normAutofit fontScale="70000" lnSpcReduction="20000"/>
          </a:bodyPr>
          <a:lstStyle/>
          <a:p>
            <a:r>
              <a:rPr lang="tr-TR" dirty="0"/>
              <a:t>Programda, anneler 25 hafta boyunca Halk Eğitim Merkezleri’ndeki grup toplantılarına haftada bir kez katılırlar. Toplantılar </a:t>
            </a:r>
            <a:r>
              <a:rPr lang="tr-TR" dirty="0" smtClean="0"/>
              <a:t>AÇEV personeli </a:t>
            </a:r>
            <a:r>
              <a:rPr lang="tr-TR" dirty="0"/>
              <a:t>tarafından programla ilgili eğitilmiş olan Çıraklık ve Yaygın Eğitim Genel Müdürlüğü’nün öğretmenlerince yürütülür. </a:t>
            </a:r>
            <a:endParaRPr lang="tr-TR" dirty="0" smtClean="0"/>
          </a:p>
          <a:p>
            <a:endParaRPr lang="tr-TR" dirty="0"/>
          </a:p>
          <a:p>
            <a:r>
              <a:rPr lang="tr-TR" dirty="0" smtClean="0"/>
              <a:t>Her </a:t>
            </a:r>
            <a:r>
              <a:rPr lang="tr-TR" dirty="0"/>
              <a:t>toplantının ilk bölümünde bir </a:t>
            </a:r>
            <a:r>
              <a:rPr lang="tr-TR" dirty="0" err="1"/>
              <a:t>bucuk</a:t>
            </a:r>
            <a:r>
              <a:rPr lang="tr-TR" dirty="0"/>
              <a:t> saat boyunca Anne Destek Programı’nın o günkü konusu tartışılır. Her haftanın konuları belirlenmiştir. Böylece, öğretmenler her hafta anneler ile hangi konunun tartışılacağını bilirler. Grup toplantılarına anneler etkin olarak katılır, sorular sorar, fikirlerini ifade eder, düşünce ve deneyimlerini paylaşırlar. </a:t>
            </a:r>
            <a:endParaRPr lang="tr-TR" dirty="0" smtClean="0"/>
          </a:p>
          <a:p>
            <a:endParaRPr lang="tr-TR" dirty="0"/>
          </a:p>
          <a:p>
            <a:r>
              <a:rPr lang="tr-TR" dirty="0" smtClean="0"/>
              <a:t>Bütün </a:t>
            </a:r>
            <a:r>
              <a:rPr lang="tr-TR" dirty="0"/>
              <a:t>grup toplantılarında, grup tartışmalarından sonra evde hayata geçirilecek bazı grup kararları alınır. Bunu izleyen toplantıda kararın sonuçları yeniden değerlendirilir ve muhtemelen yeni bir karar alınır. Böylece, grup dinamiği teknikleri annelerin çocuklarına sağlıklı gelişim konusunda daha büyük ölçüde destek olabilmelerine olanak vermek üzere kullanılmaktadır (Bekman, Atmaca-Koçak, 2009).</a:t>
            </a:r>
          </a:p>
        </p:txBody>
      </p:sp>
    </p:spTree>
    <p:extLst>
      <p:ext uri="{BB962C8B-B14F-4D97-AF65-F5344CB8AC3E}">
        <p14:creationId xmlns:p14="http://schemas.microsoft.com/office/powerpoint/2010/main" val="1756964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19256" cy="5217443"/>
          </a:xfrm>
        </p:spPr>
        <p:txBody>
          <a:bodyPr>
            <a:normAutofit fontScale="92500" lnSpcReduction="20000"/>
          </a:bodyPr>
          <a:lstStyle/>
          <a:p>
            <a:pPr marL="0" indent="0">
              <a:buNone/>
            </a:pPr>
            <a:r>
              <a:rPr lang="tr-TR" dirty="0"/>
              <a:t>Program yurtdışında ilk olarak 1996 yılında Hollanda’da ardından Bürüksel ve Fransa, Almanya, İsviçre, Ürdün, Suudi Arabistan, Bahreyn’de uygulanmaya </a:t>
            </a:r>
            <a:r>
              <a:rPr lang="tr-TR" dirty="0" smtClean="0"/>
              <a:t>başlamıştır.</a:t>
            </a:r>
          </a:p>
          <a:p>
            <a:pPr marL="0" indent="0">
              <a:buNone/>
            </a:pPr>
            <a:endParaRPr lang="tr-TR" dirty="0" smtClean="0"/>
          </a:p>
          <a:p>
            <a:pPr marL="0" indent="0">
              <a:buNone/>
            </a:pPr>
            <a:r>
              <a:rPr lang="tr-TR" dirty="0" smtClean="0"/>
              <a:t> </a:t>
            </a:r>
            <a:r>
              <a:rPr lang="tr-TR" dirty="0"/>
              <a:t>Bahreyn’de uygulanmak için Arapçaya, Belçika’da uygulanmak için </a:t>
            </a:r>
            <a:r>
              <a:rPr lang="tr-TR" dirty="0" err="1"/>
              <a:t>Flemenkçe’ye</a:t>
            </a:r>
            <a:r>
              <a:rPr lang="tr-TR" dirty="0"/>
              <a:t> çevrilmiştir</a:t>
            </a:r>
            <a:r>
              <a:rPr lang="tr-TR" dirty="0" smtClean="0"/>
              <a:t>.</a:t>
            </a:r>
          </a:p>
          <a:p>
            <a:pPr marL="0" indent="0">
              <a:buNone/>
            </a:pPr>
            <a:endParaRPr lang="tr-TR" dirty="0"/>
          </a:p>
          <a:p>
            <a:pPr marL="0" indent="0">
              <a:buNone/>
            </a:pPr>
            <a:r>
              <a:rPr lang="tr-TR" dirty="0" smtClean="0"/>
              <a:t> </a:t>
            </a:r>
            <a:r>
              <a:rPr lang="tr-TR" dirty="0" err="1"/>
              <a:t>AÇEP’i</a:t>
            </a:r>
            <a:r>
              <a:rPr lang="tr-TR" dirty="0"/>
              <a:t> bitiren anneler, </a:t>
            </a:r>
            <a:r>
              <a:rPr lang="tr-TR" dirty="0" err="1"/>
              <a:t>AÇEV’in</a:t>
            </a:r>
            <a:r>
              <a:rPr lang="tr-TR" dirty="0"/>
              <a:t> Mezun Anneler Projesi kapsamında SHÇEK’e bağlı çocuk yuvalarında 6-7 yaşlarındaki çocukların okuma yazma becerilerini geliştirmek için </a:t>
            </a:r>
            <a:r>
              <a:rPr lang="tr-TR" dirty="0" err="1"/>
              <a:t>ZEP’leri</a:t>
            </a:r>
            <a:r>
              <a:rPr lang="tr-TR" dirty="0"/>
              <a:t> onlara uygulamaktadırlar (Bekman, 2008).</a:t>
            </a:r>
          </a:p>
          <a:p>
            <a:endParaRPr lang="tr-TR" dirty="0"/>
          </a:p>
        </p:txBody>
      </p:sp>
    </p:spTree>
    <p:extLst>
      <p:ext uri="{BB962C8B-B14F-4D97-AF65-F5344CB8AC3E}">
        <p14:creationId xmlns:p14="http://schemas.microsoft.com/office/powerpoint/2010/main" val="3581290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Baba Destek Programı (BADEP)</a:t>
            </a:r>
            <a:endParaRPr lang="tr-TR" dirty="0"/>
          </a:p>
        </p:txBody>
      </p:sp>
      <p:pic>
        <p:nvPicPr>
          <p:cNvPr id="4098" name="Picture 2" descr="açev anne baba çocuk eğitimi proj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794104" cy="38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18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Baba Destek Programı (BADEP)</a:t>
            </a:r>
            <a:endParaRPr lang="tr-TR" b="1" dirty="0"/>
          </a:p>
        </p:txBody>
      </p:sp>
      <p:sp>
        <p:nvSpPr>
          <p:cNvPr id="3" name="2 İçerik Yer Tutucusu"/>
          <p:cNvSpPr>
            <a:spLocks noGrp="1"/>
          </p:cNvSpPr>
          <p:nvPr>
            <p:ph idx="1"/>
          </p:nvPr>
        </p:nvSpPr>
        <p:spPr>
          <a:xfrm>
            <a:off x="323528" y="2348880"/>
            <a:ext cx="5040560" cy="4248472"/>
          </a:xfrm>
        </p:spPr>
        <p:txBody>
          <a:bodyPr>
            <a:normAutofit fontScale="85000" lnSpcReduction="10000"/>
          </a:bodyPr>
          <a:lstStyle/>
          <a:p>
            <a:r>
              <a:rPr lang="tr-TR" dirty="0" err="1" smtClean="0"/>
              <a:t>AÇEP’in</a:t>
            </a:r>
            <a:r>
              <a:rPr lang="tr-TR" dirty="0" smtClean="0"/>
              <a:t>   </a:t>
            </a:r>
            <a:r>
              <a:rPr lang="tr-TR" dirty="0"/>
              <a:t>asıl hedefi anneler olmasına rağmen, yapılan program değerlendirme çalışmalarında babaların programdan dolaylı olarak faydalandıkları belirlenmiş ve programa katılan annelerden gelen talepler üzerine AÇEV tarafından babalara yönelik bir destek program hazırlanmasına karar verilmiştir.</a:t>
            </a:r>
          </a:p>
        </p:txBody>
      </p:sp>
      <p:pic>
        <p:nvPicPr>
          <p:cNvPr id="4" name="Picture 2" descr="anne çocuk eğitim programı ile ilgili görsel sonucu"/>
          <p:cNvPicPr>
            <a:picLocks noChangeAspect="1" noChangeArrowheads="1"/>
          </p:cNvPicPr>
          <p:nvPr/>
        </p:nvPicPr>
        <p:blipFill>
          <a:blip r:embed="rId2" cstate="print"/>
          <a:srcRect/>
          <a:stretch>
            <a:fillRect/>
          </a:stretch>
        </p:blipFill>
        <p:spPr bwMode="auto">
          <a:xfrm>
            <a:off x="0" y="1268760"/>
            <a:ext cx="2991475" cy="980728"/>
          </a:xfrm>
          <a:prstGeom prst="rect">
            <a:avLst/>
          </a:prstGeom>
          <a:noFill/>
        </p:spPr>
      </p:pic>
      <p:pic>
        <p:nvPicPr>
          <p:cNvPr id="2050" name="Picture 2" descr="C:\Users\user\Desktop\untitled.png"/>
          <p:cNvPicPr>
            <a:picLocks noChangeAspect="1" noChangeArrowheads="1"/>
          </p:cNvPicPr>
          <p:nvPr/>
        </p:nvPicPr>
        <p:blipFill>
          <a:blip r:embed="rId3" cstate="print"/>
          <a:srcRect/>
          <a:stretch>
            <a:fillRect/>
          </a:stretch>
        </p:blipFill>
        <p:spPr bwMode="auto">
          <a:xfrm>
            <a:off x="5508104" y="2492896"/>
            <a:ext cx="3420988" cy="4191347"/>
          </a:xfrm>
          <a:prstGeom prst="rect">
            <a:avLst/>
          </a:prstGeom>
          <a:noFill/>
        </p:spPr>
      </p:pic>
    </p:spTree>
    <p:extLst>
      <p:ext uri="{BB962C8B-B14F-4D97-AF65-F5344CB8AC3E}">
        <p14:creationId xmlns:p14="http://schemas.microsoft.com/office/powerpoint/2010/main" val="783747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3"/>
            <a:ext cx="8280920" cy="2016224"/>
          </a:xfrm>
        </p:spPr>
        <p:txBody>
          <a:bodyPr>
            <a:normAutofit/>
          </a:bodyPr>
          <a:lstStyle/>
          <a:p>
            <a:r>
              <a:rPr lang="tr-TR" sz="2400" dirty="0">
                <a:latin typeface="Tw Cen MT" panose="020B0602020104020603" pitchFamily="34" charset="0"/>
              </a:rPr>
              <a:t>1996 yılında AÇEV uzmanları tarafından, babaları çocuk gelişimi konusunda bilgilendirip desteklemek ve çocuk eğitiminde ne denli önemli olduklarına dair bilinçlendirmek amacıyla hazırlanan BADEP bilimsel bir yetişkin eğitim programıdır. </a:t>
            </a:r>
            <a:endParaRPr lang="tr-TR" dirty="0"/>
          </a:p>
        </p:txBody>
      </p:sp>
      <p:pic>
        <p:nvPicPr>
          <p:cNvPr id="1026" name="Picture 2" descr="baba destek program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92897"/>
            <a:ext cx="4274840" cy="380999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23528" y="2874402"/>
            <a:ext cx="4104456" cy="3046988"/>
          </a:xfrm>
          <a:prstGeom prst="rect">
            <a:avLst/>
          </a:prstGeom>
        </p:spPr>
        <p:txBody>
          <a:bodyPr wrap="square">
            <a:spAutoFit/>
          </a:bodyPr>
          <a:lstStyle/>
          <a:p>
            <a:r>
              <a:rPr lang="tr-TR" sz="2400" dirty="0">
                <a:latin typeface="Tw Cen MT" panose="020B0602020104020603" pitchFamily="34" charset="0"/>
              </a:rPr>
              <a:t>Katılımcı ve yüz yüze eğitim tekniklerinin kullanıldığı program babaların çocukla iletişimini sağlıklı kurmasını ve çocukların gelişimlerini desteklemeleri için babalarda davranış değişikliği oluşturmayı hedeflemektedir.</a:t>
            </a:r>
          </a:p>
        </p:txBody>
      </p:sp>
    </p:spTree>
    <p:extLst>
      <p:ext uri="{BB962C8B-B14F-4D97-AF65-F5344CB8AC3E}">
        <p14:creationId xmlns:p14="http://schemas.microsoft.com/office/powerpoint/2010/main" val="18774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5760640"/>
          </a:xfrm>
        </p:spPr>
        <p:txBody>
          <a:bodyPr>
            <a:noAutofit/>
          </a:bodyPr>
          <a:lstStyle/>
          <a:p>
            <a:r>
              <a:rPr lang="tr-TR" sz="2000" dirty="0">
                <a:latin typeface="Arial" panose="020B0604020202020204" pitchFamily="34" charset="0"/>
                <a:cs typeface="Arial" panose="020B0604020202020204" pitchFamily="34" charset="0"/>
              </a:rPr>
              <a:t>Yurtdışında uygulanan pek çok farklı aile eğitim modeli bulunmaktadır. Bu programlarda genel olarak çocukların karşılaştığı sosyal ya da fiziksel riskleri azaltmak için ebeveynleri ya da aileleri etkilemek </a:t>
            </a:r>
            <a:r>
              <a:rPr lang="tr-TR" sz="2000" dirty="0" smtClean="0">
                <a:latin typeface="Arial" panose="020B0604020202020204" pitchFamily="34" charset="0"/>
                <a:cs typeface="Arial" panose="020B0604020202020204" pitchFamily="34" charset="0"/>
              </a:rPr>
              <a:t>amaçlanmaktadır.</a:t>
            </a:r>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Programlar </a:t>
            </a:r>
            <a:r>
              <a:rPr lang="tr-TR" sz="2000" dirty="0">
                <a:latin typeface="Arial" panose="020B0604020202020204" pitchFamily="34" charset="0"/>
                <a:cs typeface="Arial" panose="020B0604020202020204" pitchFamily="34" charset="0"/>
              </a:rPr>
              <a:t>hazırlanırken uzun vadede çocukların okul başarısını ve devamını arttırmak, suç oranlarını azaltmak, yetişkinlikte iyi bir iş ve kazanç elde etmelerini sağlamak, refah seviyesini arttırmak ve böylece sürdürülebilir kalkınmaya destek sağlamak amaçlanmaktadır. </a:t>
            </a:r>
            <a:endParaRPr lang="tr-TR" sz="2000" dirty="0" smtClean="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Ancak </a:t>
            </a:r>
            <a:r>
              <a:rPr lang="tr-TR" sz="2000" dirty="0">
                <a:latin typeface="Arial" panose="020B0604020202020204" pitchFamily="34" charset="0"/>
                <a:cs typeface="Arial" panose="020B0604020202020204" pitchFamily="34" charset="0"/>
              </a:rPr>
              <a:t>uzun vadede amaçları değerlendirmek çok zor olduğundan aile eğitim programları genellikle okula hazır olmak gibi ara amaçlara odaklanmış olarak planlanmaktadır.  </a:t>
            </a:r>
          </a:p>
        </p:txBody>
      </p:sp>
    </p:spTree>
    <p:extLst>
      <p:ext uri="{BB962C8B-B14F-4D97-AF65-F5344CB8AC3E}">
        <p14:creationId xmlns:p14="http://schemas.microsoft.com/office/powerpoint/2010/main" val="277345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55976" y="3356992"/>
            <a:ext cx="4392488" cy="3384376"/>
          </a:xfrm>
        </p:spPr>
        <p:txBody>
          <a:bodyPr>
            <a:normAutofit fontScale="70000" lnSpcReduction="20000"/>
          </a:bodyPr>
          <a:lstStyle/>
          <a:p>
            <a:r>
              <a:rPr lang="tr-TR" sz="2900" dirty="0" smtClean="0"/>
              <a:t>Evlilik ve aile içi iletişimi geliştirmelerini, </a:t>
            </a:r>
          </a:p>
          <a:p>
            <a:r>
              <a:rPr lang="tr-TR" sz="2900" dirty="0" smtClean="0"/>
              <a:t>Şiddet içeren davranışları değiştirmelerini, </a:t>
            </a:r>
          </a:p>
          <a:p>
            <a:r>
              <a:rPr lang="tr-TR" sz="2900" dirty="0" smtClean="0"/>
              <a:t>Evdeki iş ve sorumluluk dağılımında demokratik tutumu benimsemelerini, </a:t>
            </a:r>
          </a:p>
          <a:p>
            <a:r>
              <a:rPr lang="tr-TR" sz="2900" dirty="0" smtClean="0"/>
              <a:t>Demokratik disiplin yöntemlerinde bilgi ve beceri edinmelerini, </a:t>
            </a:r>
          </a:p>
          <a:p>
            <a:r>
              <a:rPr lang="tr-TR" sz="2900" dirty="0" smtClean="0"/>
              <a:t>Edindikleri bilgi ve becerilerini çevrelerinde de kullanabilmelerini amaçlar. </a:t>
            </a:r>
          </a:p>
          <a:p>
            <a:endParaRPr lang="tr-TR" dirty="0"/>
          </a:p>
        </p:txBody>
      </p:sp>
      <p:sp>
        <p:nvSpPr>
          <p:cNvPr id="3074" name="AutoShape 2" descr="badep baba destek programı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6" name="Picture 4" descr="C:\Users\user\Desktop\untitled.png"/>
          <p:cNvPicPr>
            <a:picLocks noChangeAspect="1" noChangeArrowheads="1"/>
          </p:cNvPicPr>
          <p:nvPr/>
        </p:nvPicPr>
        <p:blipFill>
          <a:blip r:embed="rId2" cstate="print"/>
          <a:srcRect/>
          <a:stretch>
            <a:fillRect/>
          </a:stretch>
        </p:blipFill>
        <p:spPr bwMode="auto">
          <a:xfrm>
            <a:off x="0" y="3212976"/>
            <a:ext cx="4283968" cy="3645024"/>
          </a:xfrm>
          <a:prstGeom prst="rect">
            <a:avLst/>
          </a:prstGeom>
          <a:noFill/>
        </p:spPr>
      </p:pic>
      <p:sp>
        <p:nvSpPr>
          <p:cNvPr id="8" name="7 Metin kutusu"/>
          <p:cNvSpPr txBox="1"/>
          <p:nvPr/>
        </p:nvSpPr>
        <p:spPr>
          <a:xfrm>
            <a:off x="395536" y="332656"/>
            <a:ext cx="7272808" cy="3447098"/>
          </a:xfrm>
          <a:prstGeom prst="rect">
            <a:avLst/>
          </a:prstGeom>
          <a:noFill/>
        </p:spPr>
        <p:txBody>
          <a:bodyPr wrap="square" rtlCol="0">
            <a:spAutoFit/>
          </a:bodyPr>
          <a:lstStyle/>
          <a:p>
            <a:r>
              <a:rPr lang="tr-TR" sz="2000" dirty="0" smtClean="0"/>
              <a:t>BADEP, ailenin anne, baba ve çocuklardan oluşan bir bütün olduğu düşünülerek çocuğun gelişiminde anne kadar önemli rol oynayan babaların;</a:t>
            </a:r>
          </a:p>
          <a:p>
            <a:pPr>
              <a:buFont typeface="Arial" pitchFamily="34" charset="0"/>
              <a:buChar char="•"/>
            </a:pPr>
            <a:r>
              <a:rPr lang="tr-TR" sz="2000" dirty="0" smtClean="0"/>
              <a:t>  Çocuk gelişiminde önemli olduklarını fark etmeleri, </a:t>
            </a:r>
          </a:p>
          <a:p>
            <a:pPr>
              <a:buFont typeface="Arial" pitchFamily="34" charset="0"/>
              <a:buChar char="•"/>
            </a:pPr>
            <a:r>
              <a:rPr lang="tr-TR" sz="2000" dirty="0" smtClean="0"/>
              <a:t>  Çocukları ile birlikte vakit geçirmelerini, birlikte etkinlik yapmalarını, </a:t>
            </a:r>
          </a:p>
          <a:p>
            <a:pPr>
              <a:buFont typeface="Arial" pitchFamily="34" charset="0"/>
              <a:buChar char="•"/>
            </a:pPr>
            <a:r>
              <a:rPr lang="tr-TR" sz="2000" dirty="0" smtClean="0"/>
              <a:t>  Çocukların gereksinmeleri ile ilgili bilgilenmeleri,</a:t>
            </a:r>
          </a:p>
          <a:p>
            <a:pPr>
              <a:buFont typeface="Arial" pitchFamily="34" charset="0"/>
              <a:buChar char="•"/>
            </a:pPr>
            <a:r>
              <a:rPr lang="tr-TR" sz="2000" dirty="0" smtClean="0"/>
              <a:t>  Çocukla ilgili uygun beklentiler edinmeleri, </a:t>
            </a:r>
          </a:p>
          <a:p>
            <a:pPr>
              <a:buFont typeface="Arial" pitchFamily="34" charset="0"/>
              <a:buChar char="•"/>
            </a:pPr>
            <a:r>
              <a:rPr lang="tr-TR" sz="2000" dirty="0" smtClean="0"/>
              <a:t>  Babanın öğretmen-veli işbirliğinde daha aktif rol almalarını, </a:t>
            </a:r>
          </a:p>
          <a:p>
            <a:pPr>
              <a:buFont typeface="Arial" pitchFamily="34" charset="0"/>
              <a:buChar char="•"/>
            </a:pPr>
            <a:endParaRPr lang="tr-TR" sz="2000" dirty="0" smtClean="0"/>
          </a:p>
          <a:p>
            <a:pPr>
              <a:buFont typeface="Arial" pitchFamily="34" charset="0"/>
              <a:buChar char="•"/>
            </a:pPr>
            <a:endParaRPr lang="tr-TR" sz="2000" dirty="0"/>
          </a:p>
        </p:txBody>
      </p:sp>
    </p:spTree>
    <p:extLst>
      <p:ext uri="{BB962C8B-B14F-4D97-AF65-F5344CB8AC3E}">
        <p14:creationId xmlns:p14="http://schemas.microsoft.com/office/powerpoint/2010/main" val="152243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Programda ele alınan konular</a:t>
            </a:r>
            <a:endParaRPr lang="tr-TR" dirty="0"/>
          </a:p>
        </p:txBody>
      </p:sp>
      <p:pic>
        <p:nvPicPr>
          <p:cNvPr id="54274" name="Picture 2"/>
          <p:cNvPicPr>
            <a:picLocks noGrp="1" noChangeAspect="1" noChangeArrowheads="1"/>
          </p:cNvPicPr>
          <p:nvPr>
            <p:ph idx="1"/>
          </p:nvPr>
        </p:nvPicPr>
        <p:blipFill>
          <a:blip r:embed="rId2" cstate="print"/>
          <a:srcRect/>
          <a:stretch>
            <a:fillRect/>
          </a:stretch>
        </p:blipFill>
        <p:spPr bwMode="auto">
          <a:xfrm>
            <a:off x="1857356" y="1214422"/>
            <a:ext cx="5286412" cy="5429288"/>
          </a:xfrm>
          <a:prstGeom prst="rect">
            <a:avLst/>
          </a:prstGeom>
          <a:noFill/>
          <a:ln w="9525">
            <a:noFill/>
            <a:miter lim="800000"/>
            <a:headEnd/>
            <a:tailEnd/>
          </a:ln>
          <a:effectLst/>
        </p:spPr>
      </p:pic>
    </p:spTree>
    <p:extLst>
      <p:ext uri="{BB962C8B-B14F-4D97-AF65-F5344CB8AC3E}">
        <p14:creationId xmlns:p14="http://schemas.microsoft.com/office/powerpoint/2010/main" val="3244628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328592"/>
          </a:xfrm>
        </p:spPr>
        <p:txBody>
          <a:bodyPr>
            <a:normAutofit fontScale="55000" lnSpcReduction="20000"/>
          </a:bodyPr>
          <a:lstStyle/>
          <a:p>
            <a:r>
              <a:rPr lang="tr-TR" sz="4400" dirty="0">
                <a:latin typeface="Tw Cen MT" panose="020B0602020104020603" pitchFamily="34" charset="0"/>
              </a:rPr>
              <a:t>Çalışmalara katılan babaların, çocukların ve ailelerin yaşamlarında büyük bir değişim gözlenmektedir.  Aile içindeki sevgi ortamı güçlenmekte, çocuklar babalarıyla daha sağlıklı bir iletişim kurabilmektedir. Tüm bunların sonucunda özgüvenleri gelişmiş çocuklar yetişmektedir. </a:t>
            </a:r>
            <a:r>
              <a:rPr lang="tr-TR" sz="4400" b="1" dirty="0">
                <a:latin typeface="Tw Cen MT" panose="020B0602020104020603" pitchFamily="34" charset="0"/>
              </a:rPr>
              <a:t> </a:t>
            </a:r>
            <a:endParaRPr lang="tr-TR" sz="4400" b="1" dirty="0" smtClean="0">
              <a:latin typeface="Tw Cen MT" panose="020B0602020104020603" pitchFamily="34" charset="0"/>
            </a:endParaRPr>
          </a:p>
          <a:p>
            <a:endParaRPr lang="tr-TR" sz="4400" b="1" dirty="0">
              <a:latin typeface="Tw Cen MT" panose="020B0602020104020603" pitchFamily="34" charset="0"/>
            </a:endParaRPr>
          </a:p>
          <a:p>
            <a:r>
              <a:rPr lang="tr-TR" sz="4400" dirty="0" smtClean="0">
                <a:latin typeface="Tw Cen MT" panose="020B0602020104020603" pitchFamily="34" charset="0"/>
              </a:rPr>
              <a:t>Babaların </a:t>
            </a:r>
            <a:r>
              <a:rPr lang="tr-TR" sz="4400" dirty="0">
                <a:latin typeface="Tw Cen MT" panose="020B0602020104020603" pitchFamily="34" charset="0"/>
              </a:rPr>
              <a:t>yaşamlarındaki bu değişim NTV-AÇEV işbirliği ile hazırlanan “Baba Olmak Güzel Şey” adlı televizyon programında ekrana taşınmıştır. Programda çocuk eğitimi konusunda uzman, Türkiye’nin önemli akademisyenlerinin görüşlerinin yanı sıra bu eğitim çalışmalarına katılmış babaların da yaşam hikâyelerine yer verilmiştir. </a:t>
            </a:r>
            <a:endParaRPr lang="tr-TR" sz="4400" dirty="0" smtClean="0">
              <a:latin typeface="Tw Cen MT" panose="020B0602020104020603" pitchFamily="34" charset="0"/>
            </a:endParaRPr>
          </a:p>
          <a:p>
            <a:endParaRPr lang="tr-TR" sz="4400" dirty="0">
              <a:latin typeface="Tw Cen MT" panose="020B0602020104020603" pitchFamily="34" charset="0"/>
            </a:endParaRPr>
          </a:p>
          <a:p>
            <a:r>
              <a:rPr lang="tr-TR" sz="4400" dirty="0" smtClean="0">
                <a:latin typeface="Tw Cen MT" panose="020B0602020104020603" pitchFamily="34" charset="0"/>
              </a:rPr>
              <a:t>İbrahim </a:t>
            </a:r>
            <a:r>
              <a:rPr lang="tr-TR" sz="4400" dirty="0">
                <a:latin typeface="Tw Cen MT" panose="020B0602020104020603" pitchFamily="34" charset="0"/>
              </a:rPr>
              <a:t>Kutluay, Rutkay Aziz, Zeki Alasya, Erol Evgin, Ali Koç ve Ferhat Göçer 7 bölüm olarak yayınlanacak olan programın açılış ve kapanış sunuşlarını yapmışlardır   (AÇEV, 2006).</a:t>
            </a:r>
          </a:p>
          <a:p>
            <a:endParaRPr lang="tr-TR" dirty="0"/>
          </a:p>
        </p:txBody>
      </p:sp>
    </p:spTree>
    <p:extLst>
      <p:ext uri="{BB962C8B-B14F-4D97-AF65-F5344CB8AC3E}">
        <p14:creationId xmlns:p14="http://schemas.microsoft.com/office/powerpoint/2010/main" val="388832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sen benim babamsın kampanyası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descr="C:\Users\Koç-Teknik\Desktop\untitled.png"/>
          <p:cNvPicPr>
            <a:picLocks noChangeAspect="1" noChangeArrowheads="1"/>
          </p:cNvPicPr>
          <p:nvPr/>
        </p:nvPicPr>
        <p:blipFill>
          <a:blip r:embed="rId2" cstate="print"/>
          <a:srcRect/>
          <a:stretch>
            <a:fillRect/>
          </a:stretch>
        </p:blipFill>
        <p:spPr bwMode="auto">
          <a:xfrm>
            <a:off x="0" y="1"/>
            <a:ext cx="4286248" cy="3286123"/>
          </a:xfrm>
          <a:prstGeom prst="rect">
            <a:avLst/>
          </a:prstGeom>
          <a:noFill/>
        </p:spPr>
      </p:pic>
      <p:pic>
        <p:nvPicPr>
          <p:cNvPr id="1028" name="Picture 4" descr="C:\Users\Koç-Teknik\Desktop\untitled.png 1.png"/>
          <p:cNvPicPr>
            <a:picLocks noChangeAspect="1" noChangeArrowheads="1"/>
          </p:cNvPicPr>
          <p:nvPr/>
        </p:nvPicPr>
        <p:blipFill>
          <a:blip r:embed="rId3" cstate="print"/>
          <a:srcRect/>
          <a:stretch>
            <a:fillRect/>
          </a:stretch>
        </p:blipFill>
        <p:spPr bwMode="auto">
          <a:xfrm>
            <a:off x="4429124" y="0"/>
            <a:ext cx="4714876" cy="3286124"/>
          </a:xfrm>
          <a:prstGeom prst="rect">
            <a:avLst/>
          </a:prstGeom>
          <a:noFill/>
        </p:spPr>
      </p:pic>
      <p:pic>
        <p:nvPicPr>
          <p:cNvPr id="7" name="Picture 2" descr="C:\Users\Koç-Teknik\Desktop\untitled.png 2.png"/>
          <p:cNvPicPr>
            <a:picLocks noChangeAspect="1" noChangeArrowheads="1"/>
          </p:cNvPicPr>
          <p:nvPr/>
        </p:nvPicPr>
        <p:blipFill>
          <a:blip r:embed="rId4" cstate="print"/>
          <a:srcRect/>
          <a:stretch>
            <a:fillRect/>
          </a:stretch>
        </p:blipFill>
        <p:spPr bwMode="auto">
          <a:xfrm>
            <a:off x="0" y="3429000"/>
            <a:ext cx="4071934" cy="3429000"/>
          </a:xfrm>
          <a:prstGeom prst="rect">
            <a:avLst/>
          </a:prstGeom>
          <a:noFill/>
        </p:spPr>
      </p:pic>
      <p:pic>
        <p:nvPicPr>
          <p:cNvPr id="1029" name="Picture 5" descr="C:\Users\Koç-Teknik\Desktop\untitled.png5.png"/>
          <p:cNvPicPr>
            <a:picLocks noChangeAspect="1" noChangeArrowheads="1"/>
          </p:cNvPicPr>
          <p:nvPr/>
        </p:nvPicPr>
        <p:blipFill>
          <a:blip r:embed="rId5" cstate="print"/>
          <a:srcRect/>
          <a:stretch>
            <a:fillRect/>
          </a:stretch>
        </p:blipFill>
        <p:spPr bwMode="auto">
          <a:xfrm>
            <a:off x="4214810" y="3357562"/>
            <a:ext cx="4714908" cy="3500438"/>
          </a:xfrm>
          <a:prstGeom prst="rect">
            <a:avLst/>
          </a:prstGeom>
          <a:noFill/>
        </p:spPr>
      </p:pic>
    </p:spTree>
    <p:extLst>
      <p:ext uri="{BB962C8B-B14F-4D97-AF65-F5344CB8AC3E}">
        <p14:creationId xmlns:p14="http://schemas.microsoft.com/office/powerpoint/2010/main" val="313410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Güney Doğu Anadolu Projesi </a:t>
            </a:r>
            <a:endParaRPr lang="tr-TR" dirty="0"/>
          </a:p>
        </p:txBody>
      </p:sp>
      <p:sp>
        <p:nvSpPr>
          <p:cNvPr id="3" name="2 İçerik Yer Tutucusu"/>
          <p:cNvSpPr>
            <a:spLocks noGrp="1"/>
          </p:cNvSpPr>
          <p:nvPr>
            <p:ph idx="1"/>
          </p:nvPr>
        </p:nvSpPr>
        <p:spPr>
          <a:xfrm>
            <a:off x="457200" y="1600200"/>
            <a:ext cx="5472122" cy="5069160"/>
          </a:xfrm>
        </p:spPr>
        <p:txBody>
          <a:bodyPr>
            <a:normAutofit fontScale="70000" lnSpcReduction="20000"/>
          </a:bodyPr>
          <a:lstStyle/>
          <a:p>
            <a:pPr marL="0" indent="0">
              <a:buNone/>
            </a:pPr>
            <a:r>
              <a:rPr lang="tr-TR" dirty="0"/>
              <a:t>Güney Doğu Anadolu Okul Öncesi ve Anne Destek Programı’nın temellerini oluşturacak çalışma, 2000 yılında Türkiye’de Okul Öncesi Çocuk Eğitimi: İhtiyaç Değerlendirmesi Araştırması ve Dil Yetisi Düzeyi Değerlendirmesi araştırma projesiyle </a:t>
            </a:r>
            <a:r>
              <a:rPr lang="tr-TR" dirty="0" smtClean="0"/>
              <a:t>başlamıştır</a:t>
            </a:r>
          </a:p>
          <a:p>
            <a:pPr marL="0" indent="0">
              <a:buNone/>
            </a:pPr>
            <a:r>
              <a:rPr lang="tr-TR" dirty="0" smtClean="0"/>
              <a:t>Araştırma </a:t>
            </a:r>
            <a:r>
              <a:rPr lang="tr-TR" dirty="0"/>
              <a:t>sonuçlarına ek olarak ihtiyacı orada yaşayanlardan yüz yüze alabilmek için Diyarbakır’da grup mülakatları yapılmıştır. Bu araştırmanın sonuçlarına dayalı olarak Güney Doğu Anadolu bölgesi için kurumsal Okul Öncesi Eğitim Programı ve Anne Destek Programı’nın geliştirilmesi bittikten sonra 2002 yazında ilk uygulama başlanmıştır (Bekman, 2008).</a:t>
            </a:r>
          </a:p>
        </p:txBody>
      </p:sp>
      <p:pic>
        <p:nvPicPr>
          <p:cNvPr id="1026" name="Picture 2" descr="https://encrypted-tbn3.gstatic.com/images?q=tbn:ANd9GcTWuA9sNYm2BiIYQrxavou2dhBC1yGpGTK4YHO4V6QOWHvOGvAz">
            <a:hlinkClick r:id="rId2"/>
          </p:cNvPr>
          <p:cNvPicPr>
            <a:picLocks noChangeAspect="1" noChangeArrowheads="1"/>
          </p:cNvPicPr>
          <p:nvPr/>
        </p:nvPicPr>
        <p:blipFill>
          <a:blip r:embed="rId3" cstate="print"/>
          <a:srcRect/>
          <a:stretch>
            <a:fillRect/>
          </a:stretch>
        </p:blipFill>
        <p:spPr bwMode="auto">
          <a:xfrm>
            <a:off x="5929322" y="3000372"/>
            <a:ext cx="3000396" cy="3857628"/>
          </a:xfrm>
          <a:prstGeom prst="rect">
            <a:avLst/>
          </a:prstGeom>
          <a:noFill/>
        </p:spPr>
      </p:pic>
      <p:pic>
        <p:nvPicPr>
          <p:cNvPr id="5" name="Picture 2" descr="anne çocuk eğitim programı ile ilgili görsel sonucu"/>
          <p:cNvPicPr>
            <a:picLocks noChangeAspect="1" noChangeArrowheads="1"/>
          </p:cNvPicPr>
          <p:nvPr/>
        </p:nvPicPr>
        <p:blipFill>
          <a:blip r:embed="rId4" cstate="print"/>
          <a:srcRect/>
          <a:stretch>
            <a:fillRect/>
          </a:stretch>
        </p:blipFill>
        <p:spPr bwMode="auto">
          <a:xfrm>
            <a:off x="6804248" y="1556792"/>
            <a:ext cx="1944216" cy="980728"/>
          </a:xfrm>
          <a:prstGeom prst="rect">
            <a:avLst/>
          </a:prstGeom>
          <a:noFill/>
        </p:spPr>
      </p:pic>
    </p:spTree>
    <p:extLst>
      <p:ext uri="{BB962C8B-B14F-4D97-AF65-F5344CB8AC3E}">
        <p14:creationId xmlns:p14="http://schemas.microsoft.com/office/powerpoint/2010/main" val="1826936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27984" y="1484783"/>
            <a:ext cx="4258816" cy="3024337"/>
          </a:xfrm>
        </p:spPr>
        <p:txBody>
          <a:bodyPr>
            <a:normAutofit fontScale="25000" lnSpcReduction="20000"/>
          </a:bodyPr>
          <a:lstStyle/>
          <a:p>
            <a:pPr>
              <a:buNone/>
            </a:pPr>
            <a:endParaRPr lang="tr-TR" dirty="0"/>
          </a:p>
          <a:p>
            <a:pPr>
              <a:buNone/>
            </a:pPr>
            <a:endParaRPr lang="tr-TR" sz="9600" dirty="0" smtClean="0">
              <a:latin typeface="Tw Cen MT" panose="020B0602020104020603" pitchFamily="34" charset="0"/>
            </a:endParaRPr>
          </a:p>
          <a:p>
            <a:pPr>
              <a:buNone/>
            </a:pPr>
            <a:r>
              <a:rPr lang="tr-TR" sz="12800" dirty="0" smtClean="0">
                <a:latin typeface="Tw Cen MT" panose="020B0602020104020603" pitchFamily="34" charset="0"/>
              </a:rPr>
              <a:t>Program iki bölümden oluşmaktadır:</a:t>
            </a:r>
          </a:p>
          <a:p>
            <a:r>
              <a:rPr lang="tr-TR" sz="12800" dirty="0" smtClean="0">
                <a:latin typeface="Tw Cen MT" panose="020B0602020104020603" pitchFamily="34" charset="0"/>
              </a:rPr>
              <a:t>Yaz Anaokulları</a:t>
            </a:r>
          </a:p>
          <a:p>
            <a:r>
              <a:rPr lang="tr-TR" sz="12800" dirty="0" smtClean="0">
                <a:latin typeface="Tw Cen MT" panose="020B0602020104020603" pitchFamily="34" charset="0"/>
              </a:rPr>
              <a:t>Anne Destek Programı</a:t>
            </a:r>
            <a:endParaRPr lang="tr-TR" sz="12800" dirty="0">
              <a:latin typeface="Tw Cen MT" panose="020B0602020104020603" pitchFamily="34" charset="0"/>
            </a:endParaRPr>
          </a:p>
        </p:txBody>
      </p:sp>
      <p:pic>
        <p:nvPicPr>
          <p:cNvPr id="1026" name="Picture 2" descr="http://www.sirnakhaber.com/haberler/resimler/sirnakhaberg%C3%BCneydo%C4%9Fuda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3600400" cy="392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032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b="1" i="1" dirty="0"/>
              <a:t>Yaz anaokulları: </a:t>
            </a:r>
            <a:r>
              <a:rPr lang="tr-TR" dirty="0"/>
              <a:t>Program özgünlüğünü, bir yaz dönemi için hızlandırılmış bir program olarak tasarlanmış olması ve özellikle de kaynakları yetersiz ortamlardan gelen iki ve tek dilli çocuklar için geliştirilmiş kurum merkezli bir model olmasıdır. </a:t>
            </a:r>
            <a:endParaRPr lang="tr-TR" dirty="0" smtClean="0"/>
          </a:p>
          <a:p>
            <a:endParaRPr lang="tr-TR" dirty="0"/>
          </a:p>
          <a:p>
            <a:r>
              <a:rPr lang="tr-TR" dirty="0" smtClean="0"/>
              <a:t>Merkezi </a:t>
            </a:r>
            <a:r>
              <a:rPr lang="tr-TR" dirty="0"/>
              <a:t>örgün eğitim sisteminde öğretim dili Türkçedir. Ancak ne erken çocukluk eğitimi sistemi, ne de ilköğretim sistemi, Türkçenin ikinci dil olduğu veya gelir ve eğitim düzeyi düşük ailelerden geldikleri için okuma-yazmaya yönelik dil kullanım becerileri yetersiz kalan çocukların dil eksikliğini kapatacak ve ilköğretimdeki başarıyı sağlayacak özel programlarla donanmış değildir. </a:t>
            </a:r>
          </a:p>
        </p:txBody>
      </p:sp>
      <p:sp>
        <p:nvSpPr>
          <p:cNvPr id="4" name="Dikdörtgen 3"/>
          <p:cNvSpPr/>
          <p:nvPr/>
        </p:nvSpPr>
        <p:spPr>
          <a:xfrm>
            <a:off x="1619672" y="513546"/>
            <a:ext cx="5965479" cy="646331"/>
          </a:xfrm>
          <a:prstGeom prst="rect">
            <a:avLst/>
          </a:prstGeom>
        </p:spPr>
        <p:txBody>
          <a:bodyPr wrap="none">
            <a:spAutoFit/>
          </a:bodyPr>
          <a:lstStyle/>
          <a:p>
            <a:r>
              <a:rPr lang="tr-TR" sz="3600" b="1" dirty="0">
                <a:latin typeface="Tw Cen MT" panose="020B0602020104020603" pitchFamily="34" charset="0"/>
              </a:rPr>
              <a:t>Güney Doğu Anadolu Projesi </a:t>
            </a:r>
          </a:p>
        </p:txBody>
      </p:sp>
    </p:spTree>
    <p:extLst>
      <p:ext uri="{BB962C8B-B14F-4D97-AF65-F5344CB8AC3E}">
        <p14:creationId xmlns:p14="http://schemas.microsoft.com/office/powerpoint/2010/main" val="2330126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91264" cy="5505475"/>
          </a:xfrm>
        </p:spPr>
        <p:txBody>
          <a:bodyPr>
            <a:normAutofit fontScale="85000" lnSpcReduction="20000"/>
          </a:bodyPr>
          <a:lstStyle/>
          <a:p>
            <a:pPr marL="0" indent="0">
              <a:buNone/>
            </a:pPr>
            <a:r>
              <a:rPr lang="tr-TR" dirty="0"/>
              <a:t>Program 10 hafta sürmekte ve dört bölümden oluşmaktadır. </a:t>
            </a:r>
            <a:endParaRPr lang="tr-TR" dirty="0" smtClean="0"/>
          </a:p>
          <a:p>
            <a:r>
              <a:rPr lang="tr-TR" dirty="0" smtClean="0"/>
              <a:t>Fiziksel </a:t>
            </a:r>
            <a:r>
              <a:rPr lang="tr-TR" dirty="0"/>
              <a:t>gelişim bölümünde öz bakım becerileri, bedensel sağlık ve sağlıklı beslenme alışkanlıkları hedeflenmektedir. </a:t>
            </a:r>
            <a:endParaRPr lang="tr-TR" dirty="0" smtClean="0"/>
          </a:p>
          <a:p>
            <a:r>
              <a:rPr lang="tr-TR" dirty="0" smtClean="0"/>
              <a:t>Bilişsel </a:t>
            </a:r>
            <a:r>
              <a:rPr lang="tr-TR" dirty="0"/>
              <a:t>gelişim bölümünde kavram gelişimi, okuryazarlık-öncesi ve matematik-öncesi becerilerinin geliştirilmesi amaçlanmıştır. </a:t>
            </a:r>
            <a:endParaRPr lang="tr-TR" dirty="0" smtClean="0"/>
          </a:p>
          <a:p>
            <a:r>
              <a:rPr lang="tr-TR" dirty="0" smtClean="0"/>
              <a:t>Dil </a:t>
            </a:r>
            <a:r>
              <a:rPr lang="tr-TR" dirty="0"/>
              <a:t>bölümünün amacı, sözcük dağarcığı, dilbilgisi ve anlatı becerilerinin geliştirilmesini desteklemektir. </a:t>
            </a:r>
            <a:endParaRPr lang="tr-TR" dirty="0" smtClean="0"/>
          </a:p>
          <a:p>
            <a:r>
              <a:rPr lang="tr-TR" dirty="0" smtClean="0"/>
              <a:t>Sosyal-duygusal </a:t>
            </a:r>
            <a:r>
              <a:rPr lang="tr-TR" dirty="0"/>
              <a:t>gelişime yönelik bölüm ise duyguların farkına varılmasını ve ifade edilmesini, ayrıca yaşıtlar ve yetişkinlerle sosyal etkileşimi vurgulamaktadır. Bu amaçlar, günlük programın dokuz ayrı kısmına yayılmıştır.</a:t>
            </a:r>
          </a:p>
        </p:txBody>
      </p:sp>
    </p:spTree>
    <p:extLst>
      <p:ext uri="{BB962C8B-B14F-4D97-AF65-F5344CB8AC3E}">
        <p14:creationId xmlns:p14="http://schemas.microsoft.com/office/powerpoint/2010/main" val="3280664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19256" cy="5577483"/>
          </a:xfrm>
        </p:spPr>
        <p:txBody>
          <a:bodyPr>
            <a:normAutofit fontScale="85000" lnSpcReduction="20000"/>
          </a:bodyPr>
          <a:lstStyle/>
          <a:p>
            <a:pPr marL="0" indent="0">
              <a:buNone/>
            </a:pPr>
            <a:r>
              <a:rPr lang="tr-TR" dirty="0"/>
              <a:t>Programın uygulanmasında çalışan kadro, bir bölge sorumlusu, iki program sorumlusu, üç gözlemci ve her sınıf için bir öğretmen ve bir de öğretmen yardımcısı olmak üzere dört düzeyden oluşmuştur. </a:t>
            </a:r>
            <a:endParaRPr lang="tr-TR" dirty="0" smtClean="0"/>
          </a:p>
          <a:p>
            <a:pPr marL="0" indent="0">
              <a:buNone/>
            </a:pPr>
            <a:endParaRPr lang="tr-TR" dirty="0"/>
          </a:p>
          <a:p>
            <a:pPr marL="0" indent="0">
              <a:buNone/>
            </a:pPr>
            <a:r>
              <a:rPr lang="tr-TR" dirty="0" smtClean="0"/>
              <a:t>Bölge </a:t>
            </a:r>
            <a:r>
              <a:rPr lang="tr-TR" dirty="0"/>
              <a:t>sorumlusu, bölgedeki yetkililerle idari konuları yürütmüştür. Program sorumlusu öğretmenleri ve gözlemcileri eğitmiş, uygulama süresince birkaç kez gözlem yapıp geribildirimde bulunmuştur. </a:t>
            </a:r>
            <a:endParaRPr lang="tr-TR" dirty="0" smtClean="0"/>
          </a:p>
          <a:p>
            <a:pPr marL="0" indent="0">
              <a:buNone/>
            </a:pPr>
            <a:endParaRPr lang="tr-TR" dirty="0"/>
          </a:p>
          <a:p>
            <a:pPr marL="0" indent="0">
              <a:buNone/>
            </a:pPr>
            <a:r>
              <a:rPr lang="tr-TR" dirty="0" smtClean="0"/>
              <a:t>Öğretmenler </a:t>
            </a:r>
            <a:r>
              <a:rPr lang="tr-TR" dirty="0"/>
              <a:t>yerel Kız Meslek Liselerinin Çocuk Gelişimi ve Eğitimi bölümü mezunu olup ortalama iki yıllık okulöncesi eğitimi deneyimi olan ve Türkçe ve Kürtçe olmak üzere iki dil bilen kişiler arasından seçilmiştir (Bekman, Aksu-Koç ve Erguvanlı-Taylan, 2012).</a:t>
            </a:r>
          </a:p>
          <a:p>
            <a:endParaRPr lang="tr-TR" dirty="0"/>
          </a:p>
        </p:txBody>
      </p:sp>
    </p:spTree>
    <p:extLst>
      <p:ext uri="{BB962C8B-B14F-4D97-AF65-F5344CB8AC3E}">
        <p14:creationId xmlns:p14="http://schemas.microsoft.com/office/powerpoint/2010/main" val="3128561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Okul Öncesi Veli Çocuk Eğitim Programı (OVÇEP)</a:t>
            </a:r>
            <a:endParaRPr lang="tr-TR" sz="3600" b="1" dirty="0"/>
          </a:p>
        </p:txBody>
      </p:sp>
      <p:sp>
        <p:nvSpPr>
          <p:cNvPr id="3" name="2 İçerik Yer Tutucusu"/>
          <p:cNvSpPr>
            <a:spLocks noGrp="1"/>
          </p:cNvSpPr>
          <p:nvPr>
            <p:ph idx="1"/>
          </p:nvPr>
        </p:nvSpPr>
        <p:spPr>
          <a:xfrm>
            <a:off x="-108520" y="1628800"/>
            <a:ext cx="6840760" cy="5040560"/>
          </a:xfrm>
        </p:spPr>
        <p:txBody>
          <a:bodyPr>
            <a:normAutofit fontScale="92500" lnSpcReduction="20000"/>
          </a:bodyPr>
          <a:lstStyle/>
          <a:p>
            <a:pPr>
              <a:buFontTx/>
              <a:buNone/>
            </a:pPr>
            <a:r>
              <a:rPr lang="tr-TR" dirty="0" smtClean="0">
                <a:latin typeface="Tahoma" pitchFamily="34" charset="0"/>
              </a:rPr>
              <a:t>		Okul öncesi eğitim alan 61-72 ay çocuklarını ve ailelerini hedefleyen OVÇEP, 1999 yılında Prof. Dr. Sevda </a:t>
            </a:r>
            <a:r>
              <a:rPr lang="tr-TR" dirty="0" err="1" smtClean="0">
                <a:latin typeface="Tahoma" pitchFamily="34" charset="0"/>
              </a:rPr>
              <a:t>Bekman</a:t>
            </a:r>
            <a:r>
              <a:rPr lang="tr-TR" dirty="0" smtClean="0">
                <a:latin typeface="Tahoma" pitchFamily="34" charset="0"/>
              </a:rPr>
              <a:t> ve AÇEV uzmanları tarafından geliştirilmiştir.</a:t>
            </a:r>
          </a:p>
          <a:p>
            <a:pPr>
              <a:buFontTx/>
              <a:buNone/>
            </a:pPr>
            <a:endParaRPr lang="tr-TR" dirty="0" smtClean="0">
              <a:latin typeface="Tahoma" pitchFamily="34" charset="0"/>
            </a:endParaRPr>
          </a:p>
          <a:p>
            <a:pPr>
              <a:buFontTx/>
              <a:buNone/>
            </a:pPr>
            <a:r>
              <a:rPr lang="tr-TR" dirty="0" smtClean="0">
                <a:latin typeface="Tahoma" pitchFamily="34" charset="0"/>
              </a:rPr>
              <a:t>		24 ay süren program, öğretmenin çocuklarla birlikte yaptığı </a:t>
            </a:r>
            <a:r>
              <a:rPr lang="tr-TR" b="1" i="1" dirty="0" smtClean="0">
                <a:latin typeface="Tahoma" pitchFamily="34" charset="0"/>
              </a:rPr>
              <a:t>Çocuk Eğitim Programı </a:t>
            </a:r>
            <a:r>
              <a:rPr lang="tr-TR" dirty="0" smtClean="0">
                <a:latin typeface="Tahoma" pitchFamily="34" charset="0"/>
              </a:rPr>
              <a:t>ve öğretmenin rehberliğinde </a:t>
            </a:r>
            <a:r>
              <a:rPr lang="tr-TR" b="1" dirty="0" smtClean="0">
                <a:latin typeface="Tahoma" pitchFamily="34" charset="0"/>
              </a:rPr>
              <a:t>Anne Destek Programı</a:t>
            </a:r>
            <a:r>
              <a:rPr lang="tr-TR" dirty="0" smtClean="0">
                <a:latin typeface="Tahoma" pitchFamily="34" charset="0"/>
              </a:rPr>
              <a:t> adı altında aylık veli destek toplantıları şeklinde uygulanmaktadır.</a:t>
            </a:r>
            <a:endParaRPr lang="tr-TR" dirty="0"/>
          </a:p>
        </p:txBody>
      </p:sp>
      <p:pic>
        <p:nvPicPr>
          <p:cNvPr id="4" name="Picture 2" descr="anne çocuk eğitim programı ile ilgili görsel sonucu"/>
          <p:cNvPicPr>
            <a:picLocks noChangeAspect="1" noChangeArrowheads="1"/>
          </p:cNvPicPr>
          <p:nvPr/>
        </p:nvPicPr>
        <p:blipFill>
          <a:blip r:embed="rId2" cstate="print"/>
          <a:srcRect/>
          <a:stretch>
            <a:fillRect/>
          </a:stretch>
        </p:blipFill>
        <p:spPr bwMode="auto">
          <a:xfrm>
            <a:off x="6876256" y="908720"/>
            <a:ext cx="2267744" cy="1080120"/>
          </a:xfrm>
          <a:prstGeom prst="rect">
            <a:avLst/>
          </a:prstGeom>
          <a:noFill/>
        </p:spPr>
      </p:pic>
    </p:spTree>
    <p:extLst>
      <p:ext uri="{BB962C8B-B14F-4D97-AF65-F5344CB8AC3E}">
        <p14:creationId xmlns:p14="http://schemas.microsoft.com/office/powerpoint/2010/main" val="304208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6264696"/>
          </a:xfrm>
        </p:spPr>
        <p:txBody>
          <a:bodyPr>
            <a:normAutofit fontScale="70000" lnSpcReduction="20000"/>
          </a:bodyPr>
          <a:lstStyle/>
          <a:p>
            <a:pPr lvl="0"/>
            <a:r>
              <a:rPr lang="tr-TR" b="1" dirty="0"/>
              <a:t>Yurt dışında uygulanan aile eğitim programları </a:t>
            </a:r>
            <a:endParaRPr lang="tr-TR" sz="2800" dirty="0"/>
          </a:p>
          <a:p>
            <a:pPr lvl="1"/>
            <a:r>
              <a:rPr lang="tr-TR" b="1" dirty="0"/>
              <a:t>Çok Bileşenli Aile Eğitim Modelleri</a:t>
            </a:r>
            <a:endParaRPr lang="tr-TR" sz="2400" dirty="0"/>
          </a:p>
          <a:p>
            <a:pPr lvl="2"/>
            <a:r>
              <a:rPr lang="tr-TR" dirty="0"/>
              <a:t>Aile Birlikleri (</a:t>
            </a:r>
            <a:r>
              <a:rPr lang="tr-TR" dirty="0" err="1"/>
              <a:t>Family</a:t>
            </a:r>
            <a:r>
              <a:rPr lang="tr-TR" dirty="0"/>
              <a:t> </a:t>
            </a:r>
            <a:r>
              <a:rPr lang="tr-TR" dirty="0" err="1"/>
              <a:t>Coops</a:t>
            </a:r>
            <a:r>
              <a:rPr lang="tr-TR" dirty="0"/>
              <a:t>)  </a:t>
            </a:r>
            <a:endParaRPr lang="tr-TR" sz="2000" dirty="0"/>
          </a:p>
          <a:p>
            <a:pPr lvl="2"/>
            <a:r>
              <a:rPr lang="tr-TR" dirty="0"/>
              <a:t>Erken Başlangıç Programı (</a:t>
            </a:r>
            <a:r>
              <a:rPr lang="tr-TR" dirty="0" err="1"/>
              <a:t>Head</a:t>
            </a:r>
            <a:r>
              <a:rPr lang="tr-TR" dirty="0"/>
              <a:t> Start)</a:t>
            </a:r>
            <a:endParaRPr lang="tr-TR" sz="2000" dirty="0"/>
          </a:p>
          <a:p>
            <a:pPr lvl="2"/>
            <a:r>
              <a:rPr lang="tr-TR" dirty="0"/>
              <a:t>Erken Güçlü Başlangıç (</a:t>
            </a:r>
            <a:r>
              <a:rPr lang="tr-TR" dirty="0" err="1"/>
              <a:t>Early</a:t>
            </a:r>
            <a:r>
              <a:rPr lang="tr-TR" dirty="0"/>
              <a:t> </a:t>
            </a:r>
            <a:r>
              <a:rPr lang="tr-TR" dirty="0" err="1"/>
              <a:t>Head</a:t>
            </a:r>
            <a:r>
              <a:rPr lang="tr-TR" dirty="0"/>
              <a:t> Start)</a:t>
            </a:r>
            <a:endParaRPr lang="tr-TR" sz="2000" dirty="0"/>
          </a:p>
          <a:p>
            <a:pPr lvl="2"/>
            <a:r>
              <a:rPr lang="tr-TR" dirty="0"/>
              <a:t>Eşit Başlangıç Programı (</a:t>
            </a:r>
            <a:r>
              <a:rPr lang="tr-TR" dirty="0" err="1"/>
              <a:t>Even</a:t>
            </a:r>
            <a:r>
              <a:rPr lang="tr-TR" dirty="0"/>
              <a:t> Start Program)</a:t>
            </a:r>
            <a:endParaRPr lang="tr-TR" sz="2000" dirty="0"/>
          </a:p>
          <a:p>
            <a:pPr lvl="2"/>
            <a:r>
              <a:rPr lang="tr-TR" dirty="0" smtClean="0"/>
              <a:t>Minnesota </a:t>
            </a:r>
            <a:r>
              <a:rPr lang="tr-TR" dirty="0"/>
              <a:t>Erken Çocukluk Aile Eğitim Programı (ECFE- Minnesota </a:t>
            </a:r>
            <a:r>
              <a:rPr lang="tr-TR" dirty="0" err="1"/>
              <a:t>Early</a:t>
            </a:r>
            <a:r>
              <a:rPr lang="tr-TR" dirty="0"/>
              <a:t> </a:t>
            </a:r>
            <a:r>
              <a:rPr lang="tr-TR" dirty="0" err="1"/>
              <a:t>Childhood</a:t>
            </a:r>
            <a:r>
              <a:rPr lang="tr-TR" dirty="0"/>
              <a:t> </a:t>
            </a:r>
            <a:r>
              <a:rPr lang="tr-TR" dirty="0" err="1"/>
              <a:t>Family</a:t>
            </a:r>
            <a:r>
              <a:rPr lang="tr-TR" dirty="0"/>
              <a:t> </a:t>
            </a:r>
            <a:r>
              <a:rPr lang="tr-TR" dirty="0" err="1"/>
              <a:t>Education</a:t>
            </a:r>
            <a:r>
              <a:rPr lang="tr-TR" dirty="0"/>
              <a:t>)</a:t>
            </a:r>
            <a:endParaRPr lang="tr-TR" sz="2000" dirty="0"/>
          </a:p>
          <a:p>
            <a:pPr lvl="1"/>
            <a:r>
              <a:rPr lang="tr-TR" b="1" dirty="0"/>
              <a:t>Ev Ziyaretleri</a:t>
            </a:r>
            <a:endParaRPr lang="tr-TR" sz="2400" dirty="0"/>
          </a:p>
          <a:p>
            <a:pPr lvl="2"/>
            <a:r>
              <a:rPr lang="tr-TR" dirty="0"/>
              <a:t>Aile Eğitimiyle Erken Çocukluğun Desteklenmesi Projesi (ECSPEP-</a:t>
            </a:r>
            <a:r>
              <a:rPr lang="tr-TR" dirty="0" err="1"/>
              <a:t>Early</a:t>
            </a:r>
            <a:r>
              <a:rPr lang="tr-TR" dirty="0"/>
              <a:t> </a:t>
            </a:r>
            <a:r>
              <a:rPr lang="tr-TR" dirty="0" err="1"/>
              <a:t>Childhood</a:t>
            </a:r>
            <a:r>
              <a:rPr lang="tr-TR" dirty="0"/>
              <a:t> </a:t>
            </a:r>
            <a:r>
              <a:rPr lang="tr-TR" dirty="0" err="1"/>
              <a:t>Stimulation</a:t>
            </a:r>
            <a:r>
              <a:rPr lang="tr-TR" dirty="0"/>
              <a:t> Through </a:t>
            </a:r>
            <a:r>
              <a:rPr lang="tr-TR" dirty="0" err="1"/>
              <a:t>Parent</a:t>
            </a:r>
            <a:r>
              <a:rPr lang="tr-TR" dirty="0"/>
              <a:t> </a:t>
            </a:r>
            <a:r>
              <a:rPr lang="tr-TR" dirty="0" err="1"/>
              <a:t>Education</a:t>
            </a:r>
            <a:r>
              <a:rPr lang="tr-TR" dirty="0"/>
              <a:t> Project)   </a:t>
            </a:r>
            <a:endParaRPr lang="tr-TR" sz="2000" dirty="0"/>
          </a:p>
          <a:p>
            <a:pPr lvl="2"/>
            <a:r>
              <a:rPr lang="tr-TR" dirty="0"/>
              <a:t>Okul Öncesi Çağda Çocukları Olan Ailelere Yönelik Evde Eğitim Programı (Home </a:t>
            </a:r>
            <a:r>
              <a:rPr lang="tr-TR" dirty="0" err="1"/>
              <a:t>Instruction</a:t>
            </a:r>
            <a:r>
              <a:rPr lang="tr-TR" dirty="0"/>
              <a:t> Program </a:t>
            </a:r>
            <a:r>
              <a:rPr lang="tr-TR" dirty="0" err="1"/>
              <a:t>for</a:t>
            </a:r>
            <a:r>
              <a:rPr lang="tr-TR" dirty="0"/>
              <a:t> </a:t>
            </a:r>
            <a:r>
              <a:rPr lang="tr-TR" dirty="0" err="1"/>
              <a:t>Parent</a:t>
            </a:r>
            <a:r>
              <a:rPr lang="tr-TR" dirty="0"/>
              <a:t> of Preschool </a:t>
            </a:r>
            <a:r>
              <a:rPr lang="tr-TR" dirty="0" err="1"/>
              <a:t>Youngsters</a:t>
            </a:r>
            <a:r>
              <a:rPr lang="tr-TR" dirty="0"/>
              <a:t>/ HIIPY)</a:t>
            </a:r>
            <a:endParaRPr lang="tr-TR" sz="2000" dirty="0"/>
          </a:p>
          <a:p>
            <a:pPr lvl="2"/>
            <a:r>
              <a:rPr lang="tr-TR" dirty="0"/>
              <a:t>Ev Merkezli Anne Çocuk Programı (MHCP- </a:t>
            </a:r>
            <a:r>
              <a:rPr lang="tr-TR" dirty="0" err="1"/>
              <a:t>The</a:t>
            </a:r>
            <a:r>
              <a:rPr lang="tr-TR" dirty="0"/>
              <a:t> </a:t>
            </a:r>
            <a:r>
              <a:rPr lang="tr-TR" dirty="0" err="1"/>
              <a:t>Mother</a:t>
            </a:r>
            <a:r>
              <a:rPr lang="tr-TR" dirty="0"/>
              <a:t>-Child Home Program)</a:t>
            </a:r>
            <a:endParaRPr lang="tr-TR" sz="2000" dirty="0"/>
          </a:p>
          <a:p>
            <a:pPr lvl="2"/>
            <a:r>
              <a:rPr lang="tr-TR" dirty="0"/>
              <a:t>Öğretmen Ebeveyn Programı (PAT- </a:t>
            </a:r>
            <a:r>
              <a:rPr lang="tr-TR" dirty="0" err="1"/>
              <a:t>Parent</a:t>
            </a:r>
            <a:r>
              <a:rPr lang="tr-TR" dirty="0"/>
              <a:t> as </a:t>
            </a:r>
            <a:r>
              <a:rPr lang="tr-TR" dirty="0" err="1"/>
              <a:t>Teacher</a:t>
            </a:r>
            <a:r>
              <a:rPr lang="tr-TR" dirty="0"/>
              <a:t> Program)</a:t>
            </a:r>
            <a:endParaRPr lang="tr-TR" sz="2000" dirty="0"/>
          </a:p>
          <a:p>
            <a:pPr lvl="2"/>
            <a:r>
              <a:rPr lang="tr-TR" dirty="0" err="1"/>
              <a:t>Early</a:t>
            </a:r>
            <a:r>
              <a:rPr lang="tr-TR" dirty="0"/>
              <a:t> Child </a:t>
            </a:r>
            <a:r>
              <a:rPr lang="tr-TR" dirty="0" err="1"/>
              <a:t>Succeeds</a:t>
            </a:r>
            <a:r>
              <a:rPr lang="tr-TR" dirty="0"/>
              <a:t> (ECS) </a:t>
            </a:r>
            <a:endParaRPr lang="tr-TR" sz="2000" dirty="0"/>
          </a:p>
          <a:p>
            <a:pPr lvl="2"/>
            <a:r>
              <a:rPr lang="tr-TR" dirty="0" err="1"/>
              <a:t>Brookline</a:t>
            </a:r>
            <a:r>
              <a:rPr lang="tr-TR" dirty="0"/>
              <a:t> Erken Eğitim Projesi (BEEP-</a:t>
            </a:r>
            <a:r>
              <a:rPr lang="tr-TR" dirty="0" err="1"/>
              <a:t>Brookline</a:t>
            </a:r>
            <a:r>
              <a:rPr lang="tr-TR" dirty="0"/>
              <a:t> </a:t>
            </a:r>
            <a:r>
              <a:rPr lang="tr-TR" dirty="0" err="1"/>
              <a:t>Early</a:t>
            </a:r>
            <a:r>
              <a:rPr lang="tr-TR" dirty="0"/>
              <a:t> </a:t>
            </a:r>
            <a:r>
              <a:rPr lang="tr-TR" dirty="0" err="1"/>
              <a:t>Education</a:t>
            </a:r>
            <a:r>
              <a:rPr lang="tr-TR" dirty="0"/>
              <a:t> Project)  </a:t>
            </a:r>
            <a:endParaRPr lang="tr-TR" sz="2000" dirty="0"/>
          </a:p>
          <a:p>
            <a:pPr lvl="1"/>
            <a:r>
              <a:rPr lang="tr-TR" b="1" dirty="0"/>
              <a:t>Ebeveyn Eğitimleri</a:t>
            </a:r>
            <a:endParaRPr lang="tr-TR" sz="2400" dirty="0"/>
          </a:p>
          <a:p>
            <a:pPr lvl="2"/>
            <a:r>
              <a:rPr lang="tr-TR" dirty="0"/>
              <a:t>Aile Destek ve Eğitim Programları (AVANCE)</a:t>
            </a:r>
            <a:endParaRPr lang="tr-TR" sz="2000" dirty="0"/>
          </a:p>
          <a:p>
            <a:pPr lvl="2"/>
            <a:r>
              <a:rPr lang="tr-TR" dirty="0" err="1"/>
              <a:t>Psiko</a:t>
            </a:r>
            <a:r>
              <a:rPr lang="tr-TR" dirty="0"/>
              <a:t>-Eğitimsel Anne-Baba Programı (Star </a:t>
            </a:r>
            <a:r>
              <a:rPr lang="tr-TR" dirty="0" err="1"/>
              <a:t>Parenting</a:t>
            </a:r>
            <a:r>
              <a:rPr lang="tr-TR" dirty="0"/>
              <a:t> Program)</a:t>
            </a:r>
            <a:endParaRPr lang="tr-TR" sz="2000" dirty="0"/>
          </a:p>
          <a:p>
            <a:pPr lvl="2"/>
            <a:r>
              <a:rPr lang="tr-TR" dirty="0"/>
              <a:t>Etkili Ebeveyn Eğitimi (PET)</a:t>
            </a:r>
            <a:endParaRPr lang="tr-TR" sz="2000" dirty="0"/>
          </a:p>
          <a:p>
            <a:endParaRPr lang="tr-TR" dirty="0"/>
          </a:p>
        </p:txBody>
      </p:sp>
    </p:spTree>
    <p:extLst>
      <p:ext uri="{BB962C8B-B14F-4D97-AF65-F5344CB8AC3E}">
        <p14:creationId xmlns:p14="http://schemas.microsoft.com/office/powerpoint/2010/main" val="2054829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OVÇEP’in</a:t>
            </a:r>
            <a:r>
              <a:rPr lang="tr-TR" b="1" dirty="0" smtClean="0"/>
              <a:t> İçeriği</a:t>
            </a:r>
            <a:endParaRPr lang="tr-TR" b="1" dirty="0"/>
          </a:p>
        </p:txBody>
      </p:sp>
      <p:sp>
        <p:nvSpPr>
          <p:cNvPr id="3" name="2 İçerik Yer Tutucusu"/>
          <p:cNvSpPr>
            <a:spLocks noGrp="1"/>
          </p:cNvSpPr>
          <p:nvPr>
            <p:ph idx="1"/>
          </p:nvPr>
        </p:nvSpPr>
        <p:spPr/>
        <p:txBody>
          <a:bodyPr/>
          <a:lstStyle/>
          <a:p>
            <a:pPr>
              <a:lnSpc>
                <a:spcPct val="90000"/>
              </a:lnSpc>
            </a:pPr>
            <a:r>
              <a:rPr lang="tr-TR" b="1" dirty="0" smtClean="0">
                <a:latin typeface="Tahoma" pitchFamily="34" charset="0"/>
              </a:rPr>
              <a:t>Okuma-Yazma Hazırlık Çalışmalarına Destek</a:t>
            </a:r>
          </a:p>
          <a:p>
            <a:pPr lvl="2">
              <a:lnSpc>
                <a:spcPct val="90000"/>
              </a:lnSpc>
            </a:pPr>
            <a:r>
              <a:rPr lang="tr-TR" sz="2800" dirty="0" smtClean="0">
                <a:latin typeface="Tahoma" pitchFamily="34" charset="0"/>
              </a:rPr>
              <a:t>Çocuk Eğitim Programı, Sınıf formları </a:t>
            </a:r>
          </a:p>
          <a:p>
            <a:pPr lvl="2">
              <a:lnSpc>
                <a:spcPct val="90000"/>
              </a:lnSpc>
              <a:buFontTx/>
              <a:buNone/>
            </a:pPr>
            <a:r>
              <a:rPr lang="tr-TR" sz="2800" dirty="0" smtClean="0">
                <a:latin typeface="Tahoma" pitchFamily="34" charset="0"/>
              </a:rPr>
              <a:t>  (Sınıf ÇEP - 28 hafta)</a:t>
            </a:r>
          </a:p>
          <a:p>
            <a:pPr lvl="2">
              <a:lnSpc>
                <a:spcPct val="90000"/>
              </a:lnSpc>
              <a:buFontTx/>
              <a:buNone/>
            </a:pPr>
            <a:endParaRPr lang="tr-TR" sz="2800" dirty="0" smtClean="0">
              <a:latin typeface="Tahoma" pitchFamily="34" charset="0"/>
            </a:endParaRPr>
          </a:p>
          <a:p>
            <a:pPr>
              <a:lnSpc>
                <a:spcPct val="90000"/>
              </a:lnSpc>
            </a:pPr>
            <a:r>
              <a:rPr lang="tr-TR" b="1" dirty="0" smtClean="0">
                <a:latin typeface="Tahoma" pitchFamily="34" charset="0"/>
              </a:rPr>
              <a:t>Okul – Aile İşbirliğini Güçlendirme</a:t>
            </a:r>
          </a:p>
          <a:p>
            <a:pPr lvl="2">
              <a:lnSpc>
                <a:spcPct val="90000"/>
              </a:lnSpc>
            </a:pPr>
            <a:r>
              <a:rPr lang="tr-TR" sz="2800" dirty="0" smtClean="0">
                <a:latin typeface="Tahoma" pitchFamily="34" charset="0"/>
              </a:rPr>
              <a:t>Çocuk Eğitim Programı, Ev formları </a:t>
            </a:r>
          </a:p>
          <a:p>
            <a:pPr lvl="2">
              <a:lnSpc>
                <a:spcPct val="90000"/>
              </a:lnSpc>
              <a:buFontTx/>
              <a:buNone/>
            </a:pPr>
            <a:r>
              <a:rPr lang="tr-TR" sz="2800" dirty="0" smtClean="0">
                <a:latin typeface="Tahoma" pitchFamily="34" charset="0"/>
              </a:rPr>
              <a:t>  (Ev ÇEP - 25 hafta)</a:t>
            </a:r>
          </a:p>
          <a:p>
            <a:pPr lvl="2">
              <a:lnSpc>
                <a:spcPct val="90000"/>
              </a:lnSpc>
            </a:pPr>
            <a:r>
              <a:rPr lang="tr-TR" sz="2800" dirty="0" smtClean="0">
                <a:latin typeface="Tahoma" pitchFamily="34" charset="0"/>
              </a:rPr>
              <a:t>Veli Destek Programı (8 toplantı)</a:t>
            </a:r>
          </a:p>
          <a:p>
            <a:endParaRPr lang="tr-TR" dirty="0"/>
          </a:p>
        </p:txBody>
      </p:sp>
    </p:spTree>
    <p:extLst>
      <p:ext uri="{BB962C8B-B14F-4D97-AF65-F5344CB8AC3E}">
        <p14:creationId xmlns:p14="http://schemas.microsoft.com/office/powerpoint/2010/main" val="2846684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1571612"/>
            <a:ext cx="7972452" cy="4554551"/>
          </a:xfrm>
        </p:spPr>
        <p:txBody>
          <a:bodyPr>
            <a:normAutofit fontScale="92500" lnSpcReduction="20000"/>
          </a:bodyPr>
          <a:lstStyle/>
          <a:p>
            <a:pPr algn="ctr">
              <a:lnSpc>
                <a:spcPct val="80000"/>
              </a:lnSpc>
              <a:buFontTx/>
              <a:buNone/>
            </a:pPr>
            <a:r>
              <a:rPr lang="tr-TR" b="1" dirty="0" smtClean="0">
                <a:latin typeface="Tahoma" pitchFamily="34" charset="0"/>
              </a:rPr>
              <a:t>Veli Destek Programı</a:t>
            </a:r>
          </a:p>
          <a:p>
            <a:pPr>
              <a:lnSpc>
                <a:spcPct val="80000"/>
              </a:lnSpc>
              <a:buFontTx/>
              <a:buNone/>
            </a:pPr>
            <a:endParaRPr lang="tr-TR" sz="2800" b="1" dirty="0" smtClean="0">
              <a:latin typeface="Tahoma" pitchFamily="34" charset="0"/>
            </a:endParaRPr>
          </a:p>
          <a:p>
            <a:pPr>
              <a:lnSpc>
                <a:spcPct val="80000"/>
              </a:lnSpc>
            </a:pPr>
            <a:r>
              <a:rPr lang="tr-TR" dirty="0" smtClean="0">
                <a:latin typeface="Tahoma" pitchFamily="34" charset="0"/>
              </a:rPr>
              <a:t>Tanışma toplantısı,</a:t>
            </a:r>
          </a:p>
          <a:p>
            <a:pPr>
              <a:lnSpc>
                <a:spcPct val="80000"/>
              </a:lnSpc>
            </a:pPr>
            <a:r>
              <a:rPr lang="tr-TR" dirty="0" smtClean="0">
                <a:latin typeface="Tahoma" pitchFamily="34" charset="0"/>
              </a:rPr>
              <a:t>Ailenin rolü, önemi ve aile tutumları,</a:t>
            </a:r>
          </a:p>
          <a:p>
            <a:pPr>
              <a:lnSpc>
                <a:spcPct val="80000"/>
              </a:lnSpc>
            </a:pPr>
            <a:r>
              <a:rPr lang="tr-TR" dirty="0" smtClean="0">
                <a:latin typeface="Tahoma" pitchFamily="34" charset="0"/>
              </a:rPr>
              <a:t>Aile çocuk ilişkileri ve olumsuz disiplin şekilleri,</a:t>
            </a:r>
          </a:p>
          <a:p>
            <a:pPr>
              <a:lnSpc>
                <a:spcPct val="80000"/>
              </a:lnSpc>
            </a:pPr>
            <a:r>
              <a:rPr lang="tr-TR" dirty="0" smtClean="0">
                <a:latin typeface="Tahoma" pitchFamily="34" charset="0"/>
              </a:rPr>
              <a:t>Çocuğumuzla nasıl iletişim kuralım?</a:t>
            </a:r>
          </a:p>
          <a:p>
            <a:pPr>
              <a:lnSpc>
                <a:spcPct val="80000"/>
              </a:lnSpc>
            </a:pPr>
            <a:r>
              <a:rPr lang="tr-TR" dirty="0" smtClean="0">
                <a:latin typeface="Tahoma" pitchFamily="34" charset="0"/>
              </a:rPr>
              <a:t>Olumlu disiplin yöntemleri (I)</a:t>
            </a:r>
          </a:p>
          <a:p>
            <a:pPr>
              <a:lnSpc>
                <a:spcPct val="80000"/>
              </a:lnSpc>
            </a:pPr>
            <a:r>
              <a:rPr lang="tr-TR" dirty="0" smtClean="0">
                <a:latin typeface="Tahoma" pitchFamily="34" charset="0"/>
              </a:rPr>
              <a:t>Olumlu </a:t>
            </a:r>
            <a:r>
              <a:rPr lang="tr-TR" dirty="0" err="1" smtClean="0">
                <a:latin typeface="Tahoma" pitchFamily="34" charset="0"/>
              </a:rPr>
              <a:t>disipin</a:t>
            </a:r>
            <a:r>
              <a:rPr lang="tr-TR" dirty="0" smtClean="0">
                <a:latin typeface="Tahoma" pitchFamily="34" charset="0"/>
              </a:rPr>
              <a:t> yöntemleri (II) ve çatışma çözme,</a:t>
            </a:r>
          </a:p>
          <a:p>
            <a:pPr>
              <a:lnSpc>
                <a:spcPct val="80000"/>
              </a:lnSpc>
            </a:pPr>
            <a:r>
              <a:rPr lang="tr-TR" dirty="0" smtClean="0">
                <a:latin typeface="Tahoma" pitchFamily="34" charset="0"/>
              </a:rPr>
              <a:t>Gelişim özellikleri ve gelişim alanları (I),</a:t>
            </a:r>
          </a:p>
          <a:p>
            <a:pPr>
              <a:lnSpc>
                <a:spcPct val="80000"/>
              </a:lnSpc>
            </a:pPr>
            <a:r>
              <a:rPr lang="tr-TR" dirty="0" smtClean="0">
                <a:latin typeface="Tahoma" pitchFamily="34" charset="0"/>
              </a:rPr>
              <a:t>Gelişim alanları (II)</a:t>
            </a:r>
          </a:p>
          <a:p>
            <a:pPr>
              <a:lnSpc>
                <a:spcPct val="80000"/>
              </a:lnSpc>
            </a:pPr>
            <a:r>
              <a:rPr lang="tr-TR" dirty="0" smtClean="0">
                <a:latin typeface="Tahoma" pitchFamily="34" charset="0"/>
              </a:rPr>
              <a:t>Ders çalışma alışkanlıkları</a:t>
            </a:r>
            <a:endParaRPr lang="tr-TR" dirty="0"/>
          </a:p>
        </p:txBody>
      </p:sp>
      <p:sp>
        <p:nvSpPr>
          <p:cNvPr id="4" name="3 Metin kutusu"/>
          <p:cNvSpPr txBox="1"/>
          <p:nvPr/>
        </p:nvSpPr>
        <p:spPr>
          <a:xfrm>
            <a:off x="2786050" y="571480"/>
            <a:ext cx="3571900" cy="584775"/>
          </a:xfrm>
          <a:prstGeom prst="rect">
            <a:avLst/>
          </a:prstGeom>
          <a:noFill/>
        </p:spPr>
        <p:txBody>
          <a:bodyPr wrap="square" rtlCol="0">
            <a:spAutoFit/>
          </a:bodyPr>
          <a:lstStyle/>
          <a:p>
            <a:r>
              <a:rPr lang="tr-TR" sz="3200" b="1" dirty="0" err="1" smtClean="0"/>
              <a:t>OVÇEP’in</a:t>
            </a:r>
            <a:r>
              <a:rPr lang="tr-TR" sz="3200" b="1" dirty="0" smtClean="0"/>
              <a:t> İçeriği</a:t>
            </a:r>
            <a:endParaRPr lang="tr-TR" sz="3200" dirty="0"/>
          </a:p>
        </p:txBody>
      </p:sp>
    </p:spTree>
    <p:extLst>
      <p:ext uri="{BB962C8B-B14F-4D97-AF65-F5344CB8AC3E}">
        <p14:creationId xmlns:p14="http://schemas.microsoft.com/office/powerpoint/2010/main" val="3019510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00174"/>
            <a:ext cx="8258204" cy="4625989"/>
          </a:xfrm>
        </p:spPr>
        <p:txBody>
          <a:bodyPr>
            <a:normAutofit fontScale="92500" lnSpcReduction="10000"/>
          </a:bodyPr>
          <a:lstStyle/>
          <a:p>
            <a:pPr algn="ctr">
              <a:lnSpc>
                <a:spcPct val="90000"/>
              </a:lnSpc>
              <a:buFontTx/>
              <a:buNone/>
            </a:pPr>
            <a:r>
              <a:rPr lang="tr-TR" b="1" dirty="0" smtClean="0">
                <a:latin typeface="Tahoma" pitchFamily="34" charset="0"/>
              </a:rPr>
              <a:t>Çocuk Eğitim Programı </a:t>
            </a:r>
          </a:p>
          <a:p>
            <a:pPr algn="ctr">
              <a:lnSpc>
                <a:spcPct val="90000"/>
              </a:lnSpc>
              <a:buFontTx/>
              <a:buNone/>
            </a:pPr>
            <a:r>
              <a:rPr lang="tr-TR" b="1" dirty="0" smtClean="0">
                <a:latin typeface="Tahoma" pitchFamily="34" charset="0"/>
              </a:rPr>
              <a:t>(Sınıf ÇEP – Ev ÇEP)</a:t>
            </a:r>
          </a:p>
          <a:p>
            <a:pPr>
              <a:lnSpc>
                <a:spcPct val="90000"/>
              </a:lnSpc>
            </a:pPr>
            <a:r>
              <a:rPr lang="tr-TR" dirty="0" smtClean="0">
                <a:latin typeface="Tahoma" pitchFamily="34" charset="0"/>
              </a:rPr>
              <a:t>Okuma yazma öncesi faaliyetler,</a:t>
            </a:r>
          </a:p>
          <a:p>
            <a:pPr>
              <a:lnSpc>
                <a:spcPct val="90000"/>
              </a:lnSpc>
            </a:pPr>
            <a:r>
              <a:rPr lang="tr-TR" dirty="0" smtClean="0">
                <a:latin typeface="Tahoma" pitchFamily="34" charset="0"/>
              </a:rPr>
              <a:t>Aritmetik öncesi faaliyetler,</a:t>
            </a:r>
          </a:p>
          <a:p>
            <a:pPr>
              <a:lnSpc>
                <a:spcPct val="90000"/>
              </a:lnSpc>
            </a:pPr>
            <a:r>
              <a:rPr lang="tr-TR" dirty="0" smtClean="0">
                <a:latin typeface="Tahoma" pitchFamily="34" charset="0"/>
              </a:rPr>
              <a:t>El-göz koordinasyonuna yönelik faaliyetler,</a:t>
            </a:r>
          </a:p>
          <a:p>
            <a:pPr>
              <a:lnSpc>
                <a:spcPct val="90000"/>
              </a:lnSpc>
            </a:pPr>
            <a:r>
              <a:rPr lang="tr-TR" dirty="0" smtClean="0">
                <a:latin typeface="Tahoma" pitchFamily="34" charset="0"/>
              </a:rPr>
              <a:t>Sınıflandırma,</a:t>
            </a:r>
          </a:p>
          <a:p>
            <a:pPr>
              <a:lnSpc>
                <a:spcPct val="90000"/>
              </a:lnSpc>
            </a:pPr>
            <a:r>
              <a:rPr lang="tr-TR" dirty="0" smtClean="0">
                <a:latin typeface="Tahoma" pitchFamily="34" charset="0"/>
              </a:rPr>
              <a:t>Sıralama,</a:t>
            </a:r>
          </a:p>
          <a:p>
            <a:pPr>
              <a:lnSpc>
                <a:spcPct val="90000"/>
              </a:lnSpc>
            </a:pPr>
            <a:r>
              <a:rPr lang="tr-TR" dirty="0" smtClean="0">
                <a:latin typeface="Tahoma" pitchFamily="34" charset="0"/>
              </a:rPr>
              <a:t>Kavramlar,</a:t>
            </a:r>
          </a:p>
          <a:p>
            <a:pPr>
              <a:lnSpc>
                <a:spcPct val="90000"/>
              </a:lnSpc>
            </a:pPr>
            <a:r>
              <a:rPr lang="tr-TR" dirty="0" smtClean="0">
                <a:latin typeface="Tahoma" pitchFamily="34" charset="0"/>
              </a:rPr>
              <a:t>Genel yetenek,</a:t>
            </a:r>
          </a:p>
          <a:p>
            <a:pPr>
              <a:lnSpc>
                <a:spcPct val="90000"/>
              </a:lnSpc>
            </a:pPr>
            <a:r>
              <a:rPr lang="tr-TR" dirty="0" smtClean="0">
                <a:latin typeface="Tahoma" pitchFamily="34" charset="0"/>
              </a:rPr>
              <a:t>Sosyal-duygusal gelişime yönelik faaliyetler</a:t>
            </a:r>
          </a:p>
          <a:p>
            <a:endParaRPr lang="tr-TR" dirty="0"/>
          </a:p>
        </p:txBody>
      </p:sp>
      <p:sp>
        <p:nvSpPr>
          <p:cNvPr id="4" name="3 Metin kutusu"/>
          <p:cNvSpPr txBox="1"/>
          <p:nvPr/>
        </p:nvSpPr>
        <p:spPr>
          <a:xfrm>
            <a:off x="1357290" y="642918"/>
            <a:ext cx="5429288" cy="584775"/>
          </a:xfrm>
          <a:prstGeom prst="rect">
            <a:avLst/>
          </a:prstGeom>
          <a:noFill/>
        </p:spPr>
        <p:txBody>
          <a:bodyPr wrap="square" rtlCol="0">
            <a:spAutoFit/>
          </a:bodyPr>
          <a:lstStyle/>
          <a:p>
            <a:r>
              <a:rPr lang="tr-TR" sz="3200" b="1" dirty="0" smtClean="0"/>
              <a:t>		</a:t>
            </a:r>
            <a:r>
              <a:rPr lang="tr-TR" sz="3200" b="1" dirty="0" err="1" smtClean="0"/>
              <a:t>OVÇEP’in</a:t>
            </a:r>
            <a:r>
              <a:rPr lang="tr-TR" sz="3200" b="1" dirty="0" smtClean="0"/>
              <a:t> İçeriği</a:t>
            </a:r>
            <a:endParaRPr lang="tr-TR" sz="3200" b="1" dirty="0"/>
          </a:p>
        </p:txBody>
      </p:sp>
    </p:spTree>
    <p:extLst>
      <p:ext uri="{BB962C8B-B14F-4D97-AF65-F5344CB8AC3E}">
        <p14:creationId xmlns:p14="http://schemas.microsoft.com/office/powerpoint/2010/main" val="3997166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Aile Mektupları</a:t>
            </a:r>
            <a:endParaRPr lang="tr-TR" dirty="0"/>
          </a:p>
        </p:txBody>
      </p:sp>
      <p:sp>
        <p:nvSpPr>
          <p:cNvPr id="3" name="2 İçerik Yer Tutucusu"/>
          <p:cNvSpPr>
            <a:spLocks noGrp="1"/>
          </p:cNvSpPr>
          <p:nvPr>
            <p:ph idx="1"/>
          </p:nvPr>
        </p:nvSpPr>
        <p:spPr>
          <a:xfrm>
            <a:off x="457200" y="1600200"/>
            <a:ext cx="8219256" cy="3773016"/>
          </a:xfrm>
        </p:spPr>
        <p:txBody>
          <a:bodyPr>
            <a:normAutofit fontScale="62500" lnSpcReduction="20000"/>
          </a:bodyPr>
          <a:lstStyle/>
          <a:p>
            <a:r>
              <a:rPr lang="tr-TR" b="1" dirty="0" smtClean="0"/>
              <a:t>Aile Mektupları Programı</a:t>
            </a:r>
            <a:r>
              <a:rPr lang="tr-TR" dirty="0" smtClean="0"/>
              <a:t> hamilelik ve çocukların 0-3 yaş döneminde anne-babalara destek vermek üzere tasarlanmış 30 mektuptan oluşan bir eğitim programıdır. </a:t>
            </a:r>
          </a:p>
          <a:p>
            <a:r>
              <a:rPr lang="tr-TR" dirty="0" smtClean="0"/>
              <a:t>İlk 6 mektup hamilelik dönemini, sonraki 12 mektup çocuğun 1 yaş dönemini ve kalan 12 mektup bebeğin 2-3 yaş dönemini anlatıyor. Programda anne ve babalara </a:t>
            </a:r>
            <a:r>
              <a:rPr lang="tr-TR" b="1" i="1" dirty="0" smtClean="0"/>
              <a:t>hamilelik öncesi, hamilelik süreci, bebeğin ilk üç yıldaki gelişiminde dikkat edilmesi gereken konular, aşılar, hastalıklardan korunma, beslenme, tuvalet eğitimi, aile içi iletişimin önemi</a:t>
            </a:r>
            <a:r>
              <a:rPr lang="tr-TR" dirty="0" smtClean="0"/>
              <a:t> gibi pek çok konuda bilgiler veriliyor.</a:t>
            </a:r>
          </a:p>
          <a:p>
            <a:r>
              <a:rPr lang="tr-TR" dirty="0" smtClean="0"/>
              <a:t>Program, destek veren kurumlarla işbirliğinde, AÇEV eğitim uzmanlarının ve uzman doktorların eğitimci olarak katıldıkları ücretsiz seminerler şeklinde uygulanmaktadır. </a:t>
            </a:r>
            <a:br>
              <a:rPr lang="tr-TR" dirty="0" smtClean="0"/>
            </a:br>
            <a:r>
              <a:rPr lang="tr-TR" dirty="0" smtClean="0"/>
              <a:t> </a:t>
            </a:r>
            <a:br>
              <a:rPr lang="tr-TR" dirty="0" smtClean="0"/>
            </a:br>
            <a:endParaRPr lang="tr-TR" dirty="0"/>
          </a:p>
        </p:txBody>
      </p:sp>
      <p:pic>
        <p:nvPicPr>
          <p:cNvPr id="4" name="Picture 2" descr="anne çocuk eğitim programı ile ilgili görsel sonucu"/>
          <p:cNvPicPr>
            <a:picLocks noChangeAspect="1" noChangeArrowheads="1"/>
          </p:cNvPicPr>
          <p:nvPr/>
        </p:nvPicPr>
        <p:blipFill>
          <a:blip r:embed="rId2" cstate="print"/>
          <a:srcRect/>
          <a:stretch>
            <a:fillRect/>
          </a:stretch>
        </p:blipFill>
        <p:spPr bwMode="auto">
          <a:xfrm>
            <a:off x="6306521" y="5301208"/>
            <a:ext cx="2657967" cy="1556792"/>
          </a:xfrm>
          <a:prstGeom prst="rect">
            <a:avLst/>
          </a:prstGeom>
          <a:noFill/>
        </p:spPr>
      </p:pic>
    </p:spTree>
    <p:extLst>
      <p:ext uri="{BB962C8B-B14F-4D97-AF65-F5344CB8AC3E}">
        <p14:creationId xmlns:p14="http://schemas.microsoft.com/office/powerpoint/2010/main" val="34548543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ctr" rtl="0">
              <a:spcBef>
                <a:spcPct val="0"/>
              </a:spcBef>
            </a:pPr>
            <a:r>
              <a:rPr lang="tr-TR" sz="2800" b="1" i="1" dirty="0" smtClean="0"/>
              <a:t/>
            </a:r>
            <a:br>
              <a:rPr lang="tr-TR" sz="2800" b="1" i="1" dirty="0" smtClean="0"/>
            </a:br>
            <a:r>
              <a:rPr lang="tr-TR" sz="2800" b="1" i="1" dirty="0"/>
              <a:t/>
            </a:r>
            <a:br>
              <a:rPr lang="tr-TR" sz="2800" b="1" i="1" dirty="0"/>
            </a:br>
            <a:r>
              <a:rPr lang="tr-TR" sz="2800" b="1" i="1" dirty="0" smtClean="0"/>
              <a:t/>
            </a:r>
            <a:br>
              <a:rPr lang="tr-TR" sz="2800" b="1" i="1" dirty="0" smtClean="0"/>
            </a:br>
            <a:r>
              <a:rPr lang="tr-TR" sz="2800" b="1" i="1" dirty="0" smtClean="0"/>
              <a:t>Üniversiteler</a:t>
            </a:r>
            <a:r>
              <a:rPr lang="tr-TR" sz="2800" b="1" i="1" dirty="0"/>
              <a:t>, Milli Eğitim Bakanlığı ve Sivil Toplum Kuruluşları Tarafından Düzenlenen Aile Eğitim Programları</a:t>
            </a:r>
            <a:r>
              <a:rPr lang="tr-TR" sz="2800" dirty="0"/>
              <a:t/>
            </a:r>
            <a:br>
              <a:rPr lang="tr-TR" sz="2800" dirty="0"/>
            </a:br>
            <a:endParaRPr lang="tr-TR" sz="2800" dirty="0"/>
          </a:p>
        </p:txBody>
      </p:sp>
      <p:sp>
        <p:nvSpPr>
          <p:cNvPr id="3" name="İçerik Yer Tutucusu 2"/>
          <p:cNvSpPr>
            <a:spLocks noGrp="1"/>
          </p:cNvSpPr>
          <p:nvPr>
            <p:ph idx="1"/>
          </p:nvPr>
        </p:nvSpPr>
        <p:spPr>
          <a:xfrm>
            <a:off x="323528" y="2276872"/>
            <a:ext cx="8363272" cy="3849291"/>
          </a:xfrm>
        </p:spPr>
        <p:txBody>
          <a:bodyPr>
            <a:normAutofit lnSpcReduction="10000"/>
          </a:bodyPr>
          <a:lstStyle/>
          <a:p>
            <a:r>
              <a:rPr lang="tr-TR" dirty="0"/>
              <a:t>Anne Baba Okulu, </a:t>
            </a:r>
            <a:endParaRPr lang="tr-TR" dirty="0" smtClean="0"/>
          </a:p>
          <a:p>
            <a:r>
              <a:rPr lang="tr-TR" dirty="0" smtClean="0"/>
              <a:t>Benim </a:t>
            </a:r>
            <a:r>
              <a:rPr lang="tr-TR" dirty="0"/>
              <a:t>Ailem Aile ve Çocuk Eğitimi Programı,  </a:t>
            </a:r>
            <a:endParaRPr lang="tr-TR" dirty="0" smtClean="0"/>
          </a:p>
          <a:p>
            <a:r>
              <a:rPr lang="tr-TR" dirty="0" smtClean="0"/>
              <a:t>Kadın </a:t>
            </a:r>
            <a:r>
              <a:rPr lang="tr-TR" dirty="0"/>
              <a:t>Emeğini Değerlendirme Vakfı Çalışmaları, </a:t>
            </a:r>
            <a:endParaRPr lang="tr-TR" dirty="0" smtClean="0"/>
          </a:p>
          <a:p>
            <a:r>
              <a:rPr lang="tr-TR" dirty="0" smtClean="0"/>
              <a:t>Anne-Baba-Çocuk </a:t>
            </a:r>
            <a:r>
              <a:rPr lang="tr-TR" dirty="0"/>
              <a:t>Eğitimi Projesi, </a:t>
            </a:r>
            <a:endParaRPr lang="tr-TR" dirty="0" smtClean="0"/>
          </a:p>
          <a:p>
            <a:r>
              <a:rPr lang="tr-TR" dirty="0" smtClean="0"/>
              <a:t>Mobil </a:t>
            </a:r>
            <a:r>
              <a:rPr lang="tr-TR" dirty="0"/>
              <a:t>Anaokulu Projesi, </a:t>
            </a:r>
            <a:endParaRPr lang="tr-TR" dirty="0" smtClean="0"/>
          </a:p>
          <a:p>
            <a:r>
              <a:rPr lang="tr-TR" dirty="0" smtClean="0"/>
              <a:t>Gazi </a:t>
            </a:r>
            <a:r>
              <a:rPr lang="tr-TR" dirty="0"/>
              <a:t>üniversitesi Aile Çocuk Eğitim Programı </a:t>
            </a:r>
          </a:p>
          <a:p>
            <a:r>
              <a:rPr lang="tr-TR" dirty="0" smtClean="0"/>
              <a:t>MEB </a:t>
            </a:r>
            <a:r>
              <a:rPr lang="tr-TR" dirty="0"/>
              <a:t>Aile Eğitimi Kurs Programı</a:t>
            </a:r>
          </a:p>
        </p:txBody>
      </p:sp>
    </p:spTree>
    <p:extLst>
      <p:ext uri="{BB962C8B-B14F-4D97-AF65-F5344CB8AC3E}">
        <p14:creationId xmlns:p14="http://schemas.microsoft.com/office/powerpoint/2010/main" val="54092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Anne Baba Okulu</a:t>
            </a:r>
            <a:endParaRPr lang="tr-TR" dirty="0"/>
          </a:p>
        </p:txBody>
      </p:sp>
      <p:sp>
        <p:nvSpPr>
          <p:cNvPr id="3" name="2 İçerik Yer Tutucusu"/>
          <p:cNvSpPr>
            <a:spLocks noGrp="1"/>
          </p:cNvSpPr>
          <p:nvPr>
            <p:ph idx="1"/>
          </p:nvPr>
        </p:nvSpPr>
        <p:spPr>
          <a:xfrm>
            <a:off x="3563888" y="1772816"/>
            <a:ext cx="5112568" cy="4525963"/>
          </a:xfrm>
        </p:spPr>
        <p:txBody>
          <a:bodyPr>
            <a:normAutofit fontScale="62500" lnSpcReduction="20000"/>
          </a:bodyPr>
          <a:lstStyle/>
          <a:p>
            <a:r>
              <a:rPr lang="tr-TR" dirty="0" smtClean="0"/>
              <a:t>Ana-baba okulu çalışmalarının temeli ülkemizde anne-babalara yönelik haftalık sohbet toplantılarıyla atılmıştır.</a:t>
            </a:r>
          </a:p>
          <a:p>
            <a:r>
              <a:rPr lang="tr-TR" dirty="0" smtClean="0"/>
              <a:t>Sistemli ve programlı Ana-Baba Okulu ise İstanbul Üniversitesi Edebiyat Fakültesi Eğitim Bilimleri bölümü tarafından 1989 yılından itibaren gerçekleştirilmiştir. Bu program Prof. Dr. Haluk </a:t>
            </a:r>
            <a:r>
              <a:rPr lang="tr-TR" dirty="0" err="1" smtClean="0"/>
              <a:t>Yavuzer</a:t>
            </a:r>
            <a:r>
              <a:rPr lang="tr-TR" dirty="0" smtClean="0"/>
              <a:t> tarafından başlatılmış halen çeşitli kuruluşlar tarafından yürütmektedir. </a:t>
            </a:r>
          </a:p>
          <a:p>
            <a:r>
              <a:rPr lang="tr-TR" dirty="0" smtClean="0"/>
              <a:t>Eğitimlerde öncelikle konuyla ilgili kuramsal bilgi verilmiş,  ardından katılımcıların soruları cevaplanmıştır. Daha sonra ise serbest tartışma ortamı oluşturularak sorun çözme aşamalarının yaşandığı grup tartışmaları yapılmıştır.</a:t>
            </a:r>
          </a:p>
        </p:txBody>
      </p:sp>
      <p:pic>
        <p:nvPicPr>
          <p:cNvPr id="1026" name="Picture 2" descr="http://static.idefix.com/cache/0/270/40994">
            <a:hlinkClick r:id="rId2"/>
          </p:cNvPr>
          <p:cNvPicPr>
            <a:picLocks noChangeAspect="1" noChangeArrowheads="1"/>
          </p:cNvPicPr>
          <p:nvPr/>
        </p:nvPicPr>
        <p:blipFill>
          <a:blip r:embed="rId3" cstate="print"/>
          <a:srcRect/>
          <a:stretch>
            <a:fillRect/>
          </a:stretch>
        </p:blipFill>
        <p:spPr bwMode="auto">
          <a:xfrm>
            <a:off x="107504" y="1988841"/>
            <a:ext cx="3312368" cy="486916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435280" cy="5793507"/>
          </a:xfrm>
        </p:spPr>
        <p:txBody>
          <a:bodyPr>
            <a:normAutofit fontScale="77500" lnSpcReduction="20000"/>
          </a:bodyPr>
          <a:lstStyle/>
          <a:p>
            <a:r>
              <a:rPr lang="tr-TR" dirty="0" smtClean="0">
                <a:latin typeface="Times New Roman" pitchFamily="18" charset="0"/>
                <a:cs typeface="Times New Roman" pitchFamily="18" charset="0"/>
              </a:rPr>
              <a:t>Projenin genel hedefi; anne-babaların çocuklarına istenilen davranış ve alışkanlıkları kazandırabilmesine, çocuklarının özdenetim sahibi, duygu ve düşüncelerini özgürce ifade edebilen bireyler olmalarını sağlamalarına yardımcı olmaktır. Bu da anne-babaların çocuklarını tanımaları ve onlarla sağlıklı bir iletişim kurmaları ile sağlanır. </a:t>
            </a:r>
          </a:p>
          <a:p>
            <a:r>
              <a:rPr lang="tr-TR" dirty="0" smtClean="0">
                <a:latin typeface="Times New Roman" pitchFamily="18" charset="0"/>
                <a:cs typeface="Times New Roman" pitchFamily="18" charset="0"/>
              </a:rPr>
              <a:t>Anne-babaların çocuklarına karşı olumlu tutum ve davranışlar geliştirmelerini sağlamak için anne-babalara çocukları ile nasıl iletişim kuracaklarını anlatmak, çocuğun gelişim özellikleri konusunda bilgilendirmek, etkili anne-baba eğitiminden cinsel gelişime kadar çocukları ve gençleri ilgilendiren farklı konularda anne-babalara rehberlik etmek hedeflenmiştir. </a:t>
            </a:r>
          </a:p>
          <a:p>
            <a:r>
              <a:rPr lang="tr-TR" dirty="0" smtClean="0">
                <a:latin typeface="Times New Roman" pitchFamily="18" charset="0"/>
                <a:cs typeface="Times New Roman" pitchFamily="18" charset="0"/>
              </a:rPr>
              <a:t>Anne Baba Okulunda, anne-babaların çocuklarına karşı tutum ve davranışlarını olumlu yönde geliştirmek, sağlıklı aile için iletişim kurabilmeye yönelik çeşitli konularda bilgi vermek ve rehberlik etmek amaçlanmaktadır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412058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2"/>
            <a:r>
              <a:rPr lang="tr-TR" sz="2800" b="1" dirty="0">
                <a:latin typeface="Tw Cen MT" panose="020B0602020104020603" pitchFamily="34" charset="0"/>
              </a:rPr>
              <a:t>Benim Ailem Aile ve Çocuk Eğitimi Programı</a:t>
            </a:r>
            <a:endParaRPr lang="tr-TR" sz="2800" dirty="0">
              <a:latin typeface="Tw Cen MT" panose="020B0602020104020603" pitchFamily="34" charset="0"/>
            </a:endParaRPr>
          </a:p>
        </p:txBody>
      </p:sp>
      <p:sp>
        <p:nvSpPr>
          <p:cNvPr id="3" name="2 İçerik Yer Tutucusu"/>
          <p:cNvSpPr>
            <a:spLocks noGrp="1"/>
          </p:cNvSpPr>
          <p:nvPr>
            <p:ph idx="1"/>
          </p:nvPr>
        </p:nvSpPr>
        <p:spPr>
          <a:xfrm>
            <a:off x="273050" y="1340768"/>
            <a:ext cx="6747222" cy="5328592"/>
          </a:xfrm>
        </p:spPr>
        <p:txBody>
          <a:bodyPr>
            <a:normAutofit fontScale="62500" lnSpcReduction="20000"/>
          </a:bodyPr>
          <a:lstStyle/>
          <a:p>
            <a:pPr marL="0" indent="0">
              <a:buNone/>
            </a:pPr>
            <a:r>
              <a:rPr lang="tr-TR" dirty="0"/>
              <a:t>Aile Çocuk Eğitim programı Türkiye’de Erken Çocukluk Hizmetlerinin yaygınlaştırılmasında kurumsal eğitime alternatif bir model olarak geliştirilen programlardan biridir. </a:t>
            </a:r>
            <a:endParaRPr lang="tr-TR" dirty="0" smtClean="0"/>
          </a:p>
          <a:p>
            <a:pPr marL="0" indent="0">
              <a:buNone/>
            </a:pPr>
            <a:endParaRPr lang="tr-TR" dirty="0" smtClean="0"/>
          </a:p>
          <a:p>
            <a:pPr marL="0" indent="0">
              <a:buNone/>
            </a:pPr>
            <a:r>
              <a:rPr lang="tr-TR" dirty="0" smtClean="0"/>
              <a:t>1988 </a:t>
            </a:r>
            <a:r>
              <a:rPr lang="tr-TR" dirty="0"/>
              <a:t>yılında, Gazi Üniversitesi, Mesleki Eğitim Fakültesi’nde başlatılan 0-4 yaş Erken Çocukluk Eğitimi Projesi’nin sonuçlarına dayalı olarak “0-4 Yaş Anne-Çocuk Eğitimi Programı” geliştirilmiştir. </a:t>
            </a:r>
            <a:endParaRPr lang="tr-TR" dirty="0" smtClean="0"/>
          </a:p>
          <a:p>
            <a:pPr marL="0" indent="0">
              <a:buNone/>
            </a:pPr>
            <a:endParaRPr lang="tr-TR" dirty="0"/>
          </a:p>
          <a:p>
            <a:pPr marL="0" indent="0">
              <a:buNone/>
            </a:pPr>
            <a:r>
              <a:rPr lang="tr-TR" dirty="0" smtClean="0"/>
              <a:t>Gazi </a:t>
            </a:r>
            <a:r>
              <a:rPr lang="tr-TR" dirty="0"/>
              <a:t>Üniversitesi, MEB Çıraklık ve Yaygın Eğitim Genel Müdürlüğü ve UNICEF işbirliğinde yaygınlaştırma çalışmaları 1993 yılında başlatılmıştır</a:t>
            </a:r>
            <a:r>
              <a:rPr lang="tr-TR" dirty="0" smtClean="0"/>
              <a:t>.</a:t>
            </a:r>
          </a:p>
          <a:p>
            <a:pPr marL="0" indent="0">
              <a:buNone/>
            </a:pPr>
            <a:endParaRPr lang="tr-TR" dirty="0"/>
          </a:p>
          <a:p>
            <a:pPr marL="0" indent="0">
              <a:buNone/>
            </a:pPr>
            <a:r>
              <a:rPr lang="tr-TR" dirty="0" smtClean="0"/>
              <a:t> </a:t>
            </a:r>
            <a:r>
              <a:rPr lang="tr-TR" dirty="0"/>
              <a:t>0-4 Yaş Anne-Eğitimi Programı 2003 yılından itibaren yenileme ve geliştirme çalışmalarıyla 0-6 Yaş Aile Çocuk Eğitimi programı adı altında (Ankara, İstanbul, İzmir, Mersin, Samsun, Diyarbakır) illerinde pilot olarak uygulanmaya başlanmıştır (Bekman ve </a:t>
            </a:r>
            <a:r>
              <a:rPr lang="tr-TR" dirty="0" err="1"/>
              <a:t>Gürlesel</a:t>
            </a:r>
            <a:r>
              <a:rPr lang="tr-TR" dirty="0"/>
              <a:t>, 2005; Temel, 2003). </a:t>
            </a:r>
          </a:p>
        </p:txBody>
      </p:sp>
      <p:sp>
        <p:nvSpPr>
          <p:cNvPr id="1026" name="AutoShape 2" descr="benim ailem projesi ile ilgili görsel sonucu"/>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descr="C:\Users\user\Desktop\untitled.png"/>
          <p:cNvPicPr>
            <a:picLocks noChangeAspect="1" noChangeArrowheads="1"/>
          </p:cNvPicPr>
          <p:nvPr/>
        </p:nvPicPr>
        <p:blipFill>
          <a:blip r:embed="rId2" cstate="print"/>
          <a:srcRect/>
          <a:stretch>
            <a:fillRect/>
          </a:stretch>
        </p:blipFill>
        <p:spPr bwMode="auto">
          <a:xfrm>
            <a:off x="7020272" y="1124744"/>
            <a:ext cx="1944216" cy="2736304"/>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91264" cy="5361459"/>
          </a:xfrm>
        </p:spPr>
        <p:txBody>
          <a:bodyPr>
            <a:normAutofit fontScale="85000" lnSpcReduction="20000"/>
          </a:bodyPr>
          <a:lstStyle/>
          <a:p>
            <a:r>
              <a:rPr lang="tr-TR" dirty="0"/>
              <a:t>Benim Ailem Aile ve Çocuk Eğitim Programı, </a:t>
            </a:r>
            <a:r>
              <a:rPr lang="tr-TR" dirty="0" err="1"/>
              <a:t>sosyo</a:t>
            </a:r>
            <a:r>
              <a:rPr lang="tr-TR" dirty="0"/>
              <a:t>-ekonomik yönden elverişsiz koşullarda yaşayan 0-6 yaş çocukları ve ailelerini hedef almaktadır. </a:t>
            </a:r>
            <a:endParaRPr lang="tr-TR" dirty="0" smtClean="0"/>
          </a:p>
          <a:p>
            <a:r>
              <a:rPr lang="tr-TR" dirty="0" smtClean="0"/>
              <a:t>Program </a:t>
            </a:r>
            <a:r>
              <a:rPr lang="tr-TR" dirty="0"/>
              <a:t>0-3 yaşta çocuğu olan anneler için haftalık 40 dakika süren ev ziyaretleri, ayda bir defa yapılan grup toplantıları yolu ile </a:t>
            </a:r>
            <a:r>
              <a:rPr lang="tr-TR" dirty="0" smtClean="0"/>
              <a:t>yürütülmektedir.</a:t>
            </a:r>
          </a:p>
          <a:p>
            <a:r>
              <a:rPr lang="tr-TR" dirty="0" smtClean="0"/>
              <a:t> </a:t>
            </a:r>
            <a:r>
              <a:rPr lang="tr-TR" dirty="0"/>
              <a:t>Aynı şekilde 3-6 yaşta çocuğu olan anneler için program grup toplantıları ve 15 günde bir yapılan ev ziyaretleri yolu ile sürdürülmektedir. </a:t>
            </a:r>
            <a:endParaRPr lang="tr-TR" dirty="0" smtClean="0"/>
          </a:p>
          <a:p>
            <a:r>
              <a:rPr lang="tr-TR" dirty="0" smtClean="0"/>
              <a:t>Programda </a:t>
            </a:r>
            <a:r>
              <a:rPr lang="tr-TR" dirty="0"/>
              <a:t>ev ziyaretleri 4. haftadan sonra başlamaktadır. 0-3 yaş grubunda çocuğu olan her anneye en az 4 ev ziyareti, 3-6 yaş çocuğu olan her anneye de en az 2 ev ziyareti yapılmaktadır. Program 18 hafta boyunca her hafta 2 saatlik toplantılar şeklinde gerçekleştirilmektedir</a:t>
            </a:r>
          </a:p>
        </p:txBody>
      </p:sp>
    </p:spTree>
    <p:extLst>
      <p:ext uri="{BB962C8B-B14F-4D97-AF65-F5344CB8AC3E}">
        <p14:creationId xmlns:p14="http://schemas.microsoft.com/office/powerpoint/2010/main" val="2486213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147248" cy="724942"/>
          </a:xfrm>
        </p:spPr>
        <p:txBody>
          <a:bodyPr>
            <a:noAutofit/>
          </a:bodyPr>
          <a:lstStyle/>
          <a:p>
            <a:pPr lvl="2" algn="ctr" rtl="0">
              <a:spcBef>
                <a:spcPct val="0"/>
              </a:spcBef>
            </a:pPr>
            <a:r>
              <a:rPr lang="tr-TR" sz="2800" b="1" dirty="0">
                <a:latin typeface="Tw Cen MT" panose="020B0602020104020603" pitchFamily="34" charset="0"/>
              </a:rPr>
              <a:t>Kadın Emeğini Değerlendirme Vakfı (KEDV)  </a:t>
            </a:r>
            <a:r>
              <a:rPr lang="tr-TR" sz="2800" b="1" dirty="0" smtClean="0">
                <a:latin typeface="Tw Cen MT" panose="020B0602020104020603" pitchFamily="34" charset="0"/>
              </a:rPr>
              <a:t>Çalışmaları</a:t>
            </a:r>
            <a:r>
              <a:rPr lang="tr-TR" sz="2800" dirty="0">
                <a:latin typeface="Tw Cen MT" panose="020B0602020104020603" pitchFamily="34" charset="0"/>
              </a:rPr>
              <a:t/>
            </a:r>
            <a:br>
              <a:rPr lang="tr-TR" sz="2800" dirty="0">
                <a:latin typeface="Tw Cen MT" panose="020B0602020104020603" pitchFamily="34" charset="0"/>
              </a:rPr>
            </a:br>
            <a:endParaRPr lang="tr-TR" sz="2800" dirty="0">
              <a:latin typeface="Tw Cen MT" panose="020B0602020104020603" pitchFamily="34" charset="0"/>
            </a:endParaRPr>
          </a:p>
        </p:txBody>
      </p:sp>
      <p:sp>
        <p:nvSpPr>
          <p:cNvPr id="3" name="İçerik Yer Tutucusu 2"/>
          <p:cNvSpPr>
            <a:spLocks noGrp="1"/>
          </p:cNvSpPr>
          <p:nvPr>
            <p:ph idx="1"/>
          </p:nvPr>
        </p:nvSpPr>
        <p:spPr>
          <a:xfrm>
            <a:off x="457200" y="1600200"/>
            <a:ext cx="6347048" cy="4525963"/>
          </a:xfrm>
        </p:spPr>
        <p:txBody>
          <a:bodyPr>
            <a:normAutofit fontScale="77500" lnSpcReduction="20000"/>
          </a:bodyPr>
          <a:lstStyle/>
          <a:p>
            <a:r>
              <a:rPr lang="tr-TR" dirty="0"/>
              <a:t>Kadın Emeğini Değerlendirme Vakfı (KEDV), 1986 yılında kurulmuş kar amacı gütmeyen bir sivil toplum örgütüdür. KEDV, kadınların yaşam kalitelerini ve ekonomik durumlarını iyileştirmelerine destek olmayı ve yerel kalkınmada liderliklerini güçlendirmeyi amaçlamaktadır. </a:t>
            </a:r>
            <a:endParaRPr lang="tr-TR" dirty="0" smtClean="0"/>
          </a:p>
          <a:p>
            <a:endParaRPr lang="tr-TR" dirty="0"/>
          </a:p>
          <a:p>
            <a:r>
              <a:rPr lang="tr-TR" dirty="0" smtClean="0"/>
              <a:t>Uluslararası </a:t>
            </a:r>
            <a:r>
              <a:rPr lang="tr-TR" dirty="0"/>
              <a:t>ve ulusal pek çok kurum ve bölge halkı ile işbirliği içinde çalışan KEDV, kadınların ekonomik sürece katılımlarını artırmak amacıyla, eğitim, kredi, danışmanlık ve pazarlama desteği vermektedir. </a:t>
            </a:r>
          </a:p>
        </p:txBody>
      </p:sp>
      <p:pic>
        <p:nvPicPr>
          <p:cNvPr id="2050" name="Picture 2" descr="kedv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429000"/>
            <a:ext cx="1793776" cy="17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2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Çok Bileşenli Aile Eğitim Modelleri</a:t>
            </a:r>
            <a:endParaRPr lang="tr-TR" dirty="0"/>
          </a:p>
        </p:txBody>
      </p:sp>
      <p:sp>
        <p:nvSpPr>
          <p:cNvPr id="3" name="İçerik Yer Tutucusu 2"/>
          <p:cNvSpPr>
            <a:spLocks noGrp="1"/>
          </p:cNvSpPr>
          <p:nvPr>
            <p:ph idx="1"/>
          </p:nvPr>
        </p:nvSpPr>
        <p:spPr/>
        <p:txBody>
          <a:bodyPr>
            <a:normAutofit lnSpcReduction="10000"/>
          </a:bodyPr>
          <a:lstStyle/>
          <a:p>
            <a:r>
              <a:rPr lang="tr-TR" sz="2000" dirty="0"/>
              <a:t>Çok bileşenli aile eğitim modelleri çocuk ve ailenin bireysel ihtiyaçlarına yönelik birden fazla hizmet sunan programlardır.  </a:t>
            </a:r>
            <a:endParaRPr lang="tr-TR" sz="2000" dirty="0" smtClean="0"/>
          </a:p>
          <a:p>
            <a:endParaRPr lang="tr-TR" sz="2000" dirty="0" smtClean="0"/>
          </a:p>
          <a:p>
            <a:r>
              <a:rPr lang="tr-TR" sz="2000" dirty="0" smtClean="0"/>
              <a:t>Örneğin </a:t>
            </a:r>
            <a:r>
              <a:rPr lang="tr-TR" sz="2000" dirty="0"/>
              <a:t>ev ziyaretleri, ebeveynlere meslek edindirme kursları, ebeveyn eğitimleri, toplum desteği ya da çocuğa okul öncesi eğitim fırsatı sunan programlar bu gruba girmektedir.  </a:t>
            </a:r>
            <a:endParaRPr lang="tr-TR" sz="2000" dirty="0" smtClean="0"/>
          </a:p>
          <a:p>
            <a:endParaRPr lang="tr-TR" sz="2000" dirty="0" smtClean="0"/>
          </a:p>
          <a:p>
            <a:r>
              <a:rPr lang="tr-TR" sz="2000" dirty="0" smtClean="0"/>
              <a:t>Aile </a:t>
            </a:r>
            <a:r>
              <a:rPr lang="tr-TR" sz="2000" dirty="0"/>
              <a:t>Birlikleri (</a:t>
            </a:r>
            <a:r>
              <a:rPr lang="tr-TR" sz="2000" dirty="0" err="1"/>
              <a:t>Family</a:t>
            </a:r>
            <a:r>
              <a:rPr lang="tr-TR" sz="2000" dirty="0"/>
              <a:t> </a:t>
            </a:r>
            <a:r>
              <a:rPr lang="tr-TR" sz="2000" dirty="0" err="1"/>
              <a:t>Coops</a:t>
            </a:r>
            <a:r>
              <a:rPr lang="tr-TR" sz="2000" dirty="0"/>
              <a:t>) </a:t>
            </a:r>
            <a:r>
              <a:rPr lang="tr-TR" sz="2000" dirty="0" smtClean="0"/>
              <a:t>,</a:t>
            </a:r>
          </a:p>
          <a:p>
            <a:r>
              <a:rPr lang="tr-TR" sz="2000" dirty="0" smtClean="0"/>
              <a:t> </a:t>
            </a:r>
            <a:r>
              <a:rPr lang="tr-TR" sz="2000" dirty="0"/>
              <a:t>Erken Başlangıç Programı (</a:t>
            </a:r>
            <a:r>
              <a:rPr lang="tr-TR" sz="2000" dirty="0" err="1"/>
              <a:t>Head</a:t>
            </a:r>
            <a:r>
              <a:rPr lang="tr-TR" sz="2000" dirty="0"/>
              <a:t> Start), </a:t>
            </a:r>
            <a:endParaRPr lang="tr-TR" sz="2000" dirty="0" smtClean="0"/>
          </a:p>
          <a:p>
            <a:r>
              <a:rPr lang="tr-TR" sz="2000" dirty="0" smtClean="0"/>
              <a:t>Erken </a:t>
            </a:r>
            <a:r>
              <a:rPr lang="tr-TR" sz="2000" dirty="0"/>
              <a:t>Güçlü Başlangıç (</a:t>
            </a:r>
            <a:r>
              <a:rPr lang="tr-TR" sz="2000" dirty="0" err="1"/>
              <a:t>Early</a:t>
            </a:r>
            <a:r>
              <a:rPr lang="tr-TR" sz="2000" dirty="0"/>
              <a:t> </a:t>
            </a:r>
            <a:r>
              <a:rPr lang="tr-TR" sz="2000" dirty="0" err="1"/>
              <a:t>Head</a:t>
            </a:r>
            <a:r>
              <a:rPr lang="tr-TR" sz="2000" dirty="0"/>
              <a:t> Start</a:t>
            </a:r>
            <a:r>
              <a:rPr lang="tr-TR" sz="2000" dirty="0" smtClean="0"/>
              <a:t>),</a:t>
            </a:r>
          </a:p>
          <a:p>
            <a:r>
              <a:rPr lang="tr-TR" sz="2000" dirty="0" smtClean="0"/>
              <a:t> </a:t>
            </a:r>
            <a:r>
              <a:rPr lang="en-US" sz="2000" dirty="0" err="1"/>
              <a:t>Eşit</a:t>
            </a:r>
            <a:r>
              <a:rPr lang="en-US" sz="2000" dirty="0"/>
              <a:t> </a:t>
            </a:r>
            <a:r>
              <a:rPr lang="en-US" sz="2000" dirty="0" err="1"/>
              <a:t>Başlangıç</a:t>
            </a:r>
            <a:r>
              <a:rPr lang="en-US" sz="2000" dirty="0"/>
              <a:t> </a:t>
            </a:r>
            <a:r>
              <a:rPr lang="en-US" sz="2000" dirty="0" err="1"/>
              <a:t>Programı</a:t>
            </a:r>
            <a:r>
              <a:rPr lang="en-US" sz="2000" dirty="0"/>
              <a:t> (Even Start Program)</a:t>
            </a:r>
            <a:r>
              <a:rPr lang="tr-TR" sz="2000" dirty="0"/>
              <a:t>, </a:t>
            </a:r>
            <a:endParaRPr lang="tr-TR" sz="2000" dirty="0" smtClean="0"/>
          </a:p>
          <a:p>
            <a:r>
              <a:rPr lang="tr-TR" sz="2000" dirty="0" smtClean="0"/>
              <a:t> </a:t>
            </a:r>
            <a:r>
              <a:rPr lang="tr-TR" sz="2000" dirty="0"/>
              <a:t>Minnesota Erken Çocukluk Aile Eğitim Programı (ECFE- Minnesota </a:t>
            </a:r>
            <a:r>
              <a:rPr lang="tr-TR" sz="2000" dirty="0" err="1"/>
              <a:t>Early</a:t>
            </a:r>
            <a:r>
              <a:rPr lang="tr-TR" sz="2000" dirty="0"/>
              <a:t> </a:t>
            </a:r>
            <a:r>
              <a:rPr lang="tr-TR" sz="2000" dirty="0" err="1"/>
              <a:t>Childhood</a:t>
            </a:r>
            <a:r>
              <a:rPr lang="tr-TR" sz="2000" dirty="0"/>
              <a:t> </a:t>
            </a:r>
            <a:r>
              <a:rPr lang="tr-TR" sz="2000" dirty="0" err="1"/>
              <a:t>Family</a:t>
            </a:r>
            <a:r>
              <a:rPr lang="tr-TR" sz="2000" dirty="0"/>
              <a:t> </a:t>
            </a:r>
            <a:r>
              <a:rPr lang="tr-TR" sz="2000" dirty="0" err="1"/>
              <a:t>Education</a:t>
            </a:r>
            <a:r>
              <a:rPr lang="tr-TR" sz="2000" dirty="0" smtClean="0"/>
              <a:t>)</a:t>
            </a:r>
            <a:endParaRPr lang="tr-TR" sz="2000" dirty="0"/>
          </a:p>
        </p:txBody>
      </p:sp>
    </p:spTree>
    <p:extLst>
      <p:ext uri="{BB962C8B-B14F-4D97-AF65-F5344CB8AC3E}">
        <p14:creationId xmlns:p14="http://schemas.microsoft.com/office/powerpoint/2010/main" val="2749022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95936" y="404664"/>
            <a:ext cx="4690863" cy="5721499"/>
          </a:xfrm>
        </p:spPr>
        <p:txBody>
          <a:bodyPr>
            <a:normAutofit fontScale="92500" lnSpcReduction="20000"/>
          </a:bodyPr>
          <a:lstStyle/>
          <a:p>
            <a:r>
              <a:rPr lang="tr-TR" dirty="0"/>
              <a:t>KEDV tarafından geliştirilen Kadın ve Çocuk Merkezlerinde uygulanan Mahalle Yuvaları/Oyun Odaları ve Mahalle Anneliği modelleri hem çocukların bakım ve eğitim ihtiyacına ve hem de dar gelirli kadınların kendi aileleri ve çevrelerinin yaşam koşullarını iyileştirme ve kamusal alanda var olma </a:t>
            </a:r>
            <a:r>
              <a:rPr lang="tr-TR" dirty="0" smtClean="0"/>
              <a:t>ihtiyacına </a:t>
            </a:r>
            <a:r>
              <a:rPr lang="tr-TR" dirty="0"/>
              <a:t>çözüm getiren önemli bir alternatif oluşturmaktadır. </a:t>
            </a:r>
          </a:p>
          <a:p>
            <a:endParaRPr lang="tr-TR" dirty="0" smtClean="0"/>
          </a:p>
          <a:p>
            <a:endParaRPr lang="tr-TR" dirty="0"/>
          </a:p>
        </p:txBody>
      </p:sp>
      <p:pic>
        <p:nvPicPr>
          <p:cNvPr id="3076" name="Picture 4" descr="kedv mahalle yuvalar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361883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92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3848" y="476672"/>
            <a:ext cx="5482952" cy="5649491"/>
          </a:xfrm>
        </p:spPr>
        <p:txBody>
          <a:bodyPr>
            <a:normAutofit fontScale="70000" lnSpcReduction="20000"/>
          </a:bodyPr>
          <a:lstStyle/>
          <a:p>
            <a:r>
              <a:rPr lang="tr-TR" dirty="0"/>
              <a:t>Kadın ve Çocuk Merkezleri’nde çocuğu merkez alan; çocuk, eğitici, aile ve çevreyi buluşturan ve hepsi için karşılıklı öğrenme süreci yaratan; katılıma açık bir eğitim anlayışı benimsenmiştir. </a:t>
            </a:r>
            <a:endParaRPr lang="tr-TR" dirty="0" smtClean="0"/>
          </a:p>
          <a:p>
            <a:endParaRPr lang="tr-TR" dirty="0"/>
          </a:p>
          <a:p>
            <a:r>
              <a:rPr lang="tr-TR" dirty="0" smtClean="0"/>
              <a:t>Öncelikle </a:t>
            </a:r>
            <a:r>
              <a:rPr lang="tr-TR" dirty="0"/>
              <a:t>merkezlerde bir araya gelen ve hizmete ihtiyaç duyan kadınlar mahallelerindeki 0-6 yaş çocukların durumlarını ve ihtiyaçlarını belirlemektedirler. </a:t>
            </a:r>
            <a:endParaRPr lang="tr-TR" dirty="0" smtClean="0"/>
          </a:p>
          <a:p>
            <a:endParaRPr lang="tr-TR" dirty="0"/>
          </a:p>
          <a:p>
            <a:r>
              <a:rPr lang="tr-TR" dirty="0" smtClean="0"/>
              <a:t>İhtiyaçlar </a:t>
            </a:r>
            <a:r>
              <a:rPr lang="tr-TR" dirty="0"/>
              <a:t>doğrultusunda verilecek hizmetin belirlenmesinin ardından KEDV, kadınların Kadın ve Çocuk Merkezleri açmalarına, yerel kaynakları harekete geçirebilmelerine ve kurumsal kimlik kazanabilmeleri için kooperatif kurmalarına destek vermektedir (KEDV, 2016).</a:t>
            </a:r>
          </a:p>
          <a:p>
            <a:endParaRPr lang="tr-TR" dirty="0"/>
          </a:p>
        </p:txBody>
      </p:sp>
      <p:pic>
        <p:nvPicPr>
          <p:cNvPr id="4" name="Picture 2" descr="kedv mahalle anaokull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4" y="1556792"/>
            <a:ext cx="326868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47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20688"/>
            <a:ext cx="7931224" cy="796950"/>
          </a:xfrm>
        </p:spPr>
        <p:txBody>
          <a:bodyPr>
            <a:normAutofit fontScale="90000"/>
          </a:bodyPr>
          <a:lstStyle/>
          <a:p>
            <a:pPr lvl="2"/>
            <a:r>
              <a:rPr lang="tr-TR" sz="2800" b="1" dirty="0"/>
              <a:t>Anne-Baba-Çocuk Eğitimi Projesi (ABÇEP)</a:t>
            </a:r>
            <a:br>
              <a:rPr lang="tr-TR" sz="2800" b="1" dirty="0"/>
            </a:br>
            <a:r>
              <a:rPr lang="tr-TR" b="1" dirty="0"/>
              <a:t> </a:t>
            </a:r>
            <a:r>
              <a:rPr lang="tr-TR" sz="1600" dirty="0"/>
              <a:t/>
            </a:r>
            <a:br>
              <a:rPr lang="tr-TR" sz="1600" dirty="0"/>
            </a:br>
            <a:endParaRPr lang="tr-TR" dirty="0"/>
          </a:p>
        </p:txBody>
      </p:sp>
      <p:sp>
        <p:nvSpPr>
          <p:cNvPr id="3" name="İçerik Yer Tutucusu 2"/>
          <p:cNvSpPr>
            <a:spLocks noGrp="1"/>
          </p:cNvSpPr>
          <p:nvPr>
            <p:ph idx="1"/>
          </p:nvPr>
        </p:nvSpPr>
        <p:spPr/>
        <p:txBody>
          <a:bodyPr/>
          <a:lstStyle/>
          <a:p>
            <a:r>
              <a:rPr lang="tr-TR" dirty="0"/>
              <a:t>Kız Teknik Öğretim Genel Müdürlüğü tarafından 1997-1998 yılında başlatılan Anne-Baba-Çocuk Eğitimi Projesi, illerdeki Kız Teknik Öğretim Okulları tarafından uygulanmaktadır. </a:t>
            </a:r>
            <a:endParaRPr lang="tr-TR" dirty="0" smtClean="0"/>
          </a:p>
          <a:p>
            <a:endParaRPr lang="tr-TR" dirty="0"/>
          </a:p>
          <a:p>
            <a:r>
              <a:rPr lang="tr-TR" dirty="0" smtClean="0"/>
              <a:t>Programın </a:t>
            </a:r>
            <a:r>
              <a:rPr lang="tr-TR" dirty="0"/>
              <a:t>hedef kitlesini genç kızlar, anne adayları, her yaştan kadınlar ve erkekler oluşturmaktadır (Temel, 2003).</a:t>
            </a:r>
          </a:p>
        </p:txBody>
      </p:sp>
    </p:spTree>
    <p:extLst>
      <p:ext uri="{BB962C8B-B14F-4D97-AF65-F5344CB8AC3E}">
        <p14:creationId xmlns:p14="http://schemas.microsoft.com/office/powerpoint/2010/main" val="558088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166843"/>
            <a:ext cx="7776864" cy="4893647"/>
          </a:xfrm>
          <a:prstGeom prst="rect">
            <a:avLst/>
          </a:prstGeom>
        </p:spPr>
        <p:txBody>
          <a:bodyPr wrap="square">
            <a:spAutoFit/>
          </a:bodyPr>
          <a:lstStyle/>
          <a:p>
            <a:r>
              <a:rPr lang="tr-TR" sz="2400" dirty="0">
                <a:latin typeface="Tw Cen MT" panose="020B0602020104020603" pitchFamily="34" charset="0"/>
              </a:rPr>
              <a:t>Programda özellikle kadınların eğitim seviyesinin yükseltilmesi, çocuk bakımı, aile planlaması, bilinçli eş seçimi ve sağlıklı çocuk dünyaya getirmenin önemi ele alınarak özellikle akraba evliliklerinin getireceği toplumsal olumsuzluklara dikkat çekilmesi, başta genç kız ve kadınlarımız olmak üzere, tüm aile fertlerinin bu konularda aydınlatılması amaçlanmıştır. </a:t>
            </a:r>
            <a:endParaRPr lang="tr-TR" sz="2400" dirty="0" smtClean="0">
              <a:latin typeface="Tw Cen MT" panose="020B0602020104020603" pitchFamily="34" charset="0"/>
            </a:endParaRPr>
          </a:p>
          <a:p>
            <a:endParaRPr lang="tr-TR" sz="2400">
              <a:latin typeface="Tw Cen MT" panose="020B0602020104020603" pitchFamily="34" charset="0"/>
            </a:endParaRPr>
          </a:p>
          <a:p>
            <a:r>
              <a:rPr lang="tr-TR" sz="2400" smtClean="0">
                <a:latin typeface="Tw Cen MT" panose="020B0602020104020603" pitchFamily="34" charset="0"/>
              </a:rPr>
              <a:t>Uygulamanın </a:t>
            </a:r>
            <a:r>
              <a:rPr lang="tr-TR" sz="2400" dirty="0">
                <a:latin typeface="Tw Cen MT" panose="020B0602020104020603" pitchFamily="34" charset="0"/>
              </a:rPr>
              <a:t>konuları, süresi ve şekli bölgesel ihtiyaçlara göre belirlenmiştir. Kırsal kesimdeki okullarda bayan öğretmenler ev ziyaretleri yapmışlar, erkek öğretmenler kahve ve kıraathanelerde erkeklere bilgi aktarmışlar ve bazı yörelerde ise camilerde vaazlarda ana-baba eğitimi ile ilgili konulara yer verilmiştir (MEB, 2004).</a:t>
            </a:r>
          </a:p>
        </p:txBody>
      </p:sp>
    </p:spTree>
    <p:extLst>
      <p:ext uri="{BB962C8B-B14F-4D97-AF65-F5344CB8AC3E}">
        <p14:creationId xmlns:p14="http://schemas.microsoft.com/office/powerpoint/2010/main" val="300958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19256" cy="868958"/>
          </a:xfrm>
        </p:spPr>
        <p:txBody>
          <a:bodyPr>
            <a:normAutofit fontScale="90000"/>
          </a:bodyPr>
          <a:lstStyle/>
          <a:p>
            <a:pPr lvl="2" algn="ctr" rtl="0">
              <a:spcBef>
                <a:spcPct val="0"/>
              </a:spcBef>
            </a:pPr>
            <a:r>
              <a:rPr lang="tr-TR" sz="3200" b="1" dirty="0">
                <a:latin typeface="Tw Cen MT" panose="020B0602020104020603" pitchFamily="34" charset="0"/>
              </a:rPr>
              <a:t>Mobil Anaokulu Projesi  </a:t>
            </a:r>
            <a:r>
              <a:rPr lang="tr-TR" sz="3200" dirty="0">
                <a:latin typeface="Tw Cen MT" panose="020B0602020104020603" pitchFamily="34" charset="0"/>
              </a:rPr>
              <a:t/>
            </a:r>
            <a:br>
              <a:rPr lang="tr-TR" sz="3200" dirty="0">
                <a:latin typeface="Tw Cen MT" panose="020B0602020104020603" pitchFamily="34" charset="0"/>
              </a:rPr>
            </a:br>
            <a:endParaRPr lang="tr-TR" sz="3200" dirty="0">
              <a:latin typeface="Tw Cen MT" panose="020B0602020104020603" pitchFamily="34" charset="0"/>
            </a:endParaRPr>
          </a:p>
        </p:txBody>
      </p:sp>
      <p:sp>
        <p:nvSpPr>
          <p:cNvPr id="3" name="İçerik Yer Tutucusu 2"/>
          <p:cNvSpPr>
            <a:spLocks noGrp="1"/>
          </p:cNvSpPr>
          <p:nvPr>
            <p:ph idx="1"/>
          </p:nvPr>
        </p:nvSpPr>
        <p:spPr>
          <a:xfrm>
            <a:off x="395536" y="1412777"/>
            <a:ext cx="8291264" cy="2232248"/>
          </a:xfrm>
        </p:spPr>
        <p:txBody>
          <a:bodyPr>
            <a:normAutofit fontScale="70000" lnSpcReduction="20000"/>
          </a:bodyPr>
          <a:lstStyle/>
          <a:p>
            <a:r>
              <a:rPr lang="tr-TR" dirty="0"/>
              <a:t>Milli Eğitim Bakanlığı tarafından 1994 yılında başlatılan Mobil Anaokulu projesi maddi imkânları yetersiz ailelerin yaşadığı bölgelerde 36-72 aylar arasındaki çocukları kapsamaktadır</a:t>
            </a:r>
            <a:r>
              <a:rPr lang="tr-TR" dirty="0" smtClean="0"/>
              <a:t>.</a:t>
            </a:r>
          </a:p>
          <a:p>
            <a:endParaRPr lang="tr-TR" dirty="0"/>
          </a:p>
          <a:p>
            <a:r>
              <a:rPr lang="tr-TR" dirty="0" smtClean="0"/>
              <a:t> </a:t>
            </a:r>
            <a:r>
              <a:rPr lang="tr-TR" dirty="0"/>
              <a:t>Proje Okul Öncesi Eğitim genel Müdürlüğü, valilikler, belediye başkanlıkları ve üniversite işbirliği ile yürütülmektedir. </a:t>
            </a:r>
          </a:p>
        </p:txBody>
      </p:sp>
      <p:pic>
        <p:nvPicPr>
          <p:cNvPr id="1026" name="Picture 2" descr="mobil anaokul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3717032"/>
            <a:ext cx="4197797" cy="2923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bil anaokul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48011"/>
            <a:ext cx="3228231"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31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147248" cy="5361459"/>
          </a:xfrm>
        </p:spPr>
        <p:txBody>
          <a:bodyPr>
            <a:normAutofit fontScale="77500" lnSpcReduction="20000"/>
          </a:bodyPr>
          <a:lstStyle/>
          <a:p>
            <a:r>
              <a:rPr lang="tr-TR" dirty="0"/>
              <a:t>Projede okul öncesi eğitiminden yararlanmayan çocuklara okul öncesi eğitim fırsatı tanıma, çocukların gelişim ve eğitimlerini destekleme ve anne babaları bilinçlendirme amaçlanmıştır (Evirgen, 2003). </a:t>
            </a:r>
            <a:endParaRPr lang="tr-TR" dirty="0" smtClean="0"/>
          </a:p>
          <a:p>
            <a:r>
              <a:rPr lang="tr-TR" dirty="0" smtClean="0"/>
              <a:t>Bu </a:t>
            </a:r>
            <a:r>
              <a:rPr lang="tr-TR" dirty="0"/>
              <a:t>amaçla, annelere, temel beslenme, çocukla iletişim, ev ekonomisi, temizlik ve bulaşıcı hastalıklar, cinsel sağlık konularında haftada iki gün dersler verilmektedir (MEB, 2006). </a:t>
            </a:r>
            <a:endParaRPr lang="tr-TR" dirty="0" smtClean="0"/>
          </a:p>
          <a:p>
            <a:r>
              <a:rPr lang="tr-TR" dirty="0" smtClean="0"/>
              <a:t>Mobil </a:t>
            </a:r>
            <a:r>
              <a:rPr lang="tr-TR" dirty="0"/>
              <a:t>anaokulu Projesinin ilk uygulaması Marmara Üniversitesi Eğitim Fakültesi tarafından İstanbul İli Küçükçekmece İlçesi Kayabaşı Köyünde başlatılmıştır. </a:t>
            </a:r>
            <a:endParaRPr lang="tr-TR" dirty="0" smtClean="0"/>
          </a:p>
          <a:p>
            <a:r>
              <a:rPr lang="tr-TR" dirty="0" smtClean="0"/>
              <a:t>2006-2007 </a:t>
            </a:r>
            <a:r>
              <a:rPr lang="tr-TR" dirty="0"/>
              <a:t>eğitim-öğretim yılında10 ilde 13 gezici sınıf ile toplamda 927 çocuğa eğitim verilmiştir. 2007-2008 eğitim öğretim yılında Ankara, Antalya ve Sakarya illeri de eklenerek 13 ilde toplamda 22 mobil anaokuluna </a:t>
            </a:r>
            <a:r>
              <a:rPr lang="tr-TR" dirty="0" smtClean="0"/>
              <a:t>ulaşılmıştır. </a:t>
            </a:r>
            <a:endParaRPr lang="tr-TR" dirty="0"/>
          </a:p>
        </p:txBody>
      </p:sp>
    </p:spTree>
    <p:extLst>
      <p:ext uri="{BB962C8B-B14F-4D97-AF65-F5344CB8AC3E}">
        <p14:creationId xmlns:p14="http://schemas.microsoft.com/office/powerpoint/2010/main" val="461924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274638"/>
            <a:ext cx="8712968" cy="2866330"/>
          </a:xfrm>
        </p:spPr>
        <p:txBody>
          <a:bodyPr>
            <a:normAutofit/>
          </a:bodyPr>
          <a:lstStyle/>
          <a:p>
            <a:r>
              <a:rPr lang="tr-TR" sz="1800" b="1" dirty="0" smtClean="0"/>
              <a:t>(0-18 YAŞ)</a:t>
            </a:r>
            <a:r>
              <a:rPr lang="tr-TR" sz="1800" dirty="0" smtClean="0"/>
              <a:t> </a:t>
            </a:r>
            <a:r>
              <a:rPr lang="tr-TR" sz="1800" b="1" dirty="0" smtClean="0"/>
              <a:t>AİLE EĞİTİMİ KURS PROGRAMI</a:t>
            </a:r>
            <a:br>
              <a:rPr lang="tr-TR" sz="1800" b="1" dirty="0" smtClean="0"/>
            </a:br>
            <a:r>
              <a:rPr lang="tr-TR" sz="1800" dirty="0" smtClean="0"/>
              <a:t>Aile Eğitimine ayrılan kaynakların etkili ve verimli kullanılabilmesi, hizmet tekrarının önlenebilmesi için çocuklara ve ebeveynlere götürülecek eğitim, sağlık, bakım, koruma, danışmanlık hizmetleri disiplinler arası ve bütüncül bir yaklaşımla ele alınarak, ulusal aile eğitimi politika ve stratejileri çerçevesinde yeniden yapılandırılarak “Aile Eğitimi Kurs Programı (0-18 Yaş)” geliştirilmiştir. 2011-2015 Ülke Programı Eylem Planı’na da “Aile Eğitimi Kurs Programı(0-18 Yaş)”’</a:t>
            </a:r>
            <a:r>
              <a:rPr lang="tr-TR" sz="1800" dirty="0" err="1" smtClean="0"/>
              <a:t>nın</a:t>
            </a:r>
            <a:r>
              <a:rPr lang="tr-TR" sz="1800" dirty="0" smtClean="0"/>
              <a:t> sürdürülebilirliliği ve yaygınlaştırılması çalışmaları dâhil edilmiştir. </a:t>
            </a:r>
            <a:endParaRPr lang="tr-TR" sz="1800" dirty="0"/>
          </a:p>
        </p:txBody>
      </p:sp>
      <p:graphicFrame>
        <p:nvGraphicFramePr>
          <p:cNvPr id="4" name="3 İçerik Yer Tutucusu"/>
          <p:cNvGraphicFramePr>
            <a:graphicFrameLocks noGrp="1"/>
          </p:cNvGraphicFramePr>
          <p:nvPr>
            <p:ph idx="1"/>
          </p:nvPr>
        </p:nvGraphicFramePr>
        <p:xfrm>
          <a:off x="0" y="3284986"/>
          <a:ext cx="6300192" cy="3573016"/>
        </p:xfrm>
        <a:graphic>
          <a:graphicData uri="http://schemas.openxmlformats.org/drawingml/2006/table">
            <a:tbl>
              <a:tblPr firstRow="1" bandRow="1">
                <a:tableStyleId>{5C22544A-7EE6-4342-B048-85BDC9FD1C3A}</a:tableStyleId>
              </a:tblPr>
              <a:tblGrid>
                <a:gridCol w="4744589"/>
                <a:gridCol w="1555603"/>
              </a:tblGrid>
              <a:tr h="457756">
                <a:tc>
                  <a:txBody>
                    <a:bodyPr/>
                    <a:lstStyle/>
                    <a:p>
                      <a:endParaRPr lang="tr-TR" dirty="0"/>
                    </a:p>
                  </a:txBody>
                  <a:tcPr/>
                </a:tc>
                <a:tc>
                  <a:txBody>
                    <a:bodyPr/>
                    <a:lstStyle/>
                    <a:p>
                      <a:endParaRPr lang="tr-TR" dirty="0"/>
                    </a:p>
                  </a:txBody>
                  <a:tcPr/>
                </a:tc>
              </a:tr>
              <a:tr h="519210">
                <a:tc>
                  <a:txBody>
                    <a:bodyPr/>
                    <a:lstStyle/>
                    <a:p>
                      <a:pPr>
                        <a:lnSpc>
                          <a:spcPct val="115000"/>
                        </a:lnSpc>
                        <a:spcAft>
                          <a:spcPts val="0"/>
                        </a:spcAft>
                      </a:pPr>
                      <a:r>
                        <a:rPr lang="tr-TR" sz="1200" dirty="0">
                          <a:solidFill>
                            <a:srgbClr val="000000"/>
                          </a:solidFill>
                          <a:latin typeface="Times New Roman"/>
                          <a:ea typeface="Calibri"/>
                        </a:rPr>
                        <a:t> 0-4 Yaş Anne Çocuk Eğitim Programı (MEB - UNICEF - Gazi </a:t>
                      </a:r>
                      <a:r>
                        <a:rPr lang="tr-TR" sz="1200" dirty="0" err="1">
                          <a:solidFill>
                            <a:srgbClr val="000000"/>
                          </a:solidFill>
                          <a:latin typeface="Times New Roman"/>
                          <a:ea typeface="Calibri"/>
                        </a:rPr>
                        <a:t>Ünv</a:t>
                      </a:r>
                      <a:r>
                        <a:rPr lang="tr-TR" sz="1200" dirty="0">
                          <a:solidFill>
                            <a:srgbClr val="000000"/>
                          </a:solidFill>
                          <a:latin typeface="Times New Roman"/>
                          <a:ea typeface="Calibri"/>
                        </a:rPr>
                        <a:t>. İşbirliği) </a:t>
                      </a:r>
                      <a:endParaRPr lang="tr-TR" sz="1200" dirty="0">
                        <a:latin typeface="Times New Roman"/>
                        <a:ea typeface="Times New Roman"/>
                      </a:endParaRPr>
                    </a:p>
                  </a:txBody>
                  <a:tcPr marL="0" marR="0" marT="0" marB="0"/>
                </a:tc>
                <a:tc>
                  <a:txBody>
                    <a:bodyPr/>
                    <a:lstStyle/>
                    <a:p>
                      <a:pPr>
                        <a:lnSpc>
                          <a:spcPct val="115000"/>
                        </a:lnSpc>
                        <a:spcAft>
                          <a:spcPts val="0"/>
                        </a:spcAft>
                      </a:pPr>
                      <a:r>
                        <a:rPr lang="tr-TR" sz="1200">
                          <a:solidFill>
                            <a:srgbClr val="000000"/>
                          </a:solidFill>
                          <a:latin typeface="Times New Roman"/>
                          <a:ea typeface="Calibri"/>
                        </a:rPr>
                        <a:t>1993-2004</a:t>
                      </a:r>
                      <a:endParaRPr lang="tr-TR" sz="1200">
                        <a:latin typeface="Times New Roman"/>
                        <a:ea typeface="Times New Roman"/>
                      </a:endParaRPr>
                    </a:p>
                  </a:txBody>
                  <a:tcPr marL="68580" marR="68580" marT="0" marB="0"/>
                </a:tc>
              </a:tr>
              <a:tr h="519210">
                <a:tc>
                  <a:txBody>
                    <a:bodyPr/>
                    <a:lstStyle/>
                    <a:p>
                      <a:pPr>
                        <a:lnSpc>
                          <a:spcPct val="115000"/>
                        </a:lnSpc>
                        <a:spcAft>
                          <a:spcPts val="0"/>
                        </a:spcAft>
                      </a:pPr>
                      <a:r>
                        <a:rPr lang="tr-TR" sz="1200">
                          <a:solidFill>
                            <a:srgbClr val="000000"/>
                          </a:solidFill>
                          <a:latin typeface="Times New Roman"/>
                          <a:ea typeface="Calibri"/>
                        </a:rPr>
                        <a:t>0-6 Yaş Aile ve Çocuk Eğitim Programı  (MEB_UNICEF İşbirliği)</a:t>
                      </a:r>
                      <a:endParaRPr lang="tr-TR" sz="1200">
                        <a:latin typeface="Times New Roman"/>
                        <a:ea typeface="Times New Roman"/>
                      </a:endParaRPr>
                    </a:p>
                  </a:txBody>
                  <a:tcPr marL="68580" marR="68580" marT="0" marB="0"/>
                </a:tc>
                <a:tc>
                  <a:txBody>
                    <a:bodyPr/>
                    <a:lstStyle/>
                    <a:p>
                      <a:pPr>
                        <a:lnSpc>
                          <a:spcPct val="115000"/>
                        </a:lnSpc>
                        <a:spcAft>
                          <a:spcPts val="0"/>
                        </a:spcAft>
                      </a:pPr>
                      <a:r>
                        <a:rPr lang="tr-TR" sz="1200">
                          <a:solidFill>
                            <a:srgbClr val="000000"/>
                          </a:solidFill>
                          <a:latin typeface="Times New Roman"/>
                          <a:ea typeface="Calibri"/>
                        </a:rPr>
                        <a:t>2003-2005</a:t>
                      </a:r>
                      <a:endParaRPr lang="tr-TR" sz="1200">
                        <a:latin typeface="Times New Roman"/>
                        <a:ea typeface="Times New Roman"/>
                      </a:endParaRPr>
                    </a:p>
                  </a:txBody>
                  <a:tcPr marL="68580" marR="68580" marT="0" marB="0"/>
                </a:tc>
              </a:tr>
              <a:tr h="519210">
                <a:tc>
                  <a:txBody>
                    <a:bodyPr/>
                    <a:lstStyle/>
                    <a:p>
                      <a:pPr>
                        <a:lnSpc>
                          <a:spcPct val="115000"/>
                        </a:lnSpc>
                        <a:spcAft>
                          <a:spcPts val="0"/>
                        </a:spcAft>
                      </a:pPr>
                      <a:r>
                        <a:rPr lang="tr-TR" sz="1200">
                          <a:solidFill>
                            <a:srgbClr val="000000"/>
                          </a:solidFill>
                          <a:latin typeface="Times New Roman"/>
                          <a:ea typeface="Calibri"/>
                        </a:rPr>
                        <a:t>0-6 Yaş Benim Ailem Programı</a:t>
                      </a:r>
                      <a:endParaRPr lang="tr-TR" sz="1200">
                        <a:latin typeface="Times New Roman"/>
                        <a:ea typeface="Times New Roman"/>
                      </a:endParaRPr>
                    </a:p>
                    <a:p>
                      <a:pPr>
                        <a:lnSpc>
                          <a:spcPct val="115000"/>
                        </a:lnSpc>
                        <a:spcAft>
                          <a:spcPts val="0"/>
                        </a:spcAft>
                      </a:pPr>
                      <a:r>
                        <a:rPr lang="tr-TR" sz="1200">
                          <a:solidFill>
                            <a:srgbClr val="000000"/>
                          </a:solidFill>
                          <a:latin typeface="Times New Roman"/>
                          <a:ea typeface="Calibri"/>
                        </a:rPr>
                        <a:t>(MEB_UNICEF İşbirliği)</a:t>
                      </a:r>
                      <a:endParaRPr lang="tr-TR" sz="1200">
                        <a:latin typeface="Times New Roman"/>
                        <a:ea typeface="Times New Roman"/>
                      </a:endParaRPr>
                    </a:p>
                  </a:txBody>
                  <a:tcPr marL="68580" marR="68580" marT="0" marB="0"/>
                </a:tc>
                <a:tc>
                  <a:txBody>
                    <a:bodyPr/>
                    <a:lstStyle/>
                    <a:p>
                      <a:pPr>
                        <a:lnSpc>
                          <a:spcPct val="115000"/>
                        </a:lnSpc>
                        <a:spcAft>
                          <a:spcPts val="0"/>
                        </a:spcAft>
                      </a:pPr>
                      <a:r>
                        <a:rPr lang="tr-TR" sz="1200">
                          <a:solidFill>
                            <a:srgbClr val="000000"/>
                          </a:solidFill>
                          <a:latin typeface="Times New Roman"/>
                          <a:ea typeface="Calibri"/>
                        </a:rPr>
                        <a:t>2005-2010</a:t>
                      </a:r>
                      <a:endParaRPr lang="tr-TR" sz="1200">
                        <a:latin typeface="Times New Roman"/>
                        <a:ea typeface="Times New Roman"/>
                      </a:endParaRPr>
                    </a:p>
                  </a:txBody>
                  <a:tcPr marL="68580" marR="68580" marT="0" marB="0"/>
                </a:tc>
              </a:tr>
              <a:tr h="519210">
                <a:tc>
                  <a:txBody>
                    <a:bodyPr/>
                    <a:lstStyle/>
                    <a:p>
                      <a:pPr>
                        <a:lnSpc>
                          <a:spcPct val="115000"/>
                        </a:lnSpc>
                        <a:spcAft>
                          <a:spcPts val="0"/>
                        </a:spcAft>
                      </a:pPr>
                      <a:r>
                        <a:rPr lang="tr-TR" sz="1200">
                          <a:solidFill>
                            <a:srgbClr val="000000"/>
                          </a:solidFill>
                          <a:latin typeface="Times New Roman"/>
                          <a:ea typeface="Calibri"/>
                        </a:rPr>
                        <a:t>5-6 Yaş Anne Çocuk Eğitim Programı (AÇEP) (MEB_AÇEV İşbirliği)</a:t>
                      </a:r>
                      <a:endParaRPr lang="tr-TR" sz="1200">
                        <a:latin typeface="Times New Roman"/>
                        <a:ea typeface="Times New Roman"/>
                      </a:endParaRPr>
                    </a:p>
                  </a:txBody>
                  <a:tcPr marL="68580" marR="68580" marT="0" marB="0"/>
                </a:tc>
                <a:tc>
                  <a:txBody>
                    <a:bodyPr/>
                    <a:lstStyle/>
                    <a:p>
                      <a:pPr>
                        <a:lnSpc>
                          <a:spcPct val="115000"/>
                        </a:lnSpc>
                        <a:spcAft>
                          <a:spcPts val="0"/>
                        </a:spcAft>
                      </a:pPr>
                      <a:r>
                        <a:rPr lang="tr-TR" sz="1200" dirty="0">
                          <a:solidFill>
                            <a:srgbClr val="000000"/>
                          </a:solidFill>
                          <a:latin typeface="Times New Roman"/>
                          <a:ea typeface="Calibri"/>
                        </a:rPr>
                        <a:t>1993-2010</a:t>
                      </a:r>
                      <a:endParaRPr lang="tr-TR" sz="1200" dirty="0">
                        <a:latin typeface="Times New Roman"/>
                        <a:ea typeface="Times New Roman"/>
                      </a:endParaRPr>
                    </a:p>
                  </a:txBody>
                  <a:tcPr marL="68580" marR="68580" marT="0" marB="0"/>
                </a:tc>
              </a:tr>
              <a:tr h="519210">
                <a:tc>
                  <a:txBody>
                    <a:bodyPr/>
                    <a:lstStyle/>
                    <a:p>
                      <a:pPr>
                        <a:lnSpc>
                          <a:spcPct val="115000"/>
                        </a:lnSpc>
                        <a:spcAft>
                          <a:spcPts val="0"/>
                        </a:spcAft>
                      </a:pPr>
                      <a:r>
                        <a:rPr lang="tr-TR" sz="1200" dirty="0">
                          <a:solidFill>
                            <a:srgbClr val="000000"/>
                          </a:solidFill>
                          <a:latin typeface="Times New Roman"/>
                          <a:ea typeface="Calibri"/>
                        </a:rPr>
                        <a:t>Aile için Temel Eğitim Programı (AİTEP)</a:t>
                      </a:r>
                      <a:endParaRPr lang="tr-TR" sz="1200" dirty="0">
                        <a:latin typeface="Times New Roman"/>
                        <a:ea typeface="Times New Roman"/>
                      </a:endParaRPr>
                    </a:p>
                    <a:p>
                      <a:pPr>
                        <a:lnSpc>
                          <a:spcPct val="115000"/>
                        </a:lnSpc>
                        <a:spcAft>
                          <a:spcPts val="0"/>
                        </a:spcAft>
                      </a:pPr>
                      <a:r>
                        <a:rPr lang="tr-TR" sz="1200" dirty="0">
                          <a:solidFill>
                            <a:srgbClr val="000000"/>
                          </a:solidFill>
                          <a:latin typeface="Times New Roman"/>
                          <a:ea typeface="Calibri"/>
                        </a:rPr>
                        <a:t>(MEB_UNICEF İşbirliği)</a:t>
                      </a:r>
                      <a:endParaRPr lang="tr-TR" sz="1200" dirty="0">
                        <a:latin typeface="Times New Roman"/>
                        <a:ea typeface="Times New Roman"/>
                      </a:endParaRPr>
                    </a:p>
                  </a:txBody>
                  <a:tcPr marL="68580" marR="68580" marT="0" marB="0"/>
                </a:tc>
                <a:tc>
                  <a:txBody>
                    <a:bodyPr/>
                    <a:lstStyle/>
                    <a:p>
                      <a:pPr>
                        <a:lnSpc>
                          <a:spcPct val="115000"/>
                        </a:lnSpc>
                        <a:spcAft>
                          <a:spcPts val="0"/>
                        </a:spcAft>
                      </a:pPr>
                      <a:r>
                        <a:rPr lang="tr-TR" sz="1200">
                          <a:solidFill>
                            <a:srgbClr val="000000"/>
                          </a:solidFill>
                          <a:latin typeface="Times New Roman"/>
                          <a:ea typeface="Calibri"/>
                        </a:rPr>
                        <a:t>2007-2010</a:t>
                      </a:r>
                      <a:endParaRPr lang="tr-TR" sz="1200">
                        <a:latin typeface="Times New Roman"/>
                        <a:ea typeface="Times New Roman"/>
                      </a:endParaRPr>
                    </a:p>
                  </a:txBody>
                  <a:tcPr marL="68580" marR="68580" marT="0" marB="0"/>
                </a:tc>
              </a:tr>
              <a:tr h="519210">
                <a:tc>
                  <a:txBody>
                    <a:bodyPr/>
                    <a:lstStyle/>
                    <a:p>
                      <a:pPr>
                        <a:lnSpc>
                          <a:spcPct val="115000"/>
                        </a:lnSpc>
                        <a:spcAft>
                          <a:spcPts val="0"/>
                        </a:spcAft>
                      </a:pPr>
                      <a:r>
                        <a:rPr lang="tr-TR" sz="1200">
                          <a:solidFill>
                            <a:srgbClr val="000000"/>
                          </a:solidFill>
                          <a:latin typeface="Times New Roman"/>
                          <a:ea typeface="Calibri"/>
                        </a:rPr>
                        <a:t>Baba Destek Eğitim Programı (BADEP)</a:t>
                      </a:r>
                      <a:endParaRPr lang="tr-TR" sz="1200">
                        <a:latin typeface="Times New Roman"/>
                        <a:ea typeface="Times New Roman"/>
                      </a:endParaRPr>
                    </a:p>
                    <a:p>
                      <a:pPr>
                        <a:lnSpc>
                          <a:spcPct val="115000"/>
                        </a:lnSpc>
                        <a:spcAft>
                          <a:spcPts val="0"/>
                        </a:spcAft>
                      </a:pPr>
                      <a:r>
                        <a:rPr lang="tr-TR" sz="1200">
                          <a:solidFill>
                            <a:srgbClr val="000000"/>
                          </a:solidFill>
                          <a:latin typeface="Times New Roman"/>
                          <a:ea typeface="Calibri"/>
                        </a:rPr>
                        <a:t>(MEB_AÇEV İşbirliği)</a:t>
                      </a:r>
                      <a:endParaRPr lang="tr-TR" sz="1200">
                        <a:latin typeface="Times New Roman"/>
                        <a:ea typeface="Times New Roman"/>
                      </a:endParaRPr>
                    </a:p>
                  </a:txBody>
                  <a:tcPr marL="68580" marR="68580" marT="0" marB="0"/>
                </a:tc>
                <a:tc>
                  <a:txBody>
                    <a:bodyPr/>
                    <a:lstStyle/>
                    <a:p>
                      <a:pPr>
                        <a:lnSpc>
                          <a:spcPct val="115000"/>
                        </a:lnSpc>
                        <a:spcAft>
                          <a:spcPts val="0"/>
                        </a:spcAft>
                      </a:pPr>
                      <a:r>
                        <a:rPr lang="tr-TR" sz="1200" dirty="0">
                          <a:solidFill>
                            <a:srgbClr val="000000"/>
                          </a:solidFill>
                          <a:latin typeface="Times New Roman"/>
                          <a:ea typeface="Calibri"/>
                        </a:rPr>
                        <a:t>2003-2010</a:t>
                      </a:r>
                      <a:endParaRPr lang="tr-TR" sz="1200" dirty="0">
                        <a:latin typeface="Times New Roman"/>
                        <a:ea typeface="Times New Roman"/>
                      </a:endParaRPr>
                    </a:p>
                  </a:txBody>
                  <a:tcPr marL="68580" marR="68580" marT="0" marB="0"/>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6876256" y="4725144"/>
            <a:ext cx="1933575" cy="16573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948264" y="2924944"/>
            <a:ext cx="19907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20688"/>
            <a:ext cx="9144000" cy="5505475"/>
          </a:xfrm>
        </p:spPr>
        <p:txBody>
          <a:bodyPr>
            <a:normAutofit fontScale="77500" lnSpcReduction="20000"/>
          </a:bodyPr>
          <a:lstStyle/>
          <a:p>
            <a:pPr>
              <a:buNone/>
            </a:pPr>
            <a:r>
              <a:rPr lang="tr-TR" b="1" dirty="0" smtClean="0"/>
              <a:t>Bu program sekiz alt programdan oluşmaktadır: </a:t>
            </a:r>
            <a:endParaRPr lang="tr-TR" dirty="0" smtClean="0"/>
          </a:p>
          <a:p>
            <a:pPr>
              <a:buNone/>
            </a:pPr>
            <a:r>
              <a:rPr lang="tr-TR" b="1" dirty="0" smtClean="0"/>
              <a:t> </a:t>
            </a:r>
            <a:endParaRPr lang="tr-TR" dirty="0" smtClean="0"/>
          </a:p>
          <a:p>
            <a:pPr>
              <a:buNone/>
            </a:pPr>
            <a:r>
              <a:rPr lang="tr-TR" b="1" dirty="0" smtClean="0"/>
              <a:t>	</a:t>
            </a:r>
            <a:r>
              <a:rPr lang="tr-TR" sz="2900" b="1" dirty="0" smtClean="0"/>
              <a:t>0-3 Yaş Aile Eğitimi Kurs Programı </a:t>
            </a:r>
            <a:endParaRPr lang="tr-TR" sz="2900" dirty="0" smtClean="0"/>
          </a:p>
          <a:p>
            <a:pPr>
              <a:buNone/>
            </a:pPr>
            <a:r>
              <a:rPr lang="tr-TR" sz="2900" b="1" dirty="0" smtClean="0"/>
              <a:t>	3-6 Yaş Aile Eğitimi Kurs Programı </a:t>
            </a:r>
            <a:r>
              <a:rPr lang="tr-TR" sz="2900" dirty="0" smtClean="0"/>
              <a:t>“</a:t>
            </a:r>
            <a:r>
              <a:rPr lang="tr-TR" dirty="0" smtClean="0"/>
              <a:t>		</a:t>
            </a:r>
            <a:r>
              <a:rPr lang="tr-TR" sz="1700" dirty="0" smtClean="0"/>
              <a:t>Aile Eğitimi Kurs Programı (0-18 Yaş)”</a:t>
            </a:r>
            <a:r>
              <a:rPr lang="tr-TR" sz="1700" dirty="0" err="1" smtClean="0"/>
              <a:t>nın</a:t>
            </a:r>
            <a:r>
              <a:rPr lang="tr-TR" sz="1700" dirty="0" smtClean="0"/>
              <a:t> yaş </a:t>
            </a:r>
          </a:p>
          <a:p>
            <a:pPr>
              <a:buNone/>
            </a:pPr>
            <a:r>
              <a:rPr lang="tr-TR" b="1" dirty="0" smtClean="0"/>
              <a:t>	</a:t>
            </a:r>
            <a:r>
              <a:rPr lang="tr-TR" sz="2900" b="1" dirty="0" smtClean="0"/>
              <a:t>7-11 Yaş Aile Eğitimi Kurs Programı</a:t>
            </a:r>
            <a:r>
              <a:rPr lang="tr-TR" sz="2900" dirty="0" smtClean="0"/>
              <a:t> </a:t>
            </a:r>
            <a:r>
              <a:rPr lang="tr-TR" sz="1600" dirty="0" smtClean="0"/>
              <a:t>		aralıklarına göre dört alt programı </a:t>
            </a:r>
            <a:endParaRPr lang="tr-TR" sz="2000" dirty="0" smtClean="0"/>
          </a:p>
          <a:p>
            <a:pPr>
              <a:buNone/>
            </a:pPr>
            <a:r>
              <a:rPr lang="tr-TR" b="1" dirty="0" smtClean="0"/>
              <a:t>	</a:t>
            </a:r>
            <a:r>
              <a:rPr lang="tr-TR" sz="2900" b="1" dirty="0" smtClean="0"/>
              <a:t>12-18 Yaş Aile Eğitimi Kurs Programı</a:t>
            </a:r>
            <a:endParaRPr lang="tr-TR" sz="2900" dirty="0" smtClean="0"/>
          </a:p>
          <a:p>
            <a:pPr>
              <a:buNone/>
            </a:pPr>
            <a:endParaRPr lang="tr-TR" dirty="0" smtClean="0"/>
          </a:p>
          <a:p>
            <a:pPr>
              <a:buNone/>
            </a:pPr>
            <a:r>
              <a:rPr lang="tr-TR" b="1" dirty="0" smtClean="0"/>
              <a:t>	</a:t>
            </a:r>
            <a:r>
              <a:rPr lang="tr-TR" sz="2900" b="1" dirty="0" smtClean="0"/>
              <a:t>3-6 Yaş Baba Destek Eğitimi Kurs Programı </a:t>
            </a:r>
            <a:endParaRPr lang="tr-TR" sz="2900" dirty="0" smtClean="0"/>
          </a:p>
          <a:p>
            <a:pPr>
              <a:buNone/>
            </a:pPr>
            <a:r>
              <a:rPr lang="tr-TR" sz="2900" b="1" dirty="0" smtClean="0"/>
              <a:t>	7-11 Yaş Baba Destek Eğitimi Kurs Programı </a:t>
            </a:r>
            <a:r>
              <a:rPr lang="tr-TR" b="1" dirty="0" smtClean="0"/>
              <a:t>		                  </a:t>
            </a:r>
            <a:r>
              <a:rPr lang="tr-TR" sz="1700" dirty="0" smtClean="0"/>
              <a:t>Özel gruplar için</a:t>
            </a:r>
          </a:p>
          <a:p>
            <a:pPr>
              <a:buNone/>
            </a:pPr>
            <a:r>
              <a:rPr lang="tr-TR" b="1" dirty="0" smtClean="0"/>
              <a:t>	</a:t>
            </a:r>
            <a:r>
              <a:rPr lang="tr-TR" sz="2900" b="1" dirty="0" smtClean="0"/>
              <a:t>3-6 Yaş Aile Gelişim Kurs Programı </a:t>
            </a:r>
            <a:r>
              <a:rPr lang="tr-TR" b="1" dirty="0" smtClean="0"/>
              <a:t>					</a:t>
            </a:r>
            <a:r>
              <a:rPr lang="tr-TR" sz="1700" dirty="0" smtClean="0"/>
              <a:t>yapılan alt </a:t>
            </a:r>
          </a:p>
          <a:p>
            <a:pPr>
              <a:buNone/>
            </a:pPr>
            <a:r>
              <a:rPr lang="tr-TR" b="1" dirty="0" smtClean="0"/>
              <a:t>	</a:t>
            </a:r>
            <a:r>
              <a:rPr lang="tr-TR" sz="2900" b="1" dirty="0" smtClean="0"/>
              <a:t>3-6 Yaş Okur-Yazar Olmayan Anne Destek Eğitimi Kurs Programı        </a:t>
            </a:r>
            <a:r>
              <a:rPr lang="tr-TR" sz="1500" dirty="0" smtClean="0"/>
              <a:t>programlar </a:t>
            </a:r>
          </a:p>
          <a:p>
            <a:pPr>
              <a:buNone/>
            </a:pPr>
            <a:r>
              <a:rPr lang="tr-TR" dirty="0" smtClean="0"/>
              <a:t> </a:t>
            </a:r>
          </a:p>
          <a:p>
            <a:pPr>
              <a:buNone/>
            </a:pPr>
            <a:r>
              <a:rPr lang="tr-TR" dirty="0" smtClean="0"/>
              <a:t> </a:t>
            </a:r>
          </a:p>
          <a:p>
            <a:endParaRPr lang="tr-TR" dirty="0"/>
          </a:p>
        </p:txBody>
      </p:sp>
      <p:sp>
        <p:nvSpPr>
          <p:cNvPr id="4" name="3 Sağ Ayraç"/>
          <p:cNvSpPr/>
          <p:nvPr/>
        </p:nvSpPr>
        <p:spPr>
          <a:xfrm>
            <a:off x="4716016" y="1340768"/>
            <a:ext cx="36004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ağ Ayraç"/>
          <p:cNvSpPr/>
          <p:nvPr/>
        </p:nvSpPr>
        <p:spPr>
          <a:xfrm>
            <a:off x="7236296" y="3356992"/>
            <a:ext cx="1080120"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2" algn="ctr" rtl="0">
              <a:spcBef>
                <a:spcPct val="0"/>
              </a:spcBef>
            </a:pPr>
            <a:r>
              <a:rPr lang="tr-TR" sz="3200" b="1" dirty="0" smtClean="0"/>
              <a:t>Çok Bileşenli Aile Eğitim Modelleri</a:t>
            </a:r>
            <a:r>
              <a:rPr lang="tr-TR" sz="2800" dirty="0" smtClean="0"/>
              <a:t/>
            </a:r>
            <a:br>
              <a:rPr lang="tr-TR" sz="2800" dirty="0" smtClean="0"/>
            </a:br>
            <a:r>
              <a:rPr lang="tr-TR" sz="3200" b="1" dirty="0" smtClean="0">
                <a:latin typeface="Tw Cen MT" panose="020B0602020104020603" pitchFamily="34" charset="0"/>
              </a:rPr>
              <a:t>Aile </a:t>
            </a:r>
            <a:r>
              <a:rPr lang="tr-TR" sz="3200" b="1" dirty="0">
                <a:latin typeface="Tw Cen MT" panose="020B0602020104020603" pitchFamily="34" charset="0"/>
              </a:rPr>
              <a:t>Birlikleri (</a:t>
            </a:r>
            <a:r>
              <a:rPr lang="tr-TR" sz="3200" b="1" dirty="0" err="1">
                <a:latin typeface="Tw Cen MT" panose="020B0602020104020603" pitchFamily="34" charset="0"/>
              </a:rPr>
              <a:t>Family</a:t>
            </a:r>
            <a:r>
              <a:rPr lang="tr-TR" sz="3200" b="1" dirty="0">
                <a:latin typeface="Tw Cen MT" panose="020B0602020104020603" pitchFamily="34" charset="0"/>
              </a:rPr>
              <a:t> </a:t>
            </a:r>
            <a:r>
              <a:rPr lang="tr-TR" sz="3200" b="1" dirty="0" err="1">
                <a:latin typeface="Tw Cen MT" panose="020B0602020104020603" pitchFamily="34" charset="0"/>
              </a:rPr>
              <a:t>Coops</a:t>
            </a:r>
            <a:r>
              <a:rPr lang="tr-TR" sz="3200" b="1" dirty="0">
                <a:latin typeface="Tw Cen MT" panose="020B0602020104020603" pitchFamily="34" charset="0"/>
              </a:rPr>
              <a:t>)  </a:t>
            </a:r>
            <a:r>
              <a:rPr lang="tr-TR" sz="3200" dirty="0">
                <a:latin typeface="Tw Cen MT" panose="020B0602020104020603" pitchFamily="34" charset="0"/>
              </a:rPr>
              <a:t/>
            </a:r>
            <a:br>
              <a:rPr lang="tr-TR" sz="3200" dirty="0">
                <a:latin typeface="Tw Cen MT" panose="020B0602020104020603" pitchFamily="34" charset="0"/>
              </a:rPr>
            </a:br>
            <a:endParaRPr lang="tr-TR" sz="3200" dirty="0">
              <a:latin typeface="Tw Cen MT" panose="020B0602020104020603" pitchFamily="34" charset="0"/>
            </a:endParaRPr>
          </a:p>
        </p:txBody>
      </p:sp>
      <p:pic>
        <p:nvPicPr>
          <p:cNvPr id="1026" name="Picture 2" descr="Family Coops early childhood ile ilgili görsel sonuc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124744"/>
            <a:ext cx="2654322" cy="398537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95536" y="1052736"/>
            <a:ext cx="5904656" cy="5016758"/>
          </a:xfrm>
          <a:prstGeom prst="rect">
            <a:avLst/>
          </a:prstGeom>
        </p:spPr>
        <p:txBody>
          <a:bodyPr wrap="square">
            <a:spAutoFit/>
          </a:bodyPr>
          <a:lstStyle/>
          <a:p>
            <a:pPr marL="342900" indent="-342900">
              <a:buFont typeface="Arial" panose="020B0604020202020204" pitchFamily="34" charset="0"/>
              <a:buChar char="•"/>
            </a:pPr>
            <a:r>
              <a:rPr lang="tr-TR" sz="2000" dirty="0">
                <a:latin typeface="Tw Cen MT" panose="020B0602020104020603" pitchFamily="34" charset="0"/>
              </a:rPr>
              <a:t>Aile Birlikleri, aileler tarafından yönetilen ve kar amacı gütmeyen, çocuklar için zengin bir program ve çocuk bakımı sağlamayı amaçlayan bir programdır. </a:t>
            </a:r>
            <a:endParaRPr lang="tr-TR" sz="2000" dirty="0" smtClean="0">
              <a:latin typeface="Tw Cen MT" panose="020B0602020104020603" pitchFamily="34" charset="0"/>
            </a:endParaRPr>
          </a:p>
          <a:p>
            <a:pPr marL="342900" indent="-342900">
              <a:buFont typeface="Arial" panose="020B0604020202020204" pitchFamily="34" charset="0"/>
              <a:buChar char="•"/>
            </a:pPr>
            <a:endParaRPr lang="tr-TR" sz="2000" dirty="0">
              <a:latin typeface="Tw Cen MT" panose="020B0602020104020603" pitchFamily="34" charset="0"/>
            </a:endParaRPr>
          </a:p>
          <a:p>
            <a:pPr marL="342900" indent="-342900">
              <a:buFont typeface="Arial" panose="020B0604020202020204" pitchFamily="34" charset="0"/>
              <a:buChar char="•"/>
            </a:pPr>
            <a:r>
              <a:rPr lang="tr-TR" sz="2000" dirty="0" smtClean="0">
                <a:latin typeface="Tw Cen MT" panose="020B0602020104020603" pitchFamily="34" charset="0"/>
              </a:rPr>
              <a:t>İlk </a:t>
            </a:r>
            <a:r>
              <a:rPr lang="tr-TR" sz="2000" dirty="0">
                <a:latin typeface="Tw Cen MT" panose="020B0602020104020603" pitchFamily="34" charset="0"/>
              </a:rPr>
              <a:t>olarak 1916 yılında eşleri Chicago Üniversitesi üyesi 12 kadın tarafından kurulmuştur. Kuruluşundaki amaç bu kadınların kendileri için ebeveyn eğitimi, çocukları için okul ve Kızıl </a:t>
            </a:r>
            <a:r>
              <a:rPr lang="tr-TR" sz="2000" dirty="0" err="1">
                <a:latin typeface="Tw Cen MT" panose="020B0602020104020603" pitchFamily="34" charset="0"/>
              </a:rPr>
              <a:t>Haç’ın</a:t>
            </a:r>
            <a:r>
              <a:rPr lang="tr-TR" sz="2000" dirty="0">
                <a:latin typeface="Tw Cen MT" panose="020B0602020104020603" pitchFamily="34" charset="0"/>
              </a:rPr>
              <a:t> çalışmalarına katılabilmek için çocuklarını bırakabilecekleri bir yer arayışıdır. </a:t>
            </a:r>
            <a:endParaRPr lang="tr-TR" sz="2000" dirty="0" smtClean="0">
              <a:latin typeface="Tw Cen MT" panose="020B0602020104020603" pitchFamily="34" charset="0"/>
            </a:endParaRPr>
          </a:p>
          <a:p>
            <a:pPr marL="342900" indent="-342900">
              <a:buFont typeface="Arial" panose="020B0604020202020204" pitchFamily="34" charset="0"/>
              <a:buChar char="•"/>
            </a:pPr>
            <a:r>
              <a:rPr lang="tr-TR" sz="2000" dirty="0" smtClean="0">
                <a:latin typeface="Tw Cen MT" panose="020B0602020104020603" pitchFamily="34" charset="0"/>
              </a:rPr>
              <a:t>Zaman </a:t>
            </a:r>
            <a:r>
              <a:rPr lang="tr-TR" sz="2000" dirty="0">
                <a:latin typeface="Tw Cen MT" panose="020B0602020104020603" pitchFamily="34" charset="0"/>
              </a:rPr>
              <a:t>içinde program büyümüş ve ABD’nin pek çok şehrine yayılmıştır. ABD’den sonra Kanada, Yeni Zelanda, İngiltere ve Fransa gibi ülkelerde de Aile Birlikleri kurulmuştur. Birliklerin başarısı sosyal politikaları etkilemiş ve </a:t>
            </a:r>
            <a:r>
              <a:rPr lang="tr-TR" sz="2000" dirty="0" err="1">
                <a:latin typeface="Tw Cen MT" panose="020B0602020104020603" pitchFamily="34" charset="0"/>
              </a:rPr>
              <a:t>Head</a:t>
            </a:r>
            <a:r>
              <a:rPr lang="tr-TR" sz="2000" dirty="0">
                <a:latin typeface="Tw Cen MT" panose="020B0602020104020603" pitchFamily="34" charset="0"/>
              </a:rPr>
              <a:t> Start programının başlamasına da temel olmuştur </a:t>
            </a:r>
          </a:p>
        </p:txBody>
      </p:sp>
    </p:spTree>
    <p:extLst>
      <p:ext uri="{BB962C8B-B14F-4D97-AF65-F5344CB8AC3E}">
        <p14:creationId xmlns:p14="http://schemas.microsoft.com/office/powerpoint/2010/main" val="422861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908720"/>
            <a:ext cx="8280920" cy="5016758"/>
          </a:xfrm>
          <a:prstGeom prst="rect">
            <a:avLst/>
          </a:prstGeom>
        </p:spPr>
        <p:txBody>
          <a:bodyPr wrap="square">
            <a:spAutoFit/>
          </a:bodyPr>
          <a:lstStyle/>
          <a:p>
            <a:pPr marL="342900" indent="-342900">
              <a:buFont typeface="Arial" panose="020B0604020202020204" pitchFamily="34" charset="0"/>
              <a:buChar char="•"/>
            </a:pPr>
            <a:r>
              <a:rPr lang="tr-TR" sz="2000" dirty="0">
                <a:latin typeface="Tw Cen MT" panose="020B0602020104020603" pitchFamily="34" charset="0"/>
              </a:rPr>
              <a:t>Ebeveyn birlikleri, çocuklar için kurum merkezli bakım ve aile üyeleri için zengin bir program sağlamaktadır. Aileler hem programın işleyişine hem de sınıftaki etkinliklere aktif olarak </a:t>
            </a:r>
            <a:r>
              <a:rPr lang="tr-TR" sz="2000" dirty="0" smtClean="0">
                <a:latin typeface="Tw Cen MT" panose="020B0602020104020603" pitchFamily="34" charset="0"/>
              </a:rPr>
              <a:t>katılmaktadırlar. </a:t>
            </a:r>
          </a:p>
          <a:p>
            <a:pPr marL="342900" indent="-342900">
              <a:buFont typeface="Arial" panose="020B0604020202020204" pitchFamily="34" charset="0"/>
              <a:buChar char="•"/>
            </a:pPr>
            <a:r>
              <a:rPr lang="tr-TR" sz="2000" dirty="0" smtClean="0">
                <a:latin typeface="Tw Cen MT" panose="020B0602020104020603" pitchFamily="34" charset="0"/>
              </a:rPr>
              <a:t>Aileler </a:t>
            </a:r>
            <a:r>
              <a:rPr lang="tr-TR" sz="2000" dirty="0">
                <a:latin typeface="Tw Cen MT" panose="020B0602020104020603" pitchFamily="34" charset="0"/>
              </a:rPr>
              <a:t>programa katılabilecekleri saatleri kendiler belirlerler ve sınıftaki etkinliklere katılamayan aileler idari ya da diğer herhangi bir hizmette görev almaktadırlar.  </a:t>
            </a:r>
            <a:endParaRPr lang="tr-TR" sz="2000" dirty="0" smtClean="0">
              <a:latin typeface="Tw Cen MT" panose="020B0602020104020603" pitchFamily="34" charset="0"/>
            </a:endParaRPr>
          </a:p>
          <a:p>
            <a:pPr marL="342900" indent="-342900">
              <a:buFont typeface="Arial" panose="020B0604020202020204" pitchFamily="34" charset="0"/>
              <a:buChar char="•"/>
            </a:pPr>
            <a:r>
              <a:rPr lang="tr-TR" sz="2000" dirty="0" smtClean="0">
                <a:latin typeface="Tw Cen MT" panose="020B0602020104020603" pitchFamily="34" charset="0"/>
              </a:rPr>
              <a:t>Programda </a:t>
            </a:r>
            <a:r>
              <a:rPr lang="tr-TR" sz="2000" dirty="0">
                <a:latin typeface="Tw Cen MT" panose="020B0602020104020603" pitchFamily="34" charset="0"/>
              </a:rPr>
              <a:t>her ailenin bir oy hakkı vardır ve üyeler yönetim kurulunu seçerler. Program yöneticisi erken çocukluk alanındaki uzmanlarla birlikte kararlar alır. Ücret ve katılım konusunda aileler karar verdiği için oldukça </a:t>
            </a:r>
            <a:r>
              <a:rPr lang="tr-TR" sz="2000" dirty="0" smtClean="0">
                <a:latin typeface="Tw Cen MT" panose="020B0602020104020603" pitchFamily="34" charset="0"/>
              </a:rPr>
              <a:t>ekonomiktir. </a:t>
            </a:r>
          </a:p>
          <a:p>
            <a:pPr marL="342900" indent="-342900">
              <a:buFont typeface="Arial" panose="020B0604020202020204" pitchFamily="34" charset="0"/>
              <a:buChar char="•"/>
            </a:pPr>
            <a:r>
              <a:rPr lang="tr-TR" sz="2000" dirty="0" smtClean="0">
                <a:latin typeface="Tw Cen MT" panose="020B0602020104020603" pitchFamily="34" charset="0"/>
              </a:rPr>
              <a:t>Aile </a:t>
            </a:r>
            <a:r>
              <a:rPr lang="tr-TR" sz="2000" dirty="0">
                <a:latin typeface="Tw Cen MT" panose="020B0602020104020603" pitchFamily="34" charset="0"/>
              </a:rPr>
              <a:t>Birliklerinde ailelerin eğitim etkinliklerine katılımı, ailelere çocuklarıyla etkili zaman geçirme, hem kendi çocuklarını hem de çocuklarının yaş grubunda diğer çocukları gözlemleme olanağı sunmaktadır. Ebeveynler ayrıca öğretmenin çocuklara nasıl davrandığını, çocukların sorularına nasıl yanıt verdiğini ve diğer ebeveynlerin çocuklarıyla nasıl etkileşimde bulunduğunu görmektedirler </a:t>
            </a:r>
          </a:p>
        </p:txBody>
      </p:sp>
    </p:spTree>
    <p:extLst>
      <p:ext uri="{BB962C8B-B14F-4D97-AF65-F5344CB8AC3E}">
        <p14:creationId xmlns:p14="http://schemas.microsoft.com/office/powerpoint/2010/main" val="16939815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5285</Words>
  <Application>Microsoft Office PowerPoint</Application>
  <PresentationFormat>Ekran Gösterisi (4:3)</PresentationFormat>
  <Paragraphs>376</Paragraphs>
  <Slides>77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77</vt:i4>
      </vt:variant>
    </vt:vector>
  </HeadingPairs>
  <TitlesOfParts>
    <vt:vector size="83" baseType="lpstr">
      <vt:lpstr>Arial</vt:lpstr>
      <vt:lpstr>Calibri</vt:lpstr>
      <vt:lpstr>Tahoma</vt:lpstr>
      <vt:lpstr>Times New Roman</vt:lpstr>
      <vt:lpstr>Tw Cen MT</vt:lpstr>
      <vt:lpstr>Ofis Teması</vt:lpstr>
      <vt:lpstr>Dünyada ve Türkiye’de Erken Destek Programları</vt:lpstr>
      <vt:lpstr>PowerPoint Sunusu</vt:lpstr>
      <vt:lpstr>PowerPoint Sunusu</vt:lpstr>
      <vt:lpstr>PowerPoint Sunusu</vt:lpstr>
      <vt:lpstr>PowerPoint Sunusu</vt:lpstr>
      <vt:lpstr>PowerPoint Sunusu</vt:lpstr>
      <vt:lpstr>Çok Bileşenli Aile Eğitim Modelleri</vt:lpstr>
      <vt:lpstr>Çok Bileşenli Aile Eğitim Modelleri Aile Birlikleri (Family Coops)   </vt:lpstr>
      <vt:lpstr>PowerPoint Sunusu</vt:lpstr>
      <vt:lpstr>PowerPoint Sunusu</vt:lpstr>
      <vt:lpstr>PowerPoint Sunusu</vt:lpstr>
      <vt:lpstr>PowerPoint Sunusu</vt:lpstr>
      <vt:lpstr>PowerPoint Sunusu</vt:lpstr>
      <vt:lpstr>Eşit Başlangıç Programı  (Even Start Program)</vt:lpstr>
      <vt:lpstr>PowerPoint Sunusu</vt:lpstr>
      <vt:lpstr>PowerPoint Sunusu</vt:lpstr>
      <vt:lpstr>Minnesota Erken Çocukluk Aile Eğitimi Programı  (ECFE-Minnesota Early Childhood Family Education</vt:lpstr>
      <vt:lpstr>PowerPoint Sunusu</vt:lpstr>
      <vt:lpstr>PowerPoint Sunusu</vt:lpstr>
      <vt:lpstr>Ev Ziyaretleri</vt:lpstr>
      <vt:lpstr>Okul Öncesi Çocuklar İçin Ev Merkezli Aile Eğitim Programı (HIPPY-Home Instruction Program for Preschool Youngsters)</vt:lpstr>
      <vt:lpstr>PowerPoint Sunusu</vt:lpstr>
      <vt:lpstr>PowerPoint Sunusu</vt:lpstr>
      <vt:lpstr>PowerPoint Sunusu</vt:lpstr>
      <vt:lpstr>PowerPoint Sunusu</vt:lpstr>
      <vt:lpstr>Öğretmen Ebeveyn Programı  (PAT-Parent as Teacher Program)</vt:lpstr>
      <vt:lpstr>PowerPoint Sunusu</vt:lpstr>
      <vt:lpstr>Ebeveyn Eğitimleri</vt:lpstr>
      <vt:lpstr>Aile Destek ve Eğitim Programları (AVENCE Parent-Child Program)</vt:lpstr>
      <vt:lpstr>PowerPoint Sunusu</vt:lpstr>
      <vt:lpstr>Psiko-Eğitimsel Anne-Baba Programı (Star Parenting Program)</vt:lpstr>
      <vt:lpstr>PowerPoint Sunusu</vt:lpstr>
      <vt:lpstr>PowerPoint Sunusu</vt:lpstr>
      <vt:lpstr>PowerPoint Sunusu</vt:lpstr>
      <vt:lpstr>PowerPoint Sunusu</vt:lpstr>
      <vt:lpstr>Türkiye’de Uygulanan Aile Eğitim Programları </vt:lpstr>
      <vt:lpstr>PowerPoint Sunusu</vt:lpstr>
      <vt:lpstr>Anne-Baba Olmak Seminerleri</vt:lpstr>
      <vt:lpstr>PowerPoint Sunusu</vt:lpstr>
      <vt:lpstr>Anne Çocuk Eğitim Programı (AÇEP)</vt:lpstr>
      <vt:lpstr>PowerPoint Sunusu</vt:lpstr>
      <vt:lpstr>PowerPoint Sunusu</vt:lpstr>
      <vt:lpstr>PowerPoint Sunusu</vt:lpstr>
      <vt:lpstr>PowerPoint Sunusu</vt:lpstr>
      <vt:lpstr>PowerPoint Sunusu</vt:lpstr>
      <vt:lpstr>PowerPoint Sunusu</vt:lpstr>
      <vt:lpstr>Baba Destek Programı (BADEP)</vt:lpstr>
      <vt:lpstr>Baba Destek Programı (BADEP)</vt:lpstr>
      <vt:lpstr>PowerPoint Sunusu</vt:lpstr>
      <vt:lpstr>PowerPoint Sunusu</vt:lpstr>
      <vt:lpstr>Programda ele alınan konular</vt:lpstr>
      <vt:lpstr>PowerPoint Sunusu</vt:lpstr>
      <vt:lpstr>PowerPoint Sunusu</vt:lpstr>
      <vt:lpstr>Güney Doğu Anadolu Projesi </vt:lpstr>
      <vt:lpstr>PowerPoint Sunusu</vt:lpstr>
      <vt:lpstr>PowerPoint Sunusu</vt:lpstr>
      <vt:lpstr>PowerPoint Sunusu</vt:lpstr>
      <vt:lpstr>PowerPoint Sunusu</vt:lpstr>
      <vt:lpstr>Okul Öncesi Veli Çocuk Eğitim Programı (OVÇEP)</vt:lpstr>
      <vt:lpstr>OVÇEP’in İçeriği</vt:lpstr>
      <vt:lpstr>PowerPoint Sunusu</vt:lpstr>
      <vt:lpstr>PowerPoint Sunusu</vt:lpstr>
      <vt:lpstr>Aile Mektupları</vt:lpstr>
      <vt:lpstr>   Üniversiteler, Milli Eğitim Bakanlığı ve Sivil Toplum Kuruluşları Tarafından Düzenlenen Aile Eğitim Programları </vt:lpstr>
      <vt:lpstr>Anne Baba Okulu</vt:lpstr>
      <vt:lpstr>PowerPoint Sunusu</vt:lpstr>
      <vt:lpstr>Benim Ailem Aile ve Çocuk Eğitimi Programı</vt:lpstr>
      <vt:lpstr>PowerPoint Sunusu</vt:lpstr>
      <vt:lpstr>Kadın Emeğini Değerlendirme Vakfı (KEDV)  Çalışmaları </vt:lpstr>
      <vt:lpstr>PowerPoint Sunusu</vt:lpstr>
      <vt:lpstr>PowerPoint Sunusu</vt:lpstr>
      <vt:lpstr>Anne-Baba-Çocuk Eğitimi Projesi (ABÇEP)   </vt:lpstr>
      <vt:lpstr>PowerPoint Sunusu</vt:lpstr>
      <vt:lpstr>Mobil Anaokulu Projesi   </vt:lpstr>
      <vt:lpstr>PowerPoint Sunusu</vt:lpstr>
      <vt:lpstr>(0-18 YAŞ) AİLE EĞİTİMİ KURS PROGRAMI Aile Eğitimine ayrılan kaynakların etkili ve verimli kullanılabilmesi, hizmet tekrarının önlenebilmesi için çocuklara ve ebeveynlere götürülecek eğitim, sağlık, bakım, koruma, danışmanlık hizmetleri disiplinler arası ve bütüncül bir yaklaşımla ele alınarak, ulusal aile eğitimi politika ve stratejileri çerçevesinde yeniden yapılandırılarak “Aile Eğitimi Kurs Programı (0-18 Yaş)” geliştirilmiştir. 2011-2015 Ülke Programı Eylem Planı’na da “Aile Eğitimi Kurs Programı(0-18 Yaş)”’nın sürdürülebilirliliği ve yaygınlaştırılması çalışmaları dâhil edilmiştir.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ve Türkiye’de Erken Müdahale Programları</dc:title>
  <dc:creator>user</dc:creator>
  <cp:lastModifiedBy>WIN7</cp:lastModifiedBy>
  <cp:revision>144</cp:revision>
  <dcterms:created xsi:type="dcterms:W3CDTF">2015-03-17T09:47:24Z</dcterms:created>
  <dcterms:modified xsi:type="dcterms:W3CDTF">2021-10-31T19:55:11Z</dcterms:modified>
</cp:coreProperties>
</file>