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87" r:id="rId3"/>
    <p:sldId id="310" r:id="rId4"/>
    <p:sldId id="258" r:id="rId5"/>
    <p:sldId id="259" r:id="rId6"/>
    <p:sldId id="260" r:id="rId7"/>
    <p:sldId id="261" r:id="rId8"/>
    <p:sldId id="288" r:id="rId9"/>
    <p:sldId id="262" r:id="rId10"/>
    <p:sldId id="263" r:id="rId11"/>
    <p:sldId id="291" r:id="rId12"/>
    <p:sldId id="311" r:id="rId13"/>
    <p:sldId id="312" r:id="rId14"/>
    <p:sldId id="313" r:id="rId15"/>
    <p:sldId id="314" r:id="rId16"/>
    <p:sldId id="315" r:id="rId17"/>
    <p:sldId id="316" r:id="rId18"/>
    <p:sldId id="317" r:id="rId19"/>
    <p:sldId id="318" r:id="rId20"/>
    <p:sldId id="319"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92" y="-2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pPr/>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8995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4267550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778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8696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763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1253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1956959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4238142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val="361720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pPr/>
              <a:t>29.09.2023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9962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pPr/>
              <a:t>29.09.2023</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0308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pPr/>
              <a:t>29.09.2023</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pPr/>
              <a:t>‹#›</a:t>
            </a:fld>
            <a:endParaRPr lang="tr-TR"/>
          </a:p>
        </p:txBody>
      </p:sp>
    </p:spTree>
    <p:extLst>
      <p:ext uri="{BB962C8B-B14F-4D97-AF65-F5344CB8AC3E}">
        <p14:creationId xmlns:p14="http://schemas.microsoft.com/office/powerpoint/2010/main" val="332080795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2132856"/>
            <a:ext cx="7406640" cy="1196894"/>
          </a:xfrm>
        </p:spPr>
        <p:txBody>
          <a:bodyPr/>
          <a:lstStyle/>
          <a:p>
            <a:pPr algn="ctr"/>
            <a:r>
              <a:rPr lang="tr-TR" dirty="0" smtClean="0">
                <a:latin typeface="Algerian" panose="04020705040A02060702" pitchFamily="82" charset="0"/>
              </a:rPr>
              <a:t>ERGONOMİ</a:t>
            </a:r>
            <a:endParaRPr lang="tr-TR" dirty="0">
              <a:latin typeface="Algerian" panose="04020705040A02060702" pitchFamily="82" charset="0"/>
            </a:endParaRPr>
          </a:p>
        </p:txBody>
      </p:sp>
      <p:sp>
        <p:nvSpPr>
          <p:cNvPr id="3" name="Alt Başlık 2"/>
          <p:cNvSpPr>
            <a:spLocks noGrp="1"/>
          </p:cNvSpPr>
          <p:nvPr>
            <p:ph type="subTitle" idx="1"/>
          </p:nvPr>
        </p:nvSpPr>
        <p:spPr>
          <a:xfrm>
            <a:off x="5812904" y="4941168"/>
            <a:ext cx="3331096" cy="1080120"/>
          </a:xfrm>
        </p:spPr>
        <p:txBody>
          <a:bodyPr>
            <a:normAutofit/>
          </a:bodyPr>
          <a:lstStyle/>
          <a:p>
            <a:pPr algn="just"/>
            <a:r>
              <a:rPr lang="tr-TR" sz="1800" b="1" cap="none" dirty="0" err="1" smtClean="0"/>
              <a:t>Öğr</a:t>
            </a:r>
            <a:r>
              <a:rPr lang="tr-TR" sz="1800" b="1" cap="none" dirty="0" smtClean="0"/>
              <a:t>. Gör. Şeyda ÇAVMAK</a:t>
            </a:r>
          </a:p>
          <a:p>
            <a:pPr algn="just"/>
            <a:r>
              <a:rPr lang="tr-TR" sz="1800" b="1" cap="none" dirty="0" smtClean="0"/>
              <a:t>seydacavmak@cag.edu.tr</a:t>
            </a:r>
            <a:endParaRPr lang="tr-TR" sz="1800" b="1" cap="none" dirty="0"/>
          </a:p>
        </p:txBody>
      </p:sp>
    </p:spTree>
    <p:extLst>
      <p:ext uri="{BB962C8B-B14F-4D97-AF65-F5344CB8AC3E}">
        <p14:creationId xmlns:p14="http://schemas.microsoft.com/office/powerpoint/2010/main" val="561354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03648" y="1345332"/>
            <a:ext cx="8394136" cy="1143000"/>
          </a:xfrm>
        </p:spPr>
        <p:txBody>
          <a:bodyPr>
            <a:normAutofit/>
          </a:bodyPr>
          <a:lstStyle/>
          <a:p>
            <a:r>
              <a:rPr lang="tr-TR" sz="2400" b="1" dirty="0"/>
              <a:t>ERGONOMİNİN DÜNYADAKİ TARİHÇESİ</a:t>
            </a:r>
            <a:endParaRPr lang="tr-TR" sz="2400" dirty="0"/>
          </a:p>
        </p:txBody>
      </p:sp>
      <p:sp>
        <p:nvSpPr>
          <p:cNvPr id="3" name="İçerik Yer Tutucusu 2"/>
          <p:cNvSpPr>
            <a:spLocks noGrp="1"/>
          </p:cNvSpPr>
          <p:nvPr>
            <p:ph idx="1"/>
          </p:nvPr>
        </p:nvSpPr>
        <p:spPr>
          <a:xfrm>
            <a:off x="395536" y="1916832"/>
            <a:ext cx="8538152" cy="3888432"/>
          </a:xfrm>
        </p:spPr>
        <p:txBody>
          <a:bodyPr>
            <a:normAutofit fontScale="92500" lnSpcReduction="20000"/>
          </a:bodyPr>
          <a:lstStyle/>
          <a:p>
            <a:pPr algn="just"/>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Ergonomi” kelimesi ilk kez 1857 yılında Polonyalı Biyolog </a:t>
            </a:r>
            <a:r>
              <a:rPr lang="tr-TR" i="1" dirty="0" smtClean="0">
                <a:latin typeface="Times New Roman" panose="02020603050405020304" pitchFamily="18" charset="0"/>
                <a:cs typeface="Times New Roman" panose="02020603050405020304" pitchFamily="18" charset="0"/>
              </a:rPr>
              <a:t>kaleme </a:t>
            </a:r>
            <a:r>
              <a:rPr lang="tr-TR" i="1" dirty="0">
                <a:latin typeface="Times New Roman" panose="02020603050405020304" pitchFamily="18" charset="0"/>
                <a:cs typeface="Times New Roman" panose="02020603050405020304" pitchFamily="18" charset="0"/>
              </a:rPr>
              <a:t>aldığı </a:t>
            </a:r>
            <a:r>
              <a:rPr lang="pl-PL" i="1" dirty="0" smtClean="0">
                <a:latin typeface="Times New Roman" panose="02020603050405020304" pitchFamily="18" charset="0"/>
                <a:cs typeface="Times New Roman" panose="02020603050405020304" pitchFamily="18" charset="0"/>
              </a:rPr>
              <a:t>Hakikatlere</a:t>
            </a:r>
            <a:r>
              <a:rPr lang="tr-TR" i="1" dirty="0" smtClean="0">
                <a:latin typeface="Times New Roman" panose="02020603050405020304" pitchFamily="18" charset="0"/>
                <a:cs typeface="Times New Roman" panose="02020603050405020304" pitchFamily="18" charset="0"/>
              </a:rPr>
              <a:t> Dayanan </a:t>
            </a:r>
            <a:r>
              <a:rPr lang="tr-TR" i="1" dirty="0">
                <a:latin typeface="Times New Roman" panose="02020603050405020304" pitchFamily="18" charset="0"/>
                <a:cs typeface="Times New Roman" panose="02020603050405020304" pitchFamily="18" charset="0"/>
              </a:rPr>
              <a:t>Doğa Bilimleri Çekirdekleri, </a:t>
            </a:r>
            <a:r>
              <a:rPr lang="tr-TR" i="1" dirty="0" smtClean="0">
                <a:latin typeface="Times New Roman" panose="02020603050405020304" pitchFamily="18" charset="0"/>
                <a:cs typeface="Times New Roman" panose="02020603050405020304" pitchFamily="18" charset="0"/>
              </a:rPr>
              <a:t>Ergonomi </a:t>
            </a:r>
            <a:r>
              <a:rPr lang="tr-TR" dirty="0">
                <a:latin typeface="Times New Roman" panose="02020603050405020304" pitchFamily="18" charset="0"/>
                <a:cs typeface="Times New Roman" panose="02020603050405020304" pitchFamily="18" charset="0"/>
              </a:rPr>
              <a:t>makalesinde </a:t>
            </a:r>
            <a:r>
              <a:rPr lang="tr-TR" dirty="0" smtClean="0">
                <a:latin typeface="Times New Roman" panose="02020603050405020304" pitchFamily="18" charset="0"/>
                <a:cs typeface="Times New Roman" panose="02020603050405020304" pitchFamily="18" charset="0"/>
              </a:rPr>
              <a:t>geçmiştir.</a:t>
            </a:r>
          </a:p>
          <a:p>
            <a:pPr algn="just"/>
            <a:r>
              <a:rPr lang="tr-TR" dirty="0" smtClean="0">
                <a:solidFill>
                  <a:prstClr val="black"/>
                </a:solidFill>
                <a:latin typeface="Times New Roman" panose="02020603050405020304" pitchFamily="18" charset="0"/>
                <a:cs typeface="Times New Roman" panose="02020603050405020304" pitchFamily="18" charset="0"/>
              </a:rPr>
              <a:t>Ergonomi </a:t>
            </a:r>
            <a:r>
              <a:rPr lang="tr-TR" dirty="0">
                <a:solidFill>
                  <a:prstClr val="black"/>
                </a:solidFill>
                <a:latin typeface="Times New Roman" panose="02020603050405020304" pitchFamily="18" charset="0"/>
                <a:cs typeface="Times New Roman" panose="02020603050405020304" pitchFamily="18" charset="0"/>
              </a:rPr>
              <a:t>biliminin gelişimi 20. Yüzyılın ilk çeyreğinde başlamasına rağmen, tanımlanabilir bir pratik ve çalışma alanı olarak II. Dünya Savaşı </a:t>
            </a:r>
            <a:r>
              <a:rPr lang="tr-TR" dirty="0" smtClean="0">
                <a:solidFill>
                  <a:prstClr val="black"/>
                </a:solidFill>
                <a:latin typeface="Times New Roman" panose="02020603050405020304" pitchFamily="18" charset="0"/>
                <a:cs typeface="Times New Roman" panose="02020603050405020304" pitchFamily="18" charset="0"/>
              </a:rPr>
              <a:t>sıralarında (1940’larda</a:t>
            </a:r>
            <a:r>
              <a:rPr lang="tr-TR" dirty="0">
                <a:solidFill>
                  <a:prstClr val="black"/>
                </a:solidFill>
                <a:latin typeface="Times New Roman" panose="02020603050405020304" pitchFamily="18" charset="0"/>
                <a:cs typeface="Times New Roman" panose="02020603050405020304" pitchFamily="18" charset="0"/>
              </a:rPr>
              <a:t>) başlamaktadır. </a:t>
            </a:r>
          </a:p>
          <a:p>
            <a:pPr algn="just"/>
            <a:r>
              <a:rPr lang="tr-TR" dirty="0" smtClean="0">
                <a:solidFill>
                  <a:prstClr val="black"/>
                </a:solidFill>
                <a:latin typeface="Times New Roman" panose="02020603050405020304" pitchFamily="18" charset="0"/>
                <a:cs typeface="Times New Roman" panose="02020603050405020304" pitchFamily="18" charset="0"/>
              </a:rPr>
              <a:t>Amerika</a:t>
            </a:r>
            <a:r>
              <a:rPr lang="tr-TR" dirty="0">
                <a:solidFill>
                  <a:prstClr val="black"/>
                </a:solidFill>
                <a:latin typeface="Times New Roman" panose="02020603050405020304" pitchFamily="18" charset="0"/>
                <a:cs typeface="Times New Roman" panose="02020603050405020304" pitchFamily="18" charset="0"/>
              </a:rPr>
              <a:t>, İngiltere ve Almanya’da Ergonomi çalışmaları, askerî silah sistemlerinde insan performansını artıracak araştırma ve uygulamaları gerçekleştirmek amacıyla gerçekleştirilen faaliyetler sonucunda bulunmuştur</a:t>
            </a:r>
            <a:r>
              <a:rPr lang="tr-TR" dirty="0" smtClean="0">
                <a:solidFill>
                  <a:prstClr val="black"/>
                </a:solidFill>
                <a:latin typeface="Times New Roman" panose="02020603050405020304" pitchFamily="18" charset="0"/>
                <a:cs typeface="Times New Roman" panose="02020603050405020304" pitchFamily="18" charset="0"/>
              </a:rPr>
              <a:t>.</a:t>
            </a:r>
          </a:p>
          <a:p>
            <a:pPr algn="just"/>
            <a:r>
              <a:rPr lang="tr-TR" dirty="0">
                <a:solidFill>
                  <a:prstClr val="black"/>
                </a:solidFill>
                <a:latin typeface="Times New Roman" panose="02020603050405020304" pitchFamily="18" charset="0"/>
                <a:cs typeface="Times New Roman" panose="02020603050405020304" pitchFamily="18" charset="0"/>
              </a:rPr>
              <a:t> Bu üç ülke, insanların daha etkili bir biçimde silahları daha iyi kullanmaları için silahların görüş tasarımlarını nasıl daha iyi geliştirebiliriz sorusu ile ilgilenmişlerdir.</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311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916832"/>
            <a:ext cx="8568952" cy="3816424"/>
          </a:xfrm>
        </p:spPr>
        <p:txBody>
          <a:bodyPr>
            <a:normAutofit/>
          </a:bodyPr>
          <a:lstStyle/>
          <a:p>
            <a:pPr algn="just"/>
            <a:r>
              <a:rPr lang="tr-TR" dirty="0" smtClean="0">
                <a:latin typeface="Times New Roman" panose="02020603050405020304" pitchFamily="18" charset="0"/>
                <a:cs typeface="Times New Roman" panose="02020603050405020304" pitchFamily="18" charset="0"/>
              </a:rPr>
              <a:t>Hem teknolojik sistemler daha çok montaj ve üretimle alakalı olduğu için, hem de otomasyon düzeyi ve elektronik kullanımı sınırlı olduğundan; pratikteki tecrübe de bu kabullenmeyi desteklemiştir.</a:t>
            </a:r>
          </a:p>
          <a:p>
            <a:pPr algn="just"/>
            <a:r>
              <a:rPr lang="tr-TR" dirty="0" smtClean="0">
                <a:solidFill>
                  <a:prstClr val="black"/>
                </a:solidFill>
                <a:latin typeface="Times New Roman" panose="02020603050405020304" pitchFamily="18" charset="0"/>
                <a:cs typeface="Times New Roman" panose="02020603050405020304" pitchFamily="18" charset="0"/>
              </a:rPr>
              <a:t>Ancak</a:t>
            </a:r>
            <a:r>
              <a:rPr lang="tr-TR" dirty="0">
                <a:solidFill>
                  <a:prstClr val="black"/>
                </a:solidFill>
                <a:latin typeface="Times New Roman" panose="02020603050405020304" pitchFamily="18" charset="0"/>
                <a:cs typeface="Times New Roman" panose="02020603050405020304" pitchFamily="18" charset="0"/>
              </a:rPr>
              <a:t>, savaş yıllarında askerî ekipmanın hızlı teknik gelişimi bu tecrübenin revizyonunu gerektirmiştir. İşçileri, işlere uydurmak için seçme ve eğitme, savaş sırasında işi çalışana uyduracak tasarım yaklaşımını </a:t>
            </a:r>
            <a:r>
              <a:rPr lang="tr-TR" dirty="0" smtClean="0">
                <a:solidFill>
                  <a:prstClr val="black"/>
                </a:solidFill>
                <a:latin typeface="Times New Roman" panose="02020603050405020304" pitchFamily="18" charset="0"/>
                <a:cs typeface="Times New Roman" panose="02020603050405020304" pitchFamily="18" charset="0"/>
              </a:rPr>
              <a:t>eklemiştir.</a:t>
            </a:r>
          </a:p>
          <a:p>
            <a:pPr algn="just"/>
            <a:r>
              <a:rPr lang="tr-TR" dirty="0" smtClean="0">
                <a:solidFill>
                  <a:prstClr val="black"/>
                </a:solidFill>
                <a:latin typeface="Times New Roman" panose="02020603050405020304" pitchFamily="18" charset="0"/>
                <a:cs typeface="Times New Roman" panose="02020603050405020304" pitchFamily="18" charset="0"/>
              </a:rPr>
              <a:t>İnsan </a:t>
            </a:r>
            <a:r>
              <a:rPr lang="tr-TR" dirty="0">
                <a:solidFill>
                  <a:prstClr val="black"/>
                </a:solidFill>
                <a:latin typeface="Times New Roman" panose="02020603050405020304" pitchFamily="18" charset="0"/>
                <a:cs typeface="Times New Roman" panose="02020603050405020304" pitchFamily="18" charset="0"/>
              </a:rPr>
              <a:t>yetenekleri fazla önemsenmeden yapılan harp silah ve araçlarının kullanılması, önemli sayıda insan hayatına mal olmuştur. Bu, daha çok makinelerin artan hızının ve kompleksliğinin bir </a:t>
            </a:r>
            <a:r>
              <a:rPr lang="tr-TR" dirty="0" smtClean="0">
                <a:solidFill>
                  <a:prstClr val="black"/>
                </a:solidFill>
                <a:latin typeface="Times New Roman" panose="02020603050405020304" pitchFamily="18" charset="0"/>
                <a:cs typeface="Times New Roman" panose="02020603050405020304" pitchFamily="18" charset="0"/>
              </a:rPr>
              <a:t>sonucudur.</a:t>
            </a:r>
            <a:endParaRPr lang="tr-TR" dirty="0">
              <a:solidFill>
                <a:prstClr val="black"/>
              </a:solidFill>
              <a:latin typeface="Times New Roman" panose="02020603050405020304" pitchFamily="18" charset="0"/>
              <a:cs typeface="Times New Roman" panose="02020603050405020304" pitchFamily="18" charset="0"/>
            </a:endParaRPr>
          </a:p>
          <a:p>
            <a:endParaRPr lang="tr-TR" dirty="0">
              <a:solidFill>
                <a:prstClr val="black"/>
              </a:solidFill>
            </a:endParaRPr>
          </a:p>
          <a:p>
            <a:endParaRPr lang="tr-TR" dirty="0"/>
          </a:p>
        </p:txBody>
      </p:sp>
      <p:sp>
        <p:nvSpPr>
          <p:cNvPr id="4" name="Başlık 1"/>
          <p:cNvSpPr>
            <a:spLocks noGrp="1"/>
          </p:cNvSpPr>
          <p:nvPr>
            <p:ph type="title"/>
          </p:nvPr>
        </p:nvSpPr>
        <p:spPr>
          <a:xfrm>
            <a:off x="1187624" y="1345332"/>
            <a:ext cx="6984776" cy="571500"/>
          </a:xfrm>
        </p:spPr>
        <p:txBody>
          <a:bodyPr>
            <a:normAutofit/>
          </a:bodyPr>
          <a:lstStyle/>
          <a:p>
            <a:r>
              <a:rPr lang="tr-TR" sz="2400" b="1" dirty="0"/>
              <a:t>ERGONOMİNİN DÜNYADAKİ TARİHÇESİ</a:t>
            </a:r>
            <a:endParaRPr lang="tr-T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015733"/>
            <a:ext cx="8280919" cy="3789531"/>
          </a:xfrm>
        </p:spPr>
        <p:txBody>
          <a:bodyPr>
            <a:normAutofit fontScale="92500" lnSpcReduction="10000"/>
          </a:bodyPr>
          <a:lstStyle/>
          <a:p>
            <a:r>
              <a:rPr lang="tr-TR" dirty="0"/>
              <a:t>Teknolojik sistemlerin değişme hızı o kadar fazlaydı ki normal bir insan artık onu takip edemez hâle </a:t>
            </a:r>
            <a:r>
              <a:rPr lang="tr-TR" dirty="0" smtClean="0"/>
              <a:t>gelmişti.</a:t>
            </a:r>
          </a:p>
          <a:p>
            <a:r>
              <a:rPr lang="tr-TR" dirty="0" smtClean="0"/>
              <a:t>Teknolojik </a:t>
            </a:r>
            <a:r>
              <a:rPr lang="tr-TR" dirty="0"/>
              <a:t>gelişmeler uzun zaman askerî dünya ile sınırlı kalmayıp, süratli bir şekilde sivil uygulamalara da yayıldı. </a:t>
            </a:r>
            <a:endParaRPr lang="tr-TR" dirty="0" smtClean="0"/>
          </a:p>
          <a:p>
            <a:r>
              <a:rPr lang="tr-TR" dirty="0" smtClean="0"/>
              <a:t>Bu</a:t>
            </a:r>
            <a:r>
              <a:rPr lang="tr-TR" dirty="0"/>
              <a:t>, insandan beklenenlere bir değişiklik getirdi. </a:t>
            </a:r>
            <a:endParaRPr lang="tr-TR" dirty="0" smtClean="0"/>
          </a:p>
          <a:p>
            <a:r>
              <a:rPr lang="tr-TR" dirty="0" smtClean="0"/>
              <a:t>İş</a:t>
            </a:r>
            <a:r>
              <a:rPr lang="tr-TR" dirty="0"/>
              <a:t>, daha çok üretimden ağırlıklı olarak kontrol ve yönetime, yani işlerin nasıl yapılması gerektiğini düşünüp planlamaya doğru </a:t>
            </a:r>
            <a:r>
              <a:rPr lang="tr-TR" dirty="0" smtClean="0"/>
              <a:t>kaydı.</a:t>
            </a:r>
          </a:p>
          <a:p>
            <a:r>
              <a:rPr lang="tr-TR" dirty="0"/>
              <a:t>Sonuçta, sistematik olarak insanın iş doğası üzerine nasıl çalışılacağı yani Ergonomiye karşı bir ilgi gelişti ve daha sonra bu bilgi, işyeri tasarımına uygulandı. Önemli olan girdi-çıktı artık enerji veya malzeme değil bilgiydi. </a:t>
            </a:r>
          </a:p>
        </p:txBody>
      </p:sp>
      <p:sp>
        <p:nvSpPr>
          <p:cNvPr id="4" name="Başlık 1"/>
          <p:cNvSpPr>
            <a:spLocks noGrp="1"/>
          </p:cNvSpPr>
          <p:nvPr>
            <p:ph type="title"/>
          </p:nvPr>
        </p:nvSpPr>
        <p:spPr>
          <a:xfrm>
            <a:off x="1331640" y="1196752"/>
            <a:ext cx="6571343" cy="536248"/>
          </a:xfrm>
        </p:spPr>
        <p:txBody>
          <a:bodyPr>
            <a:normAutofit/>
          </a:bodyPr>
          <a:lstStyle/>
          <a:p>
            <a:r>
              <a:rPr lang="tr-TR" sz="2400" b="1" dirty="0"/>
              <a:t>ERGONOMİNİN DÜNYADAKİ TARİHÇESİ</a:t>
            </a:r>
            <a:endParaRPr lang="tr-TR" sz="2400" dirty="0"/>
          </a:p>
        </p:txBody>
      </p:sp>
    </p:spTree>
    <p:extLst>
      <p:ext uri="{BB962C8B-B14F-4D97-AF65-F5344CB8AC3E}">
        <p14:creationId xmlns:p14="http://schemas.microsoft.com/office/powerpoint/2010/main" val="3245183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43491" y="1196752"/>
            <a:ext cx="6080837" cy="657003"/>
          </a:xfrm>
        </p:spPr>
        <p:txBody>
          <a:bodyPr/>
          <a:lstStyle/>
          <a:p>
            <a:r>
              <a:rPr lang="tr-TR" dirty="0" smtClean="0"/>
              <a:t>Günümüzdeki durum</a:t>
            </a:r>
            <a:endParaRPr lang="tr-TR" dirty="0"/>
          </a:p>
        </p:txBody>
      </p:sp>
      <p:sp>
        <p:nvSpPr>
          <p:cNvPr id="3" name="İçerik Yer Tutucusu 2"/>
          <p:cNvSpPr>
            <a:spLocks noGrp="1"/>
          </p:cNvSpPr>
          <p:nvPr>
            <p:ph idx="1"/>
          </p:nvPr>
        </p:nvSpPr>
        <p:spPr>
          <a:xfrm>
            <a:off x="467544" y="2015733"/>
            <a:ext cx="8064895" cy="3450613"/>
          </a:xfrm>
        </p:spPr>
        <p:txBody>
          <a:bodyPr>
            <a:normAutofit lnSpcReduction="10000"/>
          </a:bodyPr>
          <a:lstStyle/>
          <a:p>
            <a:pPr algn="just">
              <a:lnSpc>
                <a:spcPct val="100000"/>
              </a:lnSpc>
            </a:pPr>
            <a:r>
              <a:rPr lang="tr-TR" dirty="0"/>
              <a:t>Yirminci yüzyılın ortalarına kadar makine ve kontrol dizaynı, iş yerindeki yerleşim durumu, el aletleri ile ağır yüklerin elle taşınması gibi konular üzerinde yoğunlaşan Ergonomi araştırmaları; sonraki yıllarda gürültü, vibrasyon, aydınlatma ve sıcaklık gibi konular üzerindeki araştırmalara kaymıştır. İnsanların makinelerin kontrollüğünü üslendiği bu tip yeni durumlar ise, başka problemleri doğurmuştur. </a:t>
            </a:r>
            <a:endParaRPr lang="tr-TR" dirty="0" smtClean="0"/>
          </a:p>
          <a:p>
            <a:pPr algn="just">
              <a:lnSpc>
                <a:spcPct val="110000"/>
              </a:lnSpc>
            </a:pPr>
            <a:r>
              <a:rPr lang="tr-TR" dirty="0"/>
              <a:t>Kısacası makinelerin ve işlemlerin tasarımında, insan sınırları ve kabiliyetlerine uyacak tam iş çevrelerine artan bir ihtiyaç olmuştur. Bunun sonucu savaş sonrası Avrupa’da “geliştirilecek her türlü araç ve gerecin tasarımında insan faktörünün dikkate </a:t>
            </a:r>
            <a:r>
              <a:rPr lang="tr-TR" dirty="0" err="1"/>
              <a:t>alınması”nın</a:t>
            </a:r>
            <a:r>
              <a:rPr lang="tr-TR" dirty="0"/>
              <a:t> gereği üzerinde durulmuştur</a:t>
            </a:r>
          </a:p>
        </p:txBody>
      </p:sp>
    </p:spTree>
    <p:extLst>
      <p:ext uri="{BB962C8B-B14F-4D97-AF65-F5344CB8AC3E}">
        <p14:creationId xmlns:p14="http://schemas.microsoft.com/office/powerpoint/2010/main" val="889516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015733"/>
            <a:ext cx="8280920" cy="3450613"/>
          </a:xfrm>
        </p:spPr>
        <p:txBody>
          <a:bodyPr>
            <a:normAutofit fontScale="85000" lnSpcReduction="20000"/>
          </a:bodyPr>
          <a:lstStyle/>
          <a:p>
            <a:pPr algn="just"/>
            <a:r>
              <a:rPr lang="tr-TR" dirty="0"/>
              <a:t>Ergonomi; çalışanın düşünce yapısı, duyguları, </a:t>
            </a:r>
            <a:r>
              <a:rPr lang="tr-TR" dirty="0" smtClean="0"/>
              <a:t>diğer çalışanlarla </a:t>
            </a:r>
            <a:r>
              <a:rPr lang="tr-TR" dirty="0"/>
              <a:t>olan ilişkileri, problemlerle uğraşma kabiliyeti gibi tüm psikolojik ve sosyolojik çevresiyle kısacası bütünüyle insanla ilgilenir</a:t>
            </a:r>
            <a:r>
              <a:rPr lang="tr-TR" dirty="0" smtClean="0"/>
              <a:t>.</a:t>
            </a:r>
          </a:p>
          <a:p>
            <a:pPr algn="just"/>
            <a:r>
              <a:rPr lang="tr-TR" dirty="0"/>
              <a:t>Bu yapıdaki problemler daha önceleri de fark edilmiş olmakla birlikte, özellikle bunlarla (iş-insan ilişkisi) ilgilenen bir akademik disiplin yoktu. Bu amaçla İngiltere’de kurulan “Ergonomi Araştırma Konseyi” (</a:t>
            </a:r>
            <a:r>
              <a:rPr lang="tr-TR" dirty="0" err="1"/>
              <a:t>Ergonomics</a:t>
            </a:r>
            <a:r>
              <a:rPr lang="tr-TR" dirty="0"/>
              <a:t> </a:t>
            </a:r>
            <a:r>
              <a:rPr lang="tr-TR" dirty="0" err="1"/>
              <a:t>Research</a:t>
            </a:r>
            <a:r>
              <a:rPr lang="tr-TR" dirty="0"/>
              <a:t> </a:t>
            </a:r>
            <a:r>
              <a:rPr lang="tr-TR" dirty="0" err="1"/>
              <a:t>Council</a:t>
            </a:r>
            <a:r>
              <a:rPr lang="tr-TR" dirty="0"/>
              <a:t>), bilahare 1961 yılında adını “Uluslararası Ergonomi Derneği” (International </a:t>
            </a:r>
            <a:r>
              <a:rPr lang="tr-TR" dirty="0" err="1"/>
              <a:t>Ergonomics</a:t>
            </a:r>
            <a:r>
              <a:rPr lang="tr-TR" dirty="0"/>
              <a:t> </a:t>
            </a:r>
            <a:r>
              <a:rPr lang="tr-TR" dirty="0" err="1"/>
              <a:t>Association</a:t>
            </a:r>
            <a:r>
              <a:rPr lang="tr-TR" dirty="0"/>
              <a:t>-IEA) şeklinde değiştirerek günümüzde de çalışmalarını devam </a:t>
            </a:r>
            <a:r>
              <a:rPr lang="tr-TR" dirty="0" smtClean="0"/>
              <a:t>ettirmektedir.</a:t>
            </a:r>
          </a:p>
          <a:p>
            <a:pPr algn="just"/>
            <a:r>
              <a:rPr lang="tr-TR" dirty="0"/>
              <a:t>Daha sonra ana ilgi noktası ise, Ergonomi (</a:t>
            </a:r>
            <a:r>
              <a:rPr lang="tr-TR" dirty="0" err="1"/>
              <a:t>Ergonomics</a:t>
            </a:r>
            <a:r>
              <a:rPr lang="tr-TR" dirty="0"/>
              <a:t>) teknolojisini geliştirmek için sistematik alan gözlem çalışmalarına, biyomekaniğe, </a:t>
            </a:r>
            <a:r>
              <a:rPr lang="tr-TR" dirty="0" err="1"/>
              <a:t>antropometrik</a:t>
            </a:r>
            <a:r>
              <a:rPr lang="tr-TR" dirty="0"/>
              <a:t> (</a:t>
            </a:r>
            <a:r>
              <a:rPr lang="tr-TR" dirty="0" err="1"/>
              <a:t>anthromometrics</a:t>
            </a:r>
            <a:r>
              <a:rPr lang="tr-TR" dirty="0"/>
              <a:t>) karakteristiklere ve insan fizyolojisine doğru kaydı.</a:t>
            </a:r>
          </a:p>
        </p:txBody>
      </p:sp>
      <p:sp>
        <p:nvSpPr>
          <p:cNvPr id="4" name="Başlık 1"/>
          <p:cNvSpPr>
            <a:spLocks noGrp="1"/>
          </p:cNvSpPr>
          <p:nvPr>
            <p:ph type="title"/>
          </p:nvPr>
        </p:nvSpPr>
        <p:spPr>
          <a:xfrm>
            <a:off x="1443491" y="1340768"/>
            <a:ext cx="6571343" cy="512987"/>
          </a:xfrm>
        </p:spPr>
        <p:txBody>
          <a:bodyPr>
            <a:normAutofit fontScale="90000"/>
          </a:bodyPr>
          <a:lstStyle/>
          <a:p>
            <a:r>
              <a:rPr lang="tr-TR" dirty="0" smtClean="0"/>
              <a:t>Günümüzdeki durum</a:t>
            </a:r>
            <a:endParaRPr lang="tr-TR" dirty="0"/>
          </a:p>
        </p:txBody>
      </p:sp>
    </p:spTree>
    <p:extLst>
      <p:ext uri="{BB962C8B-B14F-4D97-AF65-F5344CB8AC3E}">
        <p14:creationId xmlns:p14="http://schemas.microsoft.com/office/powerpoint/2010/main" val="1200362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03648" y="1124744"/>
            <a:ext cx="6571343" cy="761203"/>
          </a:xfrm>
        </p:spPr>
        <p:txBody>
          <a:bodyPr>
            <a:normAutofit/>
          </a:bodyPr>
          <a:lstStyle/>
          <a:p>
            <a:r>
              <a:rPr lang="tr-TR" sz="2800" dirty="0"/>
              <a:t>ERGONOMİNİN TÜRKİYE’DEKİ GELİŞİMİ</a:t>
            </a:r>
          </a:p>
        </p:txBody>
      </p:sp>
      <p:sp>
        <p:nvSpPr>
          <p:cNvPr id="3" name="İçerik Yer Tutucusu 2"/>
          <p:cNvSpPr>
            <a:spLocks noGrp="1"/>
          </p:cNvSpPr>
          <p:nvPr>
            <p:ph idx="1"/>
          </p:nvPr>
        </p:nvSpPr>
        <p:spPr>
          <a:xfrm>
            <a:off x="395536" y="2060848"/>
            <a:ext cx="8496944" cy="3450613"/>
          </a:xfrm>
        </p:spPr>
        <p:txBody>
          <a:bodyPr>
            <a:normAutofit fontScale="92500" lnSpcReduction="10000"/>
          </a:bodyPr>
          <a:lstStyle/>
          <a:p>
            <a:r>
              <a:rPr lang="tr-TR" dirty="0" err="1">
                <a:latin typeface="Times New Roman" pitchFamily="18" charset="0"/>
                <a:cs typeface="Times New Roman" pitchFamily="18" charset="0"/>
              </a:rPr>
              <a:t>Ergonomi’nin</a:t>
            </a:r>
            <a:r>
              <a:rPr lang="tr-TR" dirty="0">
                <a:latin typeface="Times New Roman" pitchFamily="18" charset="0"/>
                <a:cs typeface="Times New Roman" pitchFamily="18" charset="0"/>
              </a:rPr>
              <a:t> Türkiye’ye girişi 60’lı yılların sonlarına rastlar. </a:t>
            </a:r>
            <a:endParaRPr lang="tr-TR" dirty="0" smtClean="0">
              <a:latin typeface="Times New Roman" pitchFamily="18" charset="0"/>
              <a:cs typeface="Times New Roman" pitchFamily="18" charset="0"/>
            </a:endParaRPr>
          </a:p>
          <a:p>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gün İstanbul Teknik Üniversitesi, İşletme Fakültesi’nde dekanlık görevini ifa eden Prof. Dr. Ahmet Fahri ÖZOK, 21.Şubat.1968 tarihinde, Ankara Makine Mühendisleri Odasınca düzenlenen “İşbilim” adlı bilimsel konferansta yaptığı sunu ile Türkiye ilk kez Ergonomi bilimi ile tanışmış </a:t>
            </a:r>
            <a:r>
              <a:rPr lang="tr-TR" dirty="0" smtClean="0">
                <a:latin typeface="Times New Roman" pitchFamily="18" charset="0"/>
                <a:cs typeface="Times New Roman" pitchFamily="18" charset="0"/>
              </a:rPr>
              <a:t>oldu</a:t>
            </a:r>
          </a:p>
          <a:p>
            <a:r>
              <a:rPr lang="tr-TR" dirty="0" smtClean="0">
                <a:latin typeface="Times New Roman" pitchFamily="18" charset="0"/>
                <a:cs typeface="Times New Roman" pitchFamily="18" charset="0"/>
              </a:rPr>
              <a:t>Üniversitelerdeki </a:t>
            </a:r>
            <a:r>
              <a:rPr lang="tr-TR" dirty="0">
                <a:latin typeface="Times New Roman" pitchFamily="18" charset="0"/>
                <a:cs typeface="Times New Roman" pitchFamily="18" charset="0"/>
              </a:rPr>
              <a:t>ilk Ergonomi dersleri 1968 yılında İTÜ Makine Fakültesi’nde “Fabrika Organizasyonu” dersinin ders müfredatı içinde verilmeye başlanmıştır. </a:t>
            </a:r>
            <a:endParaRPr lang="tr-TR" dirty="0" smtClean="0">
              <a:latin typeface="Times New Roman" pitchFamily="18" charset="0"/>
              <a:cs typeface="Times New Roman" pitchFamily="18" charset="0"/>
            </a:endParaRPr>
          </a:p>
          <a:p>
            <a:r>
              <a:rPr lang="tr-TR" dirty="0"/>
              <a:t>1992 yılında Prof. Dr. Ahmet Fahri ÖZOK Türk Ergonomi Derneği’ni kurmuştur. Türk Ergonomi Derneği, halen ulusal bir dernek olarak çalışmalarını yürütmektedir. </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94254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268760"/>
            <a:ext cx="7272807" cy="584995"/>
          </a:xfrm>
        </p:spPr>
        <p:txBody>
          <a:bodyPr>
            <a:normAutofit fontScale="90000"/>
          </a:bodyPr>
          <a:lstStyle/>
          <a:p>
            <a:r>
              <a:rPr lang="tr-TR" sz="2800" cap="none" dirty="0" smtClean="0"/>
              <a:t>Ergonomi İle İş Sağlığı ve Güvenliği Arasındaki İlişki</a:t>
            </a:r>
            <a:endParaRPr lang="tr-TR" sz="2800" cap="none" dirty="0"/>
          </a:p>
        </p:txBody>
      </p:sp>
      <p:sp>
        <p:nvSpPr>
          <p:cNvPr id="3" name="İçerik Yer Tutucusu 2"/>
          <p:cNvSpPr>
            <a:spLocks noGrp="1"/>
          </p:cNvSpPr>
          <p:nvPr>
            <p:ph idx="1"/>
          </p:nvPr>
        </p:nvSpPr>
        <p:spPr>
          <a:xfrm>
            <a:off x="251520" y="2015733"/>
            <a:ext cx="8352927" cy="3717523"/>
          </a:xfrm>
        </p:spPr>
        <p:txBody>
          <a:bodyPr>
            <a:normAutofit fontScale="92500" lnSpcReduction="10000"/>
          </a:bodyPr>
          <a:lstStyle/>
          <a:p>
            <a:pPr algn="just"/>
            <a:r>
              <a:rPr lang="tr-TR" dirty="0"/>
              <a:t>Ergonomi, insan ve insanın kullandığı her türlü aracın uyumunu en iyi şekilde sağlamayı amaç edinmektedir. Ergonomi, insanın içinde bulunduğu çevrenin ne şekilde düzenlenmesi gerektiğini incelemektedir</a:t>
            </a:r>
            <a:r>
              <a:rPr lang="tr-TR" dirty="0" smtClean="0"/>
              <a:t>.</a:t>
            </a:r>
          </a:p>
          <a:p>
            <a:pPr algn="just"/>
            <a:r>
              <a:rPr lang="tr-TR" dirty="0"/>
              <a:t>Sadece çevrenin fiziksel olarak iyileştirmesi değil, insanın zihnine seslenen internet ve bilgisayar yazılımları gibi öğelerin de insana uyumu ile algılama, kolay kontrol edebilme ve yönlendirebilme gibi pek çok alan da Ergonominin çalışma </a:t>
            </a:r>
            <a:r>
              <a:rPr lang="tr-TR" dirty="0" smtClean="0"/>
              <a:t>konularıdır.</a:t>
            </a:r>
          </a:p>
          <a:p>
            <a:pPr algn="just"/>
            <a:r>
              <a:rPr lang="tr-TR" dirty="0"/>
              <a:t>İnsanı; anatomik, fizyolojik, psikolojik, </a:t>
            </a:r>
            <a:r>
              <a:rPr lang="tr-TR" dirty="0" err="1"/>
              <a:t>antropometrik</a:t>
            </a:r>
            <a:r>
              <a:rPr lang="tr-TR" dirty="0"/>
              <a:t> ve makro ekonomi organizasyon ve yönetim açıdan incelemeden ve değerlendirmeden bir çalışma yapmak mümkün değildir.</a:t>
            </a:r>
          </a:p>
        </p:txBody>
      </p:sp>
    </p:spTree>
    <p:extLst>
      <p:ext uri="{BB962C8B-B14F-4D97-AF65-F5344CB8AC3E}">
        <p14:creationId xmlns:p14="http://schemas.microsoft.com/office/powerpoint/2010/main" val="3039664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3" y="2015733"/>
            <a:ext cx="8208912" cy="3450613"/>
          </a:xfrm>
        </p:spPr>
        <p:txBody>
          <a:bodyPr>
            <a:normAutofit fontScale="92500" lnSpcReduction="20000"/>
          </a:bodyPr>
          <a:lstStyle/>
          <a:p>
            <a:r>
              <a:rPr lang="tr-TR" dirty="0"/>
              <a:t>İş Sağlığı ve Güvenliği konusunda ister makine sistemleri, ister başka sistemler fark etmez, tüm sistemler her şeyden önce (ilkin) Ergonomi göz önünde tutularak kurgulanmalı. İnsanca çalışmanın koşullarını oluşturabilmek, verimliliği ve üretkenliği artırmak için öncelikle Ergonomi bilgisine sahip </a:t>
            </a:r>
            <a:r>
              <a:rPr lang="tr-TR" dirty="0" smtClean="0"/>
              <a:t>olunmalıdır.</a:t>
            </a:r>
          </a:p>
          <a:p>
            <a:r>
              <a:rPr lang="tr-TR" dirty="0"/>
              <a:t>Ergonominin iş kazalarının azaltılmasında, iş sağlığı ve güvenliğinin sağlanmasında çok büyük katkıları bulunmaktadır. </a:t>
            </a:r>
            <a:endParaRPr lang="tr-TR" dirty="0" smtClean="0"/>
          </a:p>
          <a:p>
            <a:r>
              <a:rPr lang="tr-TR" dirty="0" smtClean="0"/>
              <a:t>İş </a:t>
            </a:r>
            <a:r>
              <a:rPr lang="tr-TR" dirty="0"/>
              <a:t>sağlığı ve güvenliği tüm ülkelerin önemli sorunları arasında yer almakta olup, iş sağlığı ve güvenliği açısından salt mühendislik bilgileriyle çalışılmalı ve bilimsel disiplinlerin de yardımı alınmalıdır. </a:t>
            </a:r>
            <a:endParaRPr lang="tr-TR" dirty="0" smtClean="0"/>
          </a:p>
          <a:p>
            <a:r>
              <a:rPr lang="tr-TR" dirty="0" smtClean="0"/>
              <a:t>İşverenler </a:t>
            </a:r>
            <a:r>
              <a:rPr lang="tr-TR" dirty="0"/>
              <a:t>ve sendikalar </a:t>
            </a:r>
            <a:r>
              <a:rPr lang="tr-TR" dirty="0" smtClean="0"/>
              <a:t>Ergonomiye </a:t>
            </a:r>
            <a:r>
              <a:rPr lang="tr-TR" dirty="0"/>
              <a:t>daha çok önem vermelidir.</a:t>
            </a:r>
          </a:p>
        </p:txBody>
      </p:sp>
      <p:sp>
        <p:nvSpPr>
          <p:cNvPr id="4" name="Başlık 1"/>
          <p:cNvSpPr>
            <a:spLocks noGrp="1"/>
          </p:cNvSpPr>
          <p:nvPr>
            <p:ph type="title"/>
          </p:nvPr>
        </p:nvSpPr>
        <p:spPr>
          <a:xfrm>
            <a:off x="971600" y="1196752"/>
            <a:ext cx="7416823" cy="657003"/>
          </a:xfrm>
        </p:spPr>
        <p:txBody>
          <a:bodyPr>
            <a:normAutofit/>
          </a:bodyPr>
          <a:lstStyle/>
          <a:p>
            <a:r>
              <a:rPr lang="tr-TR" sz="2400" cap="none" dirty="0" smtClean="0"/>
              <a:t>Ergonomi İle İş Sağlığı ve Güvenliği Arasındaki İlişki</a:t>
            </a:r>
            <a:endParaRPr lang="tr-TR" sz="2400" cap="none" dirty="0"/>
          </a:p>
        </p:txBody>
      </p:sp>
    </p:spTree>
    <p:extLst>
      <p:ext uri="{BB962C8B-B14F-4D97-AF65-F5344CB8AC3E}">
        <p14:creationId xmlns:p14="http://schemas.microsoft.com/office/powerpoint/2010/main" val="3137766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015733"/>
            <a:ext cx="8208911" cy="3861539"/>
          </a:xfrm>
        </p:spPr>
        <p:txBody>
          <a:bodyPr>
            <a:normAutofit fontScale="92500" lnSpcReduction="20000"/>
          </a:bodyPr>
          <a:lstStyle/>
          <a:p>
            <a:pPr algn="just"/>
            <a:r>
              <a:rPr lang="tr-TR" dirty="0"/>
              <a:t>İş sağlığı ve güvenliği açısından Ergonominin yapacağı çok büyük katkılar var. Bir iş sistemini başlangıçta kaza olmayacak şekilde düzenlemelisiniz ki mümkün olduğu kadar sorunlar az olsun. </a:t>
            </a:r>
          </a:p>
          <a:p>
            <a:pPr algn="just"/>
            <a:r>
              <a:rPr lang="tr-TR" dirty="0" smtClean="0"/>
              <a:t>Gelişmiş </a:t>
            </a:r>
            <a:r>
              <a:rPr lang="tr-TR" dirty="0"/>
              <a:t>bazı ülkelerdeki iş kazaları, diğerlerinden daha az olmaktadır. Bunun en önemli sebebi, bilimin yol göstericiliğinden yararlanılmamasıdır. Hâlbuki kazalara sebebiyet verecek tüm faktörler göz önüne almalıdır. İş sağlığı ve güvenliği çalışmalarında, bu güne kadar bilimsel olarak ne yapmış ve problemler nasıl çözülmüş onlar incelenmeli ve buna göre davranılmalıdır. </a:t>
            </a:r>
          </a:p>
          <a:p>
            <a:pPr algn="just"/>
            <a:r>
              <a:rPr lang="tr-TR" dirty="0" smtClean="0"/>
              <a:t>Tüm </a:t>
            </a:r>
            <a:r>
              <a:rPr lang="tr-TR" dirty="0"/>
              <a:t>işverenler, iş sağlığı ve güvenliği söz konusu olduğunda Ergonomiyi göz önünden ayırmamaktadırlar. Hem işverenlerin hem de işçi sendikalarımızın kendi koşullarının, ne şekilde daha iyi olabileceğine dair çalışma yapmaları ve daha istekli olmaları gerekir. </a:t>
            </a:r>
          </a:p>
        </p:txBody>
      </p:sp>
      <p:sp>
        <p:nvSpPr>
          <p:cNvPr id="4" name="Başlık 1"/>
          <p:cNvSpPr>
            <a:spLocks noGrp="1"/>
          </p:cNvSpPr>
          <p:nvPr>
            <p:ph type="title"/>
          </p:nvPr>
        </p:nvSpPr>
        <p:spPr>
          <a:xfrm>
            <a:off x="1259632" y="1340768"/>
            <a:ext cx="7115242" cy="512987"/>
          </a:xfrm>
        </p:spPr>
        <p:txBody>
          <a:bodyPr>
            <a:normAutofit/>
          </a:bodyPr>
          <a:lstStyle/>
          <a:p>
            <a:r>
              <a:rPr lang="tr-TR" sz="2400" cap="none" dirty="0" smtClean="0"/>
              <a:t>Ergonomi İle İş Sağlığı ve Güvenliği Arasındaki İlişki</a:t>
            </a:r>
            <a:endParaRPr lang="tr-TR" sz="2400" cap="none" dirty="0"/>
          </a:p>
        </p:txBody>
      </p:sp>
    </p:spTree>
    <p:extLst>
      <p:ext uri="{BB962C8B-B14F-4D97-AF65-F5344CB8AC3E}">
        <p14:creationId xmlns:p14="http://schemas.microsoft.com/office/powerpoint/2010/main" val="1604777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43491" y="2492896"/>
            <a:ext cx="6571343" cy="2973450"/>
          </a:xfrm>
        </p:spPr>
        <p:txBody>
          <a:bodyPr/>
          <a:lstStyle/>
          <a:p>
            <a:pPr algn="ctr"/>
            <a:r>
              <a:rPr lang="tr-TR" dirty="0" smtClean="0"/>
              <a:t>Sizce</a:t>
            </a:r>
            <a:r>
              <a:rPr lang="tr-TR" dirty="0"/>
              <a:t>, Ergonominin olmadığı çalışma şartlarında, verimlilik ve kaliteden bahsedilebilir mi? </a:t>
            </a:r>
          </a:p>
        </p:txBody>
      </p:sp>
    </p:spTree>
    <p:extLst>
      <p:ext uri="{BB962C8B-B14F-4D97-AF65-F5344CB8AC3E}">
        <p14:creationId xmlns:p14="http://schemas.microsoft.com/office/powerpoint/2010/main" val="1915700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060848"/>
            <a:ext cx="8610160" cy="2880320"/>
          </a:xfrm>
        </p:spPr>
        <p:txBody>
          <a:bodyPr>
            <a:normAutofit/>
          </a:bodyPr>
          <a:lstStyle/>
          <a:p>
            <a:pPr algn="just"/>
            <a:r>
              <a:rPr lang="tr-TR" sz="2400" i="1" dirty="0" smtClean="0"/>
              <a:t>İş </a:t>
            </a:r>
            <a:r>
              <a:rPr lang="tr-TR" sz="2400" i="1" dirty="0" smtClean="0"/>
              <a:t>Güvenliği </a:t>
            </a:r>
            <a:r>
              <a:rPr lang="tr-TR" sz="2400" i="1" dirty="0" smtClean="0"/>
              <a:t>Uzmanlık alanında eğitim alan bireylerin, temel </a:t>
            </a:r>
            <a:r>
              <a:rPr lang="tr-TR" sz="2400" i="1" dirty="0" smtClean="0"/>
              <a:t>bilgileri arasında yer alması gereken, amacı insan yeteneklerini en iyi şekilde kullanarak onu en uygun işe yerleştirmek ve performansını en yüksek düzeye çıkarmak olan Ergonomi bilimi hakkında yeterli bilgilere </a:t>
            </a:r>
            <a:r>
              <a:rPr lang="tr-TR" sz="2400" i="1" dirty="0" smtClean="0"/>
              <a:t>erişilmesi, </a:t>
            </a:r>
            <a:r>
              <a:rPr lang="tr-TR" sz="2400" dirty="0" smtClean="0"/>
              <a:t>bu dersin temel amacıdır.</a:t>
            </a:r>
            <a:endParaRPr lang="tr-TR" sz="2400" dirty="0"/>
          </a:p>
        </p:txBody>
      </p:sp>
      <p:sp>
        <p:nvSpPr>
          <p:cNvPr id="2" name="Metin kutusu 1"/>
          <p:cNvSpPr txBox="1"/>
          <p:nvPr/>
        </p:nvSpPr>
        <p:spPr>
          <a:xfrm>
            <a:off x="1403648" y="1484784"/>
            <a:ext cx="5760640" cy="369332"/>
          </a:xfrm>
          <a:prstGeom prst="rect">
            <a:avLst/>
          </a:prstGeom>
          <a:noFill/>
        </p:spPr>
        <p:txBody>
          <a:bodyPr wrap="square" rtlCol="0">
            <a:spAutoFit/>
          </a:bodyPr>
          <a:lstStyle/>
          <a:p>
            <a:r>
              <a:rPr lang="tr-TR" b="1" dirty="0" smtClean="0"/>
              <a:t>DERSİN AMACI</a:t>
            </a:r>
            <a:r>
              <a:rPr lang="tr-TR" dirty="0" smtClean="0"/>
              <a:t>:</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03648" y="2924944"/>
            <a:ext cx="6571343" cy="1049235"/>
          </a:xfrm>
        </p:spPr>
        <p:txBody>
          <a:bodyPr/>
          <a:lstStyle/>
          <a:p>
            <a:pPr algn="ctr"/>
            <a:r>
              <a:rPr lang="tr-TR" dirty="0" smtClean="0">
                <a:latin typeface="Broadway" pitchFamily="82" charset="0"/>
              </a:rPr>
              <a:t>Beni dinlediğiniz için teşekkürler</a:t>
            </a:r>
            <a:endParaRPr lang="tr-TR" dirty="0">
              <a:latin typeface="Broadway" pitchFamily="82" charset="0"/>
            </a:endParaRPr>
          </a:p>
        </p:txBody>
      </p:sp>
    </p:spTree>
    <p:extLst>
      <p:ext uri="{BB962C8B-B14F-4D97-AF65-F5344CB8AC3E}">
        <p14:creationId xmlns:p14="http://schemas.microsoft.com/office/powerpoint/2010/main" val="2024411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1640" y="1340769"/>
            <a:ext cx="6355319" cy="432048"/>
          </a:xfrm>
        </p:spPr>
        <p:txBody>
          <a:bodyPr>
            <a:normAutofit fontScale="90000"/>
          </a:bodyPr>
          <a:lstStyle/>
          <a:p>
            <a:r>
              <a:rPr lang="tr-TR" b="1" dirty="0" smtClean="0">
                <a:latin typeface="Times New Roman" pitchFamily="18" charset="0"/>
                <a:cs typeface="Times New Roman" pitchFamily="18" charset="0"/>
              </a:rPr>
              <a:t>Ergonomiye </a:t>
            </a:r>
            <a:r>
              <a:rPr lang="tr-TR" b="1" dirty="0" smtClean="0">
                <a:latin typeface="Times New Roman" pitchFamily="18" charset="0"/>
                <a:cs typeface="Times New Roman" pitchFamily="18" charset="0"/>
              </a:rPr>
              <a:t>giriş</a:t>
            </a:r>
            <a:r>
              <a:rPr lang="tr-TR" dirty="0" smtClean="0"/>
              <a:t>:</a:t>
            </a:r>
            <a:endParaRPr lang="tr-TR" dirty="0"/>
          </a:p>
        </p:txBody>
      </p:sp>
      <p:sp>
        <p:nvSpPr>
          <p:cNvPr id="3" name="İçerik Yer Tutucusu 2"/>
          <p:cNvSpPr>
            <a:spLocks noGrp="1"/>
          </p:cNvSpPr>
          <p:nvPr>
            <p:ph idx="1"/>
          </p:nvPr>
        </p:nvSpPr>
        <p:spPr>
          <a:xfrm>
            <a:off x="323528" y="1988840"/>
            <a:ext cx="8146211" cy="3253435"/>
          </a:xfrm>
        </p:spPr>
        <p:txBody>
          <a:bodyPr/>
          <a:lstStyle/>
          <a:p>
            <a:pPr algn="just">
              <a:buClr>
                <a:srgbClr val="B71E42"/>
              </a:buClr>
            </a:pPr>
            <a:r>
              <a:rPr lang="tr-TR" sz="1800" dirty="0">
                <a:solidFill>
                  <a:prstClr val="black"/>
                </a:solidFill>
              </a:rPr>
              <a:t>Endüstrileşmenin </a:t>
            </a:r>
            <a:r>
              <a:rPr lang="tr-TR" sz="1800" dirty="0" smtClean="0">
                <a:solidFill>
                  <a:prstClr val="black"/>
                </a:solidFill>
              </a:rPr>
              <a:t>her aşamasında vazgeçilmez unsur olan insan faktörünün, sağlık ve güvenlik gibi sorunları ancak 20. yüzyılın ilk yarısında ele alınmıştır. </a:t>
            </a:r>
          </a:p>
          <a:p>
            <a:pPr algn="just">
              <a:buClr>
                <a:srgbClr val="B71E42"/>
              </a:buClr>
            </a:pPr>
            <a:r>
              <a:rPr lang="tr-TR" sz="1800" dirty="0" smtClean="0">
                <a:solidFill>
                  <a:prstClr val="black"/>
                </a:solidFill>
              </a:rPr>
              <a:t>İş güvenliği ile verimlilik arasındaki önemli ilişkinin de fark edilmesi ile birlikte, insan ile çalışma ortamı arasındaki ilişkileri kapsamlı olarak inceleyecek bir disiplin arayışı başlamıştır.</a:t>
            </a:r>
          </a:p>
          <a:p>
            <a:pPr algn="just">
              <a:buClr>
                <a:srgbClr val="B71E42"/>
              </a:buClr>
            </a:pPr>
            <a:r>
              <a:rPr lang="tr-TR" sz="1800" dirty="0" smtClean="0">
                <a:solidFill>
                  <a:prstClr val="black"/>
                </a:solidFill>
              </a:rPr>
              <a:t>Bu durum </a:t>
            </a:r>
            <a:r>
              <a:rPr lang="tr-TR" sz="1800" dirty="0">
                <a:solidFill>
                  <a:prstClr val="black"/>
                </a:solidFill>
              </a:rPr>
              <a:t>“</a:t>
            </a:r>
            <a:r>
              <a:rPr lang="tr-TR" sz="1800" i="1" dirty="0">
                <a:solidFill>
                  <a:prstClr val="black"/>
                </a:solidFill>
              </a:rPr>
              <a:t>Ergonomi</a:t>
            </a:r>
            <a:r>
              <a:rPr lang="tr-TR" sz="1800" dirty="0">
                <a:solidFill>
                  <a:prstClr val="black"/>
                </a:solidFill>
              </a:rPr>
              <a:t>” </a:t>
            </a:r>
            <a:r>
              <a:rPr lang="tr-TR" sz="1800" dirty="0" smtClean="0">
                <a:solidFill>
                  <a:prstClr val="black"/>
                </a:solidFill>
              </a:rPr>
              <a:t>Biliminin doğmasına yol açmıştır.</a:t>
            </a:r>
          </a:p>
          <a:p>
            <a:r>
              <a:rPr lang="tr-TR" sz="1800" dirty="0"/>
              <a:t>Latincede; “</a:t>
            </a:r>
            <a:r>
              <a:rPr lang="tr-TR" sz="1800" dirty="0" err="1"/>
              <a:t>Ergon</a:t>
            </a:r>
            <a:r>
              <a:rPr lang="tr-TR" sz="1800" dirty="0"/>
              <a:t>= Çalışma (İş), </a:t>
            </a:r>
            <a:r>
              <a:rPr lang="tr-TR" sz="1800" dirty="0" smtClean="0"/>
              <a:t> </a:t>
            </a:r>
            <a:r>
              <a:rPr lang="tr-TR" sz="1800" dirty="0" err="1" smtClean="0"/>
              <a:t>Nomikos</a:t>
            </a:r>
            <a:r>
              <a:rPr lang="tr-TR" sz="1800" dirty="0" smtClean="0"/>
              <a:t> </a:t>
            </a:r>
            <a:r>
              <a:rPr lang="tr-TR" sz="1800" dirty="0"/>
              <a:t>= Bilim (Yasalar)” </a:t>
            </a:r>
            <a:endParaRPr lang="tr-TR" sz="1800" dirty="0" smtClean="0"/>
          </a:p>
          <a:p>
            <a:r>
              <a:rPr lang="tr-TR" sz="1800" dirty="0" smtClean="0"/>
              <a:t>Ergonomi</a:t>
            </a:r>
            <a:r>
              <a:rPr lang="tr-TR" sz="1800" dirty="0"/>
              <a:t>= Çalışma (İş) Yasası (Bilimi)</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9185" y="4221088"/>
            <a:ext cx="2375547" cy="17041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20544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268760"/>
            <a:ext cx="8322128" cy="4608512"/>
          </a:xfrm>
        </p:spPr>
        <p:txBody>
          <a:bodyPr>
            <a:normAutofit fontScale="92500" lnSpcReduction="10000"/>
          </a:bodyPr>
          <a:lstStyle/>
          <a:p>
            <a:pPr marL="82296" indent="0">
              <a:buNone/>
            </a:pPr>
            <a:r>
              <a:rPr lang="tr-TR" b="1" dirty="0" smtClean="0"/>
              <a:t>         </a:t>
            </a:r>
            <a:r>
              <a:rPr lang="tr-TR" sz="3000" b="1" dirty="0" smtClean="0"/>
              <a:t>ERGONOMİ:</a:t>
            </a:r>
            <a:endParaRPr lang="pt-BR" sz="3000" b="1" dirty="0" smtClean="0"/>
          </a:p>
          <a:p>
            <a:r>
              <a:rPr lang="tr-TR" dirty="0" smtClean="0">
                <a:latin typeface="Times New Roman" panose="02020603050405020304" pitchFamily="18" charset="0"/>
                <a:cs typeface="Times New Roman" panose="02020603050405020304" pitchFamily="18" charset="0"/>
              </a:rPr>
              <a:t>Çalışanların yetenekleri (insanların fiziksel ve zihinsel özellikleri) ile iş ve çalışma koşulları arasındaki uyumu sağlayan bilimdir. </a:t>
            </a:r>
          </a:p>
          <a:p>
            <a:r>
              <a:rPr lang="tr-TR" dirty="0" smtClean="0">
                <a:latin typeface="Times New Roman" panose="02020603050405020304" pitchFamily="18" charset="0"/>
                <a:cs typeface="Times New Roman" panose="02020603050405020304" pitchFamily="18" charset="0"/>
              </a:rPr>
              <a:t>Yani, fiziksel çevrenin insana uyumlaştırılması süreci demektir.</a:t>
            </a:r>
          </a:p>
          <a:p>
            <a:r>
              <a:rPr lang="tr-TR" dirty="0" smtClean="0">
                <a:latin typeface="Times New Roman" panose="02020603050405020304" pitchFamily="18" charset="0"/>
                <a:cs typeface="Times New Roman" panose="02020603050405020304" pitchFamily="18" charset="0"/>
              </a:rPr>
              <a:t>Üretimin Üç Ögesi; </a:t>
            </a:r>
          </a:p>
          <a:p>
            <a:pPr marL="457200" indent="-457200">
              <a:buFont typeface="+mj-lt"/>
              <a:buAutoNum type="arabicPeriod"/>
            </a:pPr>
            <a:r>
              <a:rPr lang="tr-TR" dirty="0" smtClean="0">
                <a:latin typeface="Times New Roman" panose="02020603050405020304" pitchFamily="18" charset="0"/>
                <a:cs typeface="Times New Roman" panose="02020603050405020304" pitchFamily="18" charset="0"/>
              </a:rPr>
              <a:t>İnsan </a:t>
            </a:r>
          </a:p>
          <a:p>
            <a:pPr marL="457200" indent="-457200">
              <a:buFont typeface="+mj-lt"/>
              <a:buAutoNum type="arabicPeriod"/>
            </a:pPr>
            <a:r>
              <a:rPr lang="tr-TR" dirty="0" smtClean="0">
                <a:latin typeface="Times New Roman" panose="02020603050405020304" pitchFamily="18" charset="0"/>
                <a:cs typeface="Times New Roman" panose="02020603050405020304" pitchFamily="18" charset="0"/>
              </a:rPr>
              <a:t>Makine</a:t>
            </a:r>
          </a:p>
          <a:p>
            <a:pPr marL="457200" indent="-457200">
              <a:buFont typeface="+mj-lt"/>
              <a:buAutoNum type="arabicPeriod"/>
            </a:pPr>
            <a:r>
              <a:rPr lang="tr-TR" dirty="0" smtClean="0">
                <a:latin typeface="Times New Roman" panose="02020603050405020304" pitchFamily="18" charset="0"/>
                <a:cs typeface="Times New Roman" panose="02020603050405020304" pitchFamily="18" charset="0"/>
              </a:rPr>
              <a:t>Malzeme </a:t>
            </a:r>
          </a:p>
          <a:p>
            <a:r>
              <a:rPr lang="tr-TR" dirty="0" smtClean="0">
                <a:latin typeface="Times New Roman" panose="02020603050405020304" pitchFamily="18" charset="0"/>
                <a:cs typeface="Times New Roman" panose="02020603050405020304" pitchFamily="18" charset="0"/>
              </a:rPr>
              <a:t>Bu üç öğenin birbirleriyle optimum etkileşimlerinin sağlanması ancak işbilim sayesinde mümkündür</a:t>
            </a:r>
            <a:r>
              <a:rPr lang="tr-TR" dirty="0" smtClean="0"/>
              <a:t>.</a:t>
            </a:r>
            <a:endParaRPr lang="tr-TR" dirty="0"/>
          </a:p>
        </p:txBody>
      </p:sp>
    </p:spTree>
    <p:extLst>
      <p:ext uri="{BB962C8B-B14F-4D97-AF65-F5344CB8AC3E}">
        <p14:creationId xmlns:p14="http://schemas.microsoft.com/office/powerpoint/2010/main" val="2946378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12797" y="1268760"/>
            <a:ext cx="6571343" cy="1049235"/>
          </a:xfrm>
        </p:spPr>
        <p:txBody>
          <a:bodyPr>
            <a:normAutofit/>
          </a:bodyPr>
          <a:lstStyle/>
          <a:p>
            <a:r>
              <a:rPr lang="tr-TR" b="1" dirty="0" smtClean="0"/>
              <a:t>ERGONOMİ KAVRAMI</a:t>
            </a:r>
            <a:br>
              <a:rPr lang="tr-TR" b="1" dirty="0" smtClean="0"/>
            </a:br>
            <a:endParaRPr lang="tr-TR" dirty="0"/>
          </a:p>
        </p:txBody>
      </p:sp>
      <p:sp>
        <p:nvSpPr>
          <p:cNvPr id="3" name="İçerik Yer Tutucusu 2"/>
          <p:cNvSpPr>
            <a:spLocks noGrp="1"/>
          </p:cNvSpPr>
          <p:nvPr>
            <p:ph idx="1"/>
          </p:nvPr>
        </p:nvSpPr>
        <p:spPr>
          <a:xfrm>
            <a:off x="467544" y="2015733"/>
            <a:ext cx="8424936" cy="3450613"/>
          </a:xfrm>
        </p:spPr>
        <p:txBody>
          <a:bodyPr>
            <a:normAutofit/>
          </a:bodyPr>
          <a:lstStyle/>
          <a:p>
            <a:pPr algn="just"/>
            <a:r>
              <a:rPr lang="tr-TR" i="1" dirty="0" smtClean="0">
                <a:latin typeface="Times New Roman" panose="02020603050405020304" pitchFamily="18" charset="0"/>
                <a:cs typeface="Times New Roman" panose="02020603050405020304" pitchFamily="18" charset="0"/>
              </a:rPr>
              <a:t>Ergonomi</a:t>
            </a:r>
            <a:r>
              <a:rPr lang="tr-TR" i="1" dirty="0">
                <a:latin typeface="Times New Roman" panose="02020603050405020304" pitchFamily="18" charset="0"/>
                <a:cs typeface="Times New Roman" panose="02020603050405020304" pitchFamily="18" charset="0"/>
              </a:rPr>
              <a:t>, üretken, güvenli, rahat ve etkili insan kullanımı için, </a:t>
            </a:r>
            <a:r>
              <a:rPr lang="tr-TR" i="1" dirty="0" smtClean="0">
                <a:latin typeface="Times New Roman" panose="02020603050405020304" pitchFamily="18" charset="0"/>
                <a:cs typeface="Times New Roman" panose="02020603050405020304" pitchFamily="18" charset="0"/>
              </a:rPr>
              <a:t>insanın davranış</a:t>
            </a:r>
            <a:r>
              <a:rPr lang="tr-TR" i="1" dirty="0">
                <a:latin typeface="Times New Roman" panose="02020603050405020304" pitchFamily="18" charset="0"/>
                <a:cs typeface="Times New Roman" panose="02020603050405020304" pitchFamily="18" charset="0"/>
              </a:rPr>
              <a:t>, yetenek, sınır ve diğer özellikleri hakkındaki bilgileri ortaya çıkarır ve </a:t>
            </a:r>
            <a:r>
              <a:rPr lang="tr-TR" i="1" dirty="0" smtClean="0">
                <a:latin typeface="Times New Roman" panose="02020603050405020304" pitchFamily="18" charset="0"/>
                <a:cs typeface="Times New Roman" panose="02020603050405020304" pitchFamily="18" charset="0"/>
              </a:rPr>
              <a:t>bu bilgileri </a:t>
            </a:r>
            <a:r>
              <a:rPr lang="tr-TR" i="1" dirty="0">
                <a:latin typeface="Times New Roman" panose="02020603050405020304" pitchFamily="18" charset="0"/>
                <a:cs typeface="Times New Roman" panose="02020603050405020304" pitchFamily="18" charset="0"/>
              </a:rPr>
              <a:t>araç, makine, sistem, iş ve çevre tasarımında </a:t>
            </a:r>
            <a:r>
              <a:rPr lang="tr-TR" i="1" dirty="0" smtClean="0">
                <a:latin typeface="Times New Roman" panose="02020603050405020304" pitchFamily="18" charset="0"/>
                <a:cs typeface="Times New Roman" panose="02020603050405020304" pitchFamily="18" charset="0"/>
              </a:rPr>
              <a:t>kullanır.</a:t>
            </a:r>
          </a:p>
          <a:p>
            <a:pPr algn="just"/>
            <a:r>
              <a:rPr lang="tr-TR" i="1" dirty="0" smtClean="0">
                <a:solidFill>
                  <a:prstClr val="black"/>
                </a:solidFill>
                <a:latin typeface="Times New Roman" panose="02020603050405020304" pitchFamily="18" charset="0"/>
                <a:cs typeface="Times New Roman" panose="02020603050405020304" pitchFamily="18" charset="0"/>
              </a:rPr>
              <a:t>Ergonomi</a:t>
            </a:r>
            <a:r>
              <a:rPr lang="tr-TR" i="1" dirty="0">
                <a:solidFill>
                  <a:prstClr val="black"/>
                </a:solidFill>
                <a:latin typeface="Times New Roman" panose="02020603050405020304" pitchFamily="18" charset="0"/>
                <a:cs typeface="Times New Roman" panose="02020603050405020304" pitchFamily="18" charset="0"/>
              </a:rPr>
              <a:t>; sistem yaklaşımını, insan ve makine arasındaki ilişkiye </a:t>
            </a:r>
            <a:r>
              <a:rPr lang="tr-TR" i="1" dirty="0" smtClean="0">
                <a:solidFill>
                  <a:prstClr val="black"/>
                </a:solidFill>
                <a:latin typeface="Times New Roman" panose="02020603050405020304" pitchFamily="18" charset="0"/>
                <a:cs typeface="Times New Roman" panose="02020603050405020304" pitchFamily="18" charset="0"/>
              </a:rPr>
              <a:t>uygular.</a:t>
            </a:r>
          </a:p>
          <a:p>
            <a:pPr algn="just"/>
            <a:r>
              <a:rPr lang="tr-TR" dirty="0" smtClean="0">
                <a:solidFill>
                  <a:prstClr val="black"/>
                </a:solidFill>
                <a:latin typeface="Times New Roman" panose="02020603050405020304" pitchFamily="18" charset="0"/>
                <a:cs typeface="Times New Roman" panose="02020603050405020304" pitchFamily="18" charset="0"/>
              </a:rPr>
              <a:t>Çalışanın </a:t>
            </a:r>
            <a:r>
              <a:rPr lang="tr-TR" dirty="0">
                <a:solidFill>
                  <a:prstClr val="black"/>
                </a:solidFill>
                <a:latin typeface="Times New Roman" panose="02020603050405020304" pitchFamily="18" charset="0"/>
                <a:cs typeface="Times New Roman" panose="02020603050405020304" pitchFamily="18" charset="0"/>
              </a:rPr>
              <a:t>refahını, güvenliğini, performansını ve aynı zamanda da iş verimini artırmaya yönelen </a:t>
            </a:r>
            <a:r>
              <a:rPr lang="tr-TR" i="1" dirty="0">
                <a:solidFill>
                  <a:prstClr val="black"/>
                </a:solidFill>
                <a:latin typeface="Times New Roman" panose="02020603050405020304" pitchFamily="18" charset="0"/>
                <a:cs typeface="Times New Roman" panose="02020603050405020304" pitchFamily="18" charset="0"/>
              </a:rPr>
              <a:t>Ergonomi, “hayatın insana uygun hâle getirilmesinde disiplinler arası bir yaklaşımı tercih eder</a:t>
            </a:r>
            <a:r>
              <a:rPr lang="tr-TR" dirty="0">
                <a:solidFill>
                  <a:prstClr val="black"/>
                </a:solidFill>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0293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7624" y="1340768"/>
            <a:ext cx="6264696" cy="792088"/>
          </a:xfrm>
        </p:spPr>
        <p:txBody>
          <a:bodyPr/>
          <a:lstStyle/>
          <a:p>
            <a:r>
              <a:rPr lang="tr-TR" dirty="0" smtClean="0"/>
              <a:t>Bilim Dallarının Ara Kesiti Olarak Ergonomi:</a:t>
            </a:r>
            <a:endParaRPr lang="tr-TR" dirty="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1988840"/>
            <a:ext cx="4493983" cy="3656995"/>
          </a:xfrm>
          <a:prstGeom prst="rect">
            <a:avLst/>
          </a:prstGeom>
        </p:spPr>
      </p:pic>
    </p:spTree>
    <p:extLst>
      <p:ext uri="{BB962C8B-B14F-4D97-AF65-F5344CB8AC3E}">
        <p14:creationId xmlns:p14="http://schemas.microsoft.com/office/powerpoint/2010/main" val="1500888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988840"/>
            <a:ext cx="8538152" cy="4032448"/>
          </a:xfrm>
        </p:spPr>
        <p:txBody>
          <a:bodyPr>
            <a:normAutofit/>
          </a:bodyPr>
          <a:lstStyle/>
          <a:p>
            <a:pPr algn="just"/>
            <a:r>
              <a:rPr lang="tr-TR" i="1" dirty="0">
                <a:latin typeface="Times New Roman" panose="02020603050405020304" pitchFamily="18" charset="0"/>
                <a:cs typeface="Times New Roman" panose="02020603050405020304" pitchFamily="18" charset="0"/>
              </a:rPr>
              <a:t>Teknik mühendislik alanlarının yanı sıra psikoloji, sosyoloji, fizyoloji ile </a:t>
            </a:r>
            <a:r>
              <a:rPr lang="tr-TR" i="1" dirty="0" smtClean="0">
                <a:latin typeface="Times New Roman" panose="02020603050405020304" pitchFamily="18" charset="0"/>
                <a:cs typeface="Times New Roman" panose="02020603050405020304" pitchFamily="18" charset="0"/>
              </a:rPr>
              <a:t>sıkı etkileşimi </a:t>
            </a:r>
            <a:r>
              <a:rPr lang="tr-TR" i="1" dirty="0">
                <a:latin typeface="Times New Roman" panose="02020603050405020304" pitchFamily="18" charset="0"/>
                <a:cs typeface="Times New Roman" panose="02020603050405020304" pitchFamily="18" charset="0"/>
              </a:rPr>
              <a:t>bulunan Ergonomide ağırlık, “şeylerin tasarımında insanları </a:t>
            </a:r>
            <a:r>
              <a:rPr lang="tr-TR" i="1" dirty="0" smtClean="0">
                <a:latin typeface="Times New Roman" panose="02020603050405020304" pitchFamily="18" charset="0"/>
                <a:cs typeface="Times New Roman" panose="02020603050405020304" pitchFamily="18" charset="0"/>
              </a:rPr>
              <a:t>nasıl etkilediğidir.</a:t>
            </a:r>
          </a:p>
          <a:p>
            <a:pPr lvl="0" algn="just">
              <a:buClr>
                <a:srgbClr val="B71E42"/>
              </a:buClr>
            </a:pPr>
            <a:r>
              <a:rPr lang="tr-TR" dirty="0">
                <a:solidFill>
                  <a:prstClr val="black"/>
                </a:solidFill>
                <a:latin typeface="Times New Roman" panose="02020603050405020304" pitchFamily="18" charset="0"/>
                <a:cs typeface="Times New Roman" panose="02020603050405020304" pitchFamily="18" charset="0"/>
              </a:rPr>
              <a:t>Bu bilim dalı; kapasite ve ihtiyaçlarına daha uygun olması için, insanların kullandığı eşyaları ve bunları kullandıkları çevreleri  değiştirmeye çalışır. Ergonomi, insanlar ve insanların işte ve günlük hayatta kullandıkları ürün, ekipman, yöntem, kısacası tüm çevresi ile iletişimlerine odaklıdır.</a:t>
            </a:r>
          </a:p>
          <a:p>
            <a:endParaRPr lang="tr-TR" i="1" dirty="0"/>
          </a:p>
        </p:txBody>
      </p:sp>
      <p:sp>
        <p:nvSpPr>
          <p:cNvPr id="4" name="İçerik Yer Tutucusu 2"/>
          <p:cNvSpPr txBox="1">
            <a:spLocks/>
          </p:cNvSpPr>
          <p:nvPr/>
        </p:nvSpPr>
        <p:spPr>
          <a:xfrm>
            <a:off x="1187624" y="1340768"/>
            <a:ext cx="6264696" cy="792088"/>
          </a:xfrm>
          <a:prstGeom prst="rect">
            <a:avLst/>
          </a:prstGeom>
        </p:spPr>
        <p:txBody>
          <a:bodyPr vert="horz" lIns="91440" tIns="45720" rIns="91440" bIns="45720" rtlCol="0" anchor="t">
            <a:normAutofit/>
          </a:bodyPr>
          <a:lst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tr-TR" b="1" dirty="0" smtClean="0"/>
              <a:t>Bilim Dallarının Ara Kesiti Olarak Ergonomi</a:t>
            </a:r>
            <a:r>
              <a:rPr lang="tr-TR" dirty="0" smtClean="0"/>
              <a:t>:</a:t>
            </a:r>
            <a:endParaRPr lang="tr-TR" dirty="0"/>
          </a:p>
        </p:txBody>
      </p:sp>
    </p:spTree>
    <p:extLst>
      <p:ext uri="{BB962C8B-B14F-4D97-AF65-F5344CB8AC3E}">
        <p14:creationId xmlns:p14="http://schemas.microsoft.com/office/powerpoint/2010/main" val="4235359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132856"/>
            <a:ext cx="8754176" cy="4115544"/>
          </a:xfrm>
        </p:spPr>
        <p:txBody>
          <a:bodyPr>
            <a:normAutofit/>
          </a:bodyPr>
          <a:lstStyle/>
          <a:p>
            <a:pPr algn="just"/>
            <a:r>
              <a:rPr lang="tr-TR" dirty="0" smtClean="0">
                <a:latin typeface="Times New Roman" panose="02020603050405020304" pitchFamily="18" charset="0"/>
                <a:cs typeface="Times New Roman" panose="02020603050405020304" pitchFamily="18" charset="0"/>
              </a:rPr>
              <a:t>Ergonomi; insanların anatomik özelliklerini, </a:t>
            </a:r>
            <a:r>
              <a:rPr lang="tr-TR" dirty="0" err="1" smtClean="0">
                <a:latin typeface="Times New Roman" panose="02020603050405020304" pitchFamily="18" charset="0"/>
                <a:cs typeface="Times New Roman" panose="02020603050405020304" pitchFamily="18" charset="0"/>
              </a:rPr>
              <a:t>antropometrik</a:t>
            </a:r>
            <a:r>
              <a:rPr lang="tr-TR" dirty="0" smtClean="0">
                <a:latin typeface="Times New Roman" panose="02020603050405020304" pitchFamily="18" charset="0"/>
                <a:cs typeface="Times New Roman" panose="02020603050405020304" pitchFamily="18" charset="0"/>
              </a:rPr>
              <a:t> karakteristiklerini, fizyolojik kapasite ve toleranslarını göz önünde tutarak; endüstriyel iş ortamındaki tüm faktörlerin etkisi ile oluşabilecek, fiziksel ve </a:t>
            </a:r>
            <a:r>
              <a:rPr lang="tr-TR" dirty="0" err="1" smtClean="0">
                <a:latin typeface="Times New Roman" panose="02020603050405020304" pitchFamily="18" charset="0"/>
                <a:cs typeface="Times New Roman" panose="02020603050405020304" pitchFamily="18" charset="0"/>
              </a:rPr>
              <a:t>psiko</a:t>
            </a:r>
            <a:r>
              <a:rPr lang="tr-TR" dirty="0" smtClean="0">
                <a:latin typeface="Times New Roman" panose="02020603050405020304" pitchFamily="18" charset="0"/>
                <a:cs typeface="Times New Roman" panose="02020603050405020304" pitchFamily="18" charset="0"/>
              </a:rPr>
              <a:t>-sosyal stresler karşısında, sistem verimliliği ve “insan-makine-çevre” uyumunun temel yasalarını ortaya koymaya çalışan, </a:t>
            </a:r>
            <a:r>
              <a:rPr lang="tr-TR" i="1" dirty="0" smtClean="0">
                <a:latin typeface="Times New Roman" panose="02020603050405020304" pitchFamily="18" charset="0"/>
                <a:cs typeface="Times New Roman" panose="02020603050405020304" pitchFamily="18" charset="0"/>
              </a:rPr>
              <a:t>çok disiplinli bir araştırma ve geliştirme alanıdır.</a:t>
            </a:r>
          </a:p>
          <a:p>
            <a:pPr lvl="0">
              <a:buClr>
                <a:srgbClr val="B71E42"/>
              </a:buClr>
            </a:pPr>
            <a:r>
              <a:rPr lang="tr-TR" dirty="0">
                <a:solidFill>
                  <a:prstClr val="black"/>
                </a:solidFill>
                <a:latin typeface="Times New Roman" panose="02020603050405020304" pitchFamily="18" charset="0"/>
                <a:cs typeface="Times New Roman" panose="02020603050405020304" pitchFamily="18" charset="0"/>
              </a:rPr>
              <a:t>Ergonomi, insan kabiliyet ve kapasitesine uygun iş çevresi düzenlemekle, çalışan sağlığının sağlanması ve iş kazalarının </a:t>
            </a:r>
            <a:r>
              <a:rPr lang="tr-TR" dirty="0" err="1">
                <a:solidFill>
                  <a:prstClr val="black"/>
                </a:solidFill>
                <a:latin typeface="Times New Roman" panose="02020603050405020304" pitchFamily="18" charset="0"/>
                <a:cs typeface="Times New Roman" panose="02020603050405020304" pitchFamily="18" charset="0"/>
              </a:rPr>
              <a:t>minimizasyonu</a:t>
            </a:r>
            <a:r>
              <a:rPr lang="tr-TR" dirty="0">
                <a:solidFill>
                  <a:prstClr val="black"/>
                </a:solidFill>
                <a:latin typeface="Times New Roman" panose="02020603050405020304" pitchFamily="18" charset="0"/>
                <a:cs typeface="Times New Roman" panose="02020603050405020304" pitchFamily="18" charset="0"/>
              </a:rPr>
              <a:t> sağlanmış olmaktadır. Ergonomi güvenlikle ilgili yapılacak tüm teorik ve pratik yaklaşımların odak noktasındadır.</a:t>
            </a:r>
          </a:p>
          <a:p>
            <a:pPr algn="just"/>
            <a:endParaRPr lang="tr-TR" i="1" dirty="0" smtClean="0"/>
          </a:p>
          <a:p>
            <a:endParaRPr lang="tr-TR" dirty="0"/>
          </a:p>
        </p:txBody>
      </p:sp>
      <p:sp>
        <p:nvSpPr>
          <p:cNvPr id="2" name="Metin kutusu 1"/>
          <p:cNvSpPr txBox="1"/>
          <p:nvPr/>
        </p:nvSpPr>
        <p:spPr>
          <a:xfrm>
            <a:off x="1316240" y="1340768"/>
            <a:ext cx="3240360" cy="461665"/>
          </a:xfrm>
          <a:prstGeom prst="rect">
            <a:avLst/>
          </a:prstGeom>
          <a:noFill/>
        </p:spPr>
        <p:txBody>
          <a:bodyPr wrap="square" rtlCol="0">
            <a:spAutoFit/>
          </a:bodyPr>
          <a:lstStyle/>
          <a:p>
            <a:r>
              <a:rPr lang="tr-TR" sz="2400" b="1" dirty="0" smtClean="0"/>
              <a:t>ERGONOMİ</a:t>
            </a:r>
            <a:r>
              <a:rPr lang="tr-TR" dirty="0" smtClean="0"/>
              <a:t>:</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340768"/>
            <a:ext cx="8394136" cy="4464496"/>
          </a:xfrm>
        </p:spPr>
        <p:txBody>
          <a:bodyPr>
            <a:normAutofit/>
          </a:bodyPr>
          <a:lstStyle/>
          <a:p>
            <a:pPr>
              <a:buNone/>
            </a:pPr>
            <a:r>
              <a:rPr lang="tr-TR" b="1" i="1" dirty="0" smtClean="0"/>
              <a:t>           ERGONOMİNİN AMAÇLARI:</a:t>
            </a:r>
          </a:p>
          <a:p>
            <a:pPr algn="just"/>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Çalışanla işi arasında iyi bir uyum sağlayarak, insanın çalışırken </a:t>
            </a:r>
            <a:r>
              <a:rPr lang="tr-TR" dirty="0" smtClean="0">
                <a:latin typeface="Times New Roman" panose="02020603050405020304" pitchFamily="18" charset="0"/>
                <a:cs typeface="Times New Roman" panose="02020603050405020304" pitchFamily="18" charset="0"/>
              </a:rPr>
              <a:t>aşırı zorlanmalar </a:t>
            </a:r>
            <a:r>
              <a:rPr lang="tr-TR" dirty="0">
                <a:latin typeface="Times New Roman" panose="02020603050405020304" pitchFamily="18" charset="0"/>
                <a:cs typeface="Times New Roman" panose="02020603050405020304" pitchFamily="18" charset="0"/>
              </a:rPr>
              <a:t>yüzünden yıpranmasını önlemek öte yandan bu </a:t>
            </a:r>
            <a:r>
              <a:rPr lang="tr-TR" dirty="0" smtClean="0">
                <a:latin typeface="Times New Roman" panose="02020603050405020304" pitchFamily="18" charset="0"/>
                <a:cs typeface="Times New Roman" panose="02020603050405020304" pitchFamily="18" charset="0"/>
              </a:rPr>
              <a:t>uyum sayesinde </a:t>
            </a:r>
            <a:r>
              <a:rPr lang="tr-TR" dirty="0">
                <a:latin typeface="Times New Roman" panose="02020603050405020304" pitchFamily="18" charset="0"/>
                <a:cs typeface="Times New Roman" panose="02020603050405020304" pitchFamily="18" charset="0"/>
              </a:rPr>
              <a:t>iş başarımını yükseltmektir.</a:t>
            </a:r>
          </a:p>
          <a:p>
            <a:pPr algn="just"/>
            <a:r>
              <a:rPr lang="tr-TR" dirty="0" smtClean="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“Çalışanın işe” değil, “işin çalışana” uydurulmasının sağlanmasıdır.</a:t>
            </a:r>
          </a:p>
          <a:p>
            <a:pPr algn="just"/>
            <a:r>
              <a:rPr lang="tr-TR" i="1" dirty="0" smtClean="0">
                <a:latin typeface="Times New Roman" panose="02020603050405020304" pitchFamily="18" charset="0"/>
                <a:cs typeface="Times New Roman" panose="02020603050405020304" pitchFamily="18" charset="0"/>
              </a:rPr>
              <a:t>Ergonomi</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çalışanla işi arasındaki istenen uyumu gerçekleştirebilmek </a:t>
            </a:r>
            <a:r>
              <a:rPr lang="tr-TR" dirty="0" smtClean="0">
                <a:latin typeface="Times New Roman" panose="02020603050405020304" pitchFamily="18" charset="0"/>
                <a:cs typeface="Times New Roman" panose="02020603050405020304" pitchFamily="18" charset="0"/>
              </a:rPr>
              <a:t>için, öncelikle </a:t>
            </a:r>
            <a:r>
              <a:rPr lang="tr-TR" dirty="0">
                <a:latin typeface="Times New Roman" panose="02020603050405020304" pitchFamily="18" charset="0"/>
                <a:cs typeface="Times New Roman" panose="02020603050405020304" pitchFamily="18" charset="0"/>
              </a:rPr>
              <a:t>insanı yeteneklerini en iyi kullanabileceği bir işe </a:t>
            </a:r>
            <a:r>
              <a:rPr lang="tr-TR" dirty="0" smtClean="0">
                <a:latin typeface="Times New Roman" panose="02020603050405020304" pitchFamily="18" charset="0"/>
                <a:cs typeface="Times New Roman" panose="02020603050405020304" pitchFamily="18" charset="0"/>
              </a:rPr>
              <a:t>yerleştirmeyi amaçlar</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90771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322</TotalTime>
  <Words>1486</Words>
  <Application>Microsoft Office PowerPoint</Application>
  <PresentationFormat>Ekran Gösterisi (4:3)</PresentationFormat>
  <Paragraphs>76</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Gallery</vt:lpstr>
      <vt:lpstr>ERGONOMİ</vt:lpstr>
      <vt:lpstr>PowerPoint Sunusu</vt:lpstr>
      <vt:lpstr>Ergonomiye giriş:</vt:lpstr>
      <vt:lpstr>PowerPoint Sunusu</vt:lpstr>
      <vt:lpstr>ERGONOMİ KAVRAMI </vt:lpstr>
      <vt:lpstr>PowerPoint Sunusu</vt:lpstr>
      <vt:lpstr>PowerPoint Sunusu</vt:lpstr>
      <vt:lpstr>PowerPoint Sunusu</vt:lpstr>
      <vt:lpstr>PowerPoint Sunusu</vt:lpstr>
      <vt:lpstr>ERGONOMİNİN DÜNYADAKİ TARİHÇESİ</vt:lpstr>
      <vt:lpstr>ERGONOMİNİN DÜNYADAKİ TARİHÇESİ</vt:lpstr>
      <vt:lpstr>ERGONOMİNİN DÜNYADAKİ TARİHÇESİ</vt:lpstr>
      <vt:lpstr>Günümüzdeki durum</vt:lpstr>
      <vt:lpstr>Günümüzdeki durum</vt:lpstr>
      <vt:lpstr>ERGONOMİNİN TÜRKİYE’DEKİ GELİŞİMİ</vt:lpstr>
      <vt:lpstr>Ergonomi İle İş Sağlığı ve Güvenliği Arasındaki İlişki</vt:lpstr>
      <vt:lpstr>Ergonomi İle İş Sağlığı ve Güvenliği Arasındaki İlişki</vt:lpstr>
      <vt:lpstr>Ergonomi İle İş Sağlığı ve Güvenliği Arasındaki İlişki</vt:lpstr>
      <vt:lpstr>PowerPoint Sunusu</vt:lpstr>
      <vt:lpstr>Beni 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Hilal EKIM</dc:creator>
  <cp:lastModifiedBy>Şeyda ÇAVMAK</cp:lastModifiedBy>
  <cp:revision>25</cp:revision>
  <dcterms:created xsi:type="dcterms:W3CDTF">2021-09-23T07:11:26Z</dcterms:created>
  <dcterms:modified xsi:type="dcterms:W3CDTF">2023-09-29T07:28:46Z</dcterms:modified>
</cp:coreProperties>
</file>