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3" r:id="rId3"/>
    <p:sldId id="257" r:id="rId4"/>
    <p:sldId id="258" r:id="rId5"/>
    <p:sldId id="259" r:id="rId6"/>
    <p:sldId id="260" r:id="rId7"/>
    <p:sldId id="262" r:id="rId8"/>
    <p:sldId id="261"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64" y="3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909D8A9-5B40-420D-A523-63987C1ADB2E}" type="datetimeFigureOut">
              <a:rPr lang="tr-TR" smtClean="0"/>
              <a:t>24.10.2022</a:t>
            </a:fld>
            <a:endParaRPr lang="tr-TR"/>
          </a:p>
        </p:txBody>
      </p:sp>
      <p:sp>
        <p:nvSpPr>
          <p:cNvPr id="5" name="Footer Placeholder 4"/>
          <p:cNvSpPr>
            <a:spLocks noGrp="1"/>
          </p:cNvSpPr>
          <p:nvPr>
            <p:ph type="ftr" sz="quarter" idx="11"/>
          </p:nvPr>
        </p:nvSpPr>
        <p:spPr>
          <a:xfrm>
            <a:off x="2493105" y="329307"/>
            <a:ext cx="4897310" cy="309201"/>
          </a:xfrm>
        </p:spPr>
        <p:txBody>
          <a:bodyPr/>
          <a:lstStyle/>
          <a:p>
            <a:endParaRPr lang="tr-TR"/>
          </a:p>
        </p:txBody>
      </p:sp>
      <p:sp>
        <p:nvSpPr>
          <p:cNvPr id="6" name="Slide Number Placeholder 5"/>
          <p:cNvSpPr>
            <a:spLocks noGrp="1"/>
          </p:cNvSpPr>
          <p:nvPr>
            <p:ph type="sldNum" sz="quarter" idx="12"/>
          </p:nvPr>
        </p:nvSpPr>
        <p:spPr>
          <a:xfrm>
            <a:off x="1437664" y="798973"/>
            <a:ext cx="811019" cy="503578"/>
          </a:xfrm>
        </p:spPr>
        <p:txBody>
          <a:bodyPr/>
          <a:lstStyle/>
          <a:p>
            <a:fld id="{8D1EFD0D-3071-4EDA-AB33-378D2A032D1B}" type="slidenum">
              <a:rPr lang="tr-TR" smtClean="0"/>
              <a:t>‹#›</a:t>
            </a:fld>
            <a:endParaRPr lang="tr-TR"/>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55953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909D8A9-5B40-420D-A523-63987C1ADB2E}" type="datetimeFigureOut">
              <a:rPr lang="tr-TR" smtClean="0"/>
              <a:t>24.10.2022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D1EFD0D-3071-4EDA-AB33-378D2A032D1B}" type="slidenum">
              <a:rPr lang="tr-TR" smtClean="0"/>
              <a:t>‹#›</a:t>
            </a:fld>
            <a:endParaRPr lang="tr-TR"/>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26228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909D8A9-5B40-420D-A523-63987C1ADB2E}" type="datetimeFigureOut">
              <a:rPr lang="tr-TR" smtClean="0"/>
              <a:t>24.10.2022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D1EFD0D-3071-4EDA-AB33-378D2A032D1B}" type="slidenum">
              <a:rPr lang="tr-TR" smtClean="0"/>
              <a:t>‹#›</a:t>
            </a:fld>
            <a:endParaRPr lang="tr-TR"/>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14343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909D8A9-5B40-420D-A523-63987C1ADB2E}" type="datetimeFigureOut">
              <a:rPr lang="tr-TR" smtClean="0"/>
              <a:t>24.10.2022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D1EFD0D-3071-4EDA-AB33-378D2A032D1B}" type="slidenum">
              <a:rPr lang="tr-TR" smtClean="0"/>
              <a:t>‹#›</a:t>
            </a:fld>
            <a:endParaRPr lang="tr-TR"/>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75270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909D8A9-5B40-420D-A523-63987C1ADB2E}" type="datetimeFigureOut">
              <a:rPr lang="tr-TR" smtClean="0"/>
              <a:t>24.10.2022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D1EFD0D-3071-4EDA-AB33-378D2A032D1B}" type="slidenum">
              <a:rPr lang="tr-TR" smtClean="0"/>
              <a:t>‹#›</a:t>
            </a:fld>
            <a:endParaRPr lang="tr-TR"/>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49751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909D8A9-5B40-420D-A523-63987C1ADB2E}" type="datetimeFigureOut">
              <a:rPr lang="tr-TR" smtClean="0"/>
              <a:t>24.10.2022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D1EFD0D-3071-4EDA-AB33-378D2A032D1B}" type="slidenum">
              <a:rPr lang="tr-TR" smtClean="0"/>
              <a:t>‹#›</a:t>
            </a:fld>
            <a:endParaRPr lang="tr-TR"/>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51076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534695" y="2824269"/>
            <a:ext cx="4608576"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54792" y="2821491"/>
            <a:ext cx="4608576"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909D8A9-5B40-420D-A523-63987C1ADB2E}" type="datetimeFigureOut">
              <a:rPr lang="tr-TR" smtClean="0"/>
              <a:t>24.10.2022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D1EFD0D-3071-4EDA-AB33-378D2A032D1B}" type="slidenum">
              <a:rPr lang="tr-TR" smtClean="0"/>
              <a:t>‹#›</a:t>
            </a:fld>
            <a:endParaRPr lang="tr-TR"/>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04843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7909D8A9-5B40-420D-A523-63987C1ADB2E}" type="datetimeFigureOut">
              <a:rPr lang="tr-TR" smtClean="0"/>
              <a:t>24.10.2022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D1EFD0D-3071-4EDA-AB33-378D2A032D1B}" type="slidenum">
              <a:rPr lang="tr-TR" smtClean="0"/>
              <a:t>‹#›</a:t>
            </a:fld>
            <a:endParaRPr lang="tr-TR"/>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74028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09D8A9-5B40-420D-A523-63987C1ADB2E}" type="datetimeFigureOut">
              <a:rPr lang="tr-TR" smtClean="0"/>
              <a:t>24.10.2022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D1EFD0D-3071-4EDA-AB33-378D2A032D1B}" type="slidenum">
              <a:rPr lang="tr-TR" smtClean="0"/>
              <a:t>‹#›</a:t>
            </a:fld>
            <a:endParaRPr lang="tr-TR"/>
          </a:p>
        </p:txBody>
      </p:sp>
    </p:spTree>
    <p:extLst>
      <p:ext uri="{BB962C8B-B14F-4D97-AF65-F5344CB8AC3E}">
        <p14:creationId xmlns:p14="http://schemas.microsoft.com/office/powerpoint/2010/main" val="1280400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909D8A9-5B40-420D-A523-63987C1ADB2E}" type="datetimeFigureOut">
              <a:rPr lang="tr-TR" smtClean="0"/>
              <a:t>24.10.2022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D1EFD0D-3071-4EDA-AB33-378D2A032D1B}" type="slidenum">
              <a:rPr lang="tr-TR" smtClean="0"/>
              <a:t>‹#›</a:t>
            </a:fld>
            <a:endParaRPr lang="tr-TR"/>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39309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7909D8A9-5B40-420D-A523-63987C1ADB2E}" type="datetimeFigureOut">
              <a:rPr lang="tr-TR" smtClean="0"/>
              <a:t>24.10.2022</a:t>
            </a:fld>
            <a:endParaRPr lang="tr-TR"/>
          </a:p>
        </p:txBody>
      </p:sp>
      <p:sp>
        <p:nvSpPr>
          <p:cNvPr id="6" name="Footer Placeholder 5"/>
          <p:cNvSpPr>
            <a:spLocks noGrp="1"/>
          </p:cNvSpPr>
          <p:nvPr>
            <p:ph type="ftr" sz="quarter" idx="11"/>
          </p:nvPr>
        </p:nvSpPr>
        <p:spPr>
          <a:xfrm>
            <a:off x="1534910" y="318640"/>
            <a:ext cx="5453475" cy="320931"/>
          </a:xfrm>
        </p:spPr>
        <p:txBody>
          <a:bodyPr/>
          <a:lstStyle/>
          <a:p>
            <a:endParaRPr lang="tr-TR"/>
          </a:p>
        </p:txBody>
      </p:sp>
      <p:sp>
        <p:nvSpPr>
          <p:cNvPr id="7" name="Slide Number Placeholder 6"/>
          <p:cNvSpPr>
            <a:spLocks noGrp="1"/>
          </p:cNvSpPr>
          <p:nvPr>
            <p:ph type="sldNum" sz="quarter" idx="12"/>
          </p:nvPr>
        </p:nvSpPr>
        <p:spPr/>
        <p:txBody>
          <a:bodyPr/>
          <a:lstStyle/>
          <a:p>
            <a:fld id="{8D1EFD0D-3071-4EDA-AB33-378D2A032D1B}" type="slidenum">
              <a:rPr lang="tr-TR" smtClean="0"/>
              <a:t>‹#›</a:t>
            </a:fld>
            <a:endParaRPr lang="tr-TR"/>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03149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7909D8A9-5B40-420D-A523-63987C1ADB2E}" type="datetimeFigureOut">
              <a:rPr lang="tr-TR" smtClean="0"/>
              <a:t>24.10.2022</a:t>
            </a:fld>
            <a:endParaRPr lang="tr-TR"/>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8D1EFD0D-3071-4EDA-AB33-378D2A032D1B}" type="slidenum">
              <a:rPr lang="tr-TR" smtClean="0"/>
              <a:t>‹#›</a:t>
            </a:fld>
            <a:endParaRPr lang="tr-TR"/>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31254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9B29F0F-A0D5-8B55-BDA2-AB3AB4922057}"/>
              </a:ext>
            </a:extLst>
          </p:cNvPr>
          <p:cNvSpPr>
            <a:spLocks noGrp="1"/>
          </p:cNvSpPr>
          <p:nvPr>
            <p:ph type="ctrTitle"/>
          </p:nvPr>
        </p:nvSpPr>
        <p:spPr/>
        <p:txBody>
          <a:bodyPr/>
          <a:lstStyle/>
          <a:p>
            <a:r>
              <a:rPr lang="tr-TR" dirty="0"/>
              <a:t>Sosyal Hizmet Kuramları</a:t>
            </a:r>
          </a:p>
        </p:txBody>
      </p:sp>
      <p:sp>
        <p:nvSpPr>
          <p:cNvPr id="3" name="Alt Başlık 2">
            <a:extLst>
              <a:ext uri="{FF2B5EF4-FFF2-40B4-BE49-F238E27FC236}">
                <a16:creationId xmlns:a16="http://schemas.microsoft.com/office/drawing/2014/main" id="{A6D8A002-36D1-1F11-63D2-E0559774080D}"/>
              </a:ext>
            </a:extLst>
          </p:cNvPr>
          <p:cNvSpPr>
            <a:spLocks noGrp="1"/>
          </p:cNvSpPr>
          <p:nvPr>
            <p:ph type="subTitle" idx="1"/>
          </p:nvPr>
        </p:nvSpPr>
        <p:spPr/>
        <p:txBody>
          <a:bodyPr/>
          <a:lstStyle/>
          <a:p>
            <a:r>
              <a:rPr lang="tr-TR" dirty="0"/>
              <a:t>2.Hafta: sistem kuramı ve ekolojik yaklaşım</a:t>
            </a:r>
          </a:p>
        </p:txBody>
      </p:sp>
    </p:spTree>
    <p:extLst>
      <p:ext uri="{BB962C8B-B14F-4D97-AF65-F5344CB8AC3E}">
        <p14:creationId xmlns:p14="http://schemas.microsoft.com/office/powerpoint/2010/main" val="38497496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a:extLst>
              <a:ext uri="{FF2B5EF4-FFF2-40B4-BE49-F238E27FC236}">
                <a16:creationId xmlns:a16="http://schemas.microsoft.com/office/drawing/2014/main" id="{74EB64AE-D3D2-5028-A9FA-4472D63F6E1E}"/>
              </a:ext>
            </a:extLst>
          </p:cNvPr>
          <p:cNvSpPr>
            <a:spLocks noGrp="1"/>
          </p:cNvSpPr>
          <p:nvPr>
            <p:ph idx="1"/>
          </p:nvPr>
        </p:nvSpPr>
        <p:spPr>
          <a:xfrm>
            <a:off x="1403079" y="483630"/>
            <a:ext cx="9520158" cy="5307571"/>
          </a:xfrm>
        </p:spPr>
        <p:txBody>
          <a:bodyPr>
            <a:normAutofit fontScale="85000" lnSpcReduction="20000"/>
          </a:bodyPr>
          <a:lstStyle/>
          <a:p>
            <a:pPr marL="0" indent="0" algn="just">
              <a:buNone/>
            </a:pPr>
            <a:r>
              <a:rPr lang="tr-TR" dirty="0"/>
              <a:t>    Sistem </a:t>
            </a:r>
            <a:r>
              <a:rPr lang="tr-TR" dirty="0">
                <a:latin typeface="Times New Roman" panose="02020603050405020304" pitchFamily="18" charset="0"/>
                <a:cs typeface="Times New Roman" panose="02020603050405020304" pitchFamily="18" charset="0"/>
              </a:rPr>
              <a:t>kuramının </a:t>
            </a:r>
            <a:r>
              <a:rPr lang="tr-TR" b="1" u="sng" dirty="0">
                <a:latin typeface="Times New Roman" panose="02020603050405020304" pitchFamily="18" charset="0"/>
                <a:cs typeface="Times New Roman" panose="02020603050405020304" pitchFamily="18" charset="0"/>
              </a:rPr>
              <a:t>sınırlılıkları </a:t>
            </a:r>
            <a:r>
              <a:rPr lang="tr-TR" dirty="0">
                <a:latin typeface="Times New Roman" panose="02020603050405020304" pitchFamily="18" charset="0"/>
                <a:cs typeface="Times New Roman" panose="02020603050405020304" pitchFamily="18" charset="0"/>
              </a:rPr>
              <a:t>ise aşağıdaki gibidir:</a:t>
            </a:r>
          </a:p>
          <a:p>
            <a:pPr algn="just"/>
            <a:r>
              <a:rPr lang="tr-TR" dirty="0">
                <a:latin typeface="Times New Roman" panose="02020603050405020304" pitchFamily="18" charset="0"/>
                <a:cs typeface="Times New Roman" panose="02020603050405020304" pitchFamily="18" charset="0"/>
              </a:rPr>
              <a:t>Bazen sosyal hizmet uzmanları kısıtlı bilgiyle çalışmak zorunda kalabilirler bu yüzden müracaatçıyı etkileyen bütün sistemlerin/değişkenlerin tam bir değerlendirmesini yürütemeyebilirler. Böyle durumlarda, bu kuram sosyal hizmet uzmanına sistemin içine nasıl ya da nereden gireceği konusunda bilgi vermez. Örneğin, daha az konuşan müracaatçılar, şu anki sorunlarıyla ilişkili tüm sistemleri tam olarak açığa vuramayabilirler. Bu nedenle sosyal hizmet uzmanı ve müracaatçı bilinmeyen ya da açığa çıkmamış altta yatan semptomları belirleyebilirler. Bu sınırlılık müracaatçı ile tam bir kişisel, kişilerarası ve çevresel değerlendirmenin düzenlendiği işbirliğine dayalı bir ilişkinin kurulmasıyla azaltılabilir.</a:t>
            </a:r>
          </a:p>
          <a:p>
            <a:pPr algn="just"/>
            <a:r>
              <a:rPr lang="tr-TR" dirty="0">
                <a:latin typeface="Times New Roman" panose="02020603050405020304" pitchFamily="18" charset="0"/>
                <a:cs typeface="Times New Roman" panose="02020603050405020304" pitchFamily="18" charset="0"/>
              </a:rPr>
              <a:t>Sosyal hizmet uzmanları müracaatçı ile çalışmalarında kurumun kaynaklarına ya da zamana bağlı sınırlılık yaşayabilirler. Örneğin, bir sosyal hizmet uzmanı müracaatçının durumunu sistem kuramıyla değerlendirebilir ve müdahale gerektiren pek çok sistem tanımlayabilir (politika, aile ve birey) ancak zaman ya da kurumun kaynaklarının eksik olmasından dolayı müracaatçı ve sosyal hizmet uzmanı gerekli tüm sistemlere tam olarak müdahale edemeyebilirler. Böyle durumlarda sosyal hizmet uzmanı ve müracaatçı o zaman da hangi müdahalelerin en gerekli olduğuna karar vermek zorundadır. Böyle durumlarda sosyal hizmet uzmanı ve müracaatçı altta yatan sorunu (sosyal eşitsizlik ya da güç istismarı) tam olarak belirleyebilir ve sadece semptomları tedavi edebilir. Sosyal hizmet uzmanları kendilerini müdahale edilmeye izin vermeyen sistemlerle çalışırken bulabilirler. Örneğin sosyal hizmet uzmanı ile müracaatçı aile sisteminin müdahale gerektirdiğini belirleyebilirler, ama ailenin farklı üyeleri müdahaleye katılmak istemeyebilir.</a:t>
            </a:r>
          </a:p>
          <a:p>
            <a:endParaRPr lang="tr-TR" dirty="0"/>
          </a:p>
        </p:txBody>
      </p:sp>
    </p:spTree>
    <p:extLst>
      <p:ext uri="{BB962C8B-B14F-4D97-AF65-F5344CB8AC3E}">
        <p14:creationId xmlns:p14="http://schemas.microsoft.com/office/powerpoint/2010/main" val="3025934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8EC3CB8-1736-2C79-BDF8-F479264A3549}"/>
              </a:ext>
            </a:extLst>
          </p:cNvPr>
          <p:cNvSpPr>
            <a:spLocks noGrp="1"/>
          </p:cNvSpPr>
          <p:nvPr>
            <p:ph idx="1"/>
          </p:nvPr>
        </p:nvSpPr>
        <p:spPr>
          <a:xfrm>
            <a:off x="1548551" y="810386"/>
            <a:ext cx="9520158" cy="5070869"/>
          </a:xfrm>
        </p:spPr>
        <p:txBody>
          <a:bodyPr>
            <a:normAutofit/>
          </a:bodyPr>
          <a:lstStyle/>
          <a:p>
            <a:pPr algn="just"/>
            <a:r>
              <a:rPr lang="tr-TR" sz="1800" dirty="0">
                <a:latin typeface="Times New Roman" panose="02020603050405020304" pitchFamily="18" charset="0"/>
                <a:cs typeface="Times New Roman" panose="02020603050405020304" pitchFamily="18" charset="0"/>
              </a:rPr>
              <a:t>Sosyal hizmet uzmanı' ve müracaatçı işbirliği içinde sistemin sınırlarını aşarak katılmak istemeyenleri sürece dahil etmeye çalışırlar ve eğer başarısız olurlarsa, sosyal hizmet uzmanı ve müracaatçı birlikte müracaatçıyı amacına ulaştıracak diğer müdahaleleri keşfetmeye çalışırlar. Tüm bunlara ek olarak, isteksiz müracaatçılar müdahaleleri almaya açık olmayabilir ya da müdahalenin gerekliliğini fark etmeyebilir. Böyle durumlarda sosyal hizmet uzmanı müdahale ihtiyacını kabul etmesi amacıyla müracaatçıyı gerekli değişim aşamasına taşımak için motivasyonel görüşme yönlerini bütünleştirmeye ihtiyaç duyabilir.</a:t>
            </a:r>
          </a:p>
          <a:p>
            <a:pPr algn="just"/>
            <a:r>
              <a:rPr lang="tr-TR" sz="1800" dirty="0">
                <a:latin typeface="Times New Roman" panose="02020603050405020304" pitchFamily="18" charset="0"/>
                <a:cs typeface="Times New Roman" panose="02020603050405020304" pitchFamily="18" charset="0"/>
              </a:rPr>
              <a:t>Bütüncül, çevresi içindeki birey değerlendirmesini yürütürken, sosyal hizmet uzmanı bir tehlike ile karşılaşabilir. Sosyal hizmet uzmanı müracaatçının yaşamında yer alan sistemleri olması gerekenden fazla değerlendirebilir ve birlikte çalışmanın odağını tamamen kaçırabilir. Sosyal hizmet uzmanları, müracaatçı ile eksiksiz bir değerlendirme yürütmede dikkatli olmalı ve sürekli olarak birlikte çalışmanın odağının müracaatçıya yararlı olup olmadığını ve müracaatçının amaçlarına yönelik çalışıldığından emin olunduğunu müracaatçı ile birlikte kontrol etmelidir.</a:t>
            </a:r>
          </a:p>
        </p:txBody>
      </p:sp>
    </p:spTree>
    <p:extLst>
      <p:ext uri="{BB962C8B-B14F-4D97-AF65-F5344CB8AC3E}">
        <p14:creationId xmlns:p14="http://schemas.microsoft.com/office/powerpoint/2010/main" val="261511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8A36C5F-6FE7-DEC2-CDBE-F6905227C84C}"/>
              </a:ext>
            </a:extLst>
          </p:cNvPr>
          <p:cNvSpPr>
            <a:spLocks noGrp="1"/>
          </p:cNvSpPr>
          <p:nvPr>
            <p:ph type="title"/>
          </p:nvPr>
        </p:nvSpPr>
        <p:spPr>
          <a:xfrm>
            <a:off x="1534696" y="624410"/>
            <a:ext cx="9520158" cy="587863"/>
          </a:xfrm>
        </p:spPr>
        <p:txBody>
          <a:bodyPr>
            <a:normAutofit/>
          </a:bodyPr>
          <a:lstStyle/>
          <a:p>
            <a:r>
              <a:rPr lang="tr-TR" dirty="0"/>
              <a:t>Sistem Teorisinin Açıklanması</a:t>
            </a:r>
          </a:p>
        </p:txBody>
      </p:sp>
      <p:sp>
        <p:nvSpPr>
          <p:cNvPr id="3" name="İçerik Yer Tutucusu 2">
            <a:extLst>
              <a:ext uri="{FF2B5EF4-FFF2-40B4-BE49-F238E27FC236}">
                <a16:creationId xmlns:a16="http://schemas.microsoft.com/office/drawing/2014/main" id="{C40418F5-EC64-0412-3145-FB063C78077F}"/>
              </a:ext>
            </a:extLst>
          </p:cNvPr>
          <p:cNvSpPr>
            <a:spLocks noGrp="1"/>
          </p:cNvSpPr>
          <p:nvPr>
            <p:ph idx="1"/>
          </p:nvPr>
        </p:nvSpPr>
        <p:spPr>
          <a:xfrm>
            <a:off x="1534696" y="1212272"/>
            <a:ext cx="9520158" cy="4959927"/>
          </a:xfrm>
        </p:spPr>
        <p:txBody>
          <a:bodyPr>
            <a:normAutofit fontScale="77500" lnSpcReduction="20000"/>
          </a:bodyPr>
          <a:lstStyle/>
          <a:p>
            <a:pPr algn="just"/>
            <a:r>
              <a:rPr lang="tr-TR" dirty="0">
                <a:latin typeface="Times New Roman" panose="02020603050405020304" pitchFamily="18" charset="0"/>
                <a:cs typeface="Times New Roman" panose="02020603050405020304" pitchFamily="18" charset="0"/>
              </a:rPr>
              <a:t>Sistem teorisi en iyi «sistemin bütünü, parçalarının toplamından daha fazladır» ifadesi ile özetlenebilir. Bu kuramın odak noktası sistemlerinin gelişimi ve dönüşümü ve ikisi arasındaki ilişkiler ve etkileşimdir. Bu kuramı anlamak için mutlaka sistem kavramının tanımını ve amacını anlamak gerekir. Sistem "belirli bir zaman aralığında her bir parçanın en az bir diğeriyle daha az ya da daha çok istikrarlı olarak doğrudan ya da dolaylı nedensel ilişki içinde olduğu bileşenlerin karışımıdır”. Bir sistemin farklı parçaları birbirinden izole değildir fakat sistemi bir bütün olarak tamamlamak için birbirine bağlı şekilde ve etkileşim halinde işlev göstermektedir. Bütün, her bir parçanın katılımı ve mevcudiyeti olmadan tamam olamaz.</a:t>
            </a:r>
          </a:p>
          <a:p>
            <a:pPr algn="just"/>
            <a:r>
              <a:rPr lang="tr-TR" dirty="0">
                <a:latin typeface="Times New Roman" panose="02020603050405020304" pitchFamily="18" charset="0"/>
                <a:cs typeface="Times New Roman" panose="02020603050405020304" pitchFamily="18" charset="0"/>
              </a:rPr>
              <a:t>Sistemin tanımı insanlara uygulanabilir. İnsanlar biyolojik, psikolojik ve fiziksel parçalardan oluşur. Aileler, farklı üyelerin parçalarından (anne, baba, kardeş, evlat gibi) ve ilişkilerin farklı türlerinden (eş/çift, ebeveyn-çocuk, kardeşlik gibi) oluşur. Sosyal hizmet sınıfı, sistemin parçaları olarak eğitimci ve öğrencilerden, sınıfta neyin öğretileceğini belirleyen sosyal hizmet müfredatından oluşur. Bu parçaların her biri sistemden ayrılabilir ve daha detaylı incelenebilir ancak bu parçalardan herhangi biri ortadan kalktığında sistem etkili bir şekilde işlemez. Sisteme sahip olabilmek için her bir parça birlikte hareket etmelidir.</a:t>
            </a:r>
          </a:p>
          <a:p>
            <a:pPr algn="just"/>
            <a:r>
              <a:rPr lang="tr-TR" dirty="0">
                <a:latin typeface="Times New Roman" panose="02020603050405020304" pitchFamily="18" charset="0"/>
                <a:cs typeface="Times New Roman" panose="02020603050405020304" pitchFamily="18" charset="0"/>
              </a:rPr>
              <a:t>Parçalar alt-sistemler de olabilir. Tüm sistemler, en büyüğü dışında, bir sistemin daha küçük alt-sistemidir. Tüm sistemler, en küçüğü dışında, diğer sistemlerin çevresidir. Örneğin, aile sisteminde "ebeveyn-çocuk” bir parça ve alt-sistemdir ve ebeveyn-çocuk sistemi, parçalar ya da alt-sistemler olarak bireylerden oluşur, bunlar da alt-sistemleri olan sistemlerdir. Bu yüzden sistem kuramının en önemli özelliklerinden biri, çalışmakta olduğunuz ana sistemi ayırma becerisi ve ana sistemi oluşturan çeşitli alt-sistemleri ve/veya parçaları belirleyebilmektir.</a:t>
            </a:r>
          </a:p>
        </p:txBody>
      </p:sp>
    </p:spTree>
    <p:extLst>
      <p:ext uri="{BB962C8B-B14F-4D97-AF65-F5344CB8AC3E}">
        <p14:creationId xmlns:p14="http://schemas.microsoft.com/office/powerpoint/2010/main" val="2364310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3312FB6-A3AB-BFA1-A89F-92135D9A3740}"/>
              </a:ext>
            </a:extLst>
          </p:cNvPr>
          <p:cNvSpPr>
            <a:spLocks noGrp="1"/>
          </p:cNvSpPr>
          <p:nvPr>
            <p:ph type="title"/>
          </p:nvPr>
        </p:nvSpPr>
        <p:spPr>
          <a:xfrm>
            <a:off x="1451569" y="617483"/>
            <a:ext cx="9520158" cy="587136"/>
          </a:xfrm>
        </p:spPr>
        <p:txBody>
          <a:bodyPr/>
          <a:lstStyle/>
          <a:p>
            <a:r>
              <a:rPr lang="tr-TR" dirty="0"/>
              <a:t>Temel Varsayımlar</a:t>
            </a:r>
          </a:p>
        </p:txBody>
      </p:sp>
      <p:sp>
        <p:nvSpPr>
          <p:cNvPr id="3" name="İçerik Yer Tutucusu 2">
            <a:extLst>
              <a:ext uri="{FF2B5EF4-FFF2-40B4-BE49-F238E27FC236}">
                <a16:creationId xmlns:a16="http://schemas.microsoft.com/office/drawing/2014/main" id="{3B9165AA-AFF5-0F71-B498-9CFB0B791FCD}"/>
              </a:ext>
            </a:extLst>
          </p:cNvPr>
          <p:cNvSpPr>
            <a:spLocks noGrp="1"/>
          </p:cNvSpPr>
          <p:nvPr>
            <p:ph idx="1"/>
          </p:nvPr>
        </p:nvSpPr>
        <p:spPr>
          <a:xfrm>
            <a:off x="1534696" y="1316182"/>
            <a:ext cx="9520158" cy="4800600"/>
          </a:xfrm>
        </p:spPr>
        <p:txBody>
          <a:bodyPr>
            <a:normAutofit fontScale="85000" lnSpcReduction="20000"/>
          </a:bodyPr>
          <a:lstStyle/>
          <a:p>
            <a:pPr marL="0" indent="0" algn="just">
              <a:buNone/>
            </a:pPr>
            <a:r>
              <a:rPr lang="tr-TR" dirty="0">
                <a:latin typeface="Times New Roman" panose="02020603050405020304" pitchFamily="18" charset="0"/>
                <a:cs typeface="Times New Roman" panose="02020603050405020304" pitchFamily="18" charset="0"/>
              </a:rPr>
              <a:t>Sistem kuramının sosyal hizmet uygulamasında nasıl kullanılabileceğini tartışmadan önce temel varsayımları gözden geçirilmiş ve aşağıdaki gibi özetlenmiştir:</a:t>
            </a:r>
          </a:p>
          <a:p>
            <a:pPr marL="457200" indent="-457200" algn="just">
              <a:buFont typeface="+mj-lt"/>
              <a:buAutoNum type="arabicPeriod"/>
            </a:pPr>
            <a:r>
              <a:rPr lang="tr-TR" b="1" i="1" dirty="0">
                <a:solidFill>
                  <a:schemeClr val="accent1"/>
                </a:solidFill>
                <a:latin typeface="Times New Roman" panose="02020603050405020304" pitchFamily="18" charset="0"/>
                <a:cs typeface="Times New Roman" panose="02020603050405020304" pitchFamily="18" charset="0"/>
              </a:rPr>
              <a:t>Sistemin bütünü, parçaların toplamından daha fazladır. </a:t>
            </a:r>
            <a:r>
              <a:rPr lang="tr-TR" dirty="0">
                <a:latin typeface="Times New Roman" panose="02020603050405020304" pitchFamily="18" charset="0"/>
                <a:cs typeface="Times New Roman" panose="02020603050405020304" pitchFamily="18" charset="0"/>
              </a:rPr>
              <a:t>Bir sistem anlamlı, işlevsel bir bütünü oluşturmak için birbirini etkileyen, birbirine bağlı pek çok parçadan ve/veya alt-sistemden oluşur. Bu parçaların/alt-sistemlerin her birinin bir amacı vardır ve tesadüfen bir araya gelmemişlerdir. Örneğin, bir birey var olma ve hayatta kalma temel amacını yerine getirmek için birbirini etkileyen biyolojik, fiziksel ve psikolojik parçaların toplamı olarak görülebilir. Bireyi ele alırken bu parçalar tek başına düşünülmemelidir ancak bir bütün olarak bireyi yaratırken birlikte düşünülmelidir.</a:t>
            </a:r>
          </a:p>
          <a:p>
            <a:pPr marL="457200" indent="-457200" algn="just">
              <a:buFont typeface="+mj-lt"/>
              <a:buAutoNum type="arabicPeriod"/>
            </a:pPr>
            <a:r>
              <a:rPr lang="tr-TR" b="1" i="1" dirty="0">
                <a:solidFill>
                  <a:schemeClr val="accent1"/>
                </a:solidFill>
                <a:latin typeface="Times New Roman" panose="02020603050405020304" pitchFamily="18" charset="0"/>
                <a:cs typeface="Times New Roman" panose="02020603050405020304" pitchFamily="18" charset="0"/>
              </a:rPr>
              <a:t>Sistemin parçaları birbirine bağlı ve karşılıklı bağımlıdır. </a:t>
            </a:r>
            <a:r>
              <a:rPr lang="tr-TR" dirty="0">
                <a:latin typeface="Times New Roman" panose="02020603050405020304" pitchFamily="18" charset="0"/>
                <a:cs typeface="Times New Roman" panose="02020603050405020304" pitchFamily="18" charset="0"/>
              </a:rPr>
              <a:t>Sistemin bir parçasındaki değişim ya da hareket, sistemin diğer parçalarında da değişime ya da harekete neden olur. Örneğin çift ilişkisini bir sistem olarak düşünürsek, bir alt-sistem olarak kişi A'nın davranışları ve eylemleri, başka bir sistem olan B kişisinin eylemleri ve davranışları ile ilişkili olarak değerlendirilmelidir. A'nın B'ye olan davranışı B'nin A’ya olan davranışını etkiler. A'nın B'nin davranışına tepkisi, B'nin A'nın davranışına verdiği tepkiyi etkiler. Bu nedenle, sistemi incelemek isteyen biri, mutlaka sistemin parçalarının bütünü oluştururken nasıl etkileşime girdiğine ve birbirine nasıl bağlı olduğuna bakmalıdır. Bu örnekle birlikte, A'nın davranış ve eylemlerinin, B'nin davranış ve eylemlerini göz önüne almadan açıklanamayacağı görülmektedir.</a:t>
            </a:r>
          </a:p>
        </p:txBody>
      </p:sp>
    </p:spTree>
    <p:extLst>
      <p:ext uri="{BB962C8B-B14F-4D97-AF65-F5344CB8AC3E}">
        <p14:creationId xmlns:p14="http://schemas.microsoft.com/office/powerpoint/2010/main" val="3321248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43C4D0D-9F0E-283D-127D-F9875BA0FBB7}"/>
              </a:ext>
            </a:extLst>
          </p:cNvPr>
          <p:cNvSpPr>
            <a:spLocks noGrp="1"/>
          </p:cNvSpPr>
          <p:nvPr>
            <p:ph idx="1"/>
          </p:nvPr>
        </p:nvSpPr>
        <p:spPr>
          <a:xfrm>
            <a:off x="1534696" y="803564"/>
            <a:ext cx="9520158" cy="5334000"/>
          </a:xfrm>
        </p:spPr>
        <p:txBody>
          <a:bodyPr>
            <a:normAutofit fontScale="77500" lnSpcReduction="20000"/>
          </a:bodyPr>
          <a:lstStyle/>
          <a:p>
            <a:pPr marL="0" indent="0" algn="just">
              <a:buNone/>
            </a:pPr>
            <a:r>
              <a:rPr lang="tr-TR" b="1" i="1" dirty="0">
                <a:solidFill>
                  <a:schemeClr val="accent1"/>
                </a:solidFill>
                <a:latin typeface="Times New Roman" panose="02020603050405020304" pitchFamily="18" charset="0"/>
                <a:cs typeface="Times New Roman" panose="02020603050405020304" pitchFamily="18" charset="0"/>
              </a:rPr>
              <a:t>3. Bir sistem doğrudan ya da dolaylı olarak diğer sistemlerden etkilenir. </a:t>
            </a:r>
            <a:r>
              <a:rPr lang="tr-TR" dirty="0">
                <a:latin typeface="Times New Roman" panose="02020603050405020304" pitchFamily="18" charset="0"/>
                <a:cs typeface="Times New Roman" panose="02020603050405020304" pitchFamily="18" charset="0"/>
              </a:rPr>
              <a:t>Sadece bir sistemin parçaları ve alt-sistemleri birbirini etkilemez ve birbirinden etkilenmez, sistemler de diğer sistemlerden etkilenir ve onları etkilerler. Örneğin bir sistem olarak bireyler dolaylı ya da doğrudan ailesinden, arkadaşlarından, işverenlerinden, öğretmenlerinden, topluluklardan ve toplumdan etkilenir. Bu etkiler çocuğun olumsuz davranışını azaltmak için bir annenin çocuğuna yaptırımlar uygulaması gibi doğrudan olabilir. Diğer etkiler sosyal hizmet kurumlarına ayrılan fonların azaltılması böylece müracaatçıların alabileceği hizmetlerin sınırlanması gibi dolaylı da olabilir. Bu yüzden bir sistemin alt-sistemleri ve parçaları arasındaki etkileri ve etkileşimleri anlamanın ve değerlendirmenin yanı sıra, dışardaki sistemlerin doğrudan ya da dolaylı olarak sistemi etkilediği de göz önünde bulundurulmalıdır.</a:t>
            </a:r>
          </a:p>
          <a:p>
            <a:pPr marL="0" indent="0" algn="just">
              <a:buNone/>
            </a:pPr>
            <a:r>
              <a:rPr lang="tr-TR" b="1" i="1" dirty="0">
                <a:solidFill>
                  <a:schemeClr val="accent1"/>
                </a:solidFill>
                <a:latin typeface="Times New Roman" panose="02020603050405020304" pitchFamily="18" charset="0"/>
                <a:cs typeface="Times New Roman" panose="02020603050405020304" pitchFamily="18" charset="0"/>
              </a:rPr>
              <a:t>4. Tüm sistemlerin sınırları vardır. </a:t>
            </a:r>
            <a:r>
              <a:rPr lang="tr-TR" dirty="0">
                <a:latin typeface="Times New Roman" panose="02020603050405020304" pitchFamily="18" charset="0"/>
                <a:cs typeface="Times New Roman" panose="02020603050405020304" pitchFamily="18" charset="0"/>
              </a:rPr>
              <a:t>Bazı durumlarda çakışan sınırlar olabilmesine rağmen, her sistemin kendini diğer sistemlerden ayıran bir sınırı vardır. Örneğin aile sisteminde ebeveyn-çocuk alt sistemi ve kardeş alt sistemi gibi birbiri ile çakışan alt sistemler bulunmaktadır. Her sistemin sınırları olmasına karşın bu sınırlar farklı noktalarda geçirgendir. Bu, sistemin açık ya da kapalı olmasına bağlıdır. Açık bir sistem daha geçirgendir ve değişim ve gelişim için daha alıcıdır. Kapalı bir sistem ise daha az geçirgendir ve dışardan gelen etkilere karşı dirençlidir, sabit kalmayı tercih eder.</a:t>
            </a:r>
          </a:p>
          <a:p>
            <a:pPr marL="0" indent="0" algn="just">
              <a:buNone/>
            </a:pPr>
            <a:r>
              <a:rPr lang="tr-TR" b="1" i="1" dirty="0">
                <a:solidFill>
                  <a:schemeClr val="accent1"/>
                </a:solidFill>
                <a:latin typeface="Times New Roman" panose="02020603050405020304" pitchFamily="18" charset="0"/>
                <a:cs typeface="Times New Roman" panose="02020603050405020304" pitchFamily="18" charset="0"/>
              </a:rPr>
              <a:t>5. Tüm sistemler dengede ve iç denge durumunda kalmaya ihtiyaç duyar. </a:t>
            </a:r>
            <a:r>
              <a:rPr lang="tr-TR" dirty="0">
                <a:latin typeface="Times New Roman" panose="02020603050405020304" pitchFamily="18" charset="0"/>
                <a:cs typeface="Times New Roman" panose="02020603050405020304" pitchFamily="18" charset="0"/>
              </a:rPr>
              <a:t>Bu, çatışan etkilere rağmen sistemin içsel bir denge kurmasıyla başarılır. İç denge durumunda sistem, amaçlarına ulaşma çabasında gelişmeye ve değişime açıktır. Sistemler bazen amaçlarına ulaşmada dengesizlik yaşarlar ya da engellerle karşılaşırlar, müracaatçıları kuruma geldiğinde sosyal hizmet uzmanlarının çoğunlukla gözlemlediği budur. Burada amaç, sistemi iç denge durumuna döndürmektir.</a:t>
            </a:r>
          </a:p>
        </p:txBody>
      </p:sp>
    </p:spTree>
    <p:extLst>
      <p:ext uri="{BB962C8B-B14F-4D97-AF65-F5344CB8AC3E}">
        <p14:creationId xmlns:p14="http://schemas.microsoft.com/office/powerpoint/2010/main" val="108062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2F7EF55-5CDC-6379-181D-C442E5ECC536}"/>
              </a:ext>
            </a:extLst>
          </p:cNvPr>
          <p:cNvSpPr>
            <a:spLocks noGrp="1"/>
          </p:cNvSpPr>
          <p:nvPr>
            <p:ph idx="4294967295"/>
          </p:nvPr>
        </p:nvSpPr>
        <p:spPr>
          <a:xfrm>
            <a:off x="399618" y="0"/>
            <a:ext cx="11245127" cy="6130925"/>
          </a:xfrm>
        </p:spPr>
        <p:txBody>
          <a:bodyPr>
            <a:normAutofit fontScale="77500" lnSpcReduction="20000"/>
          </a:bodyPr>
          <a:lstStyle/>
          <a:p>
            <a:pPr marL="0" indent="0" algn="just">
              <a:buNone/>
            </a:pPr>
            <a:r>
              <a:rPr lang="tr-TR" sz="3100" b="1" dirty="0">
                <a:solidFill>
                  <a:schemeClr val="accent1"/>
                </a:solidFill>
              </a:rPr>
              <a:t>   </a:t>
            </a:r>
            <a:r>
              <a:rPr lang="tr-TR" sz="3100" b="1" dirty="0">
                <a:solidFill>
                  <a:schemeClr val="accent1"/>
                </a:solidFill>
                <a:latin typeface="Times New Roman" panose="02020603050405020304" pitchFamily="18" charset="0"/>
                <a:cs typeface="Times New Roman" panose="02020603050405020304" pitchFamily="18" charset="0"/>
              </a:rPr>
              <a:t>Sistem Kuramını Uygulama</a:t>
            </a:r>
          </a:p>
          <a:p>
            <a:pPr algn="just"/>
            <a:r>
              <a:rPr lang="tr-TR" dirty="0">
                <a:latin typeface="Times New Roman" panose="02020603050405020304" pitchFamily="18" charset="0"/>
                <a:cs typeface="Times New Roman" panose="02020603050405020304" pitchFamily="18" charset="0"/>
              </a:rPr>
              <a:t>Sistem kuramı sosyal hizmet uygulamasında öncelikle değerlendirme için kullanılır. Bu kuram sosyal hizmet uzmanına müracaatçı sistemini ve bu çevredeki diğer sistemlerden nasıl etkilendiğini ve diğer sistemleri nasıl etkilediğini değerlendirmede bir çerçeve sunar. Bu çoklu sistem değerlendirmesine dayanarak, sosyal hizmet uzmanı müdahalede bulunacağı en uygun sistemin hangisi olduğuna karar verir. Sistem kuramı sosyal hizmet uzmanına müracaatçının problemi ve bu problemle ilgili diğer pek çok sistem hakkında bakış açısını genişletmesinde yardımcı olur. Böylelikle sosyal hizmet uzmanı müdahalenin en iyi nereye odaklanması gerektiğine karar verir (yani birey, aile, topluluk, kurum ya da toplum üzerinde mi). Bu kuram ayrıca sosyal hizmet uzmanını ve müracaatçıyı farklı yollardan aynı amaca ulaşma noktasında bir arada tutar.</a:t>
            </a:r>
          </a:p>
          <a:p>
            <a:pPr algn="just"/>
            <a:r>
              <a:rPr lang="tr-TR" dirty="0">
                <a:latin typeface="Times New Roman" panose="02020603050405020304" pitchFamily="18" charset="0"/>
                <a:cs typeface="Times New Roman" panose="02020603050405020304" pitchFamily="18" charset="0"/>
              </a:rPr>
              <a:t>Sistemde bir değişikliğe yol açmak için, sistemin şu anda nasıl işlediği mutlaka değerlendirilmelidir. Sistem kuramı şunu söylemektedir ki sistemin işleyişi çevredeki etkileşimlerden ve sürekli bilgi akışından etkilenmektedir. Sistem bilgiyi almaktadır (girdiler), bilgiyi işlemektedir (üretilen işler) ve sistemin bilgiyi nasıl aldığı ve işlediği ve sistemin iyi ya da kötü işleyişi hakkında sonrasında çevreye bilgi vermektedir (geribildirim). Bunun bir örneği, annesi bir arkadaşı ile konuşurken onu kesen çocuktur. Anne çocuğa bir başkası ile konuşurken onu kesmemesini söyler (girdi). Çocuk bu bilgiyi annesinden alır ve işler (üretilen işler) ve anladığına dair sözel olarak bilgi verir (geribildirim). Çocuk bir daha annesi arkadaşı ile konuşurken onu kesmez (çıktı) ve eğer annenin müdahale yöntemi işe yaradıysa gelecekte de çocuk bunu yapmayacaktır. </a:t>
            </a:r>
          </a:p>
          <a:p>
            <a:pPr algn="just"/>
            <a:r>
              <a:rPr lang="tr-TR" dirty="0">
                <a:latin typeface="Times New Roman" panose="02020603050405020304" pitchFamily="18" charset="0"/>
                <a:cs typeface="Times New Roman" panose="02020603050405020304" pitchFamily="18" charset="0"/>
              </a:rPr>
              <a:t>Çoklu sistem değerlendirmesi ve sistemlerin şu anki işleyişlerinin analizi sosyal hizmet uzmanına sistemi, diğer sistemlerden gelen etkileri ve diğer sistemlerle etkileşimleri ve sosyal hizmet müdahalesinin nereye odaklanması gerektiğini anlamada bir temel sağlar. Bu kuramı kullanırken sosyal hizmet uzmanı sistemler sabit kalsa ve kapalı ya da katı hale gelmeye başlasa bile değişim için her zaman bir potansiyel olduğu temel inancına sahip olmalıdır. Müracaatçı ile çalışırken sosyal hizmet uzmanının amacı, olumlu değişim ve büyümeyi destekleyen, bilginin çevreden ya da diğer sistemlerden alınmasına izin veren ve sistemi </a:t>
            </a:r>
            <a:r>
              <a:rPr lang="tr-TR" dirty="0" err="1">
                <a:latin typeface="Times New Roman" panose="02020603050405020304" pitchFamily="18" charset="0"/>
                <a:cs typeface="Times New Roman" panose="02020603050405020304" pitchFamily="18" charset="0"/>
              </a:rPr>
              <a:t>durulumda</a:t>
            </a:r>
            <a:r>
              <a:rPr lang="tr-TR" dirty="0">
                <a:latin typeface="Times New Roman" panose="02020603050405020304" pitchFamily="18" charset="0"/>
                <a:cs typeface="Times New Roman" panose="02020603050405020304" pitchFamily="18" charset="0"/>
              </a:rPr>
              <a:t> tutmaya yarayan değişimi desteklemektir.</a:t>
            </a:r>
          </a:p>
        </p:txBody>
      </p:sp>
    </p:spTree>
    <p:extLst>
      <p:ext uri="{BB962C8B-B14F-4D97-AF65-F5344CB8AC3E}">
        <p14:creationId xmlns:p14="http://schemas.microsoft.com/office/powerpoint/2010/main" val="1817195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71241848-272D-D12C-1C20-8440E38C2194}"/>
              </a:ext>
            </a:extLst>
          </p:cNvPr>
          <p:cNvSpPr txBox="1"/>
          <p:nvPr/>
        </p:nvSpPr>
        <p:spPr>
          <a:xfrm>
            <a:off x="329045" y="1524793"/>
            <a:ext cx="11533910" cy="2893100"/>
          </a:xfrm>
          <a:prstGeom prst="rect">
            <a:avLst/>
          </a:prstGeom>
          <a:noFill/>
        </p:spPr>
        <p:txBody>
          <a:bodyPr wrap="square">
            <a:spAutoFit/>
          </a:bodyPr>
          <a:lstStyle/>
          <a:p>
            <a:pPr algn="just"/>
            <a:r>
              <a:rPr lang="tr-TR" sz="2000" b="1" i="1" dirty="0">
                <a:latin typeface="Times New Roman" panose="02020603050405020304" pitchFamily="18" charset="0"/>
                <a:cs typeface="Times New Roman" panose="02020603050405020304" pitchFamily="18" charset="0"/>
              </a:rPr>
              <a:t>Vaka Örneği: Sistem Kuramını ve Ekolojik Yaklaşımı Uygulamaya Aktarma </a:t>
            </a:r>
            <a:endParaRPr lang="tr-TR" dirty="0">
              <a:latin typeface="Times New Roman" panose="02020603050405020304" pitchFamily="18" charset="0"/>
              <a:cs typeface="Times New Roman" panose="02020603050405020304" pitchFamily="18" charset="0"/>
            </a:endParaRPr>
          </a:p>
          <a:p>
            <a:pPr algn="just"/>
            <a:r>
              <a:rPr lang="tr-TR" dirty="0" err="1">
                <a:latin typeface="Times New Roman" panose="02020603050405020304" pitchFamily="18" charset="0"/>
                <a:cs typeface="Times New Roman" panose="02020603050405020304" pitchFamily="18" charset="0"/>
              </a:rPr>
              <a:t>Randeep</a:t>
            </a:r>
            <a:r>
              <a:rPr lang="tr-TR" dirty="0">
                <a:latin typeface="Times New Roman" panose="02020603050405020304" pitchFamily="18" charset="0"/>
                <a:cs typeface="Times New Roman" panose="02020603050405020304" pitchFamily="18" charset="0"/>
              </a:rPr>
              <a:t> 43 yaşında, Güney Hindistan'da doğmuş Hintli bir erkektir. Üniversite okumak için 19 yaşında İngiltere'ye taşınmıştır. </a:t>
            </a:r>
            <a:r>
              <a:rPr lang="tr-TR" dirty="0" err="1">
                <a:latin typeface="Times New Roman" panose="02020603050405020304" pitchFamily="18" charset="0"/>
                <a:cs typeface="Times New Roman" panose="02020603050405020304" pitchFamily="18" charset="0"/>
              </a:rPr>
              <a:t>Randeep</a:t>
            </a:r>
            <a:r>
              <a:rPr lang="tr-TR" dirty="0">
                <a:latin typeface="Times New Roman" panose="02020603050405020304" pitchFamily="18" charset="0"/>
                <a:cs typeface="Times New Roman" panose="02020603050405020304" pitchFamily="18" charset="0"/>
              </a:rPr>
              <a:t> 42 yaşındaki beyaz İngiliz </a:t>
            </a:r>
            <a:r>
              <a:rPr lang="tr-TR" dirty="0" err="1">
                <a:latin typeface="Times New Roman" panose="02020603050405020304" pitchFamily="18" charset="0"/>
                <a:cs typeface="Times New Roman" panose="02020603050405020304" pitchFamily="18" charset="0"/>
              </a:rPr>
              <a:t>Natalie</a:t>
            </a:r>
            <a:r>
              <a:rPr lang="tr-TR" dirty="0">
                <a:latin typeface="Times New Roman" panose="02020603050405020304" pitchFamily="18" charset="0"/>
                <a:cs typeface="Times New Roman" panose="02020603050405020304" pitchFamily="18" charset="0"/>
              </a:rPr>
              <a:t> ile 22 yıldır evlidir ve </a:t>
            </a:r>
            <a:r>
              <a:rPr lang="tr-TR" dirty="0" err="1">
                <a:latin typeface="Times New Roman" panose="02020603050405020304" pitchFamily="18" charset="0"/>
                <a:cs typeface="Times New Roman" panose="02020603050405020304" pitchFamily="18" charset="0"/>
              </a:rPr>
              <a:t>Natalie</a:t>
            </a:r>
            <a:r>
              <a:rPr lang="tr-TR" dirty="0">
                <a:latin typeface="Times New Roman" panose="02020603050405020304" pitchFamily="18" charset="0"/>
                <a:cs typeface="Times New Roman" panose="02020603050405020304" pitchFamily="18" charset="0"/>
              </a:rPr>
              <a:t> ile </a:t>
            </a:r>
            <a:r>
              <a:rPr lang="tr-TR" dirty="0" err="1">
                <a:latin typeface="Times New Roman" panose="02020603050405020304" pitchFamily="18" charset="0"/>
                <a:cs typeface="Times New Roman" panose="02020603050405020304" pitchFamily="18" charset="0"/>
              </a:rPr>
              <a:t>Randeep</a:t>
            </a:r>
            <a:r>
              <a:rPr lang="tr-TR" dirty="0">
                <a:latin typeface="Times New Roman" panose="02020603050405020304" pitchFamily="18" charset="0"/>
                <a:cs typeface="Times New Roman" panose="02020603050405020304" pitchFamily="18" charset="0"/>
              </a:rPr>
              <a:t> üç çocuklarıyla birlikte İngiltere'de yaşamaya devam etmektedirler. </a:t>
            </a:r>
            <a:r>
              <a:rPr lang="tr-TR" dirty="0" err="1">
                <a:latin typeface="Times New Roman" panose="02020603050405020304" pitchFamily="18" charset="0"/>
                <a:cs typeface="Times New Roman" panose="02020603050405020304" pitchFamily="18" charset="0"/>
              </a:rPr>
              <a:t>Randeep</a:t>
            </a:r>
            <a:r>
              <a:rPr lang="tr-TR" dirty="0">
                <a:latin typeface="Times New Roman" panose="02020603050405020304" pitchFamily="18" charset="0"/>
                <a:cs typeface="Times New Roman" panose="02020603050405020304" pitchFamily="18" charset="0"/>
              </a:rPr>
              <a:t> yaklaşık altı ay önce işten çıkarılmıştır ve yeni bir iş bulamamaktadır. İşten çıkarıldığından beri bunalımda olduğunu hissetmektedir ve özellikle çıkarıldığı işyerinde ayrımcılığa uğradığı için enerjisi ve gücü olmadığını söylemektedir. </a:t>
            </a:r>
            <a:r>
              <a:rPr lang="tr-TR" dirty="0" err="1">
                <a:latin typeface="Times New Roman" panose="02020603050405020304" pitchFamily="18" charset="0"/>
                <a:cs typeface="Times New Roman" panose="02020603050405020304" pitchFamily="18" charset="0"/>
              </a:rPr>
              <a:t>Nathalie</a:t>
            </a:r>
            <a:r>
              <a:rPr lang="tr-TR" dirty="0">
                <a:latin typeface="Times New Roman" panose="02020603050405020304" pitchFamily="18" charset="0"/>
                <a:cs typeface="Times New Roman" panose="02020603050405020304" pitchFamily="18" charset="0"/>
              </a:rPr>
              <a:t> kendi işi ile ailesini desteklemek zorunda kalmıştır ve </a:t>
            </a:r>
            <a:r>
              <a:rPr lang="tr-TR" dirty="0" err="1">
                <a:latin typeface="Times New Roman" panose="02020603050405020304" pitchFamily="18" charset="0"/>
                <a:cs typeface="Times New Roman" panose="02020603050405020304" pitchFamily="18" charset="0"/>
              </a:rPr>
              <a:t>Nathalie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Randeep'ten</a:t>
            </a:r>
            <a:r>
              <a:rPr lang="tr-TR" dirty="0">
                <a:latin typeface="Times New Roman" panose="02020603050405020304" pitchFamily="18" charset="0"/>
                <a:cs typeface="Times New Roman" panose="02020603050405020304" pitchFamily="18" charset="0"/>
              </a:rPr>
              <a:t> herhangi bir destek ya da yardım almadığını düşünmektedir. Eğer </a:t>
            </a:r>
            <a:r>
              <a:rPr lang="tr-TR" dirty="0" err="1">
                <a:latin typeface="Times New Roman" panose="02020603050405020304" pitchFamily="18" charset="0"/>
                <a:cs typeface="Times New Roman" panose="02020603050405020304" pitchFamily="18" charset="0"/>
              </a:rPr>
              <a:t>Randeep</a:t>
            </a:r>
            <a:r>
              <a:rPr lang="tr-TR" dirty="0">
                <a:latin typeface="Times New Roman" panose="02020603050405020304" pitchFamily="18" charset="0"/>
                <a:cs typeface="Times New Roman" panose="02020603050405020304" pitchFamily="18" charset="0"/>
              </a:rPr>
              <a:t> bunalımı ile mücadeleye başlamazsa ve aileye destek vermezse, </a:t>
            </a:r>
            <a:r>
              <a:rPr lang="tr-TR" dirty="0" err="1">
                <a:latin typeface="Times New Roman" panose="02020603050405020304" pitchFamily="18" charset="0"/>
                <a:cs typeface="Times New Roman" panose="02020603050405020304" pitchFamily="18" charset="0"/>
              </a:rPr>
              <a:t>Nathalie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Randeep’ten</a:t>
            </a:r>
            <a:r>
              <a:rPr lang="tr-TR" dirty="0">
                <a:latin typeface="Times New Roman" panose="02020603050405020304" pitchFamily="18" charset="0"/>
                <a:cs typeface="Times New Roman" panose="02020603050405020304" pitchFamily="18" charset="0"/>
              </a:rPr>
              <a:t> ayrılacağı söyleyerek onu tehdit etmektedir. </a:t>
            </a:r>
            <a:r>
              <a:rPr lang="tr-TR" dirty="0" err="1">
                <a:latin typeface="Times New Roman" panose="02020603050405020304" pitchFamily="18" charset="0"/>
                <a:cs typeface="Times New Roman" panose="02020603050405020304" pitchFamily="18" charset="0"/>
              </a:rPr>
              <a:t>Randeep</a:t>
            </a:r>
            <a:r>
              <a:rPr lang="tr-TR" dirty="0">
                <a:latin typeface="Times New Roman" panose="02020603050405020304" pitchFamily="18" charset="0"/>
                <a:cs typeface="Times New Roman" panose="02020603050405020304" pitchFamily="18" charset="0"/>
              </a:rPr>
              <a:t> size bunalım problemi ile havale edilmiştir.</a:t>
            </a: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5845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E56478D0-5E66-6538-C631-98DEE292ED51}"/>
              </a:ext>
            </a:extLst>
          </p:cNvPr>
          <p:cNvSpPr txBox="1"/>
          <p:nvPr/>
        </p:nvSpPr>
        <p:spPr>
          <a:xfrm>
            <a:off x="263236" y="242097"/>
            <a:ext cx="11360728" cy="5632311"/>
          </a:xfrm>
          <a:prstGeom prst="rect">
            <a:avLst/>
          </a:prstGeom>
          <a:noFill/>
        </p:spPr>
        <p:txBody>
          <a:bodyPr wrap="square">
            <a:spAutoFit/>
          </a:bodyPr>
          <a:lstStyle/>
          <a:p>
            <a:pPr algn="just"/>
            <a:r>
              <a:rPr lang="tr-TR" dirty="0">
                <a:latin typeface="Times New Roman" panose="02020603050405020304" pitchFamily="18" charset="0"/>
                <a:cs typeface="Times New Roman" panose="02020603050405020304" pitchFamily="18" charset="0"/>
              </a:rPr>
              <a:t>Siz, bireyleri bütüncül yaklaşım altında inceleyen, hangi sistem ya da çevreye müdahale edileceğini sistem kuramı altında inceleyen ve yardım eden bir sosyal hizmet uzmanısınız. </a:t>
            </a:r>
            <a:r>
              <a:rPr lang="tr-TR" dirty="0" err="1">
                <a:latin typeface="Times New Roman" panose="02020603050405020304" pitchFamily="18" charset="0"/>
                <a:cs typeface="Times New Roman" panose="02020603050405020304" pitchFamily="18" charset="0"/>
              </a:rPr>
              <a:t>Randeep</a:t>
            </a:r>
            <a:r>
              <a:rPr lang="tr-TR" dirty="0">
                <a:latin typeface="Times New Roman" panose="02020603050405020304" pitchFamily="18" charset="0"/>
                <a:cs typeface="Times New Roman" panose="02020603050405020304" pitchFamily="18" charset="0"/>
              </a:rPr>
              <a:t> ile problemi resmedebilmek için onun kişisel, kişilerarası ve sosyal ilişkileri hakkında bilgi toplamak amacıyla konuşuyorsunuz. </a:t>
            </a:r>
            <a:r>
              <a:rPr lang="tr-TR" dirty="0" err="1">
                <a:latin typeface="Times New Roman" panose="02020603050405020304" pitchFamily="18" charset="0"/>
                <a:cs typeface="Times New Roman" panose="02020603050405020304" pitchFamily="18" charset="0"/>
              </a:rPr>
              <a:t>Randeep</a:t>
            </a:r>
            <a:r>
              <a:rPr lang="tr-TR" dirty="0">
                <a:latin typeface="Times New Roman" panose="02020603050405020304" pitchFamily="18" charset="0"/>
                <a:cs typeface="Times New Roman" panose="02020603050405020304" pitchFamily="18" charset="0"/>
              </a:rPr>
              <a:t> bir önceki işyerinde karşılaştığı ayrımcı uygulamalardan ve çok iyi satış rakamlarına rağmen nasıl ırkçı şakaların merkezinde olduğundan bahsediyor. </a:t>
            </a:r>
            <a:r>
              <a:rPr lang="tr-TR" dirty="0" err="1">
                <a:latin typeface="Times New Roman" panose="02020603050405020304" pitchFamily="18" charset="0"/>
                <a:cs typeface="Times New Roman" panose="02020603050405020304" pitchFamily="18" charset="0"/>
              </a:rPr>
              <a:t>Randeep</a:t>
            </a:r>
            <a:r>
              <a:rPr lang="tr-TR" dirty="0">
                <a:latin typeface="Times New Roman" panose="02020603050405020304" pitchFamily="18" charset="0"/>
                <a:cs typeface="Times New Roman" panose="02020603050405020304" pitchFamily="18" charset="0"/>
              </a:rPr>
              <a:t> diğer satış yetkililerinin verimliliğinin düşük olmasına rağmen kendisinin işten çıkarılmasına şaşırdığını belirtiyor ve "diğer çalışanların müşteriler ile daha fazla ortak noktası olduğunu söylüyor". </a:t>
            </a:r>
            <a:r>
              <a:rPr lang="tr-TR" dirty="0" err="1">
                <a:latin typeface="Times New Roman" panose="02020603050405020304" pitchFamily="18" charset="0"/>
                <a:cs typeface="Times New Roman" panose="02020603050405020304" pitchFamily="18" charset="0"/>
              </a:rPr>
              <a:t>Randeep</a:t>
            </a:r>
            <a:r>
              <a:rPr lang="tr-TR" dirty="0">
                <a:latin typeface="Times New Roman" panose="02020603050405020304" pitchFamily="18" charset="0"/>
                <a:cs typeface="Times New Roman" panose="02020603050405020304" pitchFamily="18" charset="0"/>
              </a:rPr>
              <a:t> yeni bir iş bulma konusunda kaygılı olduğunu çünkü yeni bulacağı işyerinde de ayrımcı uygulamalar ile karşılaşabileceğini iletiyor. </a:t>
            </a:r>
            <a:r>
              <a:rPr lang="tr-TR" dirty="0" err="1">
                <a:latin typeface="Times New Roman" panose="02020603050405020304" pitchFamily="18" charset="0"/>
                <a:cs typeface="Times New Roman" panose="02020603050405020304" pitchFamily="18" charset="0"/>
              </a:rPr>
              <a:t>Randeep</a:t>
            </a:r>
            <a:r>
              <a:rPr lang="tr-TR" dirty="0">
                <a:latin typeface="Times New Roman" panose="02020603050405020304" pitchFamily="18" charset="0"/>
                <a:cs typeface="Times New Roman" panose="02020603050405020304" pitchFamily="18" charset="0"/>
              </a:rPr>
              <a:t> kendisini başarısız hissettiğini çünkü işini kaybettiğini; işini kaybetmesinin sebebinin etnik kökeni olduğunu ve </a:t>
            </a:r>
            <a:r>
              <a:rPr lang="tr-TR" dirty="0" err="1">
                <a:latin typeface="Times New Roman" panose="02020603050405020304" pitchFamily="18" charset="0"/>
                <a:cs typeface="Times New Roman" panose="02020603050405020304" pitchFamily="18" charset="0"/>
              </a:rPr>
              <a:t>Nathalie'nin</a:t>
            </a:r>
            <a:r>
              <a:rPr lang="tr-TR" dirty="0">
                <a:latin typeface="Times New Roman" panose="02020603050405020304" pitchFamily="18" charset="0"/>
                <a:cs typeface="Times New Roman" panose="02020603050405020304" pitchFamily="18" charset="0"/>
              </a:rPr>
              <a:t> kendisini anlamakta güçlük çektiğini hissettiğini belirtiyor. Ek olarak </a:t>
            </a:r>
            <a:r>
              <a:rPr lang="tr-TR" dirty="0" err="1">
                <a:latin typeface="Times New Roman" panose="02020603050405020304" pitchFamily="18" charset="0"/>
                <a:cs typeface="Times New Roman" panose="02020603050405020304" pitchFamily="18" charset="0"/>
              </a:rPr>
              <a:t>Randeep</a:t>
            </a:r>
            <a:r>
              <a:rPr lang="tr-TR" dirty="0">
                <a:latin typeface="Times New Roman" panose="02020603050405020304" pitchFamily="18" charset="0"/>
                <a:cs typeface="Times New Roman" panose="02020603050405020304" pitchFamily="18" charset="0"/>
              </a:rPr>
              <a:t> Hindistan'da yaşayan ailesini ve arkadaşlarını özlediğini belirtmiştir ve buradaki pek çok İngiliz arkadaşının onun nereden geldiğini anlamadığını düşünmektedir. </a:t>
            </a:r>
            <a:r>
              <a:rPr lang="tr-TR" dirty="0" err="1">
                <a:latin typeface="Times New Roman" panose="02020603050405020304" pitchFamily="18" charset="0"/>
                <a:cs typeface="Times New Roman" panose="02020603050405020304" pitchFamily="18" charset="0"/>
              </a:rPr>
              <a:t>Randeep</a:t>
            </a:r>
            <a:r>
              <a:rPr lang="tr-TR" dirty="0">
                <a:latin typeface="Times New Roman" panose="02020603050405020304" pitchFamily="18" charset="0"/>
                <a:cs typeface="Times New Roman" panose="02020603050405020304" pitchFamily="18" charset="0"/>
              </a:rPr>
              <a:t> sadece daha iyi hissetmek istediğini ve ailesinin geçimini tekrar üstlenmek istediğini belirtmiştir.</a:t>
            </a:r>
          </a:p>
          <a:p>
            <a:pPr algn="just"/>
            <a:endParaRPr lang="tr-TR" dirty="0">
              <a:latin typeface="Times New Roman" panose="02020603050405020304" pitchFamily="18" charset="0"/>
              <a:cs typeface="Times New Roman" panose="02020603050405020304" pitchFamily="18" charset="0"/>
            </a:endParaRPr>
          </a:p>
          <a:p>
            <a:pPr algn="just"/>
            <a:r>
              <a:rPr lang="tr-TR" dirty="0" err="1">
                <a:latin typeface="Times New Roman" panose="02020603050405020304" pitchFamily="18" charset="0"/>
                <a:cs typeface="Times New Roman" panose="02020603050405020304" pitchFamily="18" charset="0"/>
              </a:rPr>
              <a:t>Randeep’ten</a:t>
            </a:r>
            <a:r>
              <a:rPr lang="tr-TR" dirty="0">
                <a:latin typeface="Times New Roman" panose="02020603050405020304" pitchFamily="18" charset="0"/>
                <a:cs typeface="Times New Roman" panose="02020603050405020304" pitchFamily="18" charset="0"/>
              </a:rPr>
              <a:t> elde edilen bilgilere göre, siz </a:t>
            </a:r>
            <a:r>
              <a:rPr lang="tr-TR" dirty="0" err="1">
                <a:latin typeface="Times New Roman" panose="02020603050405020304" pitchFamily="18" charset="0"/>
                <a:cs typeface="Times New Roman" panose="02020603050405020304" pitchFamily="18" charset="0"/>
              </a:rPr>
              <a:t>Randeep'in</a:t>
            </a:r>
            <a:r>
              <a:rPr lang="tr-TR" dirty="0">
                <a:latin typeface="Times New Roman" panose="02020603050405020304" pitchFamily="18" charset="0"/>
                <a:cs typeface="Times New Roman" panose="02020603050405020304" pitchFamily="18" charset="0"/>
              </a:rPr>
              <a:t> bunalım problemini etkileyenin sadece </a:t>
            </a:r>
            <a:r>
              <a:rPr lang="tr-TR" dirty="0" err="1">
                <a:latin typeface="Times New Roman" panose="02020603050405020304" pitchFamily="18" charset="0"/>
                <a:cs typeface="Times New Roman" panose="02020603050405020304" pitchFamily="18" charset="0"/>
              </a:rPr>
              <a:t>Randeep’in</a:t>
            </a:r>
            <a:r>
              <a:rPr lang="tr-TR" dirty="0">
                <a:latin typeface="Times New Roman" panose="02020603050405020304" pitchFamily="18" charset="0"/>
                <a:cs typeface="Times New Roman" panose="02020603050405020304" pitchFamily="18" charset="0"/>
              </a:rPr>
              <a:t> bireysel sorunları olması olmadığını, bunda pek çok durumun ve faktörün etkili olduğunu görmektesiniz. Örneğin, </a:t>
            </a:r>
            <a:r>
              <a:rPr lang="tr-TR" dirty="0" err="1">
                <a:latin typeface="Times New Roman" panose="02020603050405020304" pitchFamily="18" charset="0"/>
                <a:cs typeface="Times New Roman" panose="02020603050405020304" pitchFamily="18" charset="0"/>
              </a:rPr>
              <a:t>Randeep'in</a:t>
            </a:r>
            <a:r>
              <a:rPr lang="tr-TR" dirty="0">
                <a:latin typeface="Times New Roman" panose="02020603050405020304" pitchFamily="18" charset="0"/>
                <a:cs typeface="Times New Roman" panose="02020603050405020304" pitchFamily="18" charset="0"/>
              </a:rPr>
              <a:t> çalıştığı yerde ayrımcılık ile nasıl karşılaştığını ve etnik kökeni yüzünden işlen atıldığını düşündüğünü biliyoruz. Bu tecrübeler </a:t>
            </a:r>
            <a:r>
              <a:rPr lang="tr-TR" dirty="0" err="1">
                <a:latin typeface="Times New Roman" panose="02020603050405020304" pitchFamily="18" charset="0"/>
                <a:cs typeface="Times New Roman" panose="02020603050405020304" pitchFamily="18" charset="0"/>
              </a:rPr>
              <a:t>Randeep'i</a:t>
            </a:r>
            <a:r>
              <a:rPr lang="tr-TR" dirty="0">
                <a:latin typeface="Times New Roman" panose="02020603050405020304" pitchFamily="18" charset="0"/>
                <a:cs typeface="Times New Roman" panose="02020603050405020304" pitchFamily="18" charset="0"/>
              </a:rPr>
              <a:t> derinden etkilemiştir. Her ne kadar satışları çok iyi olsa da etnik kökeninden ötürü işveren onun şirket için daha az değerli olduğunu düşünmüştür. Bu ayrımcılık içeren davranışlar </a:t>
            </a:r>
            <a:r>
              <a:rPr lang="tr-TR" dirty="0" err="1">
                <a:latin typeface="Times New Roman" panose="02020603050405020304" pitchFamily="18" charset="0"/>
                <a:cs typeface="Times New Roman" panose="02020603050405020304" pitchFamily="18" charset="0"/>
              </a:rPr>
              <a:t>Randeep'in</a:t>
            </a:r>
            <a:r>
              <a:rPr lang="tr-TR" dirty="0">
                <a:latin typeface="Times New Roman" panose="02020603050405020304" pitchFamily="18" charset="0"/>
                <a:cs typeface="Times New Roman" panose="02020603050405020304" pitchFamily="18" charset="0"/>
              </a:rPr>
              <a:t> bunalımda olmasına katkıda bulunmuştur. </a:t>
            </a:r>
            <a:r>
              <a:rPr lang="tr-TR" dirty="0" err="1">
                <a:latin typeface="Times New Roman" panose="02020603050405020304" pitchFamily="18" charset="0"/>
                <a:cs typeface="Times New Roman" panose="02020603050405020304" pitchFamily="18" charset="0"/>
              </a:rPr>
              <a:t>Randeep</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Nathalie</a:t>
            </a:r>
            <a:r>
              <a:rPr lang="tr-TR" dirty="0">
                <a:latin typeface="Times New Roman" panose="02020603050405020304" pitchFamily="18" charset="0"/>
                <a:cs typeface="Times New Roman" panose="02020603050405020304" pitchFamily="18" charset="0"/>
              </a:rPr>
              <a:t> ve arkadaşlarının onu anlamadığını düşündüğü için kendi düşünce ve duygularını yansıtmayı da bırakmıştır. Bu durum da </a:t>
            </a:r>
            <a:r>
              <a:rPr lang="tr-TR" dirty="0" err="1">
                <a:latin typeface="Times New Roman" panose="02020603050405020304" pitchFamily="18" charset="0"/>
                <a:cs typeface="Times New Roman" panose="02020603050405020304" pitchFamily="18" charset="0"/>
              </a:rPr>
              <a:t>Nathalie</a:t>
            </a:r>
            <a:r>
              <a:rPr lang="tr-TR" dirty="0">
                <a:latin typeface="Times New Roman" panose="02020603050405020304" pitchFamily="18" charset="0"/>
                <a:cs typeface="Times New Roman" panose="02020603050405020304" pitchFamily="18" charset="0"/>
              </a:rPr>
              <a:t> ve </a:t>
            </a:r>
            <a:r>
              <a:rPr lang="tr-TR" dirty="0" err="1">
                <a:latin typeface="Times New Roman" panose="02020603050405020304" pitchFamily="18" charset="0"/>
                <a:cs typeface="Times New Roman" panose="02020603050405020304" pitchFamily="18" charset="0"/>
              </a:rPr>
              <a:t>Randeep'in</a:t>
            </a:r>
            <a:r>
              <a:rPr lang="tr-TR" dirty="0">
                <a:latin typeface="Times New Roman" panose="02020603050405020304" pitchFamily="18" charset="0"/>
                <a:cs typeface="Times New Roman" panose="02020603050405020304" pitchFamily="18" charset="0"/>
              </a:rPr>
              <a:t> arkadaşlarının </a:t>
            </a:r>
            <a:r>
              <a:rPr lang="tr-TR" dirty="0" err="1">
                <a:latin typeface="Times New Roman" panose="02020603050405020304" pitchFamily="18" charset="0"/>
                <a:cs typeface="Times New Roman" panose="02020603050405020304" pitchFamily="18" charset="0"/>
              </a:rPr>
              <a:t>Randeep</a:t>
            </a:r>
            <a:r>
              <a:rPr lang="tr-TR" dirty="0">
                <a:latin typeface="Times New Roman" panose="02020603050405020304" pitchFamily="18" charset="0"/>
                <a:cs typeface="Times New Roman" panose="02020603050405020304" pitchFamily="18" charset="0"/>
              </a:rPr>
              <a:t> ile olan ilişkilerini ve bağlılıklarını azaltmıştır, ayrıca </a:t>
            </a:r>
            <a:r>
              <a:rPr lang="tr-TR" dirty="0" err="1">
                <a:latin typeface="Times New Roman" panose="02020603050405020304" pitchFamily="18" charset="0"/>
                <a:cs typeface="Times New Roman" panose="02020603050405020304" pitchFamily="18" charset="0"/>
              </a:rPr>
              <a:t>Randeep'in</a:t>
            </a:r>
            <a:r>
              <a:rPr lang="tr-TR" dirty="0">
                <a:latin typeface="Times New Roman" panose="02020603050405020304" pitchFamily="18" charset="0"/>
                <a:cs typeface="Times New Roman" panose="02020603050405020304" pitchFamily="18" charset="0"/>
              </a:rPr>
              <a:t> bunalımına katkıda bulunmuştur.</a:t>
            </a:r>
          </a:p>
        </p:txBody>
      </p:sp>
    </p:spTree>
    <p:extLst>
      <p:ext uri="{BB962C8B-B14F-4D97-AF65-F5344CB8AC3E}">
        <p14:creationId xmlns:p14="http://schemas.microsoft.com/office/powerpoint/2010/main" val="634923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etin kutusu 6">
            <a:extLst>
              <a:ext uri="{FF2B5EF4-FFF2-40B4-BE49-F238E27FC236}">
                <a16:creationId xmlns:a16="http://schemas.microsoft.com/office/drawing/2014/main" id="{5C469AE1-9EB3-F952-2AAF-463E6DF3ECED}"/>
              </a:ext>
            </a:extLst>
          </p:cNvPr>
          <p:cNvSpPr txBox="1"/>
          <p:nvPr/>
        </p:nvSpPr>
        <p:spPr>
          <a:xfrm>
            <a:off x="381000" y="0"/>
            <a:ext cx="11429999" cy="6186309"/>
          </a:xfrm>
          <a:prstGeom prst="rect">
            <a:avLst/>
          </a:prstGeom>
          <a:noFill/>
        </p:spPr>
        <p:txBody>
          <a:bodyPr wrap="square">
            <a:spAutoFit/>
          </a:bodyPr>
          <a:lstStyle/>
          <a:p>
            <a:pPr algn="just"/>
            <a:r>
              <a:rPr lang="tr-TR" b="1" dirty="0">
                <a:latin typeface="Times New Roman" panose="02020603050405020304" pitchFamily="18" charset="0"/>
                <a:cs typeface="Times New Roman" panose="02020603050405020304" pitchFamily="18" charset="0"/>
              </a:rPr>
              <a:t>Sistem Kuramı</a:t>
            </a:r>
          </a:p>
          <a:p>
            <a:pPr algn="just"/>
            <a:endParaRPr lang="tr-TR" b="1"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Şu an </a:t>
            </a:r>
            <a:r>
              <a:rPr lang="tr-TR" dirty="0" err="1">
                <a:latin typeface="Times New Roman" panose="02020603050405020304" pitchFamily="18" charset="0"/>
                <a:cs typeface="Times New Roman" panose="02020603050405020304" pitchFamily="18" charset="0"/>
              </a:rPr>
              <a:t>Randeep</a:t>
            </a:r>
            <a:r>
              <a:rPr lang="tr-TR" dirty="0">
                <a:latin typeface="Times New Roman" panose="02020603050405020304" pitchFamily="18" charset="0"/>
                <a:cs typeface="Times New Roman" panose="02020603050405020304" pitchFamily="18" charset="0"/>
              </a:rPr>
              <a:t> ırkçılık ve ayrımcılık ile yüzleşmiştir ve </a:t>
            </a:r>
            <a:r>
              <a:rPr lang="tr-TR" dirty="0" err="1">
                <a:latin typeface="Times New Roman" panose="02020603050405020304" pitchFamily="18" charset="0"/>
                <a:cs typeface="Times New Roman" panose="02020603050405020304" pitchFamily="18" charset="0"/>
              </a:rPr>
              <a:t>Natalie’den</a:t>
            </a:r>
            <a:r>
              <a:rPr lang="tr-TR" dirty="0">
                <a:latin typeface="Times New Roman" panose="02020603050405020304" pitchFamily="18" charset="0"/>
                <a:cs typeface="Times New Roman" panose="02020603050405020304" pitchFamily="18" charset="0"/>
              </a:rPr>
              <a:t> gelen hüsran (girdi) </a:t>
            </a:r>
            <a:r>
              <a:rPr lang="tr-TR" dirty="0" err="1">
                <a:latin typeface="Times New Roman" panose="02020603050405020304" pitchFamily="18" charset="0"/>
                <a:cs typeface="Times New Roman" panose="02020603050405020304" pitchFamily="18" charset="0"/>
              </a:rPr>
              <a:t>Randeep</a:t>
            </a:r>
            <a:r>
              <a:rPr lang="tr-TR" dirty="0">
                <a:latin typeface="Times New Roman" panose="02020603050405020304" pitchFamily="18" charset="0"/>
                <a:cs typeface="Times New Roman" panose="02020603050405020304" pitchFamily="18" charset="0"/>
              </a:rPr>
              <a:t> tarafından işlenerek (üretilen işler) düşük özsaygı ve bunalıma (çıktı) sebep olmaktadır. </a:t>
            </a:r>
            <a:r>
              <a:rPr lang="tr-TR" dirty="0" err="1">
                <a:latin typeface="Times New Roman" panose="02020603050405020304" pitchFamily="18" charset="0"/>
                <a:cs typeface="Times New Roman" panose="02020603050405020304" pitchFamily="18" charset="0"/>
              </a:rPr>
              <a:t>Randeep'in</a:t>
            </a:r>
            <a:r>
              <a:rPr lang="tr-TR" dirty="0">
                <a:latin typeface="Times New Roman" panose="02020603050405020304" pitchFamily="18" charset="0"/>
                <a:cs typeface="Times New Roman" panose="02020603050405020304" pitchFamily="18" charset="0"/>
              </a:rPr>
              <a:t> bunalım duygusu işe yaramazlık ve </a:t>
            </a:r>
            <a:r>
              <a:rPr lang="tr-TR" dirty="0" err="1">
                <a:latin typeface="Times New Roman" panose="02020603050405020304" pitchFamily="18" charset="0"/>
                <a:cs typeface="Times New Roman" panose="02020603050405020304" pitchFamily="18" charset="0"/>
              </a:rPr>
              <a:t>Nathalie</a:t>
            </a:r>
            <a:r>
              <a:rPr lang="tr-TR" dirty="0">
                <a:latin typeface="Times New Roman" panose="02020603050405020304" pitchFamily="18" charset="0"/>
                <a:cs typeface="Times New Roman" panose="02020603050405020304" pitchFamily="18" charset="0"/>
              </a:rPr>
              <a:t> tarafından uzaklaşmayı beraberinde getirmektedir. Bu durum </a:t>
            </a:r>
            <a:r>
              <a:rPr lang="tr-TR" dirty="0" err="1">
                <a:latin typeface="Times New Roman" panose="02020603050405020304" pitchFamily="18" charset="0"/>
                <a:cs typeface="Times New Roman" panose="02020603050405020304" pitchFamily="18" charset="0"/>
              </a:rPr>
              <a:t>Nathalie</a:t>
            </a:r>
            <a:r>
              <a:rPr lang="tr-TR" dirty="0">
                <a:latin typeface="Times New Roman" panose="02020603050405020304" pitchFamily="18" charset="0"/>
                <a:cs typeface="Times New Roman" panose="02020603050405020304" pitchFamily="18" charset="0"/>
              </a:rPr>
              <a:t> tarafından </a:t>
            </a:r>
            <a:r>
              <a:rPr lang="tr-TR" dirty="0" err="1">
                <a:latin typeface="Times New Roman" panose="02020603050405020304" pitchFamily="18" charset="0"/>
                <a:cs typeface="Times New Roman" panose="02020603050405020304" pitchFamily="18" charset="0"/>
              </a:rPr>
              <a:t>Randeep'in</a:t>
            </a:r>
            <a:r>
              <a:rPr lang="tr-TR" dirty="0">
                <a:latin typeface="Times New Roman" panose="02020603050405020304" pitchFamily="18" charset="0"/>
                <a:cs typeface="Times New Roman" panose="02020603050405020304" pitchFamily="18" charset="0"/>
              </a:rPr>
              <a:t> kendisine yardım için bir şey yapmayı denemediği algısına sebep olmaktadır (geribildirim). </a:t>
            </a:r>
            <a:r>
              <a:rPr lang="tr-TR" dirty="0" err="1">
                <a:latin typeface="Times New Roman" panose="02020603050405020304" pitchFamily="18" charset="0"/>
                <a:cs typeface="Times New Roman" panose="02020603050405020304" pitchFamily="18" charset="0"/>
              </a:rPr>
              <a:t>Randeep'in</a:t>
            </a:r>
            <a:r>
              <a:rPr lang="tr-TR" dirty="0">
                <a:latin typeface="Times New Roman" panose="02020603050405020304" pitchFamily="18" charset="0"/>
                <a:cs typeface="Times New Roman" panose="02020603050405020304" pitchFamily="18" charset="0"/>
              </a:rPr>
              <a:t> hayatındaki çeşitli sistemler </a:t>
            </a:r>
            <a:r>
              <a:rPr lang="tr-TR" dirty="0" err="1">
                <a:latin typeface="Times New Roman" panose="02020603050405020304" pitchFamily="18" charset="0"/>
                <a:cs typeface="Times New Roman" panose="02020603050405020304" pitchFamily="18" charset="0"/>
              </a:rPr>
              <a:t>Randeep'in</a:t>
            </a:r>
            <a:r>
              <a:rPr lang="tr-TR" dirty="0">
                <a:latin typeface="Times New Roman" panose="02020603050405020304" pitchFamily="18" charset="0"/>
                <a:cs typeface="Times New Roman" panose="02020603050405020304" pitchFamily="18" charset="0"/>
              </a:rPr>
              <a:t> bunalım duygusuna katkı sağlamaktadır (</a:t>
            </a:r>
            <a:r>
              <a:rPr lang="tr-TR" dirty="0" err="1">
                <a:latin typeface="Times New Roman" panose="02020603050405020304" pitchFamily="18" charset="0"/>
                <a:cs typeface="Times New Roman" panose="02020603050405020304" pitchFamily="18" charset="0"/>
              </a:rPr>
              <a:t>eşitisizlik</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Randeep'teki</a:t>
            </a:r>
            <a:r>
              <a:rPr lang="tr-TR" dirty="0">
                <a:latin typeface="Times New Roman" panose="02020603050405020304" pitchFamily="18" charset="0"/>
                <a:cs typeface="Times New Roman" panose="02020603050405020304" pitchFamily="18" charset="0"/>
              </a:rPr>
              <a:t> bunalımı hafifletmek için yapılacak müdahaleler </a:t>
            </a:r>
            <a:r>
              <a:rPr lang="tr-TR" dirty="0" err="1">
                <a:latin typeface="Times New Roman" panose="02020603050405020304" pitchFamily="18" charset="0"/>
                <a:cs typeface="Times New Roman" panose="02020603050405020304" pitchFamily="18" charset="0"/>
              </a:rPr>
              <a:t>Randeep'ten</a:t>
            </a:r>
            <a:r>
              <a:rPr lang="tr-TR" dirty="0">
                <a:latin typeface="Times New Roman" panose="02020603050405020304" pitchFamily="18" charset="0"/>
                <a:cs typeface="Times New Roman" panose="02020603050405020304" pitchFamily="18" charset="0"/>
              </a:rPr>
              <a:t> öte yerlere ulaşabilecektir.</a:t>
            </a:r>
          </a:p>
          <a:p>
            <a:pPr algn="just"/>
            <a:r>
              <a:rPr lang="tr-TR" dirty="0" err="1">
                <a:latin typeface="Times New Roman" panose="02020603050405020304" pitchFamily="18" charset="0"/>
                <a:cs typeface="Times New Roman" panose="02020603050405020304" pitchFamily="18" charset="0"/>
              </a:rPr>
              <a:t>Randeep'e</a:t>
            </a:r>
            <a:r>
              <a:rPr lang="tr-TR" dirty="0">
                <a:latin typeface="Times New Roman" panose="02020603050405020304" pitchFamily="18" charset="0"/>
                <a:cs typeface="Times New Roman" panose="02020603050405020304" pitchFamily="18" charset="0"/>
              </a:rPr>
              <a:t> karşı yapılan ırkçılık ve ayrımcılık, </a:t>
            </a:r>
            <a:r>
              <a:rPr lang="tr-TR" dirty="0" err="1">
                <a:latin typeface="Times New Roman" panose="02020603050405020304" pitchFamily="18" charset="0"/>
                <a:cs typeface="Times New Roman" panose="02020603050405020304" pitchFamily="18" charset="0"/>
              </a:rPr>
              <a:t>Randeep'in</a:t>
            </a:r>
            <a:r>
              <a:rPr lang="tr-TR" dirty="0">
                <a:latin typeface="Times New Roman" panose="02020603050405020304" pitchFamily="18" charset="0"/>
                <a:cs typeface="Times New Roman" panose="02020603050405020304" pitchFamily="18" charset="0"/>
              </a:rPr>
              <a:t> bunalım hissi ve </a:t>
            </a:r>
            <a:r>
              <a:rPr lang="tr-TR" dirty="0" err="1">
                <a:latin typeface="Times New Roman" panose="02020603050405020304" pitchFamily="18" charset="0"/>
                <a:cs typeface="Times New Roman" panose="02020603050405020304" pitchFamily="18" charset="0"/>
              </a:rPr>
              <a:t>Natalie'nin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Randeep'ten</a:t>
            </a:r>
            <a:r>
              <a:rPr lang="tr-TR" dirty="0">
                <a:latin typeface="Times New Roman" panose="02020603050405020304" pitchFamily="18" charset="0"/>
                <a:cs typeface="Times New Roman" panose="02020603050405020304" pitchFamily="18" charset="0"/>
              </a:rPr>
              <a:t> destek göremiyorum hissi müdahale döngüsü sürecinde aşağıdaki sistem açıklamalarından bir ya da birden fazlası olabilir: </a:t>
            </a:r>
          </a:p>
          <a:p>
            <a:pPr algn="just"/>
            <a:r>
              <a:rPr lang="tr-TR" b="1" i="1" dirty="0">
                <a:solidFill>
                  <a:schemeClr val="accent1"/>
                </a:solidFill>
                <a:latin typeface="Times New Roman" panose="02020603050405020304" pitchFamily="18" charset="0"/>
                <a:cs typeface="Times New Roman" panose="02020603050405020304" pitchFamily="18" charset="0"/>
              </a:rPr>
              <a:t>Bireysel Sistemler (</a:t>
            </a:r>
            <a:r>
              <a:rPr lang="tr-TR" b="1" i="1" dirty="0" err="1">
                <a:solidFill>
                  <a:schemeClr val="accent1"/>
                </a:solidFill>
                <a:latin typeface="Times New Roman" panose="02020603050405020304" pitchFamily="18" charset="0"/>
                <a:cs typeface="Times New Roman" panose="02020603050405020304" pitchFamily="18" charset="0"/>
              </a:rPr>
              <a:t>Randeep</a:t>
            </a:r>
            <a:r>
              <a:rPr lang="tr-TR" b="1" i="1" dirty="0">
                <a:solidFill>
                  <a:schemeClr val="accent1"/>
                </a:solidFill>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bireysel danışmanlık, antidepresan ilaçları ve/veya </a:t>
            </a:r>
            <a:r>
              <a:rPr lang="tr-TR" dirty="0" err="1">
                <a:latin typeface="Times New Roman" panose="02020603050405020304" pitchFamily="18" charset="0"/>
                <a:cs typeface="Times New Roman" panose="02020603050405020304" pitchFamily="18" charset="0"/>
              </a:rPr>
              <a:t>Randeep'in</a:t>
            </a:r>
            <a:r>
              <a:rPr lang="tr-TR" dirty="0">
                <a:latin typeface="Times New Roman" panose="02020603050405020304" pitchFamily="18" charset="0"/>
                <a:cs typeface="Times New Roman" panose="02020603050405020304" pitchFamily="18" charset="0"/>
              </a:rPr>
              <a:t> bunalım hissini ve belirtilerini azaltacak kültüründen gelen alternatif terapiler.</a:t>
            </a:r>
          </a:p>
          <a:p>
            <a:pPr algn="just"/>
            <a:r>
              <a:rPr lang="tr-TR" b="1" i="1" dirty="0">
                <a:solidFill>
                  <a:schemeClr val="accent1"/>
                </a:solidFill>
                <a:latin typeface="Times New Roman" panose="02020603050405020304" pitchFamily="18" charset="0"/>
                <a:cs typeface="Times New Roman" panose="02020603050405020304" pitchFamily="18" charset="0"/>
              </a:rPr>
              <a:t>Çift Sistemleri (</a:t>
            </a:r>
            <a:r>
              <a:rPr lang="tr-TR" b="1" i="1" dirty="0" err="1">
                <a:solidFill>
                  <a:schemeClr val="accent1"/>
                </a:solidFill>
                <a:latin typeface="Times New Roman" panose="02020603050405020304" pitchFamily="18" charset="0"/>
                <a:cs typeface="Times New Roman" panose="02020603050405020304" pitchFamily="18" charset="0"/>
              </a:rPr>
              <a:t>Randeep</a:t>
            </a:r>
            <a:r>
              <a:rPr lang="tr-TR" b="1" i="1" dirty="0">
                <a:solidFill>
                  <a:schemeClr val="accent1"/>
                </a:solidFill>
                <a:latin typeface="Times New Roman" panose="02020603050405020304" pitchFamily="18" charset="0"/>
                <a:cs typeface="Times New Roman" panose="02020603050405020304" pitchFamily="18" charset="0"/>
              </a:rPr>
              <a:t> ve </a:t>
            </a:r>
            <a:r>
              <a:rPr lang="tr-TR" b="1" i="1" dirty="0" err="1">
                <a:solidFill>
                  <a:schemeClr val="accent1"/>
                </a:solidFill>
                <a:latin typeface="Times New Roman" panose="02020603050405020304" pitchFamily="18" charset="0"/>
                <a:cs typeface="Times New Roman" panose="02020603050405020304" pitchFamily="18" charset="0"/>
              </a:rPr>
              <a:t>Natalie</a:t>
            </a:r>
            <a:r>
              <a:rPr lang="tr-TR" b="1" i="1" dirty="0">
                <a:solidFill>
                  <a:schemeClr val="accent1"/>
                </a:solidFill>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Natalie</a:t>
            </a:r>
            <a:r>
              <a:rPr lang="tr-TR" dirty="0">
                <a:latin typeface="Times New Roman" panose="02020603050405020304" pitchFamily="18" charset="0"/>
                <a:cs typeface="Times New Roman" panose="02020603050405020304" pitchFamily="18" charset="0"/>
              </a:rPr>
              <a:t> ve </a:t>
            </a:r>
            <a:r>
              <a:rPr lang="tr-TR" dirty="0" err="1">
                <a:latin typeface="Times New Roman" panose="02020603050405020304" pitchFamily="18" charset="0"/>
                <a:cs typeface="Times New Roman" panose="02020603050405020304" pitchFamily="18" charset="0"/>
              </a:rPr>
              <a:t>Randeep</a:t>
            </a:r>
            <a:r>
              <a:rPr lang="tr-TR" dirty="0">
                <a:latin typeface="Times New Roman" panose="02020603050405020304" pitchFamily="18" charset="0"/>
                <a:cs typeface="Times New Roman" panose="02020603050405020304" pitchFamily="18" charset="0"/>
              </a:rPr>
              <a:t> arasındaki iletişim ve etkileşimi araştırmak için çift terapisi ve her ikisinin de duyguları ve düşüncelerini yansıtacağı ve birbirlerini anlamaya çalışacağı ortaklaşa problem çözme uygulamaları.</a:t>
            </a:r>
          </a:p>
          <a:p>
            <a:pPr algn="just"/>
            <a:r>
              <a:rPr lang="tr-TR" b="1" i="1" dirty="0">
                <a:solidFill>
                  <a:schemeClr val="accent1"/>
                </a:solidFill>
                <a:latin typeface="Times New Roman" panose="02020603050405020304" pitchFamily="18" charset="0"/>
                <a:cs typeface="Times New Roman" panose="02020603050405020304" pitchFamily="18" charset="0"/>
              </a:rPr>
              <a:t>Hukuki Sistemler (</a:t>
            </a:r>
            <a:r>
              <a:rPr lang="tr-TR" b="1" i="1" dirty="0" err="1">
                <a:solidFill>
                  <a:schemeClr val="accent1"/>
                </a:solidFill>
                <a:latin typeface="Times New Roman" panose="02020603050405020304" pitchFamily="18" charset="0"/>
                <a:cs typeface="Times New Roman" panose="02020603050405020304" pitchFamily="18" charset="0"/>
              </a:rPr>
              <a:t>Randeep'in</a:t>
            </a:r>
            <a:r>
              <a:rPr lang="tr-TR" b="1" i="1" dirty="0">
                <a:solidFill>
                  <a:schemeClr val="accent1"/>
                </a:solidFill>
                <a:latin typeface="Times New Roman" panose="02020603050405020304" pitchFamily="18" charset="0"/>
                <a:cs typeface="Times New Roman" panose="02020603050405020304" pitchFamily="18" charset="0"/>
              </a:rPr>
              <a:t> önceki çalıştığı işyeri) </a:t>
            </a:r>
            <a:r>
              <a:rPr lang="tr-TR" dirty="0" err="1">
                <a:latin typeface="Times New Roman" panose="02020603050405020304" pitchFamily="18" charset="0"/>
                <a:cs typeface="Times New Roman" panose="02020603050405020304" pitchFamily="18" charset="0"/>
              </a:rPr>
              <a:t>Randeep'in</a:t>
            </a:r>
            <a:r>
              <a:rPr lang="tr-TR" dirty="0">
                <a:latin typeface="Times New Roman" panose="02020603050405020304" pitchFamily="18" charset="0"/>
                <a:cs typeface="Times New Roman" panose="02020603050405020304" pitchFamily="18" charset="0"/>
              </a:rPr>
              <a:t> yaşadığı ayrımcılık ile ilgili olarak hukuksal işlemler ve potansiyel hukuksuz işten çıkarma.</a:t>
            </a:r>
          </a:p>
          <a:p>
            <a:pPr algn="just"/>
            <a:r>
              <a:rPr lang="tr-TR" b="1" i="1" dirty="0">
                <a:solidFill>
                  <a:schemeClr val="accent1"/>
                </a:solidFill>
                <a:latin typeface="Times New Roman" panose="02020603050405020304" pitchFamily="18" charset="0"/>
                <a:cs typeface="Times New Roman" panose="02020603050405020304" pitchFamily="18" charset="0"/>
              </a:rPr>
              <a:t>İş Arama Sistemleri: </a:t>
            </a:r>
            <a:r>
              <a:rPr lang="tr-TR" dirty="0" err="1">
                <a:latin typeface="Times New Roman" panose="02020603050405020304" pitchFamily="18" charset="0"/>
                <a:cs typeface="Times New Roman" panose="02020603050405020304" pitchFamily="18" charset="0"/>
              </a:rPr>
              <a:t>Randeep'in</a:t>
            </a:r>
            <a:r>
              <a:rPr lang="tr-TR" dirty="0">
                <a:latin typeface="Times New Roman" panose="02020603050405020304" pitchFamily="18" charset="0"/>
                <a:cs typeface="Times New Roman" panose="02020603050405020304" pitchFamily="18" charset="0"/>
              </a:rPr>
              <a:t> gelecekte yerleşebileceği potansiyel işlerin araştırılması.</a:t>
            </a:r>
          </a:p>
          <a:p>
            <a:pPr algn="just"/>
            <a:r>
              <a:rPr lang="tr-TR" b="1" i="1" dirty="0">
                <a:solidFill>
                  <a:schemeClr val="accent1"/>
                </a:solidFill>
                <a:latin typeface="Times New Roman" panose="02020603050405020304" pitchFamily="18" charset="0"/>
                <a:cs typeface="Times New Roman" panose="02020603050405020304" pitchFamily="18" charset="0"/>
              </a:rPr>
              <a:t>Topluluk Sistemleri: </a:t>
            </a:r>
            <a:r>
              <a:rPr lang="tr-TR" dirty="0" err="1">
                <a:latin typeface="Times New Roman" panose="02020603050405020304" pitchFamily="18" charset="0"/>
                <a:cs typeface="Times New Roman" panose="02020603050405020304" pitchFamily="18" charset="0"/>
              </a:rPr>
              <a:t>Randeep'in</a:t>
            </a:r>
            <a:r>
              <a:rPr lang="tr-TR" dirty="0">
                <a:latin typeface="Times New Roman" panose="02020603050405020304" pitchFamily="18" charset="0"/>
                <a:cs typeface="Times New Roman" panose="02020603050405020304" pitchFamily="18" charset="0"/>
              </a:rPr>
              <a:t> aynı etnik kökenden diğer bireyler ile iletişim kurabilmesi için topluluk aktiviteleri ve destek gruplarının araştırılması.</a:t>
            </a:r>
          </a:p>
          <a:p>
            <a:pPr algn="just"/>
            <a:r>
              <a:rPr lang="tr-TR" dirty="0">
                <a:latin typeface="Times New Roman" panose="02020603050405020304" pitchFamily="18" charset="0"/>
                <a:cs typeface="Times New Roman" panose="02020603050405020304" pitchFamily="18" charset="0"/>
              </a:rPr>
              <a:t>Toplum Sistemleri: farklılığın önemini vurgulamak ve ırkçılık ve ayrımcılık ile savaşmak için </a:t>
            </a:r>
            <a:r>
              <a:rPr lang="tr-TR" dirty="0" err="1">
                <a:latin typeface="Times New Roman" panose="02020603050405020304" pitchFamily="18" charset="0"/>
                <a:cs typeface="Times New Roman" panose="02020603050405020304" pitchFamily="18" charset="0"/>
              </a:rPr>
              <a:t>Randeep’in</a:t>
            </a:r>
            <a:r>
              <a:rPr lang="tr-TR" dirty="0">
                <a:latin typeface="Times New Roman" panose="02020603050405020304" pitchFamily="18" charset="0"/>
                <a:cs typeface="Times New Roman" panose="02020603050405020304" pitchFamily="18" charset="0"/>
              </a:rPr>
              <a:t> savunuculuğunu yapmak.</a:t>
            </a:r>
          </a:p>
        </p:txBody>
      </p:sp>
    </p:spTree>
    <p:extLst>
      <p:ext uri="{BB962C8B-B14F-4D97-AF65-F5344CB8AC3E}">
        <p14:creationId xmlns:p14="http://schemas.microsoft.com/office/powerpoint/2010/main" val="1288851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765E6C1-977E-4CEC-8DD9-1560F045ADE0}"/>
              </a:ext>
            </a:extLst>
          </p:cNvPr>
          <p:cNvSpPr>
            <a:spLocks noGrp="1"/>
          </p:cNvSpPr>
          <p:nvPr>
            <p:ph type="title"/>
          </p:nvPr>
        </p:nvSpPr>
        <p:spPr>
          <a:xfrm>
            <a:off x="1389223" y="167211"/>
            <a:ext cx="9520158" cy="532445"/>
          </a:xfrm>
        </p:spPr>
        <p:txBody>
          <a:bodyPr/>
          <a:lstStyle/>
          <a:p>
            <a:r>
              <a:rPr lang="tr-TR" dirty="0"/>
              <a:t>Güçlü Yönler ve Sınırlılıklar</a:t>
            </a:r>
          </a:p>
        </p:txBody>
      </p:sp>
      <p:sp>
        <p:nvSpPr>
          <p:cNvPr id="3" name="İçerik Yer Tutucusu 2">
            <a:extLst>
              <a:ext uri="{FF2B5EF4-FFF2-40B4-BE49-F238E27FC236}">
                <a16:creationId xmlns:a16="http://schemas.microsoft.com/office/drawing/2014/main" id="{8FBA8B19-10D5-9A8D-2F90-1BA017968708}"/>
              </a:ext>
            </a:extLst>
          </p:cNvPr>
          <p:cNvSpPr>
            <a:spLocks noGrp="1"/>
          </p:cNvSpPr>
          <p:nvPr>
            <p:ph idx="1"/>
          </p:nvPr>
        </p:nvSpPr>
        <p:spPr>
          <a:xfrm>
            <a:off x="1389223" y="699656"/>
            <a:ext cx="10601886" cy="5687290"/>
          </a:xfrm>
        </p:spPr>
        <p:txBody>
          <a:bodyPr>
            <a:normAutofit fontScale="77500" lnSpcReduction="20000"/>
          </a:bodyPr>
          <a:lstStyle/>
          <a:p>
            <a:pPr marL="0" indent="0" algn="just">
              <a:buNone/>
            </a:pPr>
            <a:r>
              <a:rPr lang="tr-TR" dirty="0">
                <a:latin typeface="Times New Roman" panose="02020603050405020304" pitchFamily="18" charset="0"/>
                <a:cs typeface="Times New Roman" panose="02020603050405020304" pitchFamily="18" charset="0"/>
              </a:rPr>
              <a:t>Bu teorileri uygulamaya koymadan önce her iki kuramın da güçlü yönleri ve sınırlılıklarının açıklanmasında yarar vardır. Bu teorilerin </a:t>
            </a:r>
            <a:r>
              <a:rPr lang="tr-TR" b="1" u="sng" dirty="0">
                <a:latin typeface="Times New Roman" panose="02020603050405020304" pitchFamily="18" charset="0"/>
                <a:cs typeface="Times New Roman" panose="02020603050405020304" pitchFamily="18" charset="0"/>
              </a:rPr>
              <a:t>güçlü yönleri </a:t>
            </a:r>
            <a:r>
              <a:rPr lang="tr-TR" dirty="0">
                <a:latin typeface="Times New Roman" panose="02020603050405020304" pitchFamily="18" charset="0"/>
                <a:cs typeface="Times New Roman" panose="02020603050405020304" pitchFamily="18" charset="0"/>
              </a:rPr>
              <a:t>aşağıdaki gibidir:</a:t>
            </a:r>
          </a:p>
          <a:p>
            <a:pPr algn="just"/>
            <a:r>
              <a:rPr lang="tr-TR" dirty="0">
                <a:latin typeface="Times New Roman" panose="02020603050405020304" pitchFamily="18" charset="0"/>
                <a:cs typeface="Times New Roman" panose="02020603050405020304" pitchFamily="18" charset="0"/>
              </a:rPr>
              <a:t>Sistem kuramı müracaatçının kimliğini, bağımsızlığını, yetkinliğini ve çevreye bağımlılığını artırmayı amaçladığından güçlendirme temelli yaklaşımları kapsamaktadır. Bu kuramlar sosyal hizmet uzmanı ile müracaatçı arasındaki işbirliğine dayalı ilişkiyi ve müracaatçının gücünü artırmak için dengeyi ya da olumlu bir birey-çevre uyumunu sürdürmek için </a:t>
            </a:r>
            <a:r>
              <a:rPr lang="tr-TR" dirty="0" err="1">
                <a:latin typeface="Times New Roman" panose="02020603050405020304" pitchFamily="18" charset="0"/>
                <a:cs typeface="Times New Roman" panose="02020603050405020304" pitchFamily="18" charset="0"/>
              </a:rPr>
              <a:t>informel</a:t>
            </a:r>
            <a:r>
              <a:rPr lang="tr-TR" dirty="0">
                <a:latin typeface="Times New Roman" panose="02020603050405020304" pitchFamily="18" charset="0"/>
                <a:cs typeface="Times New Roman" panose="02020603050405020304" pitchFamily="18" charset="0"/>
              </a:rPr>
              <a:t> ve formel kaynakların kullanımını vurgular.</a:t>
            </a:r>
          </a:p>
          <a:p>
            <a:pPr algn="just"/>
            <a:r>
              <a:rPr lang="tr-TR" dirty="0">
                <a:latin typeface="Times New Roman" panose="02020603050405020304" pitchFamily="18" charset="0"/>
                <a:cs typeface="Times New Roman" panose="02020603050405020304" pitchFamily="18" charset="0"/>
              </a:rPr>
              <a:t>Her iki kuram da, sorunları bireysel sorunlar olarak görmektense müracaatçının çevresinde ne olup bittiğini tam olarak değerlendirerek sosyal hizmet uzmanının bütüncül bir yaklaşım benimsemesine izin verir. Bu sosyal hizmet uzmanının zor durumlara giriş yaparken farklı noktaları görmesine ve müdahalelerini sosyal hizmet uzmanının tercih ettiği yöntemlere göre değil müracaatçının ihtiyaçlarına göre temellendirmesine olanak sağlar Ancak bu kuramların bir eleştirisi çoğunlukla şudur ki; bu kuramlar sosyal hizmet uzmanını problemin nasıl oluşturulduğu hakkında bilgilendirir ama problemin neden ortaya çıktığı hakkında bilgi vermez.</a:t>
            </a:r>
          </a:p>
          <a:p>
            <a:pPr algn="just"/>
            <a:r>
              <a:rPr lang="tr-TR" dirty="0">
                <a:latin typeface="Times New Roman" panose="02020603050405020304" pitchFamily="18" charset="0"/>
                <a:cs typeface="Times New Roman" panose="02020603050405020304" pitchFamily="18" charset="0"/>
              </a:rPr>
              <a:t>Bu kuramlar dengesizliğe ya da olumsuz birey-çevre uyumuna neden olan baskı ve ayrımcılığı azaltmaya vurgu yaptığı için baskı karşıtıdır. Ancak bireyi çevredeki diğer sistemlerden etkilenen bir "</a:t>
            </a:r>
            <a:r>
              <a:rPr lang="tr-TR" dirty="0" err="1">
                <a:latin typeface="Times New Roman" panose="02020603050405020304" pitchFamily="18" charset="0"/>
                <a:cs typeface="Times New Roman" panose="02020603050405020304" pitchFamily="18" charset="0"/>
              </a:rPr>
              <a:t>sistem”le</a:t>
            </a:r>
            <a:r>
              <a:rPr lang="tr-TR" dirty="0">
                <a:latin typeface="Times New Roman" panose="02020603050405020304" pitchFamily="18" charset="0"/>
                <a:cs typeface="Times New Roman" panose="02020603050405020304" pitchFamily="18" charset="0"/>
              </a:rPr>
              <a:t> eşitlemesi ve insan unsurunun gücünü önemsememesi nedeniyle sistem kuramında kullanılan dilin çoğu zaman insancıl olmadığı düşünülür.</a:t>
            </a:r>
          </a:p>
          <a:p>
            <a:pPr algn="just"/>
            <a:r>
              <a:rPr lang="tr-TR" dirty="0">
                <a:latin typeface="Times New Roman" panose="02020603050405020304" pitchFamily="18" charset="0"/>
                <a:cs typeface="Times New Roman" panose="02020603050405020304" pitchFamily="18" charset="0"/>
              </a:rPr>
              <a:t>Bu kuramlar bireyi, aileyi, grubu ya da topluluğu incelemede bir yol sağlaması ve sonrasında sosyal hizmet uzmanının müdahalelerini sunarken farklı yöntemler kullanabilmesi açısından esnektir. Örneğin, sosyal hizmet uzmanı bir durumu değerlendirirken sistem yaklaşımını kullanabilir ve sonrasında müdahaleyi yerine getirirken bilişsel davranışçı yaklaşımı ve/veya politik savunuculuğu bütünleştirebilir.</a:t>
            </a:r>
          </a:p>
        </p:txBody>
      </p:sp>
    </p:spTree>
    <p:extLst>
      <p:ext uri="{BB962C8B-B14F-4D97-AF65-F5344CB8AC3E}">
        <p14:creationId xmlns:p14="http://schemas.microsoft.com/office/powerpoint/2010/main" val="4017924108"/>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eri">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emplate>Gallery</Template>
  <TotalTime>0</TotalTime>
  <Words>2498</Words>
  <Application>Microsoft Office PowerPoint</Application>
  <PresentationFormat>Geniş ekran</PresentationFormat>
  <Paragraphs>43</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Palatino Linotype</vt:lpstr>
      <vt:lpstr>Times New Roman</vt:lpstr>
      <vt:lpstr>Galeri</vt:lpstr>
      <vt:lpstr>Sosyal Hizmet Kuramları</vt:lpstr>
      <vt:lpstr>Sistem Teorisinin Açıklanması</vt:lpstr>
      <vt:lpstr>Temel Varsayımlar</vt:lpstr>
      <vt:lpstr>PowerPoint Sunusu</vt:lpstr>
      <vt:lpstr>PowerPoint Sunusu</vt:lpstr>
      <vt:lpstr>PowerPoint Sunusu</vt:lpstr>
      <vt:lpstr>PowerPoint Sunusu</vt:lpstr>
      <vt:lpstr>PowerPoint Sunusu</vt:lpstr>
      <vt:lpstr>Güçlü Yönler ve Sınırlılıklar</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Hizmet Kuramları</dc:title>
  <dc:creator>Elif GÜRHAN DURAN</dc:creator>
  <cp:lastModifiedBy>Elif GÜRHAN DURAN</cp:lastModifiedBy>
  <cp:revision>2</cp:revision>
  <dcterms:created xsi:type="dcterms:W3CDTF">2022-10-23T22:28:16Z</dcterms:created>
  <dcterms:modified xsi:type="dcterms:W3CDTF">2022-10-24T07:09:10Z</dcterms:modified>
</cp:coreProperties>
</file>