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:a16="http://schemas.microsoft.com/office/drawing/2014/main" xmlns="" id="{A3BAC2C9-99CB-4B58-9D0B-EE95F983F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124" y="1772816"/>
            <a:ext cx="7543800" cy="4325111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Türk Vergi Sistemi(hangi vergiler var)</a:t>
            </a:r>
            <a:br>
              <a:rPr lang="tr-TR" sz="3200" dirty="0" smtClean="0"/>
            </a:br>
            <a:r>
              <a:rPr lang="tr-TR" sz="3200" dirty="0" smtClean="0"/>
              <a:t>Vergiler hangi işlemler üzerinden alınıyor?</a:t>
            </a:r>
            <a:br>
              <a:rPr lang="tr-TR" sz="3200" dirty="0" smtClean="0"/>
            </a:br>
            <a:r>
              <a:rPr lang="tr-TR" sz="3200" dirty="0" smtClean="0"/>
              <a:t>Bir otomobilin alım fiyatını neler oluşturuyor?</a:t>
            </a:r>
            <a:r>
              <a:rPr lang="tr-TR" sz="3200" b="1" dirty="0"/>
              <a:t/>
            </a:r>
            <a:br>
              <a:rPr lang="tr-TR" sz="3200" b="1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034" name="Picture 10" descr="Çağ Üniversitesi Logo (Mersin) Download Vector">
            <a:extLst>
              <a:ext uri="{FF2B5EF4-FFF2-40B4-BE49-F238E27FC236}">
                <a16:creationId xmlns:a16="http://schemas.microsoft.com/office/drawing/2014/main" xmlns="" id="{C9B82B17-644A-4778-BDDD-1DC2A69B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8" y="340660"/>
            <a:ext cx="7543801" cy="134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>
          <a:xfrm>
            <a:off x="1473795" y="4437113"/>
            <a:ext cx="5637010" cy="1497552"/>
          </a:xfrm>
        </p:spPr>
        <p:txBody>
          <a:bodyPr>
            <a:normAutofit/>
          </a:bodyPr>
          <a:lstStyle/>
          <a:p>
            <a:r>
              <a:rPr lang="tr-TR" sz="4000" dirty="0" smtClean="0"/>
              <a:t>TEKİN ÖZBEK</a:t>
            </a:r>
          </a:p>
          <a:p>
            <a:r>
              <a:rPr lang="tr-TR" sz="4000" dirty="0" smtClean="0"/>
              <a:t>2020137013</a:t>
            </a:r>
          </a:p>
        </p:txBody>
      </p:sp>
    </p:spTree>
    <p:extLst>
      <p:ext uri="{BB962C8B-B14F-4D97-AF65-F5344CB8AC3E}">
        <p14:creationId xmlns:p14="http://schemas.microsoft.com/office/powerpoint/2010/main" val="3055713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547664" y="332656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i="1" dirty="0" smtClean="0">
                <a:solidFill>
                  <a:srgbClr val="FF0000"/>
                </a:solidFill>
              </a:rPr>
              <a:t>SERVET ÜZERİNDEN ALINAN VERGİLER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39552" y="177281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MOTORLU </a:t>
            </a:r>
            <a:r>
              <a:rPr lang="en-US" sz="2400" b="1" dirty="0">
                <a:solidFill>
                  <a:srgbClr val="FF0000"/>
                </a:solidFill>
              </a:rPr>
              <a:t>TAŞITLAR VERGİSİ (MTV) 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755576" y="2265531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MTV’nin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Konusu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1. </a:t>
            </a:r>
            <a:r>
              <a:rPr lang="en-US" dirty="0" err="1"/>
              <a:t>Karayolları</a:t>
            </a:r>
            <a:r>
              <a:rPr lang="en-US" dirty="0"/>
              <a:t> </a:t>
            </a:r>
            <a:r>
              <a:rPr lang="en-US" dirty="0" err="1"/>
              <a:t>Trafik</a:t>
            </a:r>
            <a:r>
              <a:rPr lang="en-US" dirty="0"/>
              <a:t> </a:t>
            </a:r>
            <a:r>
              <a:rPr lang="en-US" dirty="0" err="1"/>
              <a:t>Kanunu’na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trafik</a:t>
            </a:r>
            <a:r>
              <a:rPr lang="en-US" dirty="0"/>
              <a:t> </a:t>
            </a:r>
            <a:r>
              <a:rPr lang="en-US" dirty="0" err="1"/>
              <a:t>şube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bürolarına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tescil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motorlu</a:t>
            </a:r>
            <a:r>
              <a:rPr lang="en-US" dirty="0"/>
              <a:t> </a:t>
            </a:r>
            <a:r>
              <a:rPr lang="en-US" dirty="0" err="1"/>
              <a:t>kara</a:t>
            </a:r>
            <a:r>
              <a:rPr lang="en-US" dirty="0"/>
              <a:t> </a:t>
            </a:r>
            <a:r>
              <a:rPr lang="en-US" dirty="0" err="1"/>
              <a:t>taşıtları</a:t>
            </a:r>
            <a:r>
              <a:rPr lang="en-US" dirty="0"/>
              <a:t>, 2. </a:t>
            </a:r>
            <a:r>
              <a:rPr lang="en-US" dirty="0" err="1"/>
              <a:t>Ulaştırma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Sivil</a:t>
            </a:r>
            <a:r>
              <a:rPr lang="en-US" dirty="0"/>
              <a:t> </a:t>
            </a:r>
            <a:r>
              <a:rPr lang="en-US" dirty="0" err="1"/>
              <a:t>Havacılık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Müdürlüğü’ne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tescil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uçak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helikopterler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864314" y="3861048"/>
            <a:ext cx="76681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  <a:r>
              <a:rPr lang="en-US" dirty="0" err="1"/>
              <a:t>MTV’nin</a:t>
            </a:r>
            <a:r>
              <a:rPr lang="en-US" dirty="0"/>
              <a:t> </a:t>
            </a:r>
            <a:r>
              <a:rPr lang="en-US" dirty="0" err="1"/>
              <a:t>Matrahı</a:t>
            </a:r>
            <a:r>
              <a:rPr lang="en-US" dirty="0"/>
              <a:t> </a:t>
            </a:r>
            <a:r>
              <a:rPr lang="en-US" dirty="0" err="1"/>
              <a:t>Motorlu</a:t>
            </a:r>
            <a:r>
              <a:rPr lang="en-US" dirty="0"/>
              <a:t> </a:t>
            </a:r>
            <a:r>
              <a:rPr lang="en-US" dirty="0" err="1"/>
              <a:t>taşıtlar</a:t>
            </a:r>
            <a:r>
              <a:rPr lang="en-US" dirty="0"/>
              <a:t> </a:t>
            </a:r>
            <a:r>
              <a:rPr lang="en-US" dirty="0" err="1"/>
              <a:t>vergisinin</a:t>
            </a:r>
            <a:r>
              <a:rPr lang="en-US" dirty="0"/>
              <a:t> </a:t>
            </a:r>
            <a:r>
              <a:rPr lang="en-US" dirty="0" err="1"/>
              <a:t>matrahı</a:t>
            </a:r>
            <a:r>
              <a:rPr lang="en-US" dirty="0"/>
              <a:t> </a:t>
            </a:r>
            <a:r>
              <a:rPr lang="en-US" dirty="0" err="1"/>
              <a:t>spesifiktir</a:t>
            </a:r>
            <a:r>
              <a:rPr lang="en-US" dirty="0"/>
              <a:t>;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yaş</a:t>
            </a:r>
            <a:r>
              <a:rPr lang="en-US" dirty="0"/>
              <a:t>, </a:t>
            </a:r>
            <a:r>
              <a:rPr lang="en-US" dirty="0" err="1"/>
              <a:t>silindir</a:t>
            </a:r>
            <a:r>
              <a:rPr lang="en-US" dirty="0"/>
              <a:t> </a:t>
            </a:r>
            <a:r>
              <a:rPr lang="en-US" dirty="0" err="1"/>
              <a:t>hacmi</a:t>
            </a:r>
            <a:r>
              <a:rPr lang="en-US" dirty="0"/>
              <a:t>, </a:t>
            </a:r>
            <a:r>
              <a:rPr lang="en-US" dirty="0" err="1"/>
              <a:t>koltuk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, </a:t>
            </a:r>
            <a:r>
              <a:rPr lang="en-US" dirty="0" err="1"/>
              <a:t>azami</a:t>
            </a:r>
            <a:r>
              <a:rPr lang="en-US" dirty="0"/>
              <a:t> </a:t>
            </a:r>
            <a:r>
              <a:rPr lang="en-US" dirty="0" err="1"/>
              <a:t>kalkış</a:t>
            </a:r>
            <a:r>
              <a:rPr lang="en-US" dirty="0"/>
              <a:t> </a:t>
            </a:r>
            <a:r>
              <a:rPr lang="en-US" dirty="0" err="1"/>
              <a:t>ağırlığı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fiziki</a:t>
            </a:r>
            <a:r>
              <a:rPr lang="en-US" dirty="0"/>
              <a:t> </a:t>
            </a:r>
            <a:r>
              <a:rPr lang="en-US" dirty="0" err="1"/>
              <a:t>ölçütlerdir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MTV’nin</a:t>
            </a:r>
            <a:r>
              <a:rPr lang="en-US" dirty="0"/>
              <a:t> </a:t>
            </a:r>
            <a:r>
              <a:rPr lang="en-US" dirty="0" err="1"/>
              <a:t>Mükellefi</a:t>
            </a:r>
            <a:r>
              <a:rPr lang="en-US" dirty="0"/>
              <a:t> </a:t>
            </a:r>
            <a:r>
              <a:rPr lang="en-US" dirty="0" err="1"/>
              <a:t>Motorlu</a:t>
            </a:r>
            <a:r>
              <a:rPr lang="en-US" dirty="0"/>
              <a:t> </a:t>
            </a:r>
            <a:r>
              <a:rPr lang="en-US" dirty="0" err="1"/>
              <a:t>taşıtlar</a:t>
            </a:r>
            <a:r>
              <a:rPr lang="en-US" dirty="0"/>
              <a:t> </a:t>
            </a:r>
            <a:r>
              <a:rPr lang="en-US" dirty="0" err="1"/>
              <a:t>vergisinin</a:t>
            </a:r>
            <a:r>
              <a:rPr lang="en-US" dirty="0"/>
              <a:t> </a:t>
            </a:r>
            <a:r>
              <a:rPr lang="en-US" dirty="0" err="1"/>
              <a:t>mükellefi</a:t>
            </a:r>
            <a:r>
              <a:rPr lang="en-US" dirty="0"/>
              <a:t>; </a:t>
            </a:r>
            <a:r>
              <a:rPr lang="en-US" dirty="0" err="1"/>
              <a:t>trafik</a:t>
            </a:r>
            <a:r>
              <a:rPr lang="en-US" dirty="0"/>
              <a:t> </a:t>
            </a:r>
            <a:r>
              <a:rPr lang="en-US" dirty="0" err="1"/>
              <a:t>sicili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Ulaştırma</a:t>
            </a:r>
            <a:r>
              <a:rPr lang="en-US" dirty="0"/>
              <a:t> </a:t>
            </a:r>
            <a:r>
              <a:rPr lang="en-US" dirty="0" err="1"/>
              <a:t>Bakanlığı’nca</a:t>
            </a:r>
            <a:r>
              <a:rPr lang="en-US" dirty="0"/>
              <a:t> </a:t>
            </a:r>
            <a:r>
              <a:rPr lang="en-US" dirty="0" err="1"/>
              <a:t>tutulan</a:t>
            </a:r>
            <a:r>
              <a:rPr lang="en-US" dirty="0"/>
              <a:t> </a:t>
            </a:r>
            <a:r>
              <a:rPr lang="en-US" dirty="0" err="1"/>
              <a:t>sivil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vasıtaları</a:t>
            </a:r>
            <a:r>
              <a:rPr lang="en-US" dirty="0"/>
              <a:t> </a:t>
            </a:r>
            <a:r>
              <a:rPr lang="en-US" dirty="0" err="1"/>
              <a:t>sicilinde</a:t>
            </a:r>
            <a:r>
              <a:rPr lang="en-US" dirty="0"/>
              <a:t> </a:t>
            </a:r>
            <a:r>
              <a:rPr lang="en-US" dirty="0" err="1"/>
              <a:t>adlarına</a:t>
            </a:r>
            <a:r>
              <a:rPr lang="en-US" dirty="0"/>
              <a:t> </a:t>
            </a:r>
            <a:r>
              <a:rPr lang="en-US" dirty="0" err="1"/>
              <a:t>motorlu</a:t>
            </a:r>
            <a:r>
              <a:rPr lang="en-US" dirty="0"/>
              <a:t> </a:t>
            </a:r>
            <a:r>
              <a:rPr lang="en-US" dirty="0" err="1"/>
              <a:t>taşıt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tescil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tüzel</a:t>
            </a:r>
            <a:r>
              <a:rPr lang="en-US" dirty="0"/>
              <a:t> </a:t>
            </a:r>
            <a:r>
              <a:rPr lang="en-US" dirty="0" err="1"/>
              <a:t>kişilerdir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6395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403648" y="908720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MTV’de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Mükellefiyetin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Başlaması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ve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Sona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Ermesi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tr-TR" sz="20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2000" dirty="0" err="1" smtClean="0"/>
              <a:t>Mükellefiyetin</a:t>
            </a:r>
            <a:r>
              <a:rPr lang="en-US" sz="2000" dirty="0" smtClean="0"/>
              <a:t> </a:t>
            </a:r>
            <a:r>
              <a:rPr lang="en-US" sz="2000" dirty="0" err="1"/>
              <a:t>Başlaması</a:t>
            </a:r>
            <a:r>
              <a:rPr lang="en-US" sz="2000" dirty="0"/>
              <a:t>: </a:t>
            </a:r>
            <a:r>
              <a:rPr lang="en-US" sz="2000" dirty="0" err="1"/>
              <a:t>Motorlu</a:t>
            </a:r>
            <a:r>
              <a:rPr lang="en-US" sz="2000" dirty="0"/>
              <a:t> </a:t>
            </a:r>
            <a:r>
              <a:rPr lang="en-US" sz="2000" dirty="0" err="1"/>
              <a:t>taşıtlar</a:t>
            </a:r>
            <a:r>
              <a:rPr lang="en-US" sz="2000" dirty="0"/>
              <a:t> </a:t>
            </a:r>
            <a:r>
              <a:rPr lang="en-US" sz="2000" dirty="0" err="1"/>
              <a:t>vergisi</a:t>
            </a:r>
            <a:r>
              <a:rPr lang="en-US" sz="2000" dirty="0"/>
              <a:t> </a:t>
            </a:r>
            <a:r>
              <a:rPr lang="en-US" sz="2000" dirty="0" err="1"/>
              <a:t>mükellefiyeti</a:t>
            </a:r>
            <a:r>
              <a:rPr lang="en-US" sz="2000" dirty="0"/>
              <a:t> </a:t>
            </a:r>
            <a:r>
              <a:rPr lang="en-US" sz="2000" dirty="0" err="1"/>
              <a:t>motorlu</a:t>
            </a:r>
            <a:r>
              <a:rPr lang="en-US" sz="2000" dirty="0"/>
              <a:t> </a:t>
            </a:r>
            <a:r>
              <a:rPr lang="en-US" sz="2000" dirty="0" err="1"/>
              <a:t>taşıtların</a:t>
            </a:r>
            <a:r>
              <a:rPr lang="en-US" sz="2000" dirty="0"/>
              <a:t> </a:t>
            </a:r>
            <a:r>
              <a:rPr lang="en-US" sz="2000" dirty="0" err="1"/>
              <a:t>trafik</a:t>
            </a:r>
            <a:r>
              <a:rPr lang="en-US" sz="2000" dirty="0"/>
              <a:t> </a:t>
            </a:r>
            <a:r>
              <a:rPr lang="en-US" sz="2000" dirty="0" err="1"/>
              <a:t>sicili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Ulaştırma</a:t>
            </a:r>
            <a:r>
              <a:rPr lang="en-US" sz="2000" dirty="0"/>
              <a:t> </a:t>
            </a:r>
            <a:r>
              <a:rPr lang="en-US" sz="2000" dirty="0" err="1"/>
              <a:t>Bakanlığı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tutulan</a:t>
            </a:r>
            <a:r>
              <a:rPr lang="en-US" sz="2000" dirty="0"/>
              <a:t> </a:t>
            </a:r>
            <a:r>
              <a:rPr lang="en-US" sz="2000" dirty="0" err="1"/>
              <a:t>sivil</a:t>
            </a:r>
            <a:r>
              <a:rPr lang="en-US" sz="2000" dirty="0"/>
              <a:t> </a:t>
            </a:r>
            <a:r>
              <a:rPr lang="en-US" sz="2000" dirty="0" err="1"/>
              <a:t>hava</a:t>
            </a:r>
            <a:r>
              <a:rPr lang="en-US" sz="2000" dirty="0"/>
              <a:t> </a:t>
            </a:r>
            <a:r>
              <a:rPr lang="en-US" sz="2000" dirty="0" err="1"/>
              <a:t>vasıtaları</a:t>
            </a:r>
            <a:r>
              <a:rPr lang="en-US" sz="2000" dirty="0"/>
              <a:t> </a:t>
            </a:r>
            <a:r>
              <a:rPr lang="en-US" sz="2000" dirty="0" err="1"/>
              <a:t>siciline</a:t>
            </a:r>
            <a:r>
              <a:rPr lang="en-US" sz="2000" dirty="0"/>
              <a:t> </a:t>
            </a:r>
            <a:r>
              <a:rPr lang="en-US" sz="2000" dirty="0" err="1"/>
              <a:t>kayıt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tescili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başlar</a:t>
            </a:r>
            <a:r>
              <a:rPr lang="en-US" sz="2000" dirty="0"/>
              <a:t>. </a:t>
            </a:r>
            <a:r>
              <a:rPr lang="en-US" sz="2000" dirty="0" err="1"/>
              <a:t>Şu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mükellefiyet</a:t>
            </a:r>
            <a:r>
              <a:rPr lang="en-US" sz="2000" dirty="0"/>
              <a:t>; a.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yılının</a:t>
            </a:r>
            <a:r>
              <a:rPr lang="en-US" sz="2000" dirty="0"/>
              <a:t> ilk </a:t>
            </a:r>
            <a:r>
              <a:rPr lang="en-US" sz="2000" dirty="0" err="1"/>
              <a:t>altı</a:t>
            </a:r>
            <a:r>
              <a:rPr lang="en-US" sz="2000" dirty="0"/>
              <a:t> </a:t>
            </a:r>
            <a:r>
              <a:rPr lang="en-US" sz="2000" dirty="0" err="1"/>
              <a:t>ayı</a:t>
            </a:r>
            <a:r>
              <a:rPr lang="en-US" sz="2000" dirty="0"/>
              <a:t> </a:t>
            </a:r>
            <a:r>
              <a:rPr lang="en-US" sz="2000" dirty="0" err="1"/>
              <a:t>içinde</a:t>
            </a:r>
            <a:r>
              <a:rPr lang="en-US" sz="2000" dirty="0"/>
              <a:t> </a:t>
            </a:r>
            <a:r>
              <a:rPr lang="en-US" sz="2000" dirty="0" err="1"/>
              <a:t>yeni</a:t>
            </a:r>
            <a:r>
              <a:rPr lang="en-US" sz="2000" dirty="0"/>
              <a:t> </a:t>
            </a:r>
            <a:r>
              <a:rPr lang="en-US" sz="2000" dirty="0" err="1"/>
              <a:t>kayıt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tescil</a:t>
            </a:r>
            <a:r>
              <a:rPr lang="en-US" sz="2000" dirty="0"/>
              <a:t> </a:t>
            </a:r>
            <a:r>
              <a:rPr lang="en-US" sz="2000" dirty="0" err="1"/>
              <a:t>edilen</a:t>
            </a:r>
            <a:r>
              <a:rPr lang="en-US" sz="2000" dirty="0"/>
              <a:t> </a:t>
            </a:r>
            <a:r>
              <a:rPr lang="en-US" sz="2000" dirty="0" err="1"/>
              <a:t>taşıtlarda</a:t>
            </a:r>
            <a:r>
              <a:rPr lang="en-US" sz="2000" dirty="0"/>
              <a:t> </a:t>
            </a:r>
            <a:r>
              <a:rPr lang="en-US" sz="2000" dirty="0" err="1"/>
              <a:t>kayıt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tescilin</a:t>
            </a:r>
            <a:r>
              <a:rPr lang="en-US" sz="2000" dirty="0"/>
              <a:t> </a:t>
            </a:r>
            <a:r>
              <a:rPr lang="en-US" sz="2000" dirty="0" err="1"/>
              <a:t>yapıldığı</a:t>
            </a:r>
            <a:r>
              <a:rPr lang="en-US" sz="2000" dirty="0"/>
              <a:t>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</a:t>
            </a:r>
            <a:r>
              <a:rPr lang="en-US" sz="2000" dirty="0"/>
              <a:t> </a:t>
            </a:r>
            <a:r>
              <a:rPr lang="en-US" sz="2000" dirty="0" err="1"/>
              <a:t>başından</a:t>
            </a:r>
            <a:r>
              <a:rPr lang="en-US" sz="2000" dirty="0"/>
              <a:t>, son </a:t>
            </a:r>
            <a:r>
              <a:rPr lang="en-US" sz="2000" dirty="0" err="1"/>
              <a:t>altı</a:t>
            </a:r>
            <a:r>
              <a:rPr lang="en-US" sz="2000" dirty="0"/>
              <a:t> </a:t>
            </a:r>
            <a:r>
              <a:rPr lang="en-US" sz="2000" dirty="0" err="1"/>
              <a:t>ayı</a:t>
            </a:r>
            <a:r>
              <a:rPr lang="en-US" sz="2000" dirty="0"/>
              <a:t> </a:t>
            </a:r>
            <a:r>
              <a:rPr lang="en-US" sz="2000" dirty="0" err="1"/>
              <a:t>içinde</a:t>
            </a:r>
            <a:r>
              <a:rPr lang="en-US" sz="2000" dirty="0"/>
              <a:t> </a:t>
            </a:r>
            <a:r>
              <a:rPr lang="en-US" sz="2000" dirty="0" err="1"/>
              <a:t>yeni</a:t>
            </a:r>
            <a:r>
              <a:rPr lang="en-US" sz="2000" dirty="0"/>
              <a:t> </a:t>
            </a:r>
            <a:r>
              <a:rPr lang="en-US" sz="2000" dirty="0" err="1"/>
              <a:t>kayıt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tescil</a:t>
            </a:r>
            <a:r>
              <a:rPr lang="en-US" sz="2000" dirty="0"/>
              <a:t> </a:t>
            </a:r>
            <a:r>
              <a:rPr lang="en-US" sz="2000" dirty="0" err="1"/>
              <a:t>edilen</a:t>
            </a:r>
            <a:r>
              <a:rPr lang="en-US" sz="2000" dirty="0"/>
              <a:t> </a:t>
            </a:r>
            <a:r>
              <a:rPr lang="en-US" sz="2000" dirty="0" err="1"/>
              <a:t>taşıtlarda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son </a:t>
            </a:r>
            <a:r>
              <a:rPr lang="en-US" sz="2000" dirty="0" err="1"/>
              <a:t>altı</a:t>
            </a:r>
            <a:r>
              <a:rPr lang="en-US" sz="2000" dirty="0"/>
              <a:t> </a:t>
            </a:r>
            <a:r>
              <a:rPr lang="en-US" sz="2000" dirty="0" err="1"/>
              <a:t>aylık</a:t>
            </a:r>
            <a:r>
              <a:rPr lang="en-US" sz="2000" dirty="0"/>
              <a:t> </a:t>
            </a:r>
            <a:r>
              <a:rPr lang="en-US" sz="2000" dirty="0" err="1"/>
              <a:t>dönemin</a:t>
            </a:r>
            <a:r>
              <a:rPr lang="en-US" sz="2000" dirty="0"/>
              <a:t> </a:t>
            </a:r>
            <a:r>
              <a:rPr lang="en-US" sz="2000" dirty="0" err="1"/>
              <a:t>başından</a:t>
            </a:r>
            <a:r>
              <a:rPr lang="en-US" sz="2000" dirty="0"/>
              <a:t> </a:t>
            </a:r>
            <a:r>
              <a:rPr lang="en-US" sz="2000" dirty="0" err="1"/>
              <a:t>itibaren</a:t>
            </a:r>
            <a:r>
              <a:rPr lang="en-US" sz="2000" dirty="0"/>
              <a:t>, b. </a:t>
            </a:r>
            <a:r>
              <a:rPr lang="en-US" sz="2000" dirty="0" err="1"/>
              <a:t>Kayıt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tescilli</a:t>
            </a:r>
            <a:r>
              <a:rPr lang="en-US" sz="2000" dirty="0"/>
              <a:t> </a:t>
            </a:r>
            <a:r>
              <a:rPr lang="en-US" sz="2000" dirty="0" err="1"/>
              <a:t>olup</a:t>
            </a:r>
            <a:r>
              <a:rPr lang="en-US" sz="2000" dirty="0"/>
              <a:t> da </a:t>
            </a:r>
            <a:r>
              <a:rPr lang="en-US" sz="2000" dirty="0" err="1"/>
              <a:t>devir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temlik</a:t>
            </a:r>
            <a:r>
              <a:rPr lang="en-US" sz="2000" dirty="0"/>
              <a:t> </a:t>
            </a:r>
            <a:r>
              <a:rPr lang="en-US" sz="2000" dirty="0" err="1"/>
              <a:t>sebebiyle</a:t>
            </a:r>
            <a:r>
              <a:rPr lang="en-US" sz="2000" dirty="0"/>
              <a:t> </a:t>
            </a:r>
            <a:r>
              <a:rPr lang="en-US" sz="2000" dirty="0" err="1"/>
              <a:t>kayıt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tescil</a:t>
            </a:r>
            <a:r>
              <a:rPr lang="en-US" sz="2000" dirty="0"/>
              <a:t> </a:t>
            </a:r>
            <a:r>
              <a:rPr lang="en-US" sz="2000" dirty="0" err="1"/>
              <a:t>yapılan</a:t>
            </a:r>
            <a:r>
              <a:rPr lang="en-US" sz="2000" dirty="0"/>
              <a:t> </a:t>
            </a:r>
            <a:r>
              <a:rPr lang="en-US" sz="2000" dirty="0" err="1"/>
              <a:t>taşıtlarda</a:t>
            </a:r>
            <a:r>
              <a:rPr lang="en-US" sz="2000" dirty="0"/>
              <a:t> </a:t>
            </a:r>
            <a:r>
              <a:rPr lang="en-US" sz="2000" dirty="0" err="1"/>
              <a:t>değişiklik</a:t>
            </a:r>
            <a:r>
              <a:rPr lang="en-US" sz="2000" dirty="0"/>
              <a:t>,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yılının</a:t>
            </a:r>
            <a:r>
              <a:rPr lang="en-US" sz="2000" dirty="0"/>
              <a:t> ilk </a:t>
            </a:r>
            <a:r>
              <a:rPr lang="en-US" sz="2000" dirty="0" err="1"/>
              <a:t>altı</a:t>
            </a:r>
            <a:r>
              <a:rPr lang="en-US" sz="2000" dirty="0"/>
              <a:t> </a:t>
            </a:r>
            <a:r>
              <a:rPr lang="en-US" sz="2000" dirty="0" err="1"/>
              <a:t>ayında</a:t>
            </a:r>
            <a:r>
              <a:rPr lang="en-US" sz="2000" dirty="0"/>
              <a:t> </a:t>
            </a:r>
            <a:r>
              <a:rPr lang="en-US" sz="2000" dirty="0" err="1"/>
              <a:t>yapılmış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takip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smtClean="0"/>
              <a:t>son</a:t>
            </a:r>
            <a:r>
              <a:rPr lang="tr-TR" sz="2000" dirty="0" smtClean="0"/>
              <a:t> </a:t>
            </a:r>
            <a:r>
              <a:rPr lang="en-US" sz="2000" dirty="0" err="1"/>
              <a:t>altı</a:t>
            </a:r>
            <a:r>
              <a:rPr lang="en-US" sz="2000" dirty="0"/>
              <a:t> </a:t>
            </a:r>
            <a:r>
              <a:rPr lang="en-US" sz="2000" dirty="0" err="1"/>
              <a:t>aylık</a:t>
            </a:r>
            <a:r>
              <a:rPr lang="en-US" sz="2000" dirty="0"/>
              <a:t> </a:t>
            </a:r>
            <a:r>
              <a:rPr lang="en-US" sz="2000" dirty="0" err="1"/>
              <a:t>dönemin</a:t>
            </a:r>
            <a:r>
              <a:rPr lang="en-US" sz="2000" dirty="0"/>
              <a:t> </a:t>
            </a:r>
            <a:r>
              <a:rPr lang="en-US" sz="2000" dirty="0" err="1"/>
              <a:t>başından</a:t>
            </a:r>
            <a:r>
              <a:rPr lang="en-US" sz="2000" dirty="0"/>
              <a:t>; son </a:t>
            </a:r>
            <a:r>
              <a:rPr lang="en-US" sz="2000" dirty="0" err="1"/>
              <a:t>altı</a:t>
            </a:r>
            <a:r>
              <a:rPr lang="en-US" sz="2000" dirty="0"/>
              <a:t> </a:t>
            </a:r>
            <a:r>
              <a:rPr lang="en-US" sz="2000" dirty="0" err="1"/>
              <a:t>ayında</a:t>
            </a:r>
            <a:r>
              <a:rPr lang="en-US" sz="2000" dirty="0"/>
              <a:t> </a:t>
            </a:r>
            <a:r>
              <a:rPr lang="en-US" sz="2000" dirty="0" err="1"/>
              <a:t>yapılmış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takip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</a:t>
            </a:r>
            <a:r>
              <a:rPr lang="en-US" sz="2000" dirty="0"/>
              <a:t> </a:t>
            </a:r>
            <a:r>
              <a:rPr lang="en-US" sz="2000" dirty="0" err="1"/>
              <a:t>başından</a:t>
            </a:r>
            <a:r>
              <a:rPr lang="en-US" sz="2000" dirty="0"/>
              <a:t> </a:t>
            </a:r>
            <a:r>
              <a:rPr lang="en-US" sz="2000" dirty="0" err="1"/>
              <a:t>itibaren</a:t>
            </a:r>
            <a:r>
              <a:rPr lang="en-US" sz="2000" dirty="0"/>
              <a:t> </a:t>
            </a:r>
            <a:r>
              <a:rPr lang="en-US" sz="2000" dirty="0" err="1"/>
              <a:t>dikkate</a:t>
            </a:r>
            <a:r>
              <a:rPr lang="en-US" sz="2000" dirty="0"/>
              <a:t> </a:t>
            </a:r>
            <a:r>
              <a:rPr lang="en-US" sz="2000" dirty="0" err="1"/>
              <a:t>alınır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22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b="1" i="1" dirty="0" err="1">
                <a:solidFill>
                  <a:srgbClr val="FF0000"/>
                </a:solidFill>
              </a:rPr>
              <a:t>Mükellefiyetin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Sona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Ermesi</a:t>
            </a:r>
            <a:r>
              <a:rPr lang="en-US" sz="2800" dirty="0"/>
              <a:t>: </a:t>
            </a:r>
            <a:r>
              <a:rPr lang="en-US" sz="2800" dirty="0" err="1"/>
              <a:t>Motorlu</a:t>
            </a:r>
            <a:r>
              <a:rPr lang="en-US" sz="2800" dirty="0"/>
              <a:t> </a:t>
            </a:r>
            <a:r>
              <a:rPr lang="en-US" sz="2800" dirty="0" err="1"/>
              <a:t>taşıtların</a:t>
            </a:r>
            <a:r>
              <a:rPr lang="en-US" sz="2800" dirty="0"/>
              <a:t> </a:t>
            </a:r>
            <a:r>
              <a:rPr lang="en-US" sz="2800" dirty="0" err="1"/>
              <a:t>trafik</a:t>
            </a:r>
            <a:r>
              <a:rPr lang="en-US" sz="2800" dirty="0"/>
              <a:t> </a:t>
            </a:r>
            <a:r>
              <a:rPr lang="en-US" sz="2800" dirty="0" err="1"/>
              <a:t>sicili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Ulaştırma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sivil</a:t>
            </a:r>
            <a:r>
              <a:rPr lang="en-US" sz="2800" dirty="0"/>
              <a:t> </a:t>
            </a:r>
            <a:r>
              <a:rPr lang="en-US" sz="2800" dirty="0" err="1"/>
              <a:t>hava</a:t>
            </a:r>
            <a:r>
              <a:rPr lang="en-US" sz="2800" dirty="0"/>
              <a:t> </a:t>
            </a:r>
            <a:r>
              <a:rPr lang="en-US" sz="2800" dirty="0" err="1"/>
              <a:t>vasıtaları</a:t>
            </a:r>
            <a:r>
              <a:rPr lang="en-US" sz="2800" dirty="0"/>
              <a:t> </a:t>
            </a:r>
            <a:r>
              <a:rPr lang="en-US" sz="2800" dirty="0" err="1"/>
              <a:t>siciline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kayıtlarının</a:t>
            </a:r>
            <a:r>
              <a:rPr lang="en-US" sz="2800" dirty="0"/>
              <a:t> </a:t>
            </a:r>
            <a:r>
              <a:rPr lang="en-US" sz="2800" dirty="0" err="1"/>
              <a:t>silinmesi</a:t>
            </a:r>
            <a:r>
              <a:rPr lang="en-US" sz="2800" dirty="0"/>
              <a:t> </a:t>
            </a:r>
            <a:r>
              <a:rPr lang="en-US" sz="2800" dirty="0" err="1"/>
              <a:t>halinde</a:t>
            </a:r>
            <a:r>
              <a:rPr lang="en-US" sz="2800" dirty="0"/>
              <a:t>, </a:t>
            </a:r>
            <a:r>
              <a:rPr lang="en-US" sz="2800" dirty="0" err="1"/>
              <a:t>silinme</a:t>
            </a:r>
            <a:r>
              <a:rPr lang="en-US" sz="2800" dirty="0"/>
              <a:t> </a:t>
            </a:r>
            <a:r>
              <a:rPr lang="en-US" sz="2800" dirty="0" err="1"/>
              <a:t>takvim</a:t>
            </a:r>
            <a:r>
              <a:rPr lang="en-US" sz="2800" dirty="0"/>
              <a:t> </a:t>
            </a:r>
            <a:r>
              <a:rPr lang="en-US" sz="2800" dirty="0" err="1"/>
              <a:t>yılının</a:t>
            </a:r>
            <a:r>
              <a:rPr lang="en-US" sz="2800" dirty="0"/>
              <a:t> ilk </a:t>
            </a:r>
            <a:r>
              <a:rPr lang="en-US" sz="2800" dirty="0" err="1"/>
              <a:t>altı</a:t>
            </a:r>
            <a:r>
              <a:rPr lang="en-US" sz="2800" dirty="0"/>
              <a:t> </a:t>
            </a:r>
            <a:r>
              <a:rPr lang="en-US" sz="2800" dirty="0" err="1"/>
              <a:t>ayı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yapılmış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ikinci</a:t>
            </a:r>
            <a:r>
              <a:rPr lang="en-US" sz="2800" dirty="0"/>
              <a:t> </a:t>
            </a:r>
            <a:r>
              <a:rPr lang="en-US" sz="2800" dirty="0" err="1"/>
              <a:t>altı</a:t>
            </a:r>
            <a:r>
              <a:rPr lang="en-US" sz="2800" dirty="0"/>
              <a:t> </a:t>
            </a:r>
            <a:r>
              <a:rPr lang="en-US" sz="2800" dirty="0" err="1"/>
              <a:t>aylık</a:t>
            </a:r>
            <a:r>
              <a:rPr lang="en-US" sz="2800" dirty="0"/>
              <a:t> </a:t>
            </a:r>
            <a:r>
              <a:rPr lang="en-US" sz="2800" dirty="0" err="1"/>
              <a:t>dönemin</a:t>
            </a:r>
            <a:r>
              <a:rPr lang="en-US" sz="2800" dirty="0"/>
              <a:t> </a:t>
            </a:r>
            <a:r>
              <a:rPr lang="en-US" sz="2800" dirty="0" err="1"/>
              <a:t>başından</a:t>
            </a:r>
            <a:r>
              <a:rPr lang="en-US" sz="2800" dirty="0"/>
              <a:t>, </a:t>
            </a:r>
            <a:r>
              <a:rPr lang="en-US" sz="2800" dirty="0" err="1"/>
              <a:t>ikinci</a:t>
            </a:r>
            <a:r>
              <a:rPr lang="en-US" sz="2800" dirty="0"/>
              <a:t> </a:t>
            </a:r>
            <a:r>
              <a:rPr lang="en-US" sz="2800" dirty="0" err="1"/>
              <a:t>altı</a:t>
            </a:r>
            <a:r>
              <a:rPr lang="en-US" sz="2800" dirty="0"/>
              <a:t> </a:t>
            </a:r>
            <a:r>
              <a:rPr lang="en-US" sz="2800" dirty="0" err="1"/>
              <a:t>aylık</a:t>
            </a:r>
            <a:r>
              <a:rPr lang="en-US" sz="2800" dirty="0"/>
              <a:t> </a:t>
            </a:r>
            <a:r>
              <a:rPr lang="en-US" sz="2800" dirty="0" err="1"/>
              <a:t>dönem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yapılmışsa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takvim</a:t>
            </a:r>
            <a:r>
              <a:rPr lang="en-US" sz="2800" dirty="0"/>
              <a:t> </a:t>
            </a:r>
            <a:r>
              <a:rPr lang="en-US" sz="2800" dirty="0" err="1"/>
              <a:t>yılı</a:t>
            </a:r>
            <a:r>
              <a:rPr lang="en-US" sz="2800" dirty="0"/>
              <a:t> </a:t>
            </a:r>
            <a:r>
              <a:rPr lang="en-US" sz="2800" dirty="0" err="1"/>
              <a:t>başından</a:t>
            </a:r>
            <a:r>
              <a:rPr lang="en-US" sz="2800" dirty="0"/>
              <a:t> </a:t>
            </a:r>
            <a:r>
              <a:rPr lang="en-US" sz="2800" dirty="0" err="1"/>
              <a:t>itibaren</a:t>
            </a:r>
            <a:r>
              <a:rPr lang="en-US" sz="2800" dirty="0"/>
              <a:t> </a:t>
            </a:r>
            <a:r>
              <a:rPr lang="en-US" sz="2800" dirty="0" err="1"/>
              <a:t>mükellefiyet</a:t>
            </a:r>
            <a:r>
              <a:rPr lang="en-US" sz="2800" dirty="0"/>
              <a:t> </a:t>
            </a:r>
            <a:r>
              <a:rPr lang="en-US" sz="2800" dirty="0" err="1"/>
              <a:t>sona</a:t>
            </a:r>
            <a:r>
              <a:rPr lang="en-US" sz="2800" dirty="0"/>
              <a:t> </a:t>
            </a:r>
            <a:r>
              <a:rPr lang="en-US" sz="2800" dirty="0" err="1"/>
              <a:t>erer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5286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23728" y="40466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KATMA DEĞER VERGİSİ (KDV)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755576" y="1196752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 </a:t>
            </a:r>
            <a:r>
              <a:rPr lang="en-US" dirty="0"/>
              <a:t>KDV’NİN KONUSUNA GİREN HARCAMALAR VE İŞLEMLER </a:t>
            </a:r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 </a:t>
            </a:r>
            <a:r>
              <a:rPr lang="en-US" dirty="0" err="1"/>
              <a:t>katma</a:t>
            </a:r>
            <a:r>
              <a:rPr lang="en-US" dirty="0"/>
              <a:t> </a:t>
            </a:r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vergisine</a:t>
            </a:r>
            <a:r>
              <a:rPr lang="en-US" dirty="0"/>
              <a:t> </a:t>
            </a:r>
            <a:r>
              <a:rPr lang="en-US" dirty="0" err="1"/>
              <a:t>tabidir</a:t>
            </a:r>
            <a:r>
              <a:rPr lang="en-US" dirty="0"/>
              <a:t>: 1. </a:t>
            </a:r>
            <a:r>
              <a:rPr lang="en-US" dirty="0" err="1"/>
              <a:t>Ticari</a:t>
            </a:r>
            <a:r>
              <a:rPr lang="en-US" dirty="0"/>
              <a:t>, </a:t>
            </a:r>
            <a:r>
              <a:rPr lang="en-US" dirty="0" err="1"/>
              <a:t>sınai</a:t>
            </a:r>
            <a:r>
              <a:rPr lang="en-US" dirty="0"/>
              <a:t>, </a:t>
            </a:r>
            <a:r>
              <a:rPr lang="en-US" dirty="0" err="1"/>
              <a:t>zirai</a:t>
            </a:r>
            <a:r>
              <a:rPr lang="en-US" dirty="0"/>
              <a:t> </a:t>
            </a:r>
            <a:r>
              <a:rPr lang="en-US" dirty="0" err="1"/>
              <a:t>faaliyet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faaliyeti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hizmetler</a:t>
            </a:r>
            <a:r>
              <a:rPr lang="en-US" dirty="0"/>
              <a:t> (</a:t>
            </a:r>
            <a:r>
              <a:rPr lang="en-US" dirty="0" err="1"/>
              <a:t>Ariyet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ödünç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sayılmazken</a:t>
            </a:r>
            <a:r>
              <a:rPr lang="en-US" dirty="0"/>
              <a:t>, </a:t>
            </a:r>
            <a:r>
              <a:rPr lang="en-US" dirty="0" err="1"/>
              <a:t>trampa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sayılır</a:t>
            </a:r>
            <a:r>
              <a:rPr lang="en-US" dirty="0"/>
              <a:t>.) </a:t>
            </a:r>
            <a:r>
              <a:rPr lang="en-US" dirty="0">
                <a:solidFill>
                  <a:srgbClr val="FF0000"/>
                </a:solidFill>
              </a:rPr>
              <a:t>2. </a:t>
            </a:r>
            <a:r>
              <a:rPr lang="en-US" dirty="0"/>
              <a:t>Her </a:t>
            </a:r>
            <a:r>
              <a:rPr lang="en-US" dirty="0" err="1"/>
              <a:t>türlü</a:t>
            </a:r>
            <a:r>
              <a:rPr lang="en-US" dirty="0"/>
              <a:t> 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ithalatı</a:t>
            </a:r>
            <a:r>
              <a:rPr lang="en-US" dirty="0"/>
              <a:t> (</a:t>
            </a:r>
            <a:r>
              <a:rPr lang="en-US" dirty="0" err="1"/>
              <a:t>İthalattan</a:t>
            </a:r>
            <a:r>
              <a:rPr lang="en-US" dirty="0"/>
              <a:t> KDV, ÖTV, </a:t>
            </a:r>
            <a:r>
              <a:rPr lang="en-US" dirty="0" err="1"/>
              <a:t>ithalat</a:t>
            </a:r>
            <a:r>
              <a:rPr lang="en-US" dirty="0"/>
              <a:t> </a:t>
            </a:r>
            <a:r>
              <a:rPr lang="en-US" dirty="0" err="1"/>
              <a:t>vergisi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rıhtım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vergiler</a:t>
            </a:r>
            <a:r>
              <a:rPr lang="en-US" dirty="0"/>
              <a:t> </a:t>
            </a:r>
            <a:r>
              <a:rPr lang="en-US" dirty="0" err="1"/>
              <a:t>alınabilir</a:t>
            </a:r>
            <a:r>
              <a:rPr lang="en-US" dirty="0"/>
              <a:t>.) </a:t>
            </a:r>
            <a:r>
              <a:rPr lang="en-US" dirty="0">
                <a:solidFill>
                  <a:srgbClr val="FF0000"/>
                </a:solidFill>
              </a:rPr>
              <a:t>3.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faaliyetlerden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hizmetler</a:t>
            </a:r>
            <a:r>
              <a:rPr lang="en-US" dirty="0"/>
              <a:t>: a. Posta, </a:t>
            </a:r>
            <a:r>
              <a:rPr lang="en-US" dirty="0" err="1"/>
              <a:t>telefon</a:t>
            </a:r>
            <a:r>
              <a:rPr lang="en-US" dirty="0"/>
              <a:t>, </a:t>
            </a:r>
            <a:r>
              <a:rPr lang="en-US" dirty="0" err="1"/>
              <a:t>telgraf</a:t>
            </a:r>
            <a:r>
              <a:rPr lang="en-US" dirty="0"/>
              <a:t>, </a:t>
            </a:r>
            <a:r>
              <a:rPr lang="en-US" dirty="0" err="1"/>
              <a:t>teleks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bunlara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hizmetler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radyo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televizyon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b.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şans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talih</a:t>
            </a:r>
            <a:r>
              <a:rPr lang="en-US" dirty="0"/>
              <a:t> </a:t>
            </a:r>
            <a:r>
              <a:rPr lang="en-US" dirty="0" err="1"/>
              <a:t>oyunlarının</a:t>
            </a:r>
            <a:r>
              <a:rPr lang="en-US" dirty="0"/>
              <a:t> </a:t>
            </a:r>
            <a:r>
              <a:rPr lang="en-US" dirty="0" err="1"/>
              <a:t>tertiplenmesi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oynanması</a:t>
            </a:r>
            <a:r>
              <a:rPr lang="en-US" dirty="0"/>
              <a:t> c. </a:t>
            </a:r>
            <a:r>
              <a:rPr lang="en-US" dirty="0" err="1"/>
              <a:t>Profesyonel</a:t>
            </a:r>
            <a:r>
              <a:rPr lang="en-US" dirty="0"/>
              <a:t> </a:t>
            </a:r>
            <a:r>
              <a:rPr lang="en-US" dirty="0" err="1"/>
              <a:t>sanatçıların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aldığı</a:t>
            </a:r>
            <a:r>
              <a:rPr lang="en-US" dirty="0"/>
              <a:t> </a:t>
            </a:r>
            <a:r>
              <a:rPr lang="en-US" dirty="0" err="1"/>
              <a:t>gösteriler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konserler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profesyonel</a:t>
            </a:r>
            <a:r>
              <a:rPr lang="en-US" dirty="0"/>
              <a:t> </a:t>
            </a:r>
            <a:r>
              <a:rPr lang="en-US" dirty="0" err="1"/>
              <a:t>sporcuların</a:t>
            </a:r>
            <a:r>
              <a:rPr lang="en-US" dirty="0"/>
              <a:t> </a:t>
            </a:r>
            <a:r>
              <a:rPr lang="en-US" dirty="0" err="1"/>
              <a:t>katıldığı</a:t>
            </a:r>
            <a:r>
              <a:rPr lang="en-US" dirty="0"/>
              <a:t> </a:t>
            </a:r>
            <a:r>
              <a:rPr lang="en-US" dirty="0" err="1"/>
              <a:t>sportif</a:t>
            </a:r>
            <a:r>
              <a:rPr lang="en-US" dirty="0"/>
              <a:t> </a:t>
            </a:r>
            <a:r>
              <a:rPr lang="en-US" dirty="0" err="1"/>
              <a:t>faaliyetler</a:t>
            </a:r>
            <a:r>
              <a:rPr lang="en-US" dirty="0"/>
              <a:t>, </a:t>
            </a:r>
            <a:r>
              <a:rPr lang="en-US" dirty="0" err="1"/>
              <a:t>maçlar</a:t>
            </a:r>
            <a:r>
              <a:rPr lang="en-US" dirty="0"/>
              <a:t>, </a:t>
            </a:r>
            <a:r>
              <a:rPr lang="en-US" dirty="0" err="1"/>
              <a:t>yarışlar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yarışmalar</a:t>
            </a:r>
            <a:r>
              <a:rPr lang="en-US" dirty="0"/>
              <a:t> </a:t>
            </a:r>
            <a:r>
              <a:rPr lang="en-US" dirty="0" err="1"/>
              <a:t>tertiplenmesi</a:t>
            </a:r>
            <a:r>
              <a:rPr lang="en-US" dirty="0"/>
              <a:t>, </a:t>
            </a:r>
            <a:r>
              <a:rPr lang="en-US" dirty="0" err="1"/>
              <a:t>gösterilmesi</a:t>
            </a:r>
            <a:r>
              <a:rPr lang="en-US" dirty="0"/>
              <a:t> d. </a:t>
            </a:r>
            <a:r>
              <a:rPr lang="en-US" dirty="0" err="1"/>
              <a:t>Müzayede</a:t>
            </a:r>
            <a:r>
              <a:rPr lang="en-US" dirty="0"/>
              <a:t> </a:t>
            </a:r>
            <a:r>
              <a:rPr lang="en-US" dirty="0" err="1"/>
              <a:t>mahallerinde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gümrük</a:t>
            </a:r>
            <a:r>
              <a:rPr lang="en-US" dirty="0"/>
              <a:t> </a:t>
            </a:r>
            <a:r>
              <a:rPr lang="en-US" dirty="0" err="1"/>
              <a:t>depolarında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satışlar</a:t>
            </a:r>
            <a:r>
              <a:rPr lang="en-US" dirty="0"/>
              <a:t> e. </a:t>
            </a:r>
            <a:r>
              <a:rPr lang="en-US" dirty="0" err="1"/>
              <a:t>Boru</a:t>
            </a:r>
            <a:r>
              <a:rPr lang="en-US" dirty="0"/>
              <a:t> </a:t>
            </a:r>
            <a:r>
              <a:rPr lang="en-US" dirty="0" err="1"/>
              <a:t>hattı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ham petrol,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ürünlerinin</a:t>
            </a:r>
            <a:r>
              <a:rPr lang="en-US" dirty="0"/>
              <a:t> </a:t>
            </a:r>
            <a:r>
              <a:rPr lang="en-US" dirty="0" err="1"/>
              <a:t>taşınmaları</a:t>
            </a:r>
            <a:r>
              <a:rPr lang="en-US" dirty="0"/>
              <a:t> f. </a:t>
            </a:r>
            <a:r>
              <a:rPr lang="en-US" dirty="0" err="1"/>
              <a:t>GVK’nun</a:t>
            </a:r>
            <a:r>
              <a:rPr lang="en-US" dirty="0"/>
              <a:t> 70. </a:t>
            </a:r>
            <a:r>
              <a:rPr lang="en-US" dirty="0" err="1"/>
              <a:t>Maddesinde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hakların</a:t>
            </a:r>
            <a:r>
              <a:rPr lang="en-US" dirty="0"/>
              <a:t> </a:t>
            </a:r>
            <a:r>
              <a:rPr lang="en-US" dirty="0" err="1"/>
              <a:t>kiralanması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6081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27584" y="620688"/>
            <a:ext cx="69127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KDV’NİN MÜKELLEFİ </a:t>
            </a:r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a</a:t>
            </a:r>
            <a:r>
              <a:rPr lang="en-US" sz="2400" dirty="0"/>
              <a:t>. Mal </a:t>
            </a:r>
            <a:r>
              <a:rPr lang="en-US" sz="2400" dirty="0" err="1"/>
              <a:t>teslimi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hizmet</a:t>
            </a:r>
            <a:r>
              <a:rPr lang="en-US" sz="2400" dirty="0"/>
              <a:t> </a:t>
            </a:r>
            <a:r>
              <a:rPr lang="en-US" sz="2400" dirty="0" err="1"/>
              <a:t>ifası</a:t>
            </a:r>
            <a:r>
              <a:rPr lang="en-US" sz="2400" dirty="0"/>
              <a:t> </a:t>
            </a:r>
            <a:r>
              <a:rPr lang="en-US" sz="2400" dirty="0" err="1"/>
              <a:t>hallerinde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işleri</a:t>
            </a:r>
            <a:r>
              <a:rPr lang="en-US" sz="2400" dirty="0"/>
              <a:t> </a:t>
            </a:r>
            <a:r>
              <a:rPr lang="en-US" sz="2400" dirty="0" err="1"/>
              <a:t>yapanlar</a:t>
            </a:r>
            <a:r>
              <a:rPr lang="en-US" sz="2400" dirty="0"/>
              <a:t>, b. </a:t>
            </a:r>
            <a:r>
              <a:rPr lang="en-US" sz="2400" dirty="0" err="1"/>
              <a:t>İthalatta</a:t>
            </a:r>
            <a:r>
              <a:rPr lang="en-US" sz="2400" dirty="0"/>
              <a:t> mal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hizmet</a:t>
            </a:r>
            <a:r>
              <a:rPr lang="en-US" sz="2400" dirty="0"/>
              <a:t> </a:t>
            </a:r>
            <a:r>
              <a:rPr lang="en-US" sz="2400" dirty="0" err="1"/>
              <a:t>ithal</a:t>
            </a:r>
            <a:r>
              <a:rPr lang="en-US" sz="2400" dirty="0"/>
              <a:t> </a:t>
            </a:r>
            <a:r>
              <a:rPr lang="en-US" sz="2400" dirty="0" err="1"/>
              <a:t>edenler</a:t>
            </a:r>
            <a:r>
              <a:rPr lang="en-US" sz="2400" dirty="0"/>
              <a:t>, c. Transit </a:t>
            </a:r>
            <a:r>
              <a:rPr lang="en-US" sz="2400" dirty="0" err="1"/>
              <a:t>taşımalarda</a:t>
            </a:r>
            <a:r>
              <a:rPr lang="en-US" sz="2400" dirty="0"/>
              <a:t> </a:t>
            </a:r>
            <a:r>
              <a:rPr lang="en-US" sz="2400" dirty="0" err="1"/>
              <a:t>gümrük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geçiş</a:t>
            </a:r>
            <a:r>
              <a:rPr lang="en-US" sz="2400" dirty="0"/>
              <a:t> </a:t>
            </a:r>
            <a:r>
              <a:rPr lang="en-US" sz="2400" dirty="0" err="1"/>
              <a:t>işlemine</a:t>
            </a:r>
            <a:r>
              <a:rPr lang="en-US" sz="2400" dirty="0"/>
              <a:t> </a:t>
            </a:r>
            <a:r>
              <a:rPr lang="en-US" sz="2400" dirty="0" err="1"/>
              <a:t>muhatap</a:t>
            </a:r>
            <a:r>
              <a:rPr lang="en-US" sz="2400" dirty="0"/>
              <a:t> </a:t>
            </a:r>
            <a:r>
              <a:rPr lang="en-US" sz="2400" dirty="0" err="1"/>
              <a:t>olanlar</a:t>
            </a:r>
            <a:r>
              <a:rPr lang="en-US" sz="2400" dirty="0"/>
              <a:t>, d. PTT </a:t>
            </a:r>
            <a:r>
              <a:rPr lang="en-US" sz="2400" dirty="0" err="1"/>
              <a:t>İşletme</a:t>
            </a:r>
            <a:r>
              <a:rPr lang="en-US" sz="2400" dirty="0"/>
              <a:t> </a:t>
            </a:r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/>
              <a:t>Müdürlüğü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kurumları</a:t>
            </a:r>
            <a:r>
              <a:rPr lang="en-US" sz="2400" dirty="0"/>
              <a:t>, e. Her </a:t>
            </a:r>
            <a:r>
              <a:rPr lang="en-US" sz="2400" dirty="0" err="1"/>
              <a:t>türlü</a:t>
            </a:r>
            <a:r>
              <a:rPr lang="en-US" sz="2400" dirty="0"/>
              <a:t> </a:t>
            </a:r>
            <a:r>
              <a:rPr lang="en-US" sz="2400" dirty="0" err="1"/>
              <a:t>şans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talih</a:t>
            </a:r>
            <a:r>
              <a:rPr lang="en-US" sz="2400" dirty="0"/>
              <a:t> </a:t>
            </a:r>
            <a:r>
              <a:rPr lang="en-US" sz="2400" dirty="0" err="1"/>
              <a:t>oyunlarını</a:t>
            </a:r>
            <a:r>
              <a:rPr lang="en-US" sz="2400" dirty="0"/>
              <a:t> </a:t>
            </a:r>
            <a:r>
              <a:rPr lang="en-US" sz="2400" dirty="0" err="1"/>
              <a:t>tertip</a:t>
            </a:r>
            <a:r>
              <a:rPr lang="en-US" sz="2400" dirty="0"/>
              <a:t> </a:t>
            </a:r>
            <a:r>
              <a:rPr lang="en-US" sz="2400" dirty="0" err="1"/>
              <a:t>edenler</a:t>
            </a:r>
            <a:r>
              <a:rPr lang="en-US" sz="2400" dirty="0"/>
              <a:t>, f. </a:t>
            </a:r>
            <a:r>
              <a:rPr lang="en-US" sz="2400" dirty="0" err="1"/>
              <a:t>Profesyonel</a:t>
            </a:r>
            <a:r>
              <a:rPr lang="en-US" sz="2400" dirty="0"/>
              <a:t> </a:t>
            </a:r>
            <a:r>
              <a:rPr lang="en-US" sz="2400" dirty="0" err="1"/>
              <a:t>sanatçıların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aldığı</a:t>
            </a:r>
            <a:r>
              <a:rPr lang="en-US" sz="2400" dirty="0"/>
              <a:t> </a:t>
            </a:r>
            <a:r>
              <a:rPr lang="en-US" sz="2400" dirty="0" err="1"/>
              <a:t>gösteriler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konserler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profesyonel</a:t>
            </a:r>
            <a:r>
              <a:rPr lang="en-US" sz="2400" dirty="0"/>
              <a:t> </a:t>
            </a:r>
            <a:r>
              <a:rPr lang="en-US" sz="2400" dirty="0" err="1"/>
              <a:t>sporcuların</a:t>
            </a:r>
            <a:r>
              <a:rPr lang="en-US" sz="2400" dirty="0"/>
              <a:t> </a:t>
            </a:r>
            <a:r>
              <a:rPr lang="en-US" sz="2400" dirty="0" err="1"/>
              <a:t>katıldığı</a:t>
            </a:r>
            <a:r>
              <a:rPr lang="en-US" sz="2400" dirty="0"/>
              <a:t> </a:t>
            </a:r>
            <a:r>
              <a:rPr lang="en-US" sz="2400" dirty="0" err="1"/>
              <a:t>sportif</a:t>
            </a:r>
            <a:r>
              <a:rPr lang="en-US" sz="2400" dirty="0"/>
              <a:t> </a:t>
            </a:r>
            <a:r>
              <a:rPr lang="en-US" sz="2400" dirty="0" err="1"/>
              <a:t>faaliyetler</a:t>
            </a:r>
            <a:r>
              <a:rPr lang="en-US" sz="2400" dirty="0"/>
              <a:t>, </a:t>
            </a:r>
            <a:r>
              <a:rPr lang="en-US" sz="2400" dirty="0" err="1"/>
              <a:t>maçlar</a:t>
            </a:r>
            <a:r>
              <a:rPr lang="en-US" sz="2400" dirty="0"/>
              <a:t>, </a:t>
            </a:r>
            <a:r>
              <a:rPr lang="en-US" sz="2400" dirty="0" err="1"/>
              <a:t>yarışlar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yarışmalar</a:t>
            </a:r>
            <a:r>
              <a:rPr lang="en-US" sz="2400" dirty="0"/>
              <a:t> </a:t>
            </a:r>
            <a:r>
              <a:rPr lang="en-US" sz="2400" dirty="0" err="1"/>
              <a:t>tertiplenmesi</a:t>
            </a:r>
            <a:r>
              <a:rPr lang="en-US" sz="2400" dirty="0"/>
              <a:t>, </a:t>
            </a:r>
            <a:r>
              <a:rPr lang="en-US" sz="2400" dirty="0" err="1"/>
              <a:t>gösterilmesinde</a:t>
            </a:r>
            <a:r>
              <a:rPr lang="en-US" sz="2400" dirty="0"/>
              <a:t> </a:t>
            </a:r>
            <a:r>
              <a:rPr lang="en-US" sz="2400" dirty="0" err="1"/>
              <a:t>bunları</a:t>
            </a:r>
            <a:r>
              <a:rPr lang="en-US" sz="2400" dirty="0"/>
              <a:t> </a:t>
            </a:r>
            <a:r>
              <a:rPr lang="en-US" sz="2400" dirty="0" err="1"/>
              <a:t>tertipleyenler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gösterenler</a:t>
            </a:r>
            <a:r>
              <a:rPr lang="en-US" sz="2400" dirty="0"/>
              <a:t>, g.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Vergisi</a:t>
            </a:r>
            <a:r>
              <a:rPr lang="en-US" sz="2400" dirty="0"/>
              <a:t> </a:t>
            </a:r>
            <a:r>
              <a:rPr lang="en-US" sz="2400" dirty="0" err="1"/>
              <a:t>Kanunu’nun</a:t>
            </a:r>
            <a:r>
              <a:rPr lang="en-US" sz="2400" dirty="0"/>
              <a:t> 70. </a:t>
            </a:r>
            <a:r>
              <a:rPr lang="en-US" sz="2400" dirty="0" err="1"/>
              <a:t>maddesinde</a:t>
            </a:r>
            <a:r>
              <a:rPr lang="en-US" sz="2400" dirty="0"/>
              <a:t> </a:t>
            </a:r>
            <a:r>
              <a:rPr lang="en-US" sz="2400" dirty="0" err="1"/>
              <a:t>belirtilen</a:t>
            </a:r>
            <a:r>
              <a:rPr lang="en-US" sz="2400" dirty="0"/>
              <a:t> mal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hakları</a:t>
            </a:r>
            <a:r>
              <a:rPr lang="en-US" sz="2400" dirty="0"/>
              <a:t> </a:t>
            </a:r>
            <a:r>
              <a:rPr lang="en-US" sz="2400" dirty="0" err="1"/>
              <a:t>kiraya</a:t>
            </a:r>
            <a:r>
              <a:rPr lang="en-US" sz="2400" dirty="0"/>
              <a:t> </a:t>
            </a:r>
            <a:r>
              <a:rPr lang="en-US" sz="2400" dirty="0" err="1"/>
              <a:t>verenler</a:t>
            </a:r>
            <a:r>
              <a:rPr lang="en-US" sz="2400" dirty="0"/>
              <a:t>, h. </a:t>
            </a:r>
            <a:r>
              <a:rPr lang="en-US" sz="2400" dirty="0" err="1"/>
              <a:t>İsteğe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mükellefiyette</a:t>
            </a:r>
            <a:r>
              <a:rPr lang="en-US" sz="2400" dirty="0"/>
              <a:t> </a:t>
            </a:r>
            <a:r>
              <a:rPr lang="en-US" sz="2400" dirty="0" err="1"/>
              <a:t>talepte</a:t>
            </a:r>
            <a:r>
              <a:rPr lang="en-US" sz="2400" dirty="0"/>
              <a:t> </a:t>
            </a:r>
            <a:r>
              <a:rPr lang="en-US" sz="2400" dirty="0" err="1"/>
              <a:t>bulunanlardır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5862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43608" y="764704"/>
            <a:ext cx="64087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KDV’NİN SORUMLUSU </a:t>
            </a:r>
            <a:endParaRPr lang="tr-TR" sz="3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1</a:t>
            </a:r>
            <a:r>
              <a:rPr lang="en-US" sz="2000" dirty="0"/>
              <a:t>) </a:t>
            </a:r>
            <a:r>
              <a:rPr lang="en-US" sz="2000" dirty="0" err="1"/>
              <a:t>Mükellefin</a:t>
            </a:r>
            <a:r>
              <a:rPr lang="en-US" sz="2000" dirty="0"/>
              <a:t> </a:t>
            </a:r>
            <a:r>
              <a:rPr lang="en-US" sz="2000" dirty="0" err="1"/>
              <a:t>Türkiye</a:t>
            </a:r>
            <a:r>
              <a:rPr lang="en-US" sz="2000" dirty="0"/>
              <a:t> </a:t>
            </a:r>
            <a:r>
              <a:rPr lang="en-US" sz="2000" dirty="0" err="1"/>
              <a:t>içinde</a:t>
            </a:r>
            <a:r>
              <a:rPr lang="en-US" sz="2000" dirty="0"/>
              <a:t> </a:t>
            </a:r>
            <a:r>
              <a:rPr lang="en-US" sz="2000" dirty="0" err="1"/>
              <a:t>ikametgahının</a:t>
            </a:r>
            <a:r>
              <a:rPr lang="en-US" sz="2000" dirty="0"/>
              <a:t>, </a:t>
            </a:r>
            <a:r>
              <a:rPr lang="en-US" sz="2000" dirty="0" err="1"/>
              <a:t>iş</a:t>
            </a:r>
            <a:r>
              <a:rPr lang="en-US" sz="2000" dirty="0"/>
              <a:t> </a:t>
            </a:r>
            <a:r>
              <a:rPr lang="en-US" sz="2000" dirty="0" err="1"/>
              <a:t>yerinin</a:t>
            </a:r>
            <a:r>
              <a:rPr lang="en-US" sz="2000" dirty="0"/>
              <a:t>, </a:t>
            </a:r>
            <a:r>
              <a:rPr lang="en-US" sz="2000" dirty="0" err="1"/>
              <a:t>kanuni</a:t>
            </a:r>
            <a:r>
              <a:rPr lang="en-US" sz="2000" dirty="0"/>
              <a:t> </a:t>
            </a:r>
            <a:r>
              <a:rPr lang="en-US" sz="2000" dirty="0" err="1"/>
              <a:t>merkezi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iş</a:t>
            </a:r>
            <a:r>
              <a:rPr lang="en-US" sz="2000" dirty="0"/>
              <a:t> </a:t>
            </a:r>
            <a:r>
              <a:rPr lang="en-US" sz="2000" dirty="0" err="1"/>
              <a:t>merkezinin</a:t>
            </a:r>
            <a:r>
              <a:rPr lang="en-US" sz="2000" dirty="0"/>
              <a:t> </a:t>
            </a:r>
            <a:r>
              <a:rPr lang="en-US" sz="2000" dirty="0" err="1"/>
              <a:t>bulunmaması</a:t>
            </a:r>
            <a:r>
              <a:rPr lang="en-US" sz="2000" dirty="0"/>
              <a:t> </a:t>
            </a:r>
            <a:r>
              <a:rPr lang="en-US" sz="2000" dirty="0" err="1"/>
              <a:t>hallerinde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gerekli</a:t>
            </a:r>
            <a:r>
              <a:rPr lang="en-US" sz="2000" dirty="0"/>
              <a:t> </a:t>
            </a:r>
            <a:r>
              <a:rPr lang="en-US" sz="2000" dirty="0" err="1"/>
              <a:t>görülen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hallerde</a:t>
            </a:r>
            <a:r>
              <a:rPr lang="en-US" sz="2000" dirty="0"/>
              <a:t> </a:t>
            </a:r>
            <a:r>
              <a:rPr lang="en-US" sz="2000" dirty="0" err="1"/>
              <a:t>Maliye</a:t>
            </a:r>
            <a:r>
              <a:rPr lang="en-US" sz="2000" dirty="0"/>
              <a:t> </a:t>
            </a:r>
            <a:r>
              <a:rPr lang="en-US" sz="2000" dirty="0" err="1"/>
              <a:t>Bakanlığı</a:t>
            </a:r>
            <a:r>
              <a:rPr lang="en-US" sz="2000" dirty="0"/>
              <a:t>, </a:t>
            </a:r>
            <a:r>
              <a:rPr lang="en-US" sz="2000" dirty="0" err="1"/>
              <a:t>vergi</a:t>
            </a:r>
            <a:r>
              <a:rPr lang="en-US" sz="2000" dirty="0"/>
              <a:t> </a:t>
            </a:r>
            <a:r>
              <a:rPr lang="en-US" sz="2000" dirty="0" err="1"/>
              <a:t>alacağının</a:t>
            </a:r>
            <a:r>
              <a:rPr lang="en-US" sz="2000" dirty="0"/>
              <a:t> </a:t>
            </a:r>
            <a:r>
              <a:rPr lang="en-US" sz="2000" dirty="0" err="1"/>
              <a:t>emniyet</a:t>
            </a:r>
            <a:r>
              <a:rPr lang="en-US" sz="2000" dirty="0"/>
              <a:t> </a:t>
            </a:r>
            <a:r>
              <a:rPr lang="en-US" sz="2000" dirty="0" err="1"/>
              <a:t>altına</a:t>
            </a:r>
            <a:r>
              <a:rPr lang="en-US" sz="2000" dirty="0"/>
              <a:t> </a:t>
            </a:r>
            <a:r>
              <a:rPr lang="en-US" sz="2000" dirty="0" err="1"/>
              <a:t>alınması</a:t>
            </a:r>
            <a:r>
              <a:rPr lang="en-US" sz="2000" dirty="0"/>
              <a:t> </a:t>
            </a:r>
            <a:r>
              <a:rPr lang="en-US" sz="2000" dirty="0" err="1"/>
              <a:t>amacıyla</a:t>
            </a:r>
            <a:r>
              <a:rPr lang="en-US" sz="2000" dirty="0"/>
              <a:t>, </a:t>
            </a:r>
            <a:r>
              <a:rPr lang="en-US" sz="2000" dirty="0" err="1"/>
              <a:t>vergiye</a:t>
            </a:r>
            <a:r>
              <a:rPr lang="en-US" sz="2000" dirty="0"/>
              <a:t> </a:t>
            </a:r>
            <a:r>
              <a:rPr lang="en-US" sz="2000" dirty="0" err="1"/>
              <a:t>tabi</a:t>
            </a:r>
            <a:r>
              <a:rPr lang="en-US" sz="2000" dirty="0"/>
              <a:t> </a:t>
            </a:r>
            <a:r>
              <a:rPr lang="en-US" sz="2000" dirty="0" err="1"/>
              <a:t>işlemlere</a:t>
            </a:r>
            <a:r>
              <a:rPr lang="en-US" sz="2000" dirty="0"/>
              <a:t> </a:t>
            </a:r>
            <a:r>
              <a:rPr lang="en-US" sz="2000" dirty="0" err="1"/>
              <a:t>taraf</a:t>
            </a:r>
            <a:r>
              <a:rPr lang="en-US" sz="2000" dirty="0"/>
              <a:t> </a:t>
            </a:r>
            <a:r>
              <a:rPr lang="en-US" sz="2000" dirty="0" err="1"/>
              <a:t>olanları</a:t>
            </a:r>
            <a:r>
              <a:rPr lang="en-US" sz="2000" dirty="0"/>
              <a:t> </a:t>
            </a:r>
            <a:r>
              <a:rPr lang="en-US" sz="2000" dirty="0" err="1"/>
              <a:t>verginin</a:t>
            </a:r>
            <a:r>
              <a:rPr lang="en-US" sz="2000" dirty="0"/>
              <a:t> </a:t>
            </a:r>
            <a:r>
              <a:rPr lang="en-US" sz="2000" dirty="0" err="1"/>
              <a:t>ödenmesinden</a:t>
            </a:r>
            <a:r>
              <a:rPr lang="en-US" sz="2000" dirty="0"/>
              <a:t> </a:t>
            </a:r>
            <a:r>
              <a:rPr lang="en-US" sz="2000" dirty="0" err="1"/>
              <a:t>sorumlu</a:t>
            </a:r>
            <a:r>
              <a:rPr lang="en-US" sz="2000" dirty="0"/>
              <a:t> </a:t>
            </a:r>
            <a:r>
              <a:rPr lang="en-US" sz="2000" dirty="0" err="1"/>
              <a:t>tutabilir</a:t>
            </a:r>
            <a:r>
              <a:rPr lang="en-US" sz="2000" dirty="0"/>
              <a:t>. 2) </a:t>
            </a:r>
            <a:r>
              <a:rPr lang="en-US" sz="2000" dirty="0" err="1"/>
              <a:t>Fiili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kaydi</a:t>
            </a:r>
            <a:r>
              <a:rPr lang="en-US" sz="2000" dirty="0"/>
              <a:t> </a:t>
            </a:r>
            <a:r>
              <a:rPr lang="en-US" sz="2000" dirty="0" err="1"/>
              <a:t>envanter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</a:t>
            </a:r>
            <a:r>
              <a:rPr lang="en-US" sz="2000" dirty="0" err="1"/>
              <a:t>belgesiz</a:t>
            </a:r>
            <a:r>
              <a:rPr lang="en-US" sz="2000" dirty="0"/>
              <a:t> mal </a:t>
            </a:r>
            <a:r>
              <a:rPr lang="en-US" sz="2000" dirty="0" err="1"/>
              <a:t>bulundurulduğu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belgesiz</a:t>
            </a:r>
            <a:r>
              <a:rPr lang="en-US" sz="2000" dirty="0"/>
              <a:t> </a:t>
            </a:r>
            <a:r>
              <a:rPr lang="en-US" sz="2000" dirty="0" err="1"/>
              <a:t>hizmet</a:t>
            </a:r>
            <a:r>
              <a:rPr lang="en-US" sz="2000" dirty="0"/>
              <a:t> satın </a:t>
            </a:r>
            <a:r>
              <a:rPr lang="en-US" sz="2000" dirty="0" err="1"/>
              <a:t>alındığının</a:t>
            </a:r>
            <a:r>
              <a:rPr lang="en-US" sz="2000" dirty="0"/>
              <a:t> </a:t>
            </a:r>
            <a:r>
              <a:rPr lang="en-US" sz="2000" dirty="0" err="1"/>
              <a:t>tespiti</a:t>
            </a:r>
            <a:r>
              <a:rPr lang="en-US" sz="2000" dirty="0"/>
              <a:t> </a:t>
            </a:r>
            <a:r>
              <a:rPr lang="en-US" sz="2000" dirty="0" err="1"/>
              <a:t>halinde</a:t>
            </a:r>
            <a:r>
              <a:rPr lang="en-US" sz="2000" dirty="0"/>
              <a:t>,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alışlar</a:t>
            </a:r>
            <a:r>
              <a:rPr lang="en-US" sz="2000" dirty="0"/>
              <a:t> </a:t>
            </a:r>
            <a:r>
              <a:rPr lang="en-US" sz="2000" dirty="0" err="1"/>
              <a:t>nedeniyle</a:t>
            </a:r>
            <a:r>
              <a:rPr lang="en-US" sz="2000" dirty="0"/>
              <a:t> </a:t>
            </a:r>
            <a:r>
              <a:rPr lang="en-US" sz="2000" dirty="0" err="1"/>
              <a:t>ziyaa</a:t>
            </a:r>
            <a:r>
              <a:rPr lang="en-US" sz="2000" dirty="0"/>
              <a:t> </a:t>
            </a:r>
            <a:r>
              <a:rPr lang="en-US" sz="2000" dirty="0" err="1"/>
              <a:t>uğratılan</a:t>
            </a:r>
            <a:r>
              <a:rPr lang="en-US" sz="2000" dirty="0"/>
              <a:t> </a:t>
            </a:r>
            <a:r>
              <a:rPr lang="en-US" sz="2000" dirty="0" err="1"/>
              <a:t>katma</a:t>
            </a:r>
            <a:r>
              <a:rPr lang="en-US" sz="2000" dirty="0"/>
              <a:t> </a:t>
            </a:r>
            <a:r>
              <a:rPr lang="en-US" sz="2000" dirty="0" err="1"/>
              <a:t>değer</a:t>
            </a:r>
            <a:r>
              <a:rPr lang="en-US" sz="2000" dirty="0"/>
              <a:t> </a:t>
            </a:r>
            <a:r>
              <a:rPr lang="en-US" sz="2000" dirty="0" err="1"/>
              <a:t>vergisi</a:t>
            </a:r>
            <a:r>
              <a:rPr lang="en-US" sz="2000" dirty="0"/>
              <a:t>, </a:t>
            </a:r>
            <a:r>
              <a:rPr lang="en-US" sz="2000" dirty="0" err="1"/>
              <a:t>belgesiz</a:t>
            </a:r>
            <a:r>
              <a:rPr lang="en-US" sz="2000" dirty="0"/>
              <a:t> mal </a:t>
            </a:r>
            <a:r>
              <a:rPr lang="en-US" sz="2000" dirty="0" err="1"/>
              <a:t>bulunduran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hizmet</a:t>
            </a:r>
            <a:r>
              <a:rPr lang="en-US" sz="2000" dirty="0"/>
              <a:t> satın </a:t>
            </a:r>
            <a:r>
              <a:rPr lang="en-US" sz="2000" dirty="0" err="1"/>
              <a:t>alan</a:t>
            </a:r>
            <a:r>
              <a:rPr lang="en-US" sz="2000" dirty="0"/>
              <a:t> </a:t>
            </a:r>
            <a:r>
              <a:rPr lang="en-US" sz="2000" dirty="0" err="1"/>
              <a:t>mükelleften</a:t>
            </a:r>
            <a:r>
              <a:rPr lang="en-US" sz="2000" dirty="0"/>
              <a:t> </a:t>
            </a:r>
            <a:r>
              <a:rPr lang="en-US" sz="2000" dirty="0" err="1"/>
              <a:t>alınır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2236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94240" cy="1143000"/>
          </a:xfrm>
        </p:spPr>
        <p:txBody>
          <a:bodyPr/>
          <a:lstStyle/>
          <a:p>
            <a:pPr algn="ctr"/>
            <a:r>
              <a:rPr lang="tr-TR" sz="3200" dirty="0">
                <a:solidFill>
                  <a:srgbClr val="FF0000"/>
                </a:solidFill>
              </a:rPr>
              <a:t>Bir otomobilin alım fiyatını neler oluşturuyor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83568" y="1628800"/>
            <a:ext cx="5616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 smtClean="0"/>
              <a:t>1.DENGESİZ DOLAR KURU</a:t>
            </a:r>
          </a:p>
          <a:p>
            <a:r>
              <a:rPr lang="tr-TR" sz="2400" b="1" i="1" dirty="0" smtClean="0"/>
              <a:t>2.VERGİLER VE ÖTV</a:t>
            </a:r>
          </a:p>
          <a:p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04946"/>
            <a:ext cx="3848637" cy="1848108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115616" y="4869160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ANAHTAR TESLİM FİYATI:1.014.500</a:t>
            </a:r>
          </a:p>
          <a:p>
            <a:r>
              <a:rPr lang="tr-TR" dirty="0" smtClean="0"/>
              <a:t>VERGİLER HARİÇ FİYATI:476.507 TL</a:t>
            </a:r>
          </a:p>
          <a:p>
            <a:r>
              <a:rPr lang="tr-TR" dirty="0" smtClean="0"/>
              <a:t>ÖTV ORANI : %80</a:t>
            </a:r>
          </a:p>
          <a:p>
            <a:r>
              <a:rPr lang="tr-TR" dirty="0" smtClean="0"/>
              <a:t>TÜRKİYE’YE GİRİŞ FİYATI :537.993 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5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123728" y="620688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i="1" dirty="0" smtClean="0"/>
              <a:t>KAYNAKÇA </a:t>
            </a:r>
            <a:endParaRPr lang="en-US" sz="4400" b="1" i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611560" y="1700808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https://www.mevzuat.gov.tr/mevzuat?MevzuatNo=5520&amp;MevzuatTur=1&amp;MevzuatTertip=5</a:t>
            </a:r>
          </a:p>
          <a:p>
            <a:endParaRPr lang="en-US" dirty="0"/>
          </a:p>
          <a:p>
            <a:r>
              <a:rPr lang="en-US" dirty="0"/>
              <a:t>file:///C:/Users/Hakan/Downloads/Turk%20Vergi%20Sistemi%20(2019%20Guncel).pdf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https://ozbekcpa.com/tr/turkiyede-vergi-sistemi/</a:t>
            </a:r>
          </a:p>
          <a:p>
            <a:endParaRPr lang="en-US" dirty="0"/>
          </a:p>
          <a:p>
            <a:r>
              <a:rPr lang="en-US" dirty="0"/>
              <a:t>https://fiyat.mercedes-benz.com.tr/model/cla/fiyat/2022</a:t>
            </a:r>
          </a:p>
        </p:txBody>
      </p:sp>
    </p:spTree>
    <p:extLst>
      <p:ext uri="{BB962C8B-B14F-4D97-AF65-F5344CB8AC3E}">
        <p14:creationId xmlns:p14="http://schemas.microsoft.com/office/powerpoint/2010/main" val="228233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259632" y="1916832"/>
            <a:ext cx="6400800" cy="3474720"/>
          </a:xfrm>
        </p:spPr>
        <p:txBody>
          <a:bodyPr>
            <a:noAutofit/>
          </a:bodyPr>
          <a:lstStyle/>
          <a:p>
            <a:r>
              <a:rPr lang="en-US" sz="2400" b="1" i="1" dirty="0" err="1" smtClean="0"/>
              <a:t>Bir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ülkede</a:t>
            </a:r>
            <a:r>
              <a:rPr lang="en-US" sz="2400" b="1" i="1" dirty="0"/>
              <a:t>, belli </a:t>
            </a:r>
            <a:r>
              <a:rPr lang="en-US" sz="2400" b="1" i="1" dirty="0" err="1"/>
              <a:t>bir</a:t>
            </a:r>
            <a:r>
              <a:rPr lang="en-US" sz="2400" b="1" i="1" dirty="0"/>
              <a:t> </a:t>
            </a:r>
            <a:r>
              <a:rPr lang="en-US" sz="2400" b="1" i="1" dirty="0" err="1"/>
              <a:t>dönemde</a:t>
            </a:r>
            <a:r>
              <a:rPr lang="en-US" sz="2400" b="1" i="1" dirty="0"/>
              <a:t> </a:t>
            </a:r>
            <a:r>
              <a:rPr lang="en-US" sz="2400" b="1" i="1" dirty="0" err="1"/>
              <a:t>uygulanmakta</a:t>
            </a:r>
            <a:r>
              <a:rPr lang="en-US" sz="2400" b="1" i="1" dirty="0"/>
              <a:t> </a:t>
            </a:r>
            <a:r>
              <a:rPr lang="en-US" sz="2400" b="1" i="1" dirty="0" err="1"/>
              <a:t>olan</a:t>
            </a:r>
            <a:r>
              <a:rPr lang="en-US" sz="2400" b="1" i="1" dirty="0"/>
              <a:t> </a:t>
            </a:r>
            <a:r>
              <a:rPr lang="en-US" sz="2400" b="1" i="1" dirty="0" err="1"/>
              <a:t>vergilerin</a:t>
            </a:r>
            <a:r>
              <a:rPr lang="en-US" sz="2400" b="1" i="1" dirty="0"/>
              <a:t> </a:t>
            </a:r>
            <a:r>
              <a:rPr lang="en-US" sz="2400" b="1" i="1" dirty="0" err="1"/>
              <a:t>bütününe</a:t>
            </a:r>
            <a:r>
              <a:rPr lang="en-US" sz="2400" b="1" i="1" dirty="0"/>
              <a:t> “</a:t>
            </a:r>
            <a:r>
              <a:rPr lang="en-US" sz="2400" b="1" i="1" dirty="0" err="1"/>
              <a:t>vergi</a:t>
            </a:r>
            <a:r>
              <a:rPr lang="en-US" sz="2400" b="1" i="1" dirty="0"/>
              <a:t> </a:t>
            </a:r>
            <a:r>
              <a:rPr lang="en-US" sz="2400" b="1" i="1" dirty="0" err="1"/>
              <a:t>sistemi</a:t>
            </a:r>
            <a:r>
              <a:rPr lang="en-US" sz="2400" b="1" i="1" dirty="0"/>
              <a:t>” </a:t>
            </a:r>
            <a:r>
              <a:rPr lang="en-US" sz="2400" b="1" i="1" dirty="0" err="1"/>
              <a:t>denilmektedir</a:t>
            </a:r>
            <a:r>
              <a:rPr lang="en-US" sz="2400" b="1" i="1" dirty="0"/>
              <a:t>. </a:t>
            </a:r>
            <a:r>
              <a:rPr lang="en-US" sz="2400" b="1" i="1" dirty="0" err="1"/>
              <a:t>Türk</a:t>
            </a:r>
            <a:r>
              <a:rPr lang="en-US" sz="2400" b="1" i="1" dirty="0"/>
              <a:t> </a:t>
            </a:r>
            <a:r>
              <a:rPr lang="en-US" sz="2400" b="1" i="1" dirty="0" err="1"/>
              <a:t>vergi</a:t>
            </a:r>
            <a:r>
              <a:rPr lang="en-US" sz="2400" b="1" i="1" dirty="0"/>
              <a:t> </a:t>
            </a:r>
            <a:r>
              <a:rPr lang="en-US" sz="2400" b="1" i="1" dirty="0" err="1"/>
              <a:t>sistemi</a:t>
            </a:r>
            <a:r>
              <a:rPr lang="en-US" sz="2400" b="1" i="1" dirty="0"/>
              <a:t> </a:t>
            </a:r>
            <a:r>
              <a:rPr lang="en-US" sz="2400" b="1" i="1" dirty="0" err="1"/>
              <a:t>çoklu</a:t>
            </a:r>
            <a:r>
              <a:rPr lang="en-US" sz="2400" b="1" i="1" dirty="0"/>
              <a:t> </a:t>
            </a:r>
            <a:r>
              <a:rPr lang="en-US" sz="2400" b="1" i="1" dirty="0" err="1"/>
              <a:t>vergi</a:t>
            </a:r>
            <a:r>
              <a:rPr lang="en-US" sz="2400" b="1" i="1" dirty="0"/>
              <a:t> </a:t>
            </a:r>
            <a:r>
              <a:rPr lang="en-US" sz="2400" b="1" i="1" dirty="0" err="1"/>
              <a:t>sistemidir</a:t>
            </a:r>
            <a:r>
              <a:rPr lang="en-US" sz="2400" b="1" i="1" dirty="0"/>
              <a:t>, </a:t>
            </a:r>
            <a:r>
              <a:rPr lang="en-US" sz="2400" b="1" i="1" dirty="0" err="1"/>
              <a:t>yani</a:t>
            </a:r>
            <a:r>
              <a:rPr lang="en-US" sz="2400" b="1" i="1" dirty="0"/>
              <a:t> </a:t>
            </a:r>
            <a:r>
              <a:rPr lang="en-US" sz="2400" b="1" i="1" dirty="0" err="1"/>
              <a:t>harcama</a:t>
            </a:r>
            <a:r>
              <a:rPr lang="en-US" sz="2400" b="1" i="1" dirty="0"/>
              <a:t>, </a:t>
            </a:r>
            <a:r>
              <a:rPr lang="en-US" sz="2400" b="1" i="1" dirty="0" err="1"/>
              <a:t>gelir</a:t>
            </a:r>
            <a:r>
              <a:rPr lang="en-US" sz="2400" b="1" i="1" dirty="0"/>
              <a:t> </a:t>
            </a:r>
            <a:r>
              <a:rPr lang="en-US" sz="2400" b="1" i="1" dirty="0" err="1"/>
              <a:t>ve</a:t>
            </a:r>
            <a:r>
              <a:rPr lang="en-US" sz="2400" b="1" i="1" dirty="0"/>
              <a:t> </a:t>
            </a:r>
            <a:r>
              <a:rPr lang="en-US" sz="2400" b="1" i="1" dirty="0" err="1"/>
              <a:t>servetten</a:t>
            </a:r>
            <a:r>
              <a:rPr lang="en-US" sz="2400" b="1" i="1" dirty="0"/>
              <a:t> </a:t>
            </a:r>
            <a:r>
              <a:rPr lang="en-US" sz="2400" b="1" i="1" dirty="0" err="1"/>
              <a:t>oluşan</a:t>
            </a:r>
            <a:r>
              <a:rPr lang="en-US" sz="2400" b="1" i="1" dirty="0"/>
              <a:t> </a:t>
            </a:r>
            <a:r>
              <a:rPr lang="en-US" sz="2400" b="1" i="1" dirty="0" err="1"/>
              <a:t>bütün</a:t>
            </a:r>
            <a:r>
              <a:rPr lang="en-US" sz="2400" b="1" i="1" dirty="0"/>
              <a:t> </a:t>
            </a:r>
            <a:r>
              <a:rPr lang="en-US" sz="2400" b="1" i="1" dirty="0" err="1"/>
              <a:t>iktisadi</a:t>
            </a:r>
            <a:r>
              <a:rPr lang="en-US" sz="2400" b="1" i="1" dirty="0"/>
              <a:t> </a:t>
            </a:r>
            <a:r>
              <a:rPr lang="en-US" sz="2400" b="1" i="1" dirty="0" err="1"/>
              <a:t>kaynaklar</a:t>
            </a:r>
            <a:r>
              <a:rPr lang="en-US" sz="2400" b="1" i="1" dirty="0"/>
              <a:t> </a:t>
            </a:r>
            <a:r>
              <a:rPr lang="en-US" sz="2400" b="1" i="1" dirty="0" err="1"/>
              <a:t>ve</a:t>
            </a:r>
            <a:r>
              <a:rPr lang="en-US" sz="2400" b="1" i="1" dirty="0"/>
              <a:t> </a:t>
            </a:r>
            <a:r>
              <a:rPr lang="en-US" sz="2400" b="1" i="1" dirty="0" err="1"/>
              <a:t>konular</a:t>
            </a:r>
            <a:r>
              <a:rPr lang="en-US" sz="2400" b="1" i="1" dirty="0"/>
              <a:t> </a:t>
            </a:r>
            <a:r>
              <a:rPr lang="en-US" sz="2400" b="1" i="1" dirty="0" err="1"/>
              <a:t>vergiye</a:t>
            </a:r>
            <a:r>
              <a:rPr lang="en-US" sz="2400" b="1" i="1" dirty="0"/>
              <a:t> </a:t>
            </a:r>
            <a:r>
              <a:rPr lang="en-US" sz="2400" b="1" i="1" dirty="0" err="1"/>
              <a:t>tabidir</a:t>
            </a:r>
            <a:r>
              <a:rPr lang="en-US" sz="2400" b="1" i="1" dirty="0"/>
              <a:t>. </a:t>
            </a:r>
            <a:r>
              <a:rPr lang="en-US" sz="2400" b="1" i="1" dirty="0" err="1"/>
              <a:t>Çoklu</a:t>
            </a:r>
            <a:r>
              <a:rPr lang="en-US" sz="2400" b="1" i="1" dirty="0"/>
              <a:t> </a:t>
            </a:r>
            <a:r>
              <a:rPr lang="en-US" sz="2400" b="1" i="1" dirty="0" err="1"/>
              <a:t>vergi</a:t>
            </a:r>
            <a:r>
              <a:rPr lang="en-US" sz="2400" b="1" i="1" dirty="0"/>
              <a:t> </a:t>
            </a:r>
            <a:r>
              <a:rPr lang="en-US" sz="2400" b="1" i="1" dirty="0" err="1"/>
              <a:t>sistemi</a:t>
            </a:r>
            <a:r>
              <a:rPr lang="en-US" sz="2400" b="1" i="1" dirty="0"/>
              <a:t> </a:t>
            </a:r>
            <a:r>
              <a:rPr lang="en-US" sz="2400" b="1" i="1" dirty="0" err="1"/>
              <a:t>içindeki</a:t>
            </a:r>
            <a:r>
              <a:rPr lang="en-US" sz="2400" b="1" i="1" dirty="0"/>
              <a:t> </a:t>
            </a:r>
            <a:r>
              <a:rPr lang="en-US" sz="2400" b="1" i="1" dirty="0" err="1"/>
              <a:t>bütün</a:t>
            </a:r>
            <a:r>
              <a:rPr lang="en-US" sz="2400" b="1" i="1" dirty="0"/>
              <a:t> </a:t>
            </a:r>
            <a:r>
              <a:rPr lang="en-US" sz="2400" b="1" i="1" dirty="0" err="1"/>
              <a:t>vergiler</a:t>
            </a:r>
            <a:r>
              <a:rPr lang="en-US" sz="2400" b="1" i="1" dirty="0"/>
              <a:t> </a:t>
            </a:r>
            <a:r>
              <a:rPr lang="en-US" sz="2400" b="1" i="1" dirty="0" err="1"/>
              <a:t>dolaysız</a:t>
            </a:r>
            <a:r>
              <a:rPr lang="en-US" sz="2400" b="1" i="1" dirty="0"/>
              <a:t> </a:t>
            </a:r>
            <a:r>
              <a:rPr lang="en-US" sz="2400" b="1" i="1" dirty="0" err="1"/>
              <a:t>vergiler</a:t>
            </a:r>
            <a:r>
              <a:rPr lang="en-US" sz="2400" b="1" i="1" dirty="0"/>
              <a:t> </a:t>
            </a:r>
            <a:r>
              <a:rPr lang="en-US" sz="2400" b="1" i="1" dirty="0" err="1"/>
              <a:t>ve</a:t>
            </a:r>
            <a:r>
              <a:rPr lang="en-US" sz="2400" b="1" i="1" dirty="0"/>
              <a:t> </a:t>
            </a:r>
            <a:r>
              <a:rPr lang="en-US" sz="2400" b="1" i="1" dirty="0" err="1"/>
              <a:t>dolaylı</a:t>
            </a:r>
            <a:r>
              <a:rPr lang="en-US" sz="2400" b="1" i="1" dirty="0"/>
              <a:t> </a:t>
            </a:r>
            <a:r>
              <a:rPr lang="en-US" sz="2400" b="1" i="1" dirty="0" err="1"/>
              <a:t>vergiler</a:t>
            </a:r>
            <a:r>
              <a:rPr lang="en-US" sz="2400" b="1" i="1" dirty="0"/>
              <a:t> </a:t>
            </a:r>
            <a:r>
              <a:rPr lang="en-US" sz="2400" b="1" i="1" dirty="0" err="1"/>
              <a:t>olmak</a:t>
            </a:r>
            <a:r>
              <a:rPr lang="en-US" sz="2400" b="1" i="1" dirty="0"/>
              <a:t> </a:t>
            </a:r>
            <a:r>
              <a:rPr lang="en-US" sz="2400" b="1" i="1" dirty="0" err="1"/>
              <a:t>üzere</a:t>
            </a:r>
            <a:r>
              <a:rPr lang="en-US" sz="2400" b="1" i="1" dirty="0"/>
              <a:t> </a:t>
            </a:r>
            <a:r>
              <a:rPr lang="en-US" sz="2400" b="1" i="1" dirty="0" err="1"/>
              <a:t>iki</a:t>
            </a:r>
            <a:r>
              <a:rPr lang="en-US" sz="2400" b="1" i="1" dirty="0"/>
              <a:t> </a:t>
            </a:r>
            <a:r>
              <a:rPr lang="en-US" sz="2400" b="1" i="1" dirty="0" err="1"/>
              <a:t>ana</a:t>
            </a:r>
            <a:r>
              <a:rPr lang="en-US" sz="2400" b="1" i="1" dirty="0"/>
              <a:t> </a:t>
            </a:r>
            <a:r>
              <a:rPr lang="en-US" sz="2400" b="1" i="1" dirty="0" err="1"/>
              <a:t>gruba</a:t>
            </a:r>
            <a:r>
              <a:rPr lang="en-US" sz="2400" b="1" i="1" dirty="0"/>
              <a:t> </a:t>
            </a:r>
            <a:r>
              <a:rPr lang="en-US" sz="2400" b="1" i="1" dirty="0" err="1"/>
              <a:t>ayrılır</a:t>
            </a:r>
            <a:r>
              <a:rPr lang="en-US" sz="2400" b="1" i="1" dirty="0"/>
              <a:t>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691680" y="112474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i="1" dirty="0" smtClean="0"/>
              <a:t>TÜRK VERGİ SİSTEMİ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32604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0" y="404664"/>
            <a:ext cx="7961176" cy="5865514"/>
          </a:xfrm>
        </p:spPr>
      </p:pic>
    </p:spTree>
    <p:extLst>
      <p:ext uri="{BB962C8B-B14F-4D97-AF65-F5344CB8AC3E}">
        <p14:creationId xmlns:p14="http://schemas.microsoft.com/office/powerpoint/2010/main" val="220169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259632" y="1916832"/>
            <a:ext cx="6400800" cy="3474720"/>
          </a:xfrm>
        </p:spPr>
        <p:txBody>
          <a:bodyPr>
            <a:noAutofit/>
          </a:bodyPr>
          <a:lstStyle/>
          <a:p>
            <a:r>
              <a:rPr lang="en-US" sz="2000" b="1" i="1" dirty="0" err="1" smtClean="0"/>
              <a:t>Gelir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vergisinin</a:t>
            </a:r>
            <a:r>
              <a:rPr lang="en-US" sz="2000" b="1" i="1" dirty="0"/>
              <a:t> </a:t>
            </a:r>
            <a:r>
              <a:rPr lang="en-US" sz="2000" b="1" i="1" dirty="0" err="1"/>
              <a:t>konusu</a:t>
            </a:r>
            <a:r>
              <a:rPr lang="en-US" sz="2000" b="1" i="1" dirty="0"/>
              <a:t> </a:t>
            </a:r>
            <a:r>
              <a:rPr lang="en-US" sz="2000" b="1" i="1" dirty="0" err="1"/>
              <a:t>gelirdir</a:t>
            </a:r>
            <a:r>
              <a:rPr lang="en-US" sz="2000" b="1" i="1" dirty="0"/>
              <a:t>. </a:t>
            </a:r>
            <a:r>
              <a:rPr lang="en-US" sz="2000" b="1" i="1" dirty="0" err="1"/>
              <a:t>Ancak</a:t>
            </a:r>
            <a:r>
              <a:rPr lang="en-US" sz="2000" b="1" i="1" dirty="0"/>
              <a:t> </a:t>
            </a:r>
            <a:r>
              <a:rPr lang="en-US" sz="2000" b="1" i="1" dirty="0" err="1"/>
              <a:t>sadece</a:t>
            </a:r>
            <a:r>
              <a:rPr lang="en-US" sz="2000" b="1" i="1" dirty="0"/>
              <a:t> </a:t>
            </a:r>
            <a:r>
              <a:rPr lang="en-US" sz="2000" b="1" i="1" dirty="0" err="1"/>
              <a:t>gerçek</a:t>
            </a:r>
            <a:r>
              <a:rPr lang="en-US" sz="2000" b="1" i="1" dirty="0"/>
              <a:t> </a:t>
            </a:r>
            <a:r>
              <a:rPr lang="en-US" sz="2000" b="1" i="1" dirty="0" err="1"/>
              <a:t>kişilerin</a:t>
            </a:r>
            <a:r>
              <a:rPr lang="en-US" sz="2000" b="1" i="1" dirty="0"/>
              <a:t> </a:t>
            </a:r>
            <a:r>
              <a:rPr lang="en-US" sz="2000" b="1" i="1" dirty="0" err="1"/>
              <a:t>gelirleri</a:t>
            </a:r>
            <a:r>
              <a:rPr lang="en-US" sz="2000" b="1" i="1" dirty="0"/>
              <a:t> </a:t>
            </a:r>
            <a:r>
              <a:rPr lang="en-US" sz="2000" b="1" i="1" dirty="0" err="1"/>
              <a:t>gelir</a:t>
            </a:r>
            <a:r>
              <a:rPr lang="en-US" sz="2000" b="1" i="1" dirty="0"/>
              <a:t> </a:t>
            </a:r>
            <a:r>
              <a:rPr lang="en-US" sz="2000" b="1" i="1" dirty="0" err="1"/>
              <a:t>vergisine</a:t>
            </a:r>
            <a:r>
              <a:rPr lang="en-US" sz="2000" b="1" i="1" dirty="0"/>
              <a:t> </a:t>
            </a:r>
            <a:r>
              <a:rPr lang="en-US" sz="2000" b="1" i="1" dirty="0" err="1"/>
              <a:t>tabidir</a:t>
            </a:r>
            <a:r>
              <a:rPr lang="en-US" sz="2000" b="1" i="1" dirty="0"/>
              <a:t>. </a:t>
            </a:r>
            <a:r>
              <a:rPr lang="en-US" sz="2000" b="1" i="1" dirty="0" err="1"/>
              <a:t>Gelir</a:t>
            </a:r>
            <a:r>
              <a:rPr lang="en-US" sz="2000" b="1" i="1" dirty="0"/>
              <a:t> </a:t>
            </a:r>
            <a:r>
              <a:rPr lang="en-US" sz="2000" b="1" i="1" dirty="0" err="1"/>
              <a:t>Vergisi</a:t>
            </a:r>
            <a:r>
              <a:rPr lang="en-US" sz="2000" b="1" i="1" dirty="0"/>
              <a:t> </a:t>
            </a:r>
            <a:r>
              <a:rPr lang="en-US" sz="2000" b="1" i="1" dirty="0" err="1"/>
              <a:t>Kanunu’nun</a:t>
            </a:r>
            <a:r>
              <a:rPr lang="en-US" sz="2000" b="1" i="1" dirty="0"/>
              <a:t> 1. </a:t>
            </a:r>
            <a:r>
              <a:rPr lang="en-US" sz="2000" b="1" i="1" dirty="0" err="1"/>
              <a:t>Maddesine</a:t>
            </a:r>
            <a:r>
              <a:rPr lang="en-US" sz="2000" b="1" i="1" dirty="0"/>
              <a:t> </a:t>
            </a:r>
            <a:r>
              <a:rPr lang="en-US" sz="2000" b="1" i="1" dirty="0" err="1"/>
              <a:t>göre</a:t>
            </a:r>
            <a:r>
              <a:rPr lang="en-US" sz="2000" b="1" i="1" dirty="0"/>
              <a:t> </a:t>
            </a:r>
            <a:r>
              <a:rPr lang="en-US" sz="2000" b="1" i="1" dirty="0" err="1"/>
              <a:t>gelir</a:t>
            </a:r>
            <a:r>
              <a:rPr lang="en-US" sz="2000" b="1" i="1" dirty="0"/>
              <a:t> </a:t>
            </a:r>
            <a:r>
              <a:rPr lang="en-US" sz="2000" b="1" i="1" dirty="0" err="1"/>
              <a:t>vergisinin</a:t>
            </a:r>
            <a:r>
              <a:rPr lang="en-US" sz="2000" b="1" i="1" dirty="0"/>
              <a:t> </a:t>
            </a:r>
            <a:r>
              <a:rPr lang="en-US" sz="2000" b="1" i="1" dirty="0" err="1"/>
              <a:t>konusu</a:t>
            </a:r>
            <a:r>
              <a:rPr lang="en-US" sz="2000" b="1" i="1" dirty="0"/>
              <a:t>; </a:t>
            </a:r>
            <a:r>
              <a:rPr lang="en-US" sz="2000" b="1" i="1" dirty="0" err="1"/>
              <a:t>bir</a:t>
            </a:r>
            <a:r>
              <a:rPr lang="en-US" sz="2000" b="1" i="1" dirty="0"/>
              <a:t> </a:t>
            </a:r>
            <a:r>
              <a:rPr lang="en-US" sz="2000" b="1" i="1" dirty="0" err="1"/>
              <a:t>gerçek</a:t>
            </a:r>
            <a:r>
              <a:rPr lang="en-US" sz="2000" b="1" i="1" dirty="0"/>
              <a:t> </a:t>
            </a:r>
            <a:r>
              <a:rPr lang="en-US" sz="2000" b="1" i="1" dirty="0" err="1"/>
              <a:t>kişinin</a:t>
            </a:r>
            <a:r>
              <a:rPr lang="en-US" sz="2000" b="1" i="1" dirty="0"/>
              <a:t> </a:t>
            </a:r>
            <a:r>
              <a:rPr lang="en-US" sz="2000" b="1" i="1" dirty="0" err="1"/>
              <a:t>bir</a:t>
            </a:r>
            <a:r>
              <a:rPr lang="en-US" sz="2000" b="1" i="1" dirty="0"/>
              <a:t> </a:t>
            </a:r>
            <a:r>
              <a:rPr lang="en-US" sz="2000" b="1" i="1" dirty="0" err="1"/>
              <a:t>takvim</a:t>
            </a:r>
            <a:r>
              <a:rPr lang="en-US" sz="2000" b="1" i="1" dirty="0"/>
              <a:t> </a:t>
            </a:r>
            <a:r>
              <a:rPr lang="en-US" sz="2000" b="1" i="1" dirty="0" err="1"/>
              <a:t>yılı</a:t>
            </a:r>
            <a:r>
              <a:rPr lang="en-US" sz="2000" b="1" i="1" dirty="0"/>
              <a:t> </a:t>
            </a:r>
            <a:r>
              <a:rPr lang="en-US" sz="2000" b="1" i="1" dirty="0" err="1"/>
              <a:t>içinde</a:t>
            </a:r>
            <a:r>
              <a:rPr lang="en-US" sz="2000" b="1" i="1" dirty="0"/>
              <a:t> </a:t>
            </a:r>
            <a:r>
              <a:rPr lang="en-US" sz="2000" b="1" i="1" dirty="0" err="1"/>
              <a:t>elde</a:t>
            </a:r>
            <a:r>
              <a:rPr lang="en-US" sz="2000" b="1" i="1" dirty="0"/>
              <a:t> </a:t>
            </a:r>
            <a:r>
              <a:rPr lang="en-US" sz="2000" b="1" i="1" dirty="0" err="1"/>
              <a:t>ettiği</a:t>
            </a:r>
            <a:r>
              <a:rPr lang="en-US" sz="2000" b="1" i="1" dirty="0"/>
              <a:t> </a:t>
            </a:r>
            <a:r>
              <a:rPr lang="en-US" sz="2000" b="1" i="1" dirty="0" err="1"/>
              <a:t>kazanç</a:t>
            </a:r>
            <a:r>
              <a:rPr lang="en-US" sz="2000" b="1" i="1" dirty="0"/>
              <a:t> </a:t>
            </a:r>
            <a:r>
              <a:rPr lang="en-US" sz="2000" b="1" i="1" dirty="0" err="1"/>
              <a:t>ve</a:t>
            </a:r>
            <a:r>
              <a:rPr lang="en-US" sz="2000" b="1" i="1" dirty="0"/>
              <a:t> </a:t>
            </a:r>
            <a:r>
              <a:rPr lang="en-US" sz="2000" b="1" i="1" dirty="0" err="1"/>
              <a:t>iratların</a:t>
            </a:r>
            <a:r>
              <a:rPr lang="en-US" sz="2000" b="1" i="1" dirty="0"/>
              <a:t> </a:t>
            </a:r>
            <a:r>
              <a:rPr lang="en-US" sz="2000" b="1" i="1" dirty="0" err="1"/>
              <a:t>safi</a:t>
            </a:r>
            <a:r>
              <a:rPr lang="en-US" sz="2000" b="1" i="1" dirty="0"/>
              <a:t> </a:t>
            </a:r>
            <a:r>
              <a:rPr lang="en-US" sz="2000" b="1" i="1" dirty="0" err="1"/>
              <a:t>tutarıdır</a:t>
            </a:r>
            <a:r>
              <a:rPr lang="en-US" sz="2000" b="1" i="1" dirty="0"/>
              <a:t>. </a:t>
            </a:r>
            <a:r>
              <a:rPr lang="en-US" sz="2000" b="1" i="1" dirty="0" err="1"/>
              <a:t>Kazanç</a:t>
            </a:r>
            <a:r>
              <a:rPr lang="en-US" sz="2000" b="1" i="1" dirty="0"/>
              <a:t>: </a:t>
            </a:r>
            <a:r>
              <a:rPr lang="en-US" sz="2000" b="1" i="1" dirty="0" err="1"/>
              <a:t>Yalnız</a:t>
            </a:r>
            <a:r>
              <a:rPr lang="en-US" sz="2000" b="1" i="1" dirty="0"/>
              <a:t> </a:t>
            </a:r>
            <a:r>
              <a:rPr lang="en-US" sz="2000" b="1" i="1" dirty="0" err="1"/>
              <a:t>emekten</a:t>
            </a:r>
            <a:r>
              <a:rPr lang="en-US" sz="2000" b="1" i="1" dirty="0"/>
              <a:t> </a:t>
            </a:r>
            <a:r>
              <a:rPr lang="en-US" sz="2000" b="1" i="1" dirty="0" err="1"/>
              <a:t>veya</a:t>
            </a:r>
            <a:r>
              <a:rPr lang="en-US" sz="2000" b="1" i="1" dirty="0"/>
              <a:t> </a:t>
            </a:r>
            <a:r>
              <a:rPr lang="en-US" sz="2000" b="1" i="1" dirty="0" err="1"/>
              <a:t>emek</a:t>
            </a:r>
            <a:r>
              <a:rPr lang="en-US" sz="2000" b="1" i="1" dirty="0"/>
              <a:t> </a:t>
            </a:r>
            <a:r>
              <a:rPr lang="en-US" sz="2000" b="1" i="1" dirty="0" err="1"/>
              <a:t>ile</a:t>
            </a:r>
            <a:r>
              <a:rPr lang="en-US" sz="2000" b="1" i="1" dirty="0"/>
              <a:t> </a:t>
            </a:r>
            <a:r>
              <a:rPr lang="en-US" sz="2000" b="1" i="1" dirty="0" err="1"/>
              <a:t>sermayenin</a:t>
            </a:r>
            <a:r>
              <a:rPr lang="en-US" sz="2000" b="1" i="1" dirty="0"/>
              <a:t> </a:t>
            </a:r>
            <a:r>
              <a:rPr lang="en-US" sz="2000" b="1" i="1" dirty="0" err="1"/>
              <a:t>birleşmesinden</a:t>
            </a:r>
            <a:r>
              <a:rPr lang="en-US" sz="2000" b="1" i="1" dirty="0"/>
              <a:t> </a:t>
            </a:r>
            <a:r>
              <a:rPr lang="en-US" sz="2000" b="1" i="1" dirty="0" err="1"/>
              <a:t>elde</a:t>
            </a:r>
            <a:r>
              <a:rPr lang="en-US" sz="2000" b="1" i="1" dirty="0"/>
              <a:t> </a:t>
            </a:r>
            <a:r>
              <a:rPr lang="en-US" sz="2000" b="1" i="1" dirty="0" err="1"/>
              <a:t>edilen</a:t>
            </a:r>
            <a:r>
              <a:rPr lang="en-US" sz="2000" b="1" i="1" dirty="0"/>
              <a:t> </a:t>
            </a:r>
            <a:r>
              <a:rPr lang="en-US" sz="2000" b="1" i="1" dirty="0" err="1"/>
              <a:t>hasılattır</a:t>
            </a:r>
            <a:r>
              <a:rPr lang="en-US" sz="2000" b="1" i="1" dirty="0"/>
              <a:t>. </a:t>
            </a:r>
            <a:r>
              <a:rPr lang="en-US" sz="2000" b="1" i="1" dirty="0" err="1"/>
              <a:t>Bunlar</a:t>
            </a:r>
            <a:r>
              <a:rPr lang="en-US" sz="2000" b="1" i="1" dirty="0"/>
              <a:t>; </a:t>
            </a:r>
            <a:r>
              <a:rPr lang="en-US" sz="2000" b="1" i="1" dirty="0" err="1"/>
              <a:t>ücretler</a:t>
            </a:r>
            <a:r>
              <a:rPr lang="en-US" sz="2000" b="1" i="1" dirty="0"/>
              <a:t>, </a:t>
            </a:r>
            <a:r>
              <a:rPr lang="en-US" sz="2000" b="1" i="1" dirty="0" err="1"/>
              <a:t>ticari</a:t>
            </a:r>
            <a:r>
              <a:rPr lang="en-US" sz="2000" b="1" i="1" dirty="0"/>
              <a:t> </a:t>
            </a:r>
            <a:r>
              <a:rPr lang="en-US" sz="2000" b="1" i="1" dirty="0" err="1"/>
              <a:t>ve</a:t>
            </a:r>
            <a:r>
              <a:rPr lang="en-US" sz="2000" b="1" i="1" dirty="0"/>
              <a:t> </a:t>
            </a:r>
            <a:r>
              <a:rPr lang="en-US" sz="2000" b="1" i="1" dirty="0" err="1"/>
              <a:t>zirai</a:t>
            </a:r>
            <a:r>
              <a:rPr lang="en-US" sz="2000" b="1" i="1" dirty="0"/>
              <a:t> </a:t>
            </a:r>
            <a:r>
              <a:rPr lang="en-US" sz="2000" b="1" i="1" dirty="0" err="1"/>
              <a:t>kazanç</a:t>
            </a:r>
            <a:r>
              <a:rPr lang="en-US" sz="2000" b="1" i="1" dirty="0"/>
              <a:t>, </a:t>
            </a:r>
            <a:r>
              <a:rPr lang="en-US" sz="2000" b="1" i="1" dirty="0" err="1"/>
              <a:t>serbest</a:t>
            </a:r>
            <a:r>
              <a:rPr lang="en-US" sz="2000" b="1" i="1" dirty="0"/>
              <a:t> </a:t>
            </a:r>
            <a:r>
              <a:rPr lang="en-US" sz="2000" b="1" i="1" dirty="0" err="1"/>
              <a:t>meslek</a:t>
            </a:r>
            <a:r>
              <a:rPr lang="en-US" sz="2000" b="1" i="1" dirty="0"/>
              <a:t> </a:t>
            </a:r>
            <a:r>
              <a:rPr lang="en-US" sz="2000" b="1" i="1" dirty="0" err="1"/>
              <a:t>kazancı</a:t>
            </a:r>
            <a:r>
              <a:rPr lang="en-US" sz="2000" b="1" i="1" dirty="0"/>
              <a:t>, </a:t>
            </a:r>
            <a:r>
              <a:rPr lang="en-US" sz="2000" b="1" i="1" dirty="0" err="1"/>
              <a:t>sair</a:t>
            </a:r>
            <a:r>
              <a:rPr lang="en-US" sz="2000" b="1" i="1" dirty="0"/>
              <a:t> </a:t>
            </a:r>
            <a:r>
              <a:rPr lang="en-US" sz="2000" b="1" i="1" dirty="0" err="1"/>
              <a:t>kazanç</a:t>
            </a:r>
            <a:r>
              <a:rPr lang="en-US" sz="2000" b="1" i="1" dirty="0"/>
              <a:t> </a:t>
            </a:r>
            <a:r>
              <a:rPr lang="en-US" sz="2000" b="1" i="1" dirty="0" err="1"/>
              <a:t>ve</a:t>
            </a:r>
            <a:r>
              <a:rPr lang="en-US" sz="2000" b="1" i="1" dirty="0"/>
              <a:t> </a:t>
            </a:r>
            <a:r>
              <a:rPr lang="en-US" sz="2000" b="1" i="1" dirty="0" err="1"/>
              <a:t>iratlardır</a:t>
            </a:r>
            <a:r>
              <a:rPr lang="en-US" sz="2000" b="1" i="1" dirty="0"/>
              <a:t>. </a:t>
            </a:r>
            <a:r>
              <a:rPr lang="en-US" sz="2000" b="1" i="1" dirty="0" err="1"/>
              <a:t>İrat</a:t>
            </a:r>
            <a:r>
              <a:rPr lang="en-US" sz="2000" b="1" i="1" dirty="0"/>
              <a:t>: </a:t>
            </a:r>
            <a:r>
              <a:rPr lang="en-US" sz="2000" b="1" i="1" dirty="0" err="1"/>
              <a:t>Nakdi</a:t>
            </a:r>
            <a:r>
              <a:rPr lang="en-US" sz="2000" b="1" i="1" dirty="0"/>
              <a:t> </a:t>
            </a:r>
            <a:r>
              <a:rPr lang="en-US" sz="2000" b="1" i="1" dirty="0" err="1"/>
              <a:t>sermaye</a:t>
            </a:r>
            <a:r>
              <a:rPr lang="en-US" sz="2000" b="1" i="1" dirty="0"/>
              <a:t> </a:t>
            </a:r>
            <a:r>
              <a:rPr lang="en-US" sz="2000" b="1" i="1" dirty="0" err="1"/>
              <a:t>veya</a:t>
            </a:r>
            <a:r>
              <a:rPr lang="en-US" sz="2000" b="1" i="1" dirty="0"/>
              <a:t> </a:t>
            </a:r>
            <a:r>
              <a:rPr lang="en-US" sz="2000" b="1" i="1" dirty="0" err="1"/>
              <a:t>para</a:t>
            </a:r>
            <a:r>
              <a:rPr lang="en-US" sz="2000" b="1" i="1" dirty="0"/>
              <a:t> </a:t>
            </a:r>
            <a:r>
              <a:rPr lang="en-US" sz="2000" b="1" i="1" dirty="0" err="1"/>
              <a:t>ile</a:t>
            </a:r>
            <a:r>
              <a:rPr lang="en-US" sz="2000" b="1" i="1" dirty="0"/>
              <a:t> </a:t>
            </a:r>
            <a:r>
              <a:rPr lang="en-US" sz="2000" b="1" i="1" dirty="0" err="1"/>
              <a:t>temsil</a:t>
            </a:r>
            <a:r>
              <a:rPr lang="en-US" sz="2000" b="1" i="1" dirty="0"/>
              <a:t> </a:t>
            </a:r>
            <a:r>
              <a:rPr lang="en-US" sz="2000" b="1" i="1" dirty="0" err="1"/>
              <a:t>edilen</a:t>
            </a:r>
            <a:r>
              <a:rPr lang="en-US" sz="2000" b="1" i="1" dirty="0"/>
              <a:t> </a:t>
            </a:r>
            <a:r>
              <a:rPr lang="en-US" sz="2000" b="1" i="1" dirty="0" err="1"/>
              <a:t>değerler</a:t>
            </a:r>
            <a:r>
              <a:rPr lang="en-US" sz="2000" b="1" i="1" dirty="0"/>
              <a:t> </a:t>
            </a:r>
            <a:r>
              <a:rPr lang="en-US" sz="2000" b="1" i="1" dirty="0" err="1"/>
              <a:t>ile</a:t>
            </a:r>
            <a:r>
              <a:rPr lang="en-US" sz="2000" b="1" i="1" dirty="0"/>
              <a:t> mal </a:t>
            </a:r>
            <a:r>
              <a:rPr lang="en-US" sz="2000" b="1" i="1" dirty="0" err="1"/>
              <a:t>ve</a:t>
            </a:r>
            <a:r>
              <a:rPr lang="en-US" sz="2000" b="1" i="1" dirty="0"/>
              <a:t> </a:t>
            </a:r>
            <a:r>
              <a:rPr lang="en-US" sz="2000" b="1" i="1" dirty="0" err="1"/>
              <a:t>hakların</a:t>
            </a:r>
            <a:r>
              <a:rPr lang="en-US" sz="2000" b="1" i="1" dirty="0"/>
              <a:t> </a:t>
            </a:r>
            <a:r>
              <a:rPr lang="en-US" sz="2000" b="1" i="1" dirty="0" err="1"/>
              <a:t>karşılığında</a:t>
            </a:r>
            <a:r>
              <a:rPr lang="en-US" sz="2000" b="1" i="1" dirty="0"/>
              <a:t> </a:t>
            </a:r>
            <a:r>
              <a:rPr lang="en-US" sz="2000" b="1" i="1" dirty="0" err="1"/>
              <a:t>elde</a:t>
            </a:r>
            <a:r>
              <a:rPr lang="en-US" sz="2000" b="1" i="1" dirty="0"/>
              <a:t> </a:t>
            </a:r>
            <a:r>
              <a:rPr lang="en-US" sz="2000" b="1" i="1" dirty="0" err="1"/>
              <a:t>edilen</a:t>
            </a:r>
            <a:r>
              <a:rPr lang="en-US" sz="2000" b="1" i="1" dirty="0"/>
              <a:t> </a:t>
            </a:r>
            <a:r>
              <a:rPr lang="en-US" sz="2000" b="1" i="1" dirty="0" err="1"/>
              <a:t>gelirlerdir</a:t>
            </a:r>
            <a:r>
              <a:rPr lang="en-US" sz="2000" b="1" i="1" dirty="0"/>
              <a:t>. </a:t>
            </a:r>
            <a:r>
              <a:rPr lang="en-US" sz="2000" b="1" i="1" dirty="0" err="1"/>
              <a:t>Bunlar</a:t>
            </a:r>
            <a:r>
              <a:rPr lang="en-US" sz="2000" b="1" i="1" dirty="0"/>
              <a:t>; </a:t>
            </a:r>
            <a:r>
              <a:rPr lang="en-US" sz="2000" b="1" i="1" dirty="0" err="1"/>
              <a:t>menkul</a:t>
            </a:r>
            <a:r>
              <a:rPr lang="en-US" sz="2000" b="1" i="1" dirty="0"/>
              <a:t> </a:t>
            </a:r>
            <a:r>
              <a:rPr lang="en-US" sz="2000" b="1" i="1" dirty="0" err="1"/>
              <a:t>ve</a:t>
            </a:r>
            <a:r>
              <a:rPr lang="en-US" sz="2000" b="1" i="1" dirty="0"/>
              <a:t> </a:t>
            </a:r>
            <a:r>
              <a:rPr lang="en-US" sz="2000" b="1" i="1" dirty="0" err="1"/>
              <a:t>gayri</a:t>
            </a:r>
            <a:r>
              <a:rPr lang="en-US" sz="2000" b="1" i="1" dirty="0"/>
              <a:t> </a:t>
            </a:r>
            <a:r>
              <a:rPr lang="en-US" sz="2000" b="1" i="1" dirty="0" err="1"/>
              <a:t>menkul</a:t>
            </a:r>
            <a:r>
              <a:rPr lang="en-US" sz="2000" b="1" i="1" dirty="0"/>
              <a:t> </a:t>
            </a:r>
            <a:r>
              <a:rPr lang="en-US" sz="2000" b="1" i="1" dirty="0" err="1"/>
              <a:t>sermayeden</a:t>
            </a:r>
            <a:r>
              <a:rPr lang="en-US" sz="2000" b="1" i="1" dirty="0"/>
              <a:t> </a:t>
            </a:r>
            <a:r>
              <a:rPr lang="en-US" sz="2000" b="1" i="1" dirty="0" err="1"/>
              <a:t>elde</a:t>
            </a:r>
            <a:r>
              <a:rPr lang="en-US" sz="2000" b="1" i="1" dirty="0"/>
              <a:t> </a:t>
            </a:r>
            <a:r>
              <a:rPr lang="en-US" sz="2000" b="1" i="1" dirty="0" err="1"/>
              <a:t>dilen</a:t>
            </a:r>
            <a:r>
              <a:rPr lang="en-US" sz="2000" b="1" i="1" dirty="0"/>
              <a:t> </a:t>
            </a:r>
            <a:r>
              <a:rPr lang="en-US" sz="2000" b="1" i="1" dirty="0" err="1"/>
              <a:t>hasılatlardır</a:t>
            </a:r>
            <a:r>
              <a:rPr lang="en-US" sz="2000" b="1" i="1" dirty="0"/>
              <a:t>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2266038" y="484385"/>
            <a:ext cx="453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i="1" dirty="0" smtClean="0"/>
              <a:t>GELİR VERGİSİ </a:t>
            </a:r>
          </a:p>
          <a:p>
            <a:pPr algn="ctr"/>
            <a:r>
              <a:rPr lang="tr-TR" sz="3200" b="1" i="1" dirty="0" smtClean="0"/>
              <a:t>GELİR VERGİSİ KONUSU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38230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87624" y="2420888"/>
            <a:ext cx="6400800" cy="347472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A. </a:t>
            </a:r>
            <a:r>
              <a:rPr lang="en-US" sz="2400" b="1" dirty="0" err="1">
                <a:solidFill>
                  <a:srgbClr val="FF0000"/>
                </a:solidFill>
              </a:rPr>
              <a:t>Şahsi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Olması</a:t>
            </a:r>
            <a:r>
              <a:rPr lang="en-US" sz="2400" dirty="0"/>
              <a:t>: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vergisi</a:t>
            </a:r>
            <a:r>
              <a:rPr lang="en-US" sz="2400" dirty="0"/>
              <a:t> </a:t>
            </a:r>
            <a:r>
              <a:rPr lang="en-US" sz="2400" dirty="0" err="1"/>
              <a:t>bakımından</a:t>
            </a:r>
            <a:r>
              <a:rPr lang="en-US" sz="2400" dirty="0"/>
              <a:t> </a:t>
            </a:r>
            <a:r>
              <a:rPr lang="en-US" sz="2400" dirty="0" err="1"/>
              <a:t>gerçek</a:t>
            </a:r>
            <a:r>
              <a:rPr lang="en-US" sz="2400" dirty="0"/>
              <a:t> </a:t>
            </a:r>
            <a:r>
              <a:rPr lang="en-US" sz="2400" dirty="0" err="1"/>
              <a:t>kişi</a:t>
            </a:r>
            <a:r>
              <a:rPr lang="en-US" sz="2400" dirty="0"/>
              <a:t>, </a:t>
            </a:r>
            <a:r>
              <a:rPr lang="en-US" sz="2400" dirty="0" err="1"/>
              <a:t>Medeni</a:t>
            </a:r>
            <a:r>
              <a:rPr lang="en-US" sz="2400" dirty="0"/>
              <a:t> </a:t>
            </a:r>
            <a:r>
              <a:rPr lang="en-US" sz="2400" dirty="0" err="1"/>
              <a:t>Kanun</a:t>
            </a:r>
            <a:r>
              <a:rPr lang="en-US" sz="2400" dirty="0"/>
              <a:t> </a:t>
            </a:r>
            <a:r>
              <a:rPr lang="en-US" sz="2400" dirty="0" err="1"/>
              <a:t>hükümleri</a:t>
            </a:r>
            <a:r>
              <a:rPr lang="en-US" sz="2400" dirty="0"/>
              <a:t> (Md.28) </a:t>
            </a:r>
            <a:r>
              <a:rPr lang="en-US" sz="2400" dirty="0" err="1"/>
              <a:t>çerçevesinde</a:t>
            </a:r>
            <a:r>
              <a:rPr lang="en-US" sz="2400" dirty="0"/>
              <a:t> </a:t>
            </a:r>
            <a:r>
              <a:rPr lang="en-US" sz="2400" dirty="0" err="1"/>
              <a:t>şahsiyet</a:t>
            </a:r>
            <a:r>
              <a:rPr lang="en-US" sz="2400" dirty="0"/>
              <a:t> </a:t>
            </a:r>
            <a:r>
              <a:rPr lang="en-US" sz="2400" dirty="0" err="1"/>
              <a:t>sahibi</a:t>
            </a:r>
            <a:r>
              <a:rPr lang="en-US" sz="2400" dirty="0"/>
              <a:t> </a:t>
            </a:r>
            <a:r>
              <a:rPr lang="en-US" sz="2400" dirty="0" err="1"/>
              <a:t>yani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borçlara</a:t>
            </a:r>
            <a:r>
              <a:rPr lang="en-US" sz="2400" dirty="0"/>
              <a:t> </a:t>
            </a:r>
            <a:r>
              <a:rPr lang="en-US" sz="2400" dirty="0" err="1"/>
              <a:t>ehil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insandır</a:t>
            </a:r>
            <a:r>
              <a:rPr lang="en-US" sz="2400" dirty="0"/>
              <a:t>. </a:t>
            </a:r>
            <a:r>
              <a:rPr lang="en-US" sz="2400" dirty="0" err="1"/>
              <a:t>Gerçek</a:t>
            </a:r>
            <a:r>
              <a:rPr lang="en-US" sz="2400" dirty="0"/>
              <a:t> </a:t>
            </a:r>
            <a:r>
              <a:rPr lang="en-US" sz="2400" dirty="0" err="1"/>
              <a:t>kişi</a:t>
            </a:r>
            <a:r>
              <a:rPr lang="en-US" sz="2400" dirty="0"/>
              <a:t> </a:t>
            </a:r>
            <a:r>
              <a:rPr lang="en-US" sz="2400" dirty="0" err="1"/>
              <a:t>bakımından</a:t>
            </a:r>
            <a:r>
              <a:rPr lang="en-US" sz="2400" dirty="0"/>
              <a:t> </a:t>
            </a:r>
            <a:r>
              <a:rPr lang="en-US" sz="2400" dirty="0" err="1"/>
              <a:t>medeni</a:t>
            </a:r>
            <a:r>
              <a:rPr lang="en-US" sz="2400" dirty="0"/>
              <a:t> </a:t>
            </a:r>
            <a:r>
              <a:rPr lang="en-US" sz="2400" dirty="0" err="1"/>
              <a:t>ehliyet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yaşın</a:t>
            </a:r>
            <a:r>
              <a:rPr lang="en-US" sz="2400" dirty="0"/>
              <a:t> </a:t>
            </a:r>
            <a:r>
              <a:rPr lang="en-US" sz="2400" dirty="0" err="1"/>
              <a:t>vergilendirmede</a:t>
            </a:r>
            <a:r>
              <a:rPr lang="en-US" sz="2400" dirty="0"/>
              <a:t> </a:t>
            </a:r>
            <a:r>
              <a:rPr lang="en-US" sz="2400" dirty="0" err="1"/>
              <a:t>etkisi</a:t>
            </a:r>
            <a:r>
              <a:rPr lang="en-US" sz="2400" dirty="0"/>
              <a:t> </a:t>
            </a:r>
            <a:r>
              <a:rPr lang="en-US" sz="2400" dirty="0" err="1"/>
              <a:t>yoktur</a:t>
            </a:r>
            <a:r>
              <a:rPr lang="en-US" sz="2400" dirty="0"/>
              <a:t>. </a:t>
            </a:r>
            <a:r>
              <a:rPr lang="en-US" sz="2400" dirty="0" err="1"/>
              <a:t>Örnek</a:t>
            </a:r>
            <a:r>
              <a:rPr lang="en-US" sz="2400" dirty="0"/>
              <a:t>: </a:t>
            </a:r>
            <a:r>
              <a:rPr lang="en-US" sz="2400" dirty="0" err="1"/>
              <a:t>Küçük</a:t>
            </a:r>
            <a:r>
              <a:rPr lang="en-US" sz="2400" dirty="0"/>
              <a:t>, </a:t>
            </a:r>
            <a:r>
              <a:rPr lang="en-US" sz="2400" dirty="0" err="1"/>
              <a:t>kısıtlı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mümeyyiz</a:t>
            </a:r>
            <a:r>
              <a:rPr lang="en-US" sz="2400" dirty="0"/>
              <a:t> </a:t>
            </a:r>
            <a:r>
              <a:rPr lang="en-US" sz="2400" dirty="0" err="1"/>
              <a:t>olmayan</a:t>
            </a:r>
            <a:r>
              <a:rPr lang="en-US" sz="2400" dirty="0"/>
              <a:t> </a:t>
            </a:r>
            <a:r>
              <a:rPr lang="en-US" sz="2400" dirty="0" err="1"/>
              <a:t>kişi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elde</a:t>
            </a:r>
            <a:r>
              <a:rPr lang="en-US" sz="2400" dirty="0"/>
              <a:t> </a:t>
            </a:r>
            <a:r>
              <a:rPr lang="en-US" sz="2400" dirty="0" err="1"/>
              <a:t>ettiğinde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vergisi</a:t>
            </a:r>
            <a:r>
              <a:rPr lang="en-US" sz="2400" dirty="0"/>
              <a:t> </a:t>
            </a:r>
            <a:r>
              <a:rPr lang="en-US" sz="2400" dirty="0" err="1"/>
              <a:t>mükellefi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. </a:t>
            </a:r>
            <a:r>
              <a:rPr lang="en-US" sz="2400" dirty="0" err="1"/>
              <a:t>Diğer</a:t>
            </a:r>
            <a:r>
              <a:rPr lang="en-US" sz="2400" dirty="0"/>
              <a:t> </a:t>
            </a:r>
            <a:r>
              <a:rPr lang="en-US" sz="2400" dirty="0" err="1"/>
              <a:t>yandan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elde</a:t>
            </a:r>
            <a:r>
              <a:rPr lang="en-US" sz="2400" dirty="0"/>
              <a:t> </a:t>
            </a:r>
            <a:r>
              <a:rPr lang="en-US" sz="2400" dirty="0" err="1"/>
              <a:t>eden</a:t>
            </a:r>
            <a:r>
              <a:rPr lang="en-US" sz="2400" dirty="0"/>
              <a:t> </a:t>
            </a:r>
            <a:r>
              <a:rPr lang="en-US" sz="2400" dirty="0" err="1"/>
              <a:t>tüzel</a:t>
            </a:r>
            <a:r>
              <a:rPr lang="en-US" sz="2400" dirty="0"/>
              <a:t> </a:t>
            </a:r>
            <a:r>
              <a:rPr lang="en-US" sz="2400" dirty="0" err="1"/>
              <a:t>kişiler</a:t>
            </a:r>
            <a:r>
              <a:rPr lang="en-US" sz="2400" dirty="0"/>
              <a:t>, </a:t>
            </a:r>
            <a:r>
              <a:rPr lang="en-US" sz="2400" dirty="0" err="1"/>
              <a:t>şirketler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kurumlar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vergisi</a:t>
            </a:r>
            <a:r>
              <a:rPr lang="en-US" sz="2400" dirty="0"/>
              <a:t> </a:t>
            </a:r>
            <a:r>
              <a:rPr lang="en-US" sz="2400" dirty="0" err="1"/>
              <a:t>mükellefi</a:t>
            </a:r>
            <a:r>
              <a:rPr lang="en-US" sz="2400" dirty="0"/>
              <a:t> </a:t>
            </a:r>
            <a:r>
              <a:rPr lang="en-US" sz="2400" dirty="0" err="1"/>
              <a:t>olmaz</a:t>
            </a:r>
            <a:r>
              <a:rPr lang="en-US" sz="2400" dirty="0"/>
              <a:t>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835696" y="987136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GELİR VERGİSİNDE GELİRİN ÖZELLİKLERİ</a:t>
            </a:r>
          </a:p>
        </p:txBody>
      </p:sp>
    </p:spTree>
    <p:extLst>
      <p:ext uri="{BB962C8B-B14F-4D97-AF65-F5344CB8AC3E}">
        <p14:creationId xmlns:p14="http://schemas.microsoft.com/office/powerpoint/2010/main" val="204959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B. </a:t>
            </a:r>
            <a:r>
              <a:rPr lang="en-US" sz="2000" b="1" i="1" dirty="0" err="1">
                <a:solidFill>
                  <a:srgbClr val="FF0000"/>
                </a:solidFill>
              </a:rPr>
              <a:t>Yıllık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olması</a:t>
            </a:r>
            <a:r>
              <a:rPr lang="en-US" sz="2000" dirty="0"/>
              <a:t>: </a:t>
            </a:r>
            <a:r>
              <a:rPr lang="en-US" sz="2000" dirty="0" err="1"/>
              <a:t>Vergilemede</a:t>
            </a:r>
            <a:r>
              <a:rPr lang="en-US" sz="2000" dirty="0"/>
              <a:t> </a:t>
            </a:r>
            <a:r>
              <a:rPr lang="en-US" sz="2000" dirty="0" err="1"/>
              <a:t>gerçek</a:t>
            </a:r>
            <a:r>
              <a:rPr lang="en-US" sz="2000" dirty="0"/>
              <a:t> </a:t>
            </a:r>
            <a:r>
              <a:rPr lang="en-US" sz="2000" dirty="0" err="1"/>
              <a:t>kişiye</a:t>
            </a:r>
            <a:r>
              <a:rPr lang="en-US" sz="2000" dirty="0"/>
              <a:t> </a:t>
            </a:r>
            <a:r>
              <a:rPr lang="en-US" sz="2000" dirty="0" err="1"/>
              <a:t>ait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gelirin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yıllık</a:t>
            </a:r>
            <a:r>
              <a:rPr lang="en-US" sz="2000" dirty="0"/>
              <a:t> </a:t>
            </a:r>
            <a:r>
              <a:rPr lang="en-US" sz="2000" dirty="0" err="1"/>
              <a:t>tutarı</a:t>
            </a:r>
            <a:r>
              <a:rPr lang="en-US" sz="2000" dirty="0"/>
              <a:t> </a:t>
            </a:r>
            <a:r>
              <a:rPr lang="en-US" sz="2000" dirty="0" err="1"/>
              <a:t>göz</a:t>
            </a:r>
            <a:r>
              <a:rPr lang="en-US" sz="2000" dirty="0"/>
              <a:t> </a:t>
            </a:r>
            <a:r>
              <a:rPr lang="en-US" sz="2000" dirty="0" err="1"/>
              <a:t>önüne</a:t>
            </a:r>
            <a:r>
              <a:rPr lang="en-US" sz="2000" dirty="0"/>
              <a:t> </a:t>
            </a:r>
            <a:r>
              <a:rPr lang="en-US" sz="2000" dirty="0" err="1"/>
              <a:t>alınır</a:t>
            </a:r>
            <a:r>
              <a:rPr lang="en-US" sz="2000" dirty="0"/>
              <a:t>.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yıllık</a:t>
            </a:r>
            <a:r>
              <a:rPr lang="en-US" sz="2000" dirty="0"/>
              <a:t> </a:t>
            </a:r>
            <a:r>
              <a:rPr lang="en-US" sz="2000" dirty="0" err="1"/>
              <a:t>dönemden</a:t>
            </a:r>
            <a:r>
              <a:rPr lang="en-US" sz="2000" dirty="0"/>
              <a:t>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yılının</a:t>
            </a:r>
            <a:r>
              <a:rPr lang="en-US" sz="2000" dirty="0"/>
              <a:t> </a:t>
            </a:r>
            <a:r>
              <a:rPr lang="en-US" sz="2000" dirty="0" err="1"/>
              <a:t>anlaşılması</a:t>
            </a:r>
            <a:r>
              <a:rPr lang="en-US" sz="2000" dirty="0"/>
              <a:t> </a:t>
            </a:r>
            <a:r>
              <a:rPr lang="en-US" sz="2000" dirty="0" err="1"/>
              <a:t>gerekir</a:t>
            </a:r>
            <a:r>
              <a:rPr lang="en-US" sz="2000" dirty="0"/>
              <a:t>.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</a:t>
            </a:r>
            <a:r>
              <a:rPr lang="en-US" sz="2000" dirty="0"/>
              <a:t>, 1 </a:t>
            </a:r>
            <a:r>
              <a:rPr lang="en-US" sz="2000" dirty="0" err="1"/>
              <a:t>Ocak’ta</a:t>
            </a:r>
            <a:r>
              <a:rPr lang="en-US" sz="2000" dirty="0"/>
              <a:t> </a:t>
            </a:r>
            <a:r>
              <a:rPr lang="en-US" sz="2000" dirty="0" err="1"/>
              <a:t>başlayıp</a:t>
            </a:r>
            <a:r>
              <a:rPr lang="en-US" sz="2000" dirty="0"/>
              <a:t> 31 </a:t>
            </a:r>
            <a:r>
              <a:rPr lang="en-US" sz="2000" dirty="0" err="1"/>
              <a:t>Aralık’ta</a:t>
            </a:r>
            <a:r>
              <a:rPr lang="en-US" sz="2000" dirty="0"/>
              <a:t> </a:t>
            </a:r>
            <a:r>
              <a:rPr lang="en-US" sz="2000" dirty="0" err="1"/>
              <a:t>sona</a:t>
            </a:r>
            <a:r>
              <a:rPr lang="en-US" sz="2000" dirty="0"/>
              <a:t> </a:t>
            </a:r>
            <a:r>
              <a:rPr lang="en-US" sz="2000" dirty="0" err="1"/>
              <a:t>eren</a:t>
            </a:r>
            <a:r>
              <a:rPr lang="en-US" sz="2000" dirty="0"/>
              <a:t> 12 </a:t>
            </a:r>
            <a:r>
              <a:rPr lang="en-US" sz="2000" dirty="0" err="1"/>
              <a:t>aylık</a:t>
            </a:r>
            <a:r>
              <a:rPr lang="en-US" sz="2000" dirty="0"/>
              <a:t> </a:t>
            </a:r>
            <a:r>
              <a:rPr lang="en-US" sz="2000" dirty="0" err="1"/>
              <a:t>dönemdir</a:t>
            </a:r>
            <a:r>
              <a:rPr lang="en-US" sz="2000" dirty="0"/>
              <a:t>. </a:t>
            </a:r>
            <a:r>
              <a:rPr lang="en-US" sz="2000" dirty="0" err="1"/>
              <a:t>Faaliyetin</a:t>
            </a:r>
            <a:r>
              <a:rPr lang="en-US" sz="2000" dirty="0"/>
              <a:t> </a:t>
            </a:r>
            <a:r>
              <a:rPr lang="en-US" sz="2000" dirty="0" err="1"/>
              <a:t>kısa</a:t>
            </a:r>
            <a:r>
              <a:rPr lang="en-US" sz="2000" dirty="0"/>
              <a:t> </a:t>
            </a:r>
            <a:r>
              <a:rPr lang="en-US" sz="2000" dirty="0" err="1"/>
              <a:t>dönem</a:t>
            </a:r>
            <a:r>
              <a:rPr lang="en-US" sz="2000" dirty="0"/>
              <a:t> </a:t>
            </a:r>
            <a:r>
              <a:rPr lang="en-US" sz="2000" dirty="0" err="1"/>
              <a:t>olması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durumu</a:t>
            </a:r>
            <a:r>
              <a:rPr lang="en-US" sz="2000" dirty="0"/>
              <a:t> </a:t>
            </a:r>
            <a:r>
              <a:rPr lang="en-US" sz="2000" dirty="0" err="1"/>
              <a:t>değiştirmez</a:t>
            </a:r>
            <a:r>
              <a:rPr lang="en-US" sz="2000" dirty="0"/>
              <a:t>. Bu </a:t>
            </a:r>
            <a:r>
              <a:rPr lang="en-US" sz="2000" dirty="0" err="1"/>
              <a:t>hükmün</a:t>
            </a:r>
            <a:r>
              <a:rPr lang="en-US" sz="2000" dirty="0"/>
              <a:t> </a:t>
            </a:r>
            <a:r>
              <a:rPr lang="en-US" sz="2000" dirty="0" err="1"/>
              <a:t>istisnası</a:t>
            </a:r>
            <a:r>
              <a:rPr lang="en-US" sz="2000" dirty="0"/>
              <a:t> </a:t>
            </a:r>
            <a:r>
              <a:rPr lang="en-US" sz="2000" dirty="0" err="1"/>
              <a:t>ölüm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memleketi</a:t>
            </a:r>
            <a:r>
              <a:rPr lang="en-US" sz="2000" dirty="0"/>
              <a:t> </a:t>
            </a:r>
            <a:r>
              <a:rPr lang="en-US" sz="2000" dirty="0" err="1"/>
              <a:t>terk</a:t>
            </a:r>
            <a:r>
              <a:rPr lang="en-US" sz="2000" dirty="0"/>
              <a:t> </a:t>
            </a:r>
            <a:r>
              <a:rPr lang="en-US" sz="2000" dirty="0" err="1"/>
              <a:t>halleridir</a:t>
            </a:r>
            <a:r>
              <a:rPr lang="en-US" sz="2000" dirty="0"/>
              <a:t>. </a:t>
            </a:r>
            <a:r>
              <a:rPr lang="en-US" sz="2000" dirty="0" err="1"/>
              <a:t>Gelir</a:t>
            </a:r>
            <a:r>
              <a:rPr lang="en-US" sz="2000" dirty="0"/>
              <a:t> </a:t>
            </a:r>
            <a:r>
              <a:rPr lang="en-US" sz="2000" dirty="0" err="1"/>
              <a:t>Vergisi</a:t>
            </a:r>
            <a:r>
              <a:rPr lang="en-US" sz="2000" dirty="0"/>
              <a:t> </a:t>
            </a:r>
            <a:r>
              <a:rPr lang="en-US" sz="2000" dirty="0" err="1"/>
              <a:t>Kanunu’nun</a:t>
            </a:r>
            <a:r>
              <a:rPr lang="en-US" sz="2000" dirty="0"/>
              <a:t> 92’nci </a:t>
            </a:r>
            <a:r>
              <a:rPr lang="en-US" sz="2000" dirty="0" err="1"/>
              <a:t>maddesi</a:t>
            </a:r>
            <a:r>
              <a:rPr lang="en-US" sz="2000" dirty="0"/>
              <a:t> </a:t>
            </a:r>
            <a:r>
              <a:rPr lang="en-US" sz="2000" dirty="0" err="1"/>
              <a:t>hükmü</a:t>
            </a:r>
            <a:r>
              <a:rPr lang="en-US" sz="2000" dirty="0"/>
              <a:t> </a:t>
            </a:r>
            <a:r>
              <a:rPr lang="en-US" sz="2000" dirty="0" err="1"/>
              <a:t>uyarınca</a:t>
            </a:r>
            <a:r>
              <a:rPr lang="en-US" sz="2000" dirty="0"/>
              <a:t>;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</a:t>
            </a:r>
            <a:r>
              <a:rPr lang="en-US" sz="2000" dirty="0"/>
              <a:t> </a:t>
            </a:r>
            <a:r>
              <a:rPr lang="en-US" sz="2000" dirty="0" err="1"/>
              <a:t>içerisinde</a:t>
            </a:r>
            <a:r>
              <a:rPr lang="en-US" sz="2000" dirty="0"/>
              <a:t> </a:t>
            </a:r>
            <a:r>
              <a:rPr lang="en-US" sz="2000" dirty="0" err="1"/>
              <a:t>memleketi</a:t>
            </a:r>
            <a:r>
              <a:rPr lang="en-US" sz="2000" dirty="0"/>
              <a:t> </a:t>
            </a:r>
            <a:r>
              <a:rPr lang="en-US" sz="2000" dirty="0" err="1"/>
              <a:t>terk</a:t>
            </a:r>
            <a:r>
              <a:rPr lang="en-US" sz="2000" dirty="0"/>
              <a:t> </a:t>
            </a:r>
            <a:r>
              <a:rPr lang="en-US" sz="2000" dirty="0" err="1"/>
              <a:t>edenlerin</a:t>
            </a:r>
            <a:r>
              <a:rPr lang="en-US" sz="2000" dirty="0"/>
              <a:t> </a:t>
            </a:r>
            <a:r>
              <a:rPr lang="en-US" sz="2000" dirty="0" err="1"/>
              <a:t>beyannameleri</a:t>
            </a:r>
            <a:r>
              <a:rPr lang="en-US" sz="2000" dirty="0"/>
              <a:t> </a:t>
            </a:r>
            <a:r>
              <a:rPr lang="en-US" sz="2000" dirty="0" err="1"/>
              <a:t>memleketi</a:t>
            </a:r>
            <a:r>
              <a:rPr lang="en-US" sz="2000" dirty="0"/>
              <a:t> </a:t>
            </a:r>
            <a:r>
              <a:rPr lang="en-US" sz="2000" dirty="0" err="1"/>
              <a:t>terke</a:t>
            </a:r>
            <a:r>
              <a:rPr lang="en-US" sz="2000" dirty="0"/>
              <a:t> </a:t>
            </a:r>
            <a:r>
              <a:rPr lang="en-US" sz="2000" dirty="0" err="1"/>
              <a:t>tekaddüm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15 </a:t>
            </a:r>
            <a:r>
              <a:rPr lang="en-US" sz="2000" dirty="0" err="1"/>
              <a:t>gün</a:t>
            </a:r>
            <a:r>
              <a:rPr lang="en-US" sz="2000" dirty="0"/>
              <a:t>, </a:t>
            </a:r>
            <a:r>
              <a:rPr lang="en-US" sz="2000" dirty="0" err="1"/>
              <a:t>ölüm</a:t>
            </a:r>
            <a:r>
              <a:rPr lang="en-US" sz="2000" dirty="0"/>
              <a:t> </a:t>
            </a:r>
            <a:r>
              <a:rPr lang="en-US" sz="2000" dirty="0" err="1"/>
              <a:t>halinde</a:t>
            </a:r>
            <a:r>
              <a:rPr lang="en-US" sz="2000" dirty="0"/>
              <a:t> </a:t>
            </a:r>
            <a:r>
              <a:rPr lang="en-US" sz="2000" dirty="0" err="1"/>
              <a:t>ise</a:t>
            </a:r>
            <a:r>
              <a:rPr lang="en-US" sz="2000" dirty="0"/>
              <a:t> </a:t>
            </a:r>
            <a:r>
              <a:rPr lang="en-US" sz="2000" dirty="0" err="1"/>
              <a:t>ölüm</a:t>
            </a:r>
            <a:r>
              <a:rPr lang="en-US" sz="2000" dirty="0"/>
              <a:t> </a:t>
            </a:r>
            <a:r>
              <a:rPr lang="en-US" sz="2000" dirty="0" err="1"/>
              <a:t>tarihinden</a:t>
            </a:r>
            <a:r>
              <a:rPr lang="en-US" sz="2000" dirty="0"/>
              <a:t> </a:t>
            </a:r>
            <a:r>
              <a:rPr lang="en-US" sz="2000" dirty="0" err="1"/>
              <a:t>itibaren</a:t>
            </a:r>
            <a:r>
              <a:rPr lang="en-US" sz="2000" dirty="0"/>
              <a:t> 4 ay </a:t>
            </a:r>
            <a:r>
              <a:rPr lang="en-US" sz="2000" dirty="0" err="1"/>
              <a:t>içerisinde</a:t>
            </a:r>
            <a:r>
              <a:rPr lang="en-US" sz="2000" dirty="0"/>
              <a:t> </a:t>
            </a:r>
            <a:r>
              <a:rPr lang="en-US" sz="2000" dirty="0" err="1"/>
              <a:t>verilmekte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sürede</a:t>
            </a:r>
            <a:r>
              <a:rPr lang="en-US" sz="2000" dirty="0"/>
              <a:t> </a:t>
            </a:r>
            <a:r>
              <a:rPr lang="en-US" sz="2000" dirty="0" err="1"/>
              <a:t>vergi</a:t>
            </a:r>
            <a:r>
              <a:rPr lang="en-US" sz="2000" dirty="0"/>
              <a:t> </a:t>
            </a:r>
            <a:r>
              <a:rPr lang="en-US" sz="2000" dirty="0" err="1"/>
              <a:t>borcu</a:t>
            </a:r>
            <a:r>
              <a:rPr lang="en-US" sz="2000" dirty="0"/>
              <a:t> </a:t>
            </a:r>
            <a:r>
              <a:rPr lang="en-US" sz="2000" dirty="0" err="1"/>
              <a:t>ödenmektedir</a:t>
            </a:r>
            <a:r>
              <a:rPr lang="en-US" sz="2000" dirty="0"/>
              <a:t>. </a:t>
            </a:r>
            <a:r>
              <a:rPr lang="en-US" sz="2000" dirty="0" err="1"/>
              <a:t>Yıllara</a:t>
            </a:r>
            <a:r>
              <a:rPr lang="en-US" sz="2000" dirty="0"/>
              <a:t> </a:t>
            </a:r>
            <a:r>
              <a:rPr lang="en-US" sz="2000" dirty="0" err="1"/>
              <a:t>yaygın</a:t>
            </a:r>
            <a:r>
              <a:rPr lang="en-US" sz="2000" dirty="0"/>
              <a:t> </a:t>
            </a:r>
            <a:r>
              <a:rPr lang="en-US" sz="2000" dirty="0" err="1"/>
              <a:t>yani</a:t>
            </a:r>
            <a:r>
              <a:rPr lang="en-US" sz="2000" dirty="0"/>
              <a:t> 1 </a:t>
            </a:r>
            <a:r>
              <a:rPr lang="en-US" sz="2000" dirty="0" err="1"/>
              <a:t>yıldan</a:t>
            </a:r>
            <a:r>
              <a:rPr lang="en-US" sz="2000" dirty="0"/>
              <a:t> </a:t>
            </a:r>
            <a:r>
              <a:rPr lang="en-US" sz="2000" dirty="0" err="1"/>
              <a:t>fazla</a:t>
            </a:r>
            <a:r>
              <a:rPr lang="en-US" sz="2000" dirty="0"/>
              <a:t> </a:t>
            </a:r>
            <a:r>
              <a:rPr lang="en-US" sz="2000" dirty="0" err="1"/>
              <a:t>süren</a:t>
            </a:r>
            <a:r>
              <a:rPr lang="en-US" sz="2000" dirty="0"/>
              <a:t> (</a:t>
            </a:r>
            <a:r>
              <a:rPr lang="en-US" sz="2000" dirty="0" err="1"/>
              <a:t>birden</a:t>
            </a:r>
            <a:r>
              <a:rPr lang="en-US" sz="2000" dirty="0"/>
              <a:t> </a:t>
            </a:r>
            <a:r>
              <a:rPr lang="en-US" sz="2000" dirty="0" err="1"/>
              <a:t>fazla</a:t>
            </a:r>
            <a:r>
              <a:rPr lang="en-US" sz="2000" dirty="0"/>
              <a:t>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yılına</a:t>
            </a:r>
            <a:r>
              <a:rPr lang="en-US" sz="2000" dirty="0"/>
              <a:t> </a:t>
            </a:r>
            <a:r>
              <a:rPr lang="en-US" sz="2000" dirty="0" err="1"/>
              <a:t>taşan</a:t>
            </a:r>
            <a:r>
              <a:rPr lang="en-US" sz="2000" dirty="0"/>
              <a:t>) </a:t>
            </a:r>
            <a:r>
              <a:rPr lang="en-US" sz="2000" dirty="0" err="1"/>
              <a:t>inşaat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onarım</a:t>
            </a:r>
            <a:r>
              <a:rPr lang="en-US" sz="2000" dirty="0"/>
              <a:t> </a:t>
            </a:r>
            <a:r>
              <a:rPr lang="en-US" sz="2000" dirty="0" err="1"/>
              <a:t>işlerinden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edilen</a:t>
            </a:r>
            <a:r>
              <a:rPr lang="en-US" sz="2000" dirty="0"/>
              <a:t> </a:t>
            </a:r>
            <a:r>
              <a:rPr lang="en-US" sz="2000" dirty="0" err="1"/>
              <a:t>kazançlar</a:t>
            </a:r>
            <a:r>
              <a:rPr lang="en-US" sz="2000" dirty="0"/>
              <a:t> </a:t>
            </a:r>
            <a:r>
              <a:rPr lang="en-US" sz="2000" dirty="0" err="1"/>
              <a:t>işin</a:t>
            </a:r>
            <a:r>
              <a:rPr lang="en-US" sz="2000" dirty="0"/>
              <a:t> </a:t>
            </a:r>
            <a:r>
              <a:rPr lang="en-US" sz="2000" dirty="0" err="1"/>
              <a:t>bitiminde</a:t>
            </a:r>
            <a:r>
              <a:rPr lang="en-US" sz="2000" dirty="0"/>
              <a:t> </a:t>
            </a:r>
            <a:r>
              <a:rPr lang="en-US" sz="2000" dirty="0" err="1"/>
              <a:t>tespit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/>
              <a:t>, </a:t>
            </a:r>
            <a:r>
              <a:rPr lang="en-US" sz="2000" dirty="0" err="1"/>
              <a:t>tamamı</a:t>
            </a:r>
            <a:r>
              <a:rPr lang="en-US" sz="2000" dirty="0"/>
              <a:t> o </a:t>
            </a:r>
            <a:r>
              <a:rPr lang="en-US" sz="2000" dirty="0" err="1"/>
              <a:t>yılın</a:t>
            </a:r>
            <a:r>
              <a:rPr lang="en-US" sz="2000" dirty="0"/>
              <a:t> </a:t>
            </a:r>
            <a:r>
              <a:rPr lang="en-US" sz="2000" dirty="0" err="1"/>
              <a:t>geliri</a:t>
            </a:r>
            <a:r>
              <a:rPr lang="en-US" sz="2000" dirty="0"/>
              <a:t> </a:t>
            </a:r>
            <a:r>
              <a:rPr lang="en-US" sz="2000" dirty="0" err="1"/>
              <a:t>sayılarak</a:t>
            </a:r>
            <a:r>
              <a:rPr lang="en-US" sz="2000" dirty="0"/>
              <a:t> </a:t>
            </a:r>
            <a:r>
              <a:rPr lang="en-US" sz="2000" dirty="0" err="1"/>
              <a:t>takip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err="1"/>
              <a:t>yılın</a:t>
            </a:r>
            <a:r>
              <a:rPr lang="en-US" sz="2000" dirty="0"/>
              <a:t> Mart </a:t>
            </a:r>
            <a:r>
              <a:rPr lang="en-US" sz="2000" dirty="0" err="1"/>
              <a:t>ayının</a:t>
            </a:r>
            <a:r>
              <a:rPr lang="en-US" sz="2000" dirty="0"/>
              <a:t> 25. </a:t>
            </a:r>
            <a:r>
              <a:rPr lang="en-US" sz="2000" dirty="0" err="1"/>
              <a:t>Gününe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beyan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131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C. Safi </a:t>
            </a:r>
            <a:r>
              <a:rPr lang="en-US" sz="2800" dirty="0" err="1">
                <a:solidFill>
                  <a:srgbClr val="FF0000"/>
                </a:solidFill>
              </a:rPr>
              <a:t>olması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gelirin</a:t>
            </a:r>
            <a:r>
              <a:rPr lang="en-US" sz="2800" dirty="0"/>
              <a:t> </a:t>
            </a:r>
            <a:r>
              <a:rPr lang="en-US" sz="2800" dirty="0" err="1"/>
              <a:t>elde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kaynağının</a:t>
            </a:r>
            <a:r>
              <a:rPr lang="en-US" sz="2800" dirty="0"/>
              <a:t> </a:t>
            </a:r>
            <a:r>
              <a:rPr lang="en-US" sz="2800" dirty="0" err="1"/>
              <a:t>idamesi</a:t>
            </a:r>
            <a:r>
              <a:rPr lang="en-US" sz="2800" dirty="0"/>
              <a:t> (</a:t>
            </a:r>
            <a:r>
              <a:rPr lang="en-US" sz="2800" dirty="0" err="1"/>
              <a:t>devam</a:t>
            </a:r>
            <a:r>
              <a:rPr lang="en-US" sz="2800" dirty="0"/>
              <a:t> </a:t>
            </a:r>
            <a:r>
              <a:rPr lang="en-US" sz="2800" dirty="0" err="1"/>
              <a:t>ettirilmesi</a:t>
            </a:r>
            <a:r>
              <a:rPr lang="en-US" sz="2800" dirty="0"/>
              <a:t>)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giderlerin</a:t>
            </a:r>
            <a:r>
              <a:rPr lang="en-US" sz="2800" dirty="0"/>
              <a:t> </a:t>
            </a:r>
            <a:r>
              <a:rPr lang="en-US" sz="2800" dirty="0" err="1"/>
              <a:t>indirilmesinden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kalan</a:t>
            </a:r>
            <a:r>
              <a:rPr lang="en-US" sz="2800" dirty="0"/>
              <a:t> </a:t>
            </a:r>
            <a:r>
              <a:rPr lang="en-US" sz="2800" dirty="0" err="1"/>
              <a:t>tutardır</a:t>
            </a:r>
            <a:r>
              <a:rPr lang="en-US" sz="2800" dirty="0"/>
              <a:t>. Her </a:t>
            </a:r>
            <a:r>
              <a:rPr lang="en-US" sz="2800" dirty="0" err="1"/>
              <a:t>gelir</a:t>
            </a:r>
            <a:r>
              <a:rPr lang="en-US" sz="2800" dirty="0"/>
              <a:t> </a:t>
            </a:r>
            <a:r>
              <a:rPr lang="en-US" sz="2800" dirty="0" err="1"/>
              <a:t>unsuru</a:t>
            </a:r>
            <a:r>
              <a:rPr lang="en-US" sz="2800" dirty="0"/>
              <a:t> </a:t>
            </a:r>
            <a:r>
              <a:rPr lang="en-US" sz="2800" dirty="0" err="1"/>
              <a:t>itibariyle</a:t>
            </a:r>
            <a:r>
              <a:rPr lang="en-US" sz="2800" dirty="0"/>
              <a:t> </a:t>
            </a:r>
            <a:r>
              <a:rPr lang="en-US" sz="2800" dirty="0" err="1"/>
              <a:t>indirilecek</a:t>
            </a:r>
            <a:r>
              <a:rPr lang="en-US" sz="2800" dirty="0"/>
              <a:t> </a:t>
            </a:r>
            <a:r>
              <a:rPr lang="en-US" sz="2800" dirty="0" err="1"/>
              <a:t>giderler</a:t>
            </a:r>
            <a:r>
              <a:rPr lang="en-US" sz="2800" dirty="0"/>
              <a:t> </a:t>
            </a:r>
            <a:r>
              <a:rPr lang="en-US" sz="2800" dirty="0" err="1"/>
              <a:t>Gelir</a:t>
            </a:r>
            <a:r>
              <a:rPr lang="en-US" sz="2800" dirty="0"/>
              <a:t> </a:t>
            </a:r>
            <a:r>
              <a:rPr lang="en-US" sz="2800" dirty="0" err="1"/>
              <a:t>Vergisi</a:t>
            </a:r>
            <a:r>
              <a:rPr lang="en-US" sz="2800" dirty="0"/>
              <a:t> </a:t>
            </a:r>
            <a:r>
              <a:rPr lang="en-US" sz="2800" dirty="0" err="1"/>
              <a:t>Kanunu’nda</a:t>
            </a:r>
            <a:r>
              <a:rPr lang="en-US" sz="2800" dirty="0"/>
              <a:t> </a:t>
            </a:r>
            <a:r>
              <a:rPr lang="en-US" sz="2800" dirty="0" err="1"/>
              <a:t>belirtilmiştir</a:t>
            </a:r>
            <a:r>
              <a:rPr lang="en-US" sz="2800" dirty="0"/>
              <a:t>. Bu </a:t>
            </a:r>
            <a:r>
              <a:rPr lang="en-US" sz="2800" dirty="0" err="1"/>
              <a:t>nitelik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gelir</a:t>
            </a:r>
            <a:r>
              <a:rPr lang="en-US" sz="2800" dirty="0"/>
              <a:t> </a:t>
            </a:r>
            <a:r>
              <a:rPr lang="en-US" sz="2800" dirty="0" err="1"/>
              <a:t>vergisinin</a:t>
            </a:r>
            <a:r>
              <a:rPr lang="en-US" sz="2800" dirty="0"/>
              <a:t> </a:t>
            </a:r>
            <a:r>
              <a:rPr lang="en-US" sz="2800" dirty="0" err="1"/>
              <a:t>matrahını</a:t>
            </a:r>
            <a:r>
              <a:rPr lang="en-US" sz="2800" dirty="0"/>
              <a:t> da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etmektedir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599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D. </a:t>
            </a:r>
            <a:r>
              <a:rPr lang="en-US" b="1" dirty="0" err="1">
                <a:solidFill>
                  <a:srgbClr val="FF0000"/>
                </a:solidFill>
              </a:rPr>
              <a:t>Gerçek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olması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usulde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hasılatın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giderlerin</a:t>
            </a:r>
            <a:r>
              <a:rPr lang="en-US" dirty="0"/>
              <a:t> </a:t>
            </a:r>
            <a:r>
              <a:rPr lang="en-US" dirty="0" err="1"/>
              <a:t>belgelere</a:t>
            </a:r>
            <a:r>
              <a:rPr lang="en-US" dirty="0"/>
              <a:t> </a:t>
            </a:r>
            <a:r>
              <a:rPr lang="en-US" dirty="0" err="1"/>
              <a:t>dayanması</a:t>
            </a:r>
            <a:r>
              <a:rPr lang="en-US" dirty="0"/>
              <a:t>,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kayda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defterlere</a:t>
            </a:r>
            <a:r>
              <a:rPr lang="en-US" dirty="0"/>
              <a:t> </a:t>
            </a:r>
            <a:r>
              <a:rPr lang="en-US" dirty="0" err="1"/>
              <a:t>geçirilmesi</a:t>
            </a:r>
            <a:r>
              <a:rPr lang="en-US" dirty="0"/>
              <a:t> </a:t>
            </a:r>
            <a:r>
              <a:rPr lang="en-US" dirty="0" err="1"/>
              <a:t>asıldır</a:t>
            </a:r>
            <a:r>
              <a:rPr lang="en-US" dirty="0"/>
              <a:t>. </a:t>
            </a: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usulde</a:t>
            </a:r>
            <a:r>
              <a:rPr lang="en-US" dirty="0"/>
              <a:t> </a:t>
            </a:r>
            <a:r>
              <a:rPr lang="en-US" dirty="0" err="1"/>
              <a:t>matrah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safi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miktar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saptanabilmektedir</a:t>
            </a:r>
            <a:r>
              <a:rPr lang="en-US" dirty="0"/>
              <a:t>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475656" y="2780928"/>
            <a:ext cx="54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E. </a:t>
            </a:r>
            <a:r>
              <a:rPr lang="en-US" sz="2400" dirty="0" err="1">
                <a:solidFill>
                  <a:srgbClr val="FF0000"/>
                </a:solidFill>
              </a:rPr>
              <a:t>Genel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olması</a:t>
            </a:r>
            <a:r>
              <a:rPr lang="en-US" sz="2000" dirty="0"/>
              <a:t>: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takvim</a:t>
            </a:r>
            <a:r>
              <a:rPr lang="en-US" sz="2000" dirty="0"/>
              <a:t> </a:t>
            </a:r>
            <a:r>
              <a:rPr lang="en-US" sz="2000" dirty="0" err="1"/>
              <a:t>yılı</a:t>
            </a:r>
            <a:r>
              <a:rPr lang="en-US" sz="2000" dirty="0"/>
              <a:t> </a:t>
            </a:r>
            <a:r>
              <a:rPr lang="en-US" sz="2000" dirty="0" err="1"/>
              <a:t>içinde</a:t>
            </a:r>
            <a:r>
              <a:rPr lang="en-US" sz="2000" dirty="0"/>
              <a:t> </a:t>
            </a:r>
            <a:r>
              <a:rPr lang="en-US" sz="2000" dirty="0" err="1"/>
              <a:t>gerçek</a:t>
            </a:r>
            <a:r>
              <a:rPr lang="en-US" sz="2000" dirty="0"/>
              <a:t> </a:t>
            </a:r>
            <a:r>
              <a:rPr lang="en-US" sz="2000" dirty="0" err="1"/>
              <a:t>kişiler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edilen</a:t>
            </a:r>
            <a:r>
              <a:rPr lang="en-US" sz="2000" dirty="0"/>
              <a:t> </a:t>
            </a:r>
            <a:r>
              <a:rPr lang="en-US" sz="2000" dirty="0" err="1"/>
              <a:t>kazanç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iratların</a:t>
            </a:r>
            <a:r>
              <a:rPr lang="en-US" sz="2000" dirty="0"/>
              <a:t> </a:t>
            </a:r>
            <a:r>
              <a:rPr lang="en-US" sz="2000" dirty="0" err="1"/>
              <a:t>tamamının</a:t>
            </a:r>
            <a:r>
              <a:rPr lang="en-US" sz="2000" dirty="0"/>
              <a:t> </a:t>
            </a:r>
            <a:r>
              <a:rPr lang="en-US" sz="2000" dirty="0" err="1"/>
              <a:t>toplanarak</a:t>
            </a:r>
            <a:r>
              <a:rPr lang="en-US" sz="2000" dirty="0"/>
              <a:t> </a:t>
            </a:r>
            <a:r>
              <a:rPr lang="en-US" sz="2000" dirty="0" err="1"/>
              <a:t>vergilendirilmesidir</a:t>
            </a:r>
            <a:r>
              <a:rPr lang="en-US" sz="2000" dirty="0"/>
              <a:t>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619672" y="4509120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F. </a:t>
            </a:r>
            <a:r>
              <a:rPr lang="en-US" sz="2000" dirty="0" err="1">
                <a:solidFill>
                  <a:srgbClr val="FF0000"/>
                </a:solidFill>
              </a:rPr>
              <a:t>Elde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edilmiş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olması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err="1"/>
              <a:t>Gelir</a:t>
            </a:r>
            <a:r>
              <a:rPr lang="en-US" sz="2000" dirty="0"/>
              <a:t> </a:t>
            </a:r>
            <a:r>
              <a:rPr lang="en-US" sz="2000" dirty="0" err="1"/>
              <a:t>vergisinde</a:t>
            </a:r>
            <a:r>
              <a:rPr lang="en-US" sz="2000" dirty="0"/>
              <a:t> </a:t>
            </a:r>
            <a:r>
              <a:rPr lang="en-US" sz="2000" dirty="0" err="1"/>
              <a:t>vergiyi</a:t>
            </a:r>
            <a:r>
              <a:rPr lang="en-US" sz="2000" dirty="0"/>
              <a:t> </a:t>
            </a:r>
            <a:r>
              <a:rPr lang="en-US" sz="2000" dirty="0" err="1"/>
              <a:t>doğuran</a:t>
            </a:r>
            <a:r>
              <a:rPr lang="en-US" sz="2000" dirty="0"/>
              <a:t> </a:t>
            </a:r>
            <a:r>
              <a:rPr lang="en-US" sz="2000" dirty="0" err="1"/>
              <a:t>olay</a:t>
            </a:r>
            <a:r>
              <a:rPr lang="en-US" sz="2000" dirty="0"/>
              <a:t>, </a:t>
            </a:r>
            <a:r>
              <a:rPr lang="en-US" sz="2000" dirty="0" err="1"/>
              <a:t>gelirin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edilmiş</a:t>
            </a:r>
            <a:r>
              <a:rPr lang="en-US" sz="2000" dirty="0"/>
              <a:t> </a:t>
            </a:r>
            <a:r>
              <a:rPr lang="en-US" sz="2000" dirty="0" err="1"/>
              <a:t>olmasıdır</a:t>
            </a:r>
            <a:r>
              <a:rPr lang="en-US" sz="2000" dirty="0"/>
              <a:t>. </a:t>
            </a:r>
            <a:r>
              <a:rPr lang="en-US" sz="2000" dirty="0" err="1"/>
              <a:t>Gelir</a:t>
            </a:r>
            <a:r>
              <a:rPr lang="en-US" sz="2000" dirty="0"/>
              <a:t> </a:t>
            </a:r>
            <a:r>
              <a:rPr lang="en-US" sz="2000" dirty="0" err="1"/>
              <a:t>fiilen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hukuken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kişinin</a:t>
            </a:r>
            <a:r>
              <a:rPr lang="en-US" sz="2000" dirty="0"/>
              <a:t> </a:t>
            </a:r>
            <a:r>
              <a:rPr lang="en-US" sz="2000" dirty="0" err="1"/>
              <a:t>tasarruf</a:t>
            </a:r>
            <a:r>
              <a:rPr lang="en-US" sz="2000" dirty="0"/>
              <a:t> </a:t>
            </a:r>
            <a:r>
              <a:rPr lang="en-US" sz="2000" dirty="0" err="1"/>
              <a:t>edebildiği</a:t>
            </a:r>
            <a:r>
              <a:rPr lang="en-US" sz="2000" dirty="0"/>
              <a:t> 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edilmiş</a:t>
            </a:r>
            <a:r>
              <a:rPr lang="en-US" sz="2000" dirty="0"/>
              <a:t> </a:t>
            </a:r>
            <a:r>
              <a:rPr lang="en-US" sz="2000" dirty="0" err="1"/>
              <a:t>sayılır</a:t>
            </a:r>
            <a:r>
              <a:rPr lang="en-US" sz="2000" dirty="0"/>
              <a:t>. </a:t>
            </a:r>
            <a:r>
              <a:rPr lang="en-US" sz="2000" dirty="0" err="1"/>
              <a:t>Gelirin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edilmesiyle</a:t>
            </a:r>
            <a:r>
              <a:rPr lang="en-US" sz="2000" dirty="0"/>
              <a:t> </a:t>
            </a:r>
            <a:r>
              <a:rPr lang="en-US" sz="2000" dirty="0" err="1"/>
              <a:t>vergiyi</a:t>
            </a:r>
            <a:r>
              <a:rPr lang="en-US" sz="2000" dirty="0"/>
              <a:t> </a:t>
            </a:r>
            <a:r>
              <a:rPr lang="en-US" sz="2000" dirty="0" err="1"/>
              <a:t>doğuran</a:t>
            </a:r>
            <a:r>
              <a:rPr lang="en-US" sz="2000" dirty="0"/>
              <a:t> </a:t>
            </a:r>
            <a:r>
              <a:rPr lang="en-US" sz="2000" dirty="0" err="1"/>
              <a:t>olay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çıkar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4529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488832" cy="5643370"/>
          </a:xfrm>
        </p:spPr>
      </p:pic>
      <p:sp>
        <p:nvSpPr>
          <p:cNvPr id="5" name="Metin kutusu 4"/>
          <p:cNvSpPr txBox="1"/>
          <p:nvPr/>
        </p:nvSpPr>
        <p:spPr>
          <a:xfrm>
            <a:off x="2195736" y="11663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i="1" dirty="0" smtClean="0"/>
              <a:t>VERGİ MUAFLARI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423162910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</TotalTime>
  <Words>1226</Words>
  <Application>Microsoft Office PowerPoint</Application>
  <PresentationFormat>Ekran Gösterisi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Hava Akımı</vt:lpstr>
      <vt:lpstr>Türk Vergi Sistemi(hangi vergiler var) Vergiler hangi işlemler üzerinden alınıyor? Bir otomobilin alım fiyatını neler oluşturuyor?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Bir otomobilin alım fiyatını neler oluşturuyor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Vergi Sistemi(hangi vergiler var) Vergiler hangi işlemler üzerinden alınıyor? Bir otomobilin alım fiyatını neler oluşturuyor?</dc:title>
  <dc:creator>Hakan</dc:creator>
  <cp:lastModifiedBy>Hakan</cp:lastModifiedBy>
  <cp:revision>6</cp:revision>
  <dcterms:created xsi:type="dcterms:W3CDTF">2022-04-09T18:58:06Z</dcterms:created>
  <dcterms:modified xsi:type="dcterms:W3CDTF">2022-04-09T20:48:12Z</dcterms:modified>
</cp:coreProperties>
</file>