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9"/>
  </p:notesMasterIdLst>
  <p:handoutMasterIdLst>
    <p:handoutMasterId r:id="rId40"/>
  </p:handoutMasterIdLst>
  <p:sldIdLst>
    <p:sldId id="293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4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ruthi V Kumar" initials="SV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140D"/>
    <a:srgbClr val="FEDF14"/>
    <a:srgbClr val="EED700"/>
    <a:srgbClr val="292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48" y="48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26918-3064-6E42-A299-7FE56F86057C}" type="datetimeFigureOut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6C38-1D6E-7044-A0C7-B473B6D46E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2972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DC17F-833C-2641-98B2-840A6B3BA077}" type="datetimeFigureOut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5DB8A-4D92-6940-A47A-36AE24402E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327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one16e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5099" y="1975436"/>
            <a:ext cx="4761261" cy="3188356"/>
          </a:xfrm>
        </p:spPr>
        <p:txBody>
          <a:bodyPr anchor="t">
            <a:noAutofit/>
          </a:bodyPr>
          <a:lstStyle>
            <a:lvl1pPr>
              <a:lnSpc>
                <a:spcPts val="5160"/>
              </a:lnSpc>
              <a:defRPr sz="5400" cap="all"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5099" y="4846320"/>
            <a:ext cx="4571023" cy="1398172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 spc="0">
                <a:solidFill>
                  <a:schemeClr val="tx1"/>
                </a:solidFill>
                <a:latin typeface="Trebuchet MS Bold"/>
                <a:cs typeface="Trebuchet MS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0F547-DEBC-894D-9785-9AEA5A664622}" type="datetime1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975099" y="1098956"/>
            <a:ext cx="25334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chemeClr val="tx1"/>
                </a:solidFill>
                <a:latin typeface="Calibri"/>
                <a:cs typeface="Calibri"/>
              </a:rPr>
              <a:t>Chapter 19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5281" y="6268721"/>
            <a:ext cx="31508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  <a:latin typeface="Cambria"/>
                <a:cs typeface="Cambria"/>
              </a:rPr>
              <a:t>© 2014 Cengage Learning.  All Rights Reserved.  May not be scanned, copied or duplicated, or posted to a publicly accessible website, in whole or in part.</a:t>
            </a:r>
          </a:p>
        </p:txBody>
      </p:sp>
    </p:spTree>
    <p:extLst>
      <p:ext uri="{BB962C8B-B14F-4D97-AF65-F5344CB8AC3E}">
        <p14:creationId xmlns:p14="http://schemas.microsoft.com/office/powerpoint/2010/main" val="2881797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BE06-E95B-B245-9118-D6D34FC4A6FA}" type="datetime1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3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82EE-3329-6649-8BED-C620C1CCFA52}" type="datetime1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91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D73B-1C6E-C942-8619-30E5F64124A4}" type="datetime1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494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oone16ePT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75099" y="1975436"/>
            <a:ext cx="4761261" cy="1923464"/>
          </a:xfrm>
        </p:spPr>
        <p:txBody>
          <a:bodyPr anchor="t">
            <a:noAutofit/>
          </a:bodyPr>
          <a:lstStyle>
            <a:lvl1pPr>
              <a:lnSpc>
                <a:spcPts val="5160"/>
              </a:lnSpc>
              <a:defRPr sz="5400" cap="all" spc="-100"/>
            </a:lvl1pPr>
          </a:lstStyle>
          <a:p>
            <a:r>
              <a:rPr lang="en-US" dirty="0"/>
              <a:t>Pricing Strategies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5099" y="4846320"/>
            <a:ext cx="4571023" cy="1398172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 spc="0">
                <a:solidFill>
                  <a:schemeClr val="tx1"/>
                </a:solidFill>
                <a:latin typeface="Trebuchet MS Bold"/>
                <a:cs typeface="Trebuchet MS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0F547-DEBC-894D-9785-9AEA5A6646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975099" y="1098956"/>
            <a:ext cx="25334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cs typeface="Calibri"/>
              </a:rPr>
              <a:t>Chapter 19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5281" y="6217921"/>
            <a:ext cx="31508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latin typeface="Cambria"/>
                <a:cs typeface="Cambria"/>
              </a:rPr>
              <a:t>© 2016 </a:t>
            </a:r>
            <a:r>
              <a:rPr lang="en-US" sz="800" dirty="0" err="1">
                <a:solidFill>
                  <a:srgbClr val="FFFFFF"/>
                </a:solidFill>
                <a:latin typeface="Cambria"/>
                <a:cs typeface="Cambria"/>
              </a:rPr>
              <a:t>Cengage</a:t>
            </a:r>
            <a:r>
              <a:rPr lang="en-US" sz="800" dirty="0">
                <a:solidFill>
                  <a:srgbClr val="FFFFFF"/>
                </a:solidFill>
                <a:latin typeface="Cambria"/>
                <a:cs typeface="Cambria"/>
              </a:rPr>
              <a:t> Learning. All</a:t>
            </a:r>
            <a:r>
              <a:rPr lang="en-US" sz="800" baseline="0" dirty="0">
                <a:solidFill>
                  <a:srgbClr val="FFFFFF"/>
                </a:solidFill>
                <a:latin typeface="Cambria"/>
                <a:cs typeface="Cambria"/>
              </a:rPr>
              <a:t>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sz="8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11" name="Picture 10" descr="9781305075368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81" y="156098"/>
            <a:ext cx="2495519" cy="28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46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one16e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920"/>
            <a:ext cx="8229600" cy="47149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D884-57D7-D74B-B7C2-0BF96B4ABC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5270" y="6497478"/>
            <a:ext cx="2133600" cy="365125"/>
          </a:xfrm>
        </p:spPr>
        <p:txBody>
          <a:bodyPr/>
          <a:lstStyle/>
          <a:p>
            <a:fld id="{4B896723-57CD-594F-A552-1F057032A5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26639" y="6611779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FAC090"/>
                </a:solidFill>
                <a:latin typeface="Cambria"/>
                <a:cs typeface="Cambria"/>
              </a:rPr>
              <a:t>© 2014 </a:t>
            </a:r>
            <a:r>
              <a:rPr lang="en-US" sz="1000" dirty="0" err="1">
                <a:solidFill>
                  <a:srgbClr val="FAC090"/>
                </a:solidFill>
                <a:latin typeface="Cambria"/>
                <a:cs typeface="Cambria"/>
              </a:rPr>
              <a:t>Cengage</a:t>
            </a:r>
            <a:r>
              <a:rPr lang="en-US" sz="1000" dirty="0">
                <a:solidFill>
                  <a:srgbClr val="FAC090"/>
                </a:solidFill>
                <a:latin typeface="Cambria"/>
                <a:cs typeface="Cambria"/>
              </a:rPr>
              <a:t> Learning.  All Rights Reserved.  May not be scanned, copied or duplicated, or posted to a publicly accessible website, in whole or in part.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084101" y="9769"/>
            <a:ext cx="6854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Chapter 8  Marketing Research and Sales Forecasting</a:t>
            </a:r>
          </a:p>
        </p:txBody>
      </p:sp>
    </p:spTree>
    <p:extLst>
      <p:ext uri="{BB962C8B-B14F-4D97-AF65-F5344CB8AC3E}">
        <p14:creationId xmlns:p14="http://schemas.microsoft.com/office/powerpoint/2010/main" val="2842853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one16eOBJ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076" y="274638"/>
            <a:ext cx="7377723" cy="973751"/>
          </a:xfrm>
          <a:effectLst>
            <a:outerShdw blurRad="50800" dist="38100" dir="2700000" sx="97000" sy="97000" algn="tl" rotWithShape="0">
              <a:prstClr val="black">
                <a:alpha val="47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29279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692" y="1264689"/>
            <a:ext cx="7954108" cy="4714940"/>
          </a:xfrm>
        </p:spPr>
        <p:txBody>
          <a:bodyPr/>
          <a:lstStyle>
            <a:lvl1pPr marL="514350" indent="-514350">
              <a:buClr>
                <a:srgbClr val="FF0000"/>
              </a:buClr>
              <a:buSzPct val="120000"/>
              <a:buFont typeface="Wingdings" charset="2"/>
              <a:buAutoNum type="arabicPlain"/>
              <a:defRPr b="0" i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D884-57D7-D74B-B7C2-0BF96B4ABC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5270" y="6497478"/>
            <a:ext cx="2133600" cy="365125"/>
          </a:xfrm>
        </p:spPr>
        <p:txBody>
          <a:bodyPr/>
          <a:lstStyle/>
          <a:p>
            <a:fld id="{4B896723-57CD-594F-A552-1F057032A5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26639" y="6611779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prstClr val="white">
                    <a:lumMod val="85000"/>
                  </a:prstClr>
                </a:solidFill>
                <a:latin typeface="Cambria"/>
                <a:cs typeface="Cambria"/>
              </a:rPr>
              <a:t>© 2014 </a:t>
            </a:r>
            <a:r>
              <a:rPr lang="en-US" sz="1000" dirty="0" err="1">
                <a:solidFill>
                  <a:prstClr val="white">
                    <a:lumMod val="85000"/>
                  </a:prstClr>
                </a:solidFill>
                <a:latin typeface="Cambria"/>
                <a:cs typeface="Cambria"/>
              </a:rPr>
              <a:t>Cengage</a:t>
            </a:r>
            <a:r>
              <a:rPr lang="en-US" sz="1000" dirty="0">
                <a:solidFill>
                  <a:prstClr val="white">
                    <a:lumMod val="85000"/>
                  </a:prstClr>
                </a:solidFill>
                <a:latin typeface="Cambria"/>
                <a:cs typeface="Cambria"/>
              </a:rPr>
              <a:t> Learning.  All Rights Reserved.  May not be scanned, copied or duplicated, or posted to a publicly accessible website, in whole or in part.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084101" y="9769"/>
            <a:ext cx="6854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Chapter 8  Marketing Research and Sales Forecasting</a:t>
            </a:r>
          </a:p>
        </p:txBody>
      </p:sp>
    </p:spTree>
    <p:extLst>
      <p:ext uri="{BB962C8B-B14F-4D97-AF65-F5344CB8AC3E}">
        <p14:creationId xmlns:p14="http://schemas.microsoft.com/office/powerpoint/2010/main" val="3033537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232F-257B-DA4F-B1B9-674BBEDDAC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09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83C4-AB2C-874B-81C9-C24BB68FD7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76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A60B-AB7F-3044-ACFE-C83A52ECA4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96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2D4-A7D8-804A-A695-68B39F9B93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9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one16e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920"/>
            <a:ext cx="8229600" cy="47149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D884-57D7-D74B-B7C2-0BF96B4ABCF3}" type="datetime1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5270" y="6497478"/>
            <a:ext cx="2133600" cy="365125"/>
          </a:xfrm>
        </p:spPr>
        <p:txBody>
          <a:bodyPr/>
          <a:lstStyle/>
          <a:p>
            <a:fld id="{4B896723-57CD-594F-A552-1F057032A5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26639" y="6573679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Cambria"/>
                <a:cs typeface="Cambria"/>
              </a:rPr>
              <a:t>© 2016 Cengage Learning. All</a:t>
            </a:r>
            <a:r>
              <a:rPr lang="en-US" sz="800" baseline="0" dirty="0">
                <a:solidFill>
                  <a:schemeClr val="bg1"/>
                </a:solidFill>
                <a:latin typeface="Cambria"/>
                <a:cs typeface="Cambria"/>
              </a:rPr>
              <a:t> Rights Reserved. May not be copied, scanned, or duplicated, in whole or in part, except for use as permitted in a license distributed with a certain product or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aseline="0" dirty="0">
                <a:solidFill>
                  <a:schemeClr val="bg1"/>
                </a:solidFill>
                <a:latin typeface="Cambria"/>
                <a:cs typeface="Cambria"/>
              </a:rPr>
              <a:t> service or otherwise on a password-protected website for classroom use.</a:t>
            </a:r>
            <a:endParaRPr lang="en-US" sz="8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084101" y="9769"/>
            <a:ext cx="6854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solidFill>
                  <a:schemeClr val="bg1">
                    <a:lumMod val="50000"/>
                  </a:schemeClr>
                </a:solidFill>
              </a:rPr>
              <a:t>Chapter 19   Pricing Strategies</a:t>
            </a:r>
          </a:p>
        </p:txBody>
      </p:sp>
    </p:spTree>
    <p:extLst>
      <p:ext uri="{BB962C8B-B14F-4D97-AF65-F5344CB8AC3E}">
        <p14:creationId xmlns:p14="http://schemas.microsoft.com/office/powerpoint/2010/main" val="1266859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C3B8-9DBA-8D4C-9AAA-258604806F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70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F2680-8D42-BB42-94AF-BA68EB201D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8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BE06-E95B-B245-9118-D6D34FC4A6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12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82EE-3329-6649-8BED-C620C1CCFA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91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D73B-1C6E-C942-8619-30E5F64124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7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one16eOBJ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076" y="274638"/>
            <a:ext cx="7377723" cy="973751"/>
          </a:xfrm>
          <a:effectLst>
            <a:outerShdw blurRad="50800" dist="38100" dir="2700000" sx="97000" sy="97000" algn="tl" rotWithShape="0">
              <a:prstClr val="black">
                <a:alpha val="47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29279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692" y="1264689"/>
            <a:ext cx="7954108" cy="4714940"/>
          </a:xfrm>
        </p:spPr>
        <p:txBody>
          <a:bodyPr/>
          <a:lstStyle>
            <a:lvl1pPr marL="514350" indent="-514350">
              <a:buClr>
                <a:srgbClr val="FF0000"/>
              </a:buClr>
              <a:buSzPct val="120000"/>
              <a:buFont typeface="Wingdings" charset="2"/>
              <a:buAutoNum type="arabicPlain"/>
              <a:defRPr b="0" i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D884-57D7-D74B-B7C2-0BF96B4ABCF3}" type="datetime1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5270" y="6497478"/>
            <a:ext cx="2133600" cy="365125"/>
          </a:xfrm>
        </p:spPr>
        <p:txBody>
          <a:bodyPr/>
          <a:lstStyle/>
          <a:p>
            <a:fld id="{4B896723-57CD-594F-A552-1F057032A5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26639" y="6560979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Cambria"/>
                <a:cs typeface="Cambria"/>
              </a:rPr>
              <a:t>© 2016 Cengage Learning. All</a:t>
            </a:r>
            <a:r>
              <a:rPr lang="en-US" sz="800" baseline="0" dirty="0">
                <a:solidFill>
                  <a:schemeClr val="bg1"/>
                </a:solidFill>
                <a:latin typeface="Cambria"/>
                <a:cs typeface="Cambria"/>
              </a:rPr>
              <a:t> Rights Reserved. May not be copied, scanned, or duplicated, in whole or in part, except for use as permitted in a license distributed with a certain product or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aseline="0" dirty="0">
                <a:solidFill>
                  <a:schemeClr val="bg1"/>
                </a:solidFill>
                <a:latin typeface="Cambria"/>
                <a:cs typeface="Cambria"/>
              </a:rPr>
              <a:t> service or otherwise on a password-protected website for classroom use.</a:t>
            </a:r>
            <a:endParaRPr lang="en-US" sz="8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084101" y="9769"/>
            <a:ext cx="6854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000" dirty="0">
                <a:solidFill>
                  <a:schemeClr val="bg1">
                    <a:lumMod val="50000"/>
                  </a:schemeClr>
                </a:solidFill>
              </a:rPr>
              <a:t>Chapter 19   Pricing Strategies</a:t>
            </a:r>
          </a:p>
        </p:txBody>
      </p:sp>
    </p:spTree>
    <p:extLst>
      <p:ext uri="{BB962C8B-B14F-4D97-AF65-F5344CB8AC3E}">
        <p14:creationId xmlns:p14="http://schemas.microsoft.com/office/powerpoint/2010/main" val="3711275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232F-257B-DA4F-B1B9-674BBEDDAC5B}" type="datetime1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89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83C4-AB2C-874B-81C9-C24BB68FD701}" type="datetime1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164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A60B-AB7F-3044-ACFE-C83A52ECA41E}" type="datetime1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62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2D4-A7D8-804A-A695-68B39F9B933C}" type="datetime1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6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C3B8-9DBA-8D4C-9AAA-258604806F9D}" type="datetime1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52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F2680-8D42-BB42-94AF-BA68EB201D9A}" type="datetime1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2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072"/>
            <a:ext cx="8229600" cy="4714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4EBA9-6EBF-F841-954A-92830B4900F0}" type="datetime1">
              <a:rPr lang="en-US" smtClean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B896723-57CD-594F-A552-1F057032A5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9335320" y="59379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32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400" b="1" i="0" kern="1200">
          <a:solidFill>
            <a:schemeClr val="tx1"/>
          </a:solidFill>
          <a:latin typeface="Trebuchet MS Bold"/>
          <a:ea typeface="+mj-ea"/>
          <a:cs typeface="Trebuchet MS Bold"/>
        </a:defRPr>
      </a:lvl1pPr>
    </p:titleStyle>
    <p:bodyStyle>
      <a:lvl1pPr marL="347472" indent="-347472" algn="l" defTabSz="457200" rtl="0" eaLnBrk="1" latinLnBrk="0" hangingPunct="1">
        <a:spcBef>
          <a:spcPct val="20000"/>
        </a:spcBef>
        <a:buClr>
          <a:srgbClr val="292795"/>
        </a:buClr>
        <a:buSzPct val="101000"/>
        <a:buFont typeface="Lucida Grande"/>
        <a:buChar char="▮"/>
        <a:defRPr sz="3200" kern="1200">
          <a:solidFill>
            <a:schemeClr val="tx1"/>
          </a:solidFill>
          <a:latin typeface="Cambria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"/>
          <a:ea typeface="+mn-ea"/>
          <a:cs typeface="Cambr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mbria"/>
          <a:ea typeface="+mn-ea"/>
          <a:cs typeface="Cambr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Cambr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Cambr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072"/>
            <a:ext cx="8229600" cy="4714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4EBA9-6EBF-F841-954A-92830B4900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B896723-57CD-594F-A552-1F057032A5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335320" y="59379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4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400" b="1" i="0" kern="1200">
          <a:solidFill>
            <a:schemeClr val="tx1"/>
          </a:solidFill>
          <a:latin typeface="Trebuchet MS Bold"/>
          <a:ea typeface="+mj-ea"/>
          <a:cs typeface="Trebuchet MS Bold"/>
        </a:defRPr>
      </a:lvl1pPr>
    </p:titleStyle>
    <p:bodyStyle>
      <a:lvl1pPr marL="347472" indent="-347472" algn="l" defTabSz="457200" rtl="0" eaLnBrk="1" latinLnBrk="0" hangingPunct="1">
        <a:spcBef>
          <a:spcPct val="20000"/>
        </a:spcBef>
        <a:buClr>
          <a:srgbClr val="292795"/>
        </a:buClr>
        <a:buSzPct val="101000"/>
        <a:buFont typeface="Lucida Grande"/>
        <a:buChar char="▮"/>
        <a:defRPr sz="3200" kern="1200">
          <a:solidFill>
            <a:schemeClr val="tx1"/>
          </a:solidFill>
          <a:latin typeface="Cambria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"/>
          <a:ea typeface="+mn-ea"/>
          <a:cs typeface="Cambr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mbria"/>
          <a:ea typeface="+mn-ea"/>
          <a:cs typeface="Cambr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Cambr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Cambr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gage.com/marketing/book_content/boone_9781133628460/videos/ch19.html" TargetMode="External"/><Relationship Id="rId2" Type="http://schemas.openxmlformats.org/officeDocument/2006/relationships/hyperlink" Target="http://www.cengage.com/marketing/book_content/boone_9781133628460/videos/part7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>
                <a:ea typeface="ＭＳ Ｐゴシック" pitchFamily="34" charset="-128"/>
              </a:rPr>
              <a:t>Pricing Strategies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>
                <a:solidFill>
                  <a:prstClr val="white"/>
                </a:solidFill>
              </a:rPr>
              <a:pPr/>
              <a:t>1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6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</p:spPr>
        <p:txBody>
          <a:bodyPr anchor="ctr">
            <a:normAutofit/>
          </a:bodyPr>
          <a:lstStyle/>
          <a:p>
            <a:r>
              <a:rPr lang="en-US" dirty="0"/>
              <a:t>Competitive Pricing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/>
              <a:t>Designed to deemphasize</a:t>
            </a:r>
            <a:r>
              <a:rPr lang="tr-TR" dirty="0"/>
              <a:t>/ </a:t>
            </a:r>
            <a:r>
              <a:rPr lang="tr-TR" dirty="0" err="1"/>
              <a:t>understate</a:t>
            </a:r>
            <a:r>
              <a:rPr lang="en-US" dirty="0"/>
              <a:t> price as a competitive variable by pricing a good or service at the level of comparable offerings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1557D6D-F921-4282-96D4-41B53D4FE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72983"/>
            <a:ext cx="4038600" cy="3180397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97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</p:spPr>
        <p:txBody>
          <a:bodyPr anchor="ctr">
            <a:normAutofit/>
          </a:bodyPr>
          <a:lstStyle/>
          <a:p>
            <a:r>
              <a:rPr lang="en-US" dirty="0"/>
              <a:t>Competitive Pricing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Opening price point</a:t>
            </a:r>
            <a:r>
              <a:rPr lang="en-US" sz="2400" dirty="0"/>
              <a:t> - Setting an opening price below that of the competition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Example – </a:t>
            </a:r>
            <a:r>
              <a:rPr lang="tr-TR" dirty="0" err="1"/>
              <a:t>Exxen</a:t>
            </a:r>
            <a:endParaRPr lang="tr-TR" dirty="0"/>
          </a:p>
          <a:p>
            <a:pPr marL="457200" lvl="1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tr-TR" sz="2400" dirty="0"/>
          </a:p>
          <a:p>
            <a:pPr>
              <a:lnSpc>
                <a:spcPct val="90000"/>
              </a:lnSpc>
            </a:pPr>
            <a:endParaRPr lang="tr-TR" sz="2400" dirty="0"/>
          </a:p>
          <a:p>
            <a:pPr>
              <a:lnSpc>
                <a:spcPct val="90000"/>
              </a:lnSpc>
            </a:pPr>
            <a:endParaRPr lang="tr-TR" sz="2400" dirty="0"/>
          </a:p>
          <a:p>
            <a:pPr>
              <a:lnSpc>
                <a:spcPct val="90000"/>
              </a:lnSpc>
            </a:pPr>
            <a:endParaRPr lang="tr-TR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Prices can drop when competitors continually match each other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Forces firms to compete based on nonprice variable in the marketing mix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BCC7E4E-D541-4925-B39C-A37C34CD0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843881"/>
            <a:ext cx="4038600" cy="40386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648D3CB-DD36-490F-BAE4-42193487C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62023"/>
            <a:ext cx="2017951" cy="113395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E6CA3E8-8B4F-4591-9E75-07AC4F723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151" y="2862502"/>
            <a:ext cx="2173049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70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Quotations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List price </a:t>
            </a:r>
            <a:r>
              <a:rPr lang="en-US" dirty="0"/>
              <a:t>- Established price normally quoted to potential buyers</a:t>
            </a:r>
          </a:p>
          <a:p>
            <a:r>
              <a:rPr lang="en-US" dirty="0"/>
              <a:t>Reductions from list price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Market price </a:t>
            </a:r>
            <a:r>
              <a:rPr lang="en-US" dirty="0"/>
              <a:t>- Price a consumer or marketing intermediary pays for a product after subtracting</a:t>
            </a:r>
            <a:r>
              <a:rPr lang="tr-TR" dirty="0"/>
              <a:t>/</a:t>
            </a:r>
            <a:r>
              <a:rPr lang="tr-TR" dirty="0" err="1"/>
              <a:t>deducting</a:t>
            </a:r>
            <a:r>
              <a:rPr lang="en-US" dirty="0"/>
              <a:t> any discounts, allowances</a:t>
            </a:r>
            <a:r>
              <a:rPr lang="tr-TR" dirty="0"/>
              <a:t>/</a:t>
            </a:r>
            <a:r>
              <a:rPr lang="tr-TR" dirty="0" err="1"/>
              <a:t>cuts</a:t>
            </a:r>
            <a:r>
              <a:rPr lang="en-US" dirty="0"/>
              <a:t>, or rebates</a:t>
            </a:r>
            <a:r>
              <a:rPr lang="tr-TR" dirty="0"/>
              <a:t>/</a:t>
            </a:r>
            <a:r>
              <a:rPr lang="tr-TR" dirty="0" err="1"/>
              <a:t>givebacks</a:t>
            </a:r>
            <a:r>
              <a:rPr lang="en-US" dirty="0"/>
              <a:t> from the list price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625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Reductions from List Price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Cash discount  </a:t>
            </a:r>
            <a:r>
              <a:rPr lang="en-US" dirty="0"/>
              <a:t>-</a:t>
            </a:r>
            <a:r>
              <a:rPr lang="en-US" b="1" dirty="0"/>
              <a:t> </a:t>
            </a:r>
            <a:r>
              <a:rPr lang="en-US" dirty="0"/>
              <a:t>Price reduction offered to a consumer, business user, or marketing intermediary in return for prompt payment of a bill</a:t>
            </a:r>
          </a:p>
          <a:p>
            <a:r>
              <a:rPr lang="en-US" b="1" dirty="0">
                <a:solidFill>
                  <a:srgbClr val="FF0000"/>
                </a:solidFill>
              </a:rPr>
              <a:t>Trade discount  </a:t>
            </a:r>
            <a:r>
              <a:rPr lang="en-US" dirty="0"/>
              <a:t>- Payment to a channel member or buyer for performing marketing functions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62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Reductions from List Price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Quantity discount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- Price reduction granted for a large-volume purchase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Cumulative quantity discount </a:t>
            </a:r>
            <a:r>
              <a:rPr lang="en-US" dirty="0"/>
              <a:t>-</a:t>
            </a:r>
            <a:r>
              <a:rPr lang="en-US" b="1" dirty="0"/>
              <a:t> </a:t>
            </a:r>
            <a:r>
              <a:rPr lang="en-US" dirty="0"/>
              <a:t>Price discount determined by amounts of purchases </a:t>
            </a:r>
            <a:r>
              <a:rPr lang="en-US" dirty="0">
                <a:highlight>
                  <a:srgbClr val="FFFF00"/>
                </a:highlight>
              </a:rPr>
              <a:t>over stated time periods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Noncumulative quantity discount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- Price reduction granted on a </a:t>
            </a:r>
            <a:r>
              <a:rPr lang="en-US" dirty="0">
                <a:highlight>
                  <a:srgbClr val="FFFF00"/>
                </a:highlight>
              </a:rPr>
              <a:t>one-time-only basis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43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</p:spPr>
        <p:txBody>
          <a:bodyPr anchor="ctr">
            <a:normAutofit/>
          </a:bodyPr>
          <a:lstStyle/>
          <a:p>
            <a:r>
              <a:rPr lang="en-US" dirty="0"/>
              <a:t>Reductions from List Price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/>
              <a:t>Allowance</a:t>
            </a:r>
            <a:r>
              <a:rPr lang="tr-TR" sz="2600" b="1"/>
              <a:t>/</a:t>
            </a:r>
            <a:r>
              <a:rPr lang="tr-TR" sz="2600" b="1" err="1"/>
              <a:t>cut</a:t>
            </a:r>
            <a:r>
              <a:rPr lang="en-US" sz="2600"/>
              <a:t> - Specified deduction from list price, including a trade-in or promotional allowance</a:t>
            </a:r>
          </a:p>
          <a:p>
            <a:pPr lvl="1">
              <a:lnSpc>
                <a:spcPct val="90000"/>
              </a:lnSpc>
            </a:pPr>
            <a:r>
              <a:rPr lang="en-US" sz="2600"/>
              <a:t>Trade-in</a:t>
            </a:r>
          </a:p>
          <a:p>
            <a:pPr lvl="1">
              <a:lnSpc>
                <a:spcPct val="90000"/>
              </a:lnSpc>
            </a:pPr>
            <a:r>
              <a:rPr lang="en-US" sz="2600"/>
              <a:t>Promotional allowance</a:t>
            </a:r>
          </a:p>
          <a:p>
            <a:pPr lvl="1">
              <a:lnSpc>
                <a:spcPct val="90000"/>
              </a:lnSpc>
            </a:pPr>
            <a:r>
              <a:rPr lang="en-US" sz="2600"/>
              <a:t>Minimum advertised pricing (MAP)</a:t>
            </a:r>
          </a:p>
          <a:p>
            <a:pPr lvl="1">
              <a:lnSpc>
                <a:spcPct val="90000"/>
              </a:lnSpc>
            </a:pPr>
            <a:r>
              <a:rPr lang="en-US" sz="2600"/>
              <a:t>Rebate</a:t>
            </a:r>
          </a:p>
          <a:p>
            <a:pPr lvl="1">
              <a:lnSpc>
                <a:spcPct val="90000"/>
              </a:lnSpc>
            </a:pPr>
            <a:endParaRPr lang="en-US" sz="2600" b="1"/>
          </a:p>
          <a:p>
            <a:pPr lvl="1">
              <a:lnSpc>
                <a:spcPct val="90000"/>
              </a:lnSpc>
            </a:pPr>
            <a:endParaRPr lang="en-US" sz="260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E516F6F-C28B-46BF-83BA-72F961D06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38375"/>
            <a:ext cx="4362450" cy="325755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60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19.3 – Chain of Trade Discounts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Figure19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903" y="1248389"/>
            <a:ext cx="5255764" cy="435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1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Strongly influences a firm’s ability</a:t>
            </a:r>
            <a:r>
              <a:rPr lang="tr-TR" dirty="0"/>
              <a:t>/ </a:t>
            </a:r>
            <a:r>
              <a:rPr lang="tr-TR" dirty="0" err="1"/>
              <a:t>capability</a:t>
            </a:r>
            <a:r>
              <a:rPr lang="en-US" dirty="0"/>
              <a:t> to deliver orders in a cost-effective manner at the right time and place</a:t>
            </a:r>
          </a:p>
          <a:p>
            <a:r>
              <a:rPr lang="en-US" dirty="0"/>
              <a:t>Affects the marketer’s ability to receive additional inventory quickly in response to demand fluctuations</a:t>
            </a:r>
            <a:r>
              <a:rPr lang="tr-TR" dirty="0"/>
              <a:t>/</a:t>
            </a:r>
            <a:r>
              <a:rPr lang="tr-TR" dirty="0" err="1"/>
              <a:t>changes</a:t>
            </a:r>
            <a:endParaRPr lang="en-US" dirty="0"/>
          </a:p>
          <a:p>
            <a:r>
              <a:rPr lang="en-US" dirty="0"/>
              <a:t>Three ways to handle transportation costs: buyer pays, seller pays, or both share costs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59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FOB Pricing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Free on board plant or FOB origin</a:t>
            </a:r>
            <a:r>
              <a:rPr lang="en-US" dirty="0"/>
              <a:t> - Does not include shipping charges</a:t>
            </a:r>
            <a:r>
              <a:rPr lang="tr-TR" dirty="0"/>
              <a:t> </a:t>
            </a:r>
            <a:r>
              <a:rPr lang="tr-TR" dirty="0" err="1"/>
              <a:t>refers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CFR (</a:t>
            </a:r>
            <a:r>
              <a:rPr lang="tr-TR" dirty="0" err="1"/>
              <a:t>cost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freight</a:t>
            </a:r>
            <a:r>
              <a:rPr lang="tr-TR" dirty="0"/>
              <a:t>) </a:t>
            </a:r>
            <a:r>
              <a:rPr lang="tr-TR" dirty="0" err="1"/>
              <a:t>too</a:t>
            </a:r>
            <a:r>
              <a:rPr lang="tr-TR" dirty="0"/>
              <a:t>.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FOB origin-freight allowed, or freight absorbed</a:t>
            </a:r>
            <a:r>
              <a:rPr lang="en-US" dirty="0"/>
              <a:t> - Allows the buyer to deduct shipping expenses from the cost of purchases</a:t>
            </a:r>
            <a:r>
              <a:rPr lang="tr-TR" dirty="0"/>
              <a:t>??? BUYER </a:t>
            </a:r>
            <a:r>
              <a:rPr lang="tr-TR" dirty="0" err="1"/>
              <a:t>assumes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freight</a:t>
            </a:r>
            <a:r>
              <a:rPr lang="tr-TR" dirty="0"/>
              <a:t> </a:t>
            </a:r>
            <a:r>
              <a:rPr lang="tr-TR" dirty="0" err="1"/>
              <a:t>cost</a:t>
            </a:r>
            <a:r>
              <a:rPr lang="tr-T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88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Uniform-Delivered Pricing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Firm quotes the </a:t>
            </a:r>
            <a:r>
              <a:rPr lang="en-US" dirty="0">
                <a:highlight>
                  <a:srgbClr val="FFFF00"/>
                </a:highlight>
              </a:rPr>
              <a:t>same price</a:t>
            </a:r>
            <a:r>
              <a:rPr lang="en-US" dirty="0"/>
              <a:t>, including transportation expenses, to all buyers</a:t>
            </a:r>
            <a:r>
              <a:rPr lang="tr-TR" dirty="0"/>
              <a:t> – </a:t>
            </a:r>
            <a:r>
              <a:rPr lang="tr-TR" dirty="0" err="1"/>
              <a:t>regardless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geographic</a:t>
            </a:r>
            <a:r>
              <a:rPr lang="tr-TR" dirty="0"/>
              <a:t> </a:t>
            </a:r>
            <a:r>
              <a:rPr lang="tr-TR" dirty="0" err="1"/>
              <a:t>location</a:t>
            </a:r>
            <a:r>
              <a:rPr lang="tr-TR" dirty="0"/>
              <a:t>.</a:t>
            </a:r>
            <a:endParaRPr lang="en-US" dirty="0"/>
          </a:p>
          <a:p>
            <a:r>
              <a:rPr lang="en-US" dirty="0"/>
              <a:t>Includes transportation charge </a:t>
            </a:r>
            <a:r>
              <a:rPr lang="en-US" dirty="0">
                <a:highlight>
                  <a:srgbClr val="FFFF00"/>
                </a:highlight>
              </a:rPr>
              <a:t>averaged</a:t>
            </a:r>
            <a:r>
              <a:rPr lang="en-US" dirty="0"/>
              <a:t> over all customers</a:t>
            </a:r>
          </a:p>
          <a:p>
            <a:r>
              <a:rPr lang="en-US" dirty="0"/>
              <a:t>Nearby customers pay disproportionate</a:t>
            </a:r>
            <a:r>
              <a:rPr lang="tr-TR" dirty="0"/>
              <a:t> (</a:t>
            </a:r>
            <a:r>
              <a:rPr lang="tr-TR" dirty="0" err="1"/>
              <a:t>unfair</a:t>
            </a:r>
            <a:r>
              <a:rPr lang="tr-TR" dirty="0"/>
              <a:t>)</a:t>
            </a:r>
            <a:r>
              <a:rPr lang="en-US" dirty="0"/>
              <a:t> freight charges, so-called phantom-freight</a:t>
            </a:r>
            <a:r>
              <a:rPr lang="tr-TR" dirty="0"/>
              <a:t> (</a:t>
            </a:r>
            <a:r>
              <a:rPr lang="tr-TR" dirty="0" err="1"/>
              <a:t>no</a:t>
            </a:r>
            <a:r>
              <a:rPr lang="tr-TR" dirty="0"/>
              <a:t> </a:t>
            </a:r>
            <a:r>
              <a:rPr lang="tr-TR" dirty="0" err="1"/>
              <a:t>freight</a:t>
            </a:r>
            <a:r>
              <a:rPr lang="tr-TR" dirty="0"/>
              <a:t> </a:t>
            </a:r>
            <a:r>
              <a:rPr lang="tr-TR" dirty="0" err="1"/>
              <a:t>charges</a:t>
            </a:r>
            <a:r>
              <a:rPr lang="tr-TR" dirty="0"/>
              <a:t>).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7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264689"/>
            <a:ext cx="8060267" cy="4714940"/>
          </a:xfrm>
        </p:spPr>
        <p:txBody>
          <a:bodyPr>
            <a:normAutofit/>
          </a:bodyPr>
          <a:lstStyle/>
          <a:p>
            <a:pPr marL="533400" indent="-533400">
              <a:buFont typeface="Calibri" pitchFamily="34" charset="0"/>
              <a:buAutoNum type="arabicPeriod"/>
            </a:pPr>
            <a:r>
              <a:rPr lang="en-US" dirty="0"/>
              <a:t>Describe the three alternative pricing strategies and when each strategy is most appropriate</a:t>
            </a:r>
            <a:r>
              <a:rPr lang="tr-TR" dirty="0"/>
              <a:t> (</a:t>
            </a:r>
            <a:r>
              <a:rPr lang="tr-TR" dirty="0" err="1"/>
              <a:t>best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employ</a:t>
            </a:r>
            <a:r>
              <a:rPr lang="tr-TR" dirty="0"/>
              <a:t>)</a:t>
            </a:r>
            <a:r>
              <a:rPr lang="en-US" dirty="0"/>
              <a:t>.</a:t>
            </a:r>
          </a:p>
          <a:p>
            <a:pPr marL="533400" indent="-533400">
              <a:buFont typeface="Calibri" pitchFamily="34" charset="0"/>
              <a:buAutoNum type="arabicPeriod"/>
            </a:pPr>
            <a:r>
              <a:rPr lang="en-US" dirty="0"/>
              <a:t>Explain how prices are quoted</a:t>
            </a:r>
            <a:r>
              <a:rPr lang="tr-TR" dirty="0"/>
              <a:t>/</a:t>
            </a:r>
            <a:r>
              <a:rPr lang="tr-TR" dirty="0" err="1"/>
              <a:t>stated</a:t>
            </a:r>
            <a:r>
              <a:rPr lang="en-US" dirty="0"/>
              <a:t>.</a:t>
            </a:r>
          </a:p>
          <a:p>
            <a:pPr marL="533400" indent="-533400">
              <a:buFont typeface="Calibri" pitchFamily="34" charset="0"/>
              <a:buAutoNum type="arabicPeriod"/>
            </a:pPr>
            <a:r>
              <a:rPr lang="en-US" dirty="0"/>
              <a:t>Identify the five pricing policy decisions marketers must make.</a:t>
            </a:r>
          </a:p>
          <a:p>
            <a:pPr marL="533400" indent="-533400">
              <a:buFont typeface="Calibri" pitchFamily="34" charset="0"/>
              <a:buAutoNum type="arabicPeriod"/>
            </a:pPr>
            <a:r>
              <a:rPr lang="en-US" dirty="0"/>
              <a:t>Discuss the relationship of price to consumer perceptions of quality.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0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</p:spPr>
        <p:txBody>
          <a:bodyPr anchor="ctr">
            <a:normAutofit/>
          </a:bodyPr>
          <a:lstStyle/>
          <a:p>
            <a:r>
              <a:rPr lang="en-US" dirty="0"/>
              <a:t>Zone Pricing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Dividing the overall market into different zones and establishing a single price within each zone</a:t>
            </a:r>
            <a:endParaRPr lang="tr-TR"/>
          </a:p>
          <a:p>
            <a:pPr marL="457200" lvl="1" indent="0">
              <a:buNone/>
            </a:pPr>
            <a:endParaRPr lang="en-US" sz="2800" dirty="0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A975BB2-8FE5-45AC-93AA-1847CC860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433789"/>
            <a:ext cx="4038600" cy="2858784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2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40263"/>
            <a:ext cx="5486400" cy="406400"/>
          </a:xfrm>
        </p:spPr>
        <p:txBody>
          <a:bodyPr anchor="b">
            <a:noAutofit/>
          </a:bodyPr>
          <a:lstStyle/>
          <a:p>
            <a:r>
              <a:rPr lang="en-US" sz="2800" dirty="0"/>
              <a:t>Basing-Point Pricing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020F97B-AEEF-426B-ABB2-5E79FE4F4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71475"/>
            <a:ext cx="5486400" cy="3948114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228599" y="5367337"/>
            <a:ext cx="8696325" cy="136683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tr-TR" sz="2400" dirty="0"/>
              <a:t>- </a:t>
            </a:r>
            <a:r>
              <a:rPr lang="en-US" sz="2400" dirty="0"/>
              <a:t>The buyer pays the factory price plus freight charges from the basing-point city nearest the buyer </a:t>
            </a:r>
          </a:p>
          <a:p>
            <a:pPr>
              <a:lnSpc>
                <a:spcPct val="90000"/>
              </a:lnSpc>
            </a:pPr>
            <a:r>
              <a:rPr lang="tr-TR" sz="2400" dirty="0"/>
              <a:t>- </a:t>
            </a:r>
            <a:r>
              <a:rPr lang="en-US" sz="2400" dirty="0"/>
              <a:t>The basing point specifies a location from which freight charges are calculated</a:t>
            </a:r>
          </a:p>
          <a:p>
            <a:pPr>
              <a:lnSpc>
                <a:spcPct val="90000"/>
              </a:lnSpc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52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Pricing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54" y="1249345"/>
            <a:ext cx="8070980" cy="4797849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Belief that certain price ranges make a good or service more appealing than others to buyers</a:t>
            </a:r>
            <a:r>
              <a:rPr lang="tr-TR" sz="2800" dirty="0"/>
              <a:t>. </a:t>
            </a:r>
            <a:r>
              <a:rPr lang="en-US" sz="2800" dirty="0"/>
              <a:t>Includes prestige pricing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Odd pricing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- Setting prices at odd numbers just under round numbers</a:t>
            </a:r>
          </a:p>
          <a:p>
            <a:endParaRPr lang="tr-TR" sz="2800" b="1" dirty="0">
              <a:solidFill>
                <a:srgbClr val="FF0000"/>
              </a:solidFill>
            </a:endParaRPr>
          </a:p>
          <a:p>
            <a:endParaRPr lang="tr-TR" sz="2800" b="1" dirty="0">
              <a:solidFill>
                <a:srgbClr val="FF0000"/>
              </a:solidFill>
            </a:endParaRPr>
          </a:p>
          <a:p>
            <a:endParaRPr lang="tr-TR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Unit pricing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- Prices stated in terms of some recognized unit of measurement or a standard numerical count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79CA441-E094-40F3-A05D-C4D414CCB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501" y="3359408"/>
            <a:ext cx="3419475" cy="13335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B605D5D-8EE6-4CAC-8371-3B92F4231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533" y="3297496"/>
            <a:ext cx="19812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7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</p:spPr>
        <p:txBody>
          <a:bodyPr anchor="ctr">
            <a:normAutofit/>
          </a:bodyPr>
          <a:lstStyle/>
          <a:p>
            <a:r>
              <a:rPr lang="en-US" dirty="0"/>
              <a:t>Price Flexibility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Pricing policy permitting variable prices for goods and services</a:t>
            </a:r>
          </a:p>
          <a:p>
            <a:pPr>
              <a:lnSpc>
                <a:spcPct val="90000"/>
              </a:lnSpc>
            </a:pPr>
            <a:r>
              <a:rPr lang="en-US" sz="2400"/>
              <a:t>One-price policies suit mass-selling marketing programs</a:t>
            </a:r>
          </a:p>
          <a:p>
            <a:pPr>
              <a:lnSpc>
                <a:spcPct val="90000"/>
              </a:lnSpc>
            </a:pPr>
            <a:r>
              <a:rPr lang="en-US" sz="2400"/>
              <a:t>Variable pricing is more likely to be applied in marketing programs based on individual bargaining</a:t>
            </a:r>
          </a:p>
          <a:p>
            <a:pPr>
              <a:lnSpc>
                <a:spcPct val="90000"/>
              </a:lnSpc>
            </a:pPr>
            <a:endParaRPr lang="en-US" sz="240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33B77C7-96F7-4369-98BF-2ED9B641B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743075"/>
            <a:ext cx="4324350" cy="3305175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82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137" y="4017168"/>
            <a:ext cx="5486400" cy="566738"/>
          </a:xfrm>
        </p:spPr>
        <p:txBody>
          <a:bodyPr anchor="b">
            <a:noAutofit/>
          </a:bodyPr>
          <a:lstStyle/>
          <a:p>
            <a:r>
              <a:rPr lang="en-US" sz="3200" dirty="0"/>
              <a:t>Product-Line Pricing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BF6D666-9310-48DC-83E2-34D3B9D36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552451"/>
            <a:ext cx="5953125" cy="3248024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209551" y="4800599"/>
            <a:ext cx="8543924" cy="169227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tr-TR" sz="2000" dirty="0"/>
              <a:t>- </a:t>
            </a:r>
            <a:r>
              <a:rPr lang="en-US" sz="2000" dirty="0"/>
              <a:t>Practice</a:t>
            </a:r>
            <a:r>
              <a:rPr lang="tr-TR" sz="2000" dirty="0"/>
              <a:t>/</a:t>
            </a:r>
            <a:r>
              <a:rPr lang="tr-TR" sz="2000" dirty="0" err="1"/>
              <a:t>applying</a:t>
            </a:r>
            <a:r>
              <a:rPr lang="en-US" sz="2000" dirty="0"/>
              <a:t> of setting</a:t>
            </a:r>
            <a:r>
              <a:rPr lang="tr-TR" sz="2000" dirty="0"/>
              <a:t>/</a:t>
            </a:r>
            <a:r>
              <a:rPr lang="tr-TR" sz="2000" dirty="0" err="1"/>
              <a:t>fixing</a:t>
            </a:r>
            <a:r>
              <a:rPr lang="en-US" sz="2000" dirty="0"/>
              <a:t> a limited number of prices for a selection of merchandise and marketing different product lines at each of these price levels</a:t>
            </a:r>
          </a:p>
          <a:p>
            <a:pPr>
              <a:lnSpc>
                <a:spcPct val="90000"/>
              </a:lnSpc>
            </a:pPr>
            <a:r>
              <a:rPr lang="tr-TR" sz="2000" dirty="0"/>
              <a:t>- </a:t>
            </a:r>
            <a:r>
              <a:rPr lang="en-US" sz="2000" dirty="0"/>
              <a:t>Helps retailers differentiate product lines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Retailers may have difficulty making price changes on individual items as necessary</a:t>
            </a:r>
          </a:p>
          <a:p>
            <a:pPr marL="0" indent="0">
              <a:lnSpc>
                <a:spcPct val="90000"/>
              </a:lnSpc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75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</p:spPr>
        <p:txBody>
          <a:bodyPr anchor="ctr">
            <a:normAutofit/>
          </a:bodyPr>
          <a:lstStyle/>
          <a:p>
            <a:r>
              <a:rPr lang="en-US" dirty="0"/>
              <a:t>Promotional Pricing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C1E29AF-3FB2-44D9-ADC1-BA565C269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1819275"/>
            <a:ext cx="4352925" cy="29717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/>
              <a:t>Pricing policy in which a lower-than-normal price is used as a temporary ingredient</a:t>
            </a:r>
            <a:r>
              <a:rPr lang="tr-TR" dirty="0"/>
              <a:t>/</a:t>
            </a:r>
            <a:r>
              <a:rPr lang="tr-TR" dirty="0" err="1"/>
              <a:t>input</a:t>
            </a:r>
            <a:r>
              <a:rPr lang="en-US" dirty="0"/>
              <a:t> in a firm’s marketing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17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Leaders and Leader Pricing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261" y="1254920"/>
            <a:ext cx="8649478" cy="471494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Loss leader </a:t>
            </a:r>
            <a:r>
              <a:rPr lang="en-US" dirty="0"/>
              <a:t>- Product offered to consumers at </a:t>
            </a:r>
            <a:r>
              <a:rPr lang="en-US" dirty="0">
                <a:highlight>
                  <a:srgbClr val="FFFF00"/>
                </a:highlight>
              </a:rPr>
              <a:t>less than cost </a:t>
            </a:r>
            <a:r>
              <a:rPr lang="en-US" dirty="0">
                <a:highlight>
                  <a:srgbClr val="00FFFF"/>
                </a:highlight>
              </a:rPr>
              <a:t>to attract them to stores </a:t>
            </a:r>
            <a:r>
              <a:rPr lang="en-US" dirty="0"/>
              <a:t>in the hope that they will buy other merchandise at regular prices</a:t>
            </a:r>
          </a:p>
          <a:p>
            <a:r>
              <a:rPr lang="en-US" b="1" dirty="0"/>
              <a:t>Leader pricing </a:t>
            </a:r>
            <a:r>
              <a:rPr lang="en-US" dirty="0"/>
              <a:t>– Variant</a:t>
            </a:r>
            <a:r>
              <a:rPr lang="tr-TR" dirty="0"/>
              <a:t>/form</a:t>
            </a:r>
            <a:r>
              <a:rPr lang="en-US" dirty="0"/>
              <a:t> of loss-leader pricing in which marketers offer prices </a:t>
            </a:r>
            <a:r>
              <a:rPr lang="en-US" dirty="0">
                <a:highlight>
                  <a:srgbClr val="FFFF00"/>
                </a:highlight>
              </a:rPr>
              <a:t>slightly above cost </a:t>
            </a:r>
          </a:p>
          <a:p>
            <a:pPr lvl="1"/>
            <a:r>
              <a:rPr lang="en-US" dirty="0"/>
              <a:t>To avoid violating minimum-markup regulations and earn a minimal return on promotional sales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491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Price-Quality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Price affects consumer perception of quality</a:t>
            </a:r>
          </a:p>
          <a:p>
            <a:r>
              <a:rPr lang="en-US" dirty="0"/>
              <a:t>Customers often associate prestige with high prices</a:t>
            </a:r>
          </a:p>
          <a:p>
            <a:r>
              <a:rPr lang="en-US" dirty="0"/>
              <a:t>Many consumers are willing to pay more for </a:t>
            </a:r>
            <a:r>
              <a:rPr lang="en-US" dirty="0">
                <a:highlight>
                  <a:srgbClr val="FFFF00"/>
                </a:highlight>
              </a:rPr>
              <a:t>ecofriendly</a:t>
            </a:r>
            <a:r>
              <a:rPr lang="en-US" dirty="0"/>
              <a:t> products</a:t>
            </a:r>
          </a:p>
          <a:p>
            <a:r>
              <a:rPr lang="en-US" dirty="0"/>
              <a:t>Consumers have maximum and minimum price limits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61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Competitive Bidding and Negotiated prices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Competitive bidding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- Inviting potential suppliers to quote prices on proposed purchases or contracts</a:t>
            </a:r>
          </a:p>
          <a:p>
            <a:r>
              <a:rPr lang="en-US" dirty="0"/>
              <a:t>Negotiating prices online</a:t>
            </a:r>
          </a:p>
          <a:p>
            <a:pPr lvl="1"/>
            <a:r>
              <a:rPr lang="en-US" dirty="0"/>
              <a:t>Online auctions are the purest form of online bidding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391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Transfer Pricing Dilemma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Transfer price </a:t>
            </a:r>
            <a:r>
              <a:rPr lang="en-US" dirty="0"/>
              <a:t>- The price for moving goods between profit centers</a:t>
            </a:r>
            <a:r>
              <a:rPr lang="tr-TR" dirty="0"/>
              <a:t> (</a:t>
            </a:r>
            <a:r>
              <a:rPr lang="tr-TR" dirty="0" err="1"/>
              <a:t>headoffice-affiliates</a:t>
            </a:r>
            <a:r>
              <a:rPr lang="tr-TR" dirty="0"/>
              <a:t>).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Profit centers </a:t>
            </a:r>
            <a:r>
              <a:rPr lang="en-US" dirty="0"/>
              <a:t>- Any part of the organization to which revenue and controllable costs can be assigned</a:t>
            </a:r>
            <a:r>
              <a:rPr lang="tr-TR" dirty="0"/>
              <a:t>/</a:t>
            </a:r>
            <a:r>
              <a:rPr lang="tr-TR" dirty="0" err="1"/>
              <a:t>allocated</a:t>
            </a:r>
            <a:endParaRPr lang="en-US" dirty="0"/>
          </a:p>
          <a:p>
            <a:r>
              <a:rPr lang="en-US" dirty="0"/>
              <a:t>Governments monitor transfer pricing because it can be used by companies to avoid paying taxes on profits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85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4" y="1156996"/>
            <a:ext cx="8378890" cy="4822633"/>
          </a:xfrm>
        </p:spPr>
        <p:txBody>
          <a:bodyPr>
            <a:normAutofit/>
          </a:bodyPr>
          <a:lstStyle/>
          <a:p>
            <a:pPr marL="533400" indent="-533400">
              <a:buFont typeface="Calibri" pitchFamily="34" charset="0"/>
              <a:buAutoNum type="arabicPeriod" startAt="5"/>
            </a:pPr>
            <a:r>
              <a:rPr lang="en-US" sz="2400" dirty="0"/>
              <a:t>Contrast competitive bidding</a:t>
            </a:r>
            <a:r>
              <a:rPr lang="tr-TR" sz="2400" dirty="0"/>
              <a:t>/</a:t>
            </a:r>
            <a:r>
              <a:rPr lang="tr-TR" sz="2400" dirty="0" err="1"/>
              <a:t>offering</a:t>
            </a:r>
            <a:r>
              <a:rPr lang="en-US" sz="2400" dirty="0"/>
              <a:t> and negotiated prices.</a:t>
            </a:r>
          </a:p>
          <a:p>
            <a:pPr marL="533400" indent="-533400">
              <a:buFont typeface="Calibri" pitchFamily="34" charset="0"/>
              <a:buAutoNum type="arabicPeriod" startAt="5"/>
            </a:pPr>
            <a:r>
              <a:rPr lang="en-US" sz="2400" dirty="0"/>
              <a:t>Explain the importance of transfer pricing.</a:t>
            </a:r>
          </a:p>
          <a:p>
            <a:pPr marL="533400" indent="-533400">
              <a:buFont typeface="Calibri" pitchFamily="34" charset="0"/>
              <a:buAutoNum type="arabicPeriod" startAt="5"/>
            </a:pPr>
            <a:r>
              <a:rPr lang="en-US" sz="2400" dirty="0"/>
              <a:t>Compare the three alternative global pricing strategies.</a:t>
            </a:r>
          </a:p>
          <a:p>
            <a:pPr marL="533400" indent="-533400">
              <a:buFont typeface="Calibri" pitchFamily="34" charset="0"/>
              <a:buAutoNum type="arabicPeriod" startAt="5"/>
            </a:pPr>
            <a:r>
              <a:rPr lang="en-US" sz="2400" dirty="0"/>
              <a:t>Relate the concepts of cannibalization</a:t>
            </a:r>
            <a:r>
              <a:rPr lang="tr-TR" sz="2400" dirty="0"/>
              <a:t> (</a:t>
            </a:r>
            <a:r>
              <a:rPr lang="en-US" sz="2400" dirty="0"/>
              <a:t>to take sales away from an existing product by selling or being sold as a similar but new product usually from the same manufacturer</a:t>
            </a:r>
            <a:r>
              <a:rPr lang="tr-TR" sz="2400" dirty="0"/>
              <a:t>)</a:t>
            </a:r>
            <a:r>
              <a:rPr lang="en-US" sz="2400" dirty="0"/>
              <a:t>, </a:t>
            </a:r>
            <a:r>
              <a:rPr lang="en-US" sz="2400" dirty="0" err="1"/>
              <a:t>bundl</a:t>
            </a:r>
            <a:r>
              <a:rPr lang="tr-TR" sz="2400" dirty="0"/>
              <a:t>e /</a:t>
            </a:r>
            <a:r>
              <a:rPr lang="tr-TR" sz="2400" dirty="0" err="1"/>
              <a:t>package</a:t>
            </a:r>
            <a:r>
              <a:rPr lang="en-US" sz="2400" dirty="0"/>
              <a:t> pricing, and </a:t>
            </a:r>
            <a:r>
              <a:rPr lang="en-US" sz="2400" dirty="0">
                <a:highlight>
                  <a:srgbClr val="FFFF00"/>
                </a:highlight>
              </a:rPr>
              <a:t>bots</a:t>
            </a:r>
            <a:r>
              <a:rPr lang="tr-TR" sz="2400" dirty="0"/>
              <a:t>*</a:t>
            </a:r>
            <a:r>
              <a:rPr lang="en-US" sz="2400" dirty="0"/>
              <a:t> to online pricing strategies.</a:t>
            </a:r>
            <a:endParaRPr lang="tr-TR" sz="2400" dirty="0"/>
          </a:p>
          <a:p>
            <a:pPr marL="0" indent="0">
              <a:buNone/>
            </a:pPr>
            <a:r>
              <a:rPr lang="tr-TR" sz="2400" dirty="0"/>
              <a:t>*</a:t>
            </a:r>
            <a:r>
              <a:rPr lang="en-US" sz="2400" i="1" dirty="0">
                <a:highlight>
                  <a:srgbClr val="FFFF00"/>
                </a:highlight>
              </a:rPr>
              <a:t>A shopping bot </a:t>
            </a:r>
            <a:r>
              <a:rPr lang="en-US" sz="2400" i="1" dirty="0"/>
              <a:t>is an online price comparison software tool which automatically searches the products of many different online stores to locate the most affordable rates for customers.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37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5" y="274638"/>
            <a:ext cx="8677470" cy="973751"/>
          </a:xfrm>
        </p:spPr>
        <p:txBody>
          <a:bodyPr>
            <a:normAutofit fontScale="90000"/>
          </a:bodyPr>
          <a:lstStyle/>
          <a:p>
            <a:r>
              <a:rPr lang="en-US" dirty="0"/>
              <a:t>Figure 19.4 – Transfer Pricing to Escape</a:t>
            </a:r>
            <a:r>
              <a:rPr lang="tr-TR" dirty="0"/>
              <a:t>/</a:t>
            </a:r>
            <a:r>
              <a:rPr lang="tr-TR" dirty="0" err="1"/>
              <a:t>avoid</a:t>
            </a:r>
            <a:r>
              <a:rPr lang="en-US" dirty="0"/>
              <a:t> Taxation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 descr="F19.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1" y="2489201"/>
            <a:ext cx="8367379" cy="17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89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</p:spPr>
        <p:txBody>
          <a:bodyPr anchor="ctr">
            <a:normAutofit/>
          </a:bodyPr>
          <a:lstStyle/>
          <a:p>
            <a:r>
              <a:rPr lang="en-US" dirty="0"/>
              <a:t>Traditional Global Pricing Strategies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9AA5672-59AE-4B46-911B-36FD1A72B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78" r="19928" b="-2"/>
          <a:stretch/>
        </p:blipFill>
        <p:spPr>
          <a:xfrm>
            <a:off x="304800" y="1390650"/>
            <a:ext cx="4343400" cy="48768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/>
              <a:t>Standard worldwide pricing - Can succeed if foreign marketing costs remain low or if their prices reflect average unit costs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67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FD350DF-02E4-4492-B7CC-B6E669A5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B83C363-0DE8-4B69-8B0B-7F2BCF2FFC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973137"/>
          </a:xfrm>
        </p:spPr>
        <p:txBody>
          <a:bodyPr anchor="ctr">
            <a:normAutofit/>
          </a:bodyPr>
          <a:lstStyle/>
          <a:p>
            <a:r>
              <a:rPr lang="tr-TR" dirty="0" err="1"/>
              <a:t>Traditional</a:t>
            </a:r>
            <a:r>
              <a:rPr lang="tr-TR" dirty="0"/>
              <a:t> Global </a:t>
            </a:r>
            <a:r>
              <a:rPr lang="tr-TR" dirty="0" err="1"/>
              <a:t>Pricing</a:t>
            </a:r>
            <a:r>
              <a:rPr lang="tr-TR" dirty="0"/>
              <a:t> </a:t>
            </a:r>
            <a:r>
              <a:rPr lang="tr-TR" dirty="0" err="1"/>
              <a:t>Strategies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8BA1F3B-8B73-4CB4-9C70-EDEE7B46FFD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102225" y="2174875"/>
            <a:ext cx="4041775" cy="395128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Dual pricing - Distinguishes prices for domestic and export sales (be aware of dumping claims !)</a:t>
            </a:r>
          </a:p>
          <a:p>
            <a:r>
              <a:rPr lang="en-US" dirty="0">
                <a:highlight>
                  <a:srgbClr val="FFFF00"/>
                </a:highlight>
              </a:rPr>
              <a:t>Market-differentiated pricing</a:t>
            </a:r>
            <a:r>
              <a:rPr lang="en-US" dirty="0"/>
              <a:t> - Setting prices according to local market conditions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23DD443-0F02-48DA-9979-841649DA7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0" r="29134" b="-2"/>
          <a:stretch/>
        </p:blipFill>
        <p:spPr>
          <a:xfrm>
            <a:off x="317241" y="1912776"/>
            <a:ext cx="4702628" cy="4385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9120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</p:spPr>
        <p:txBody>
          <a:bodyPr anchor="ctr">
            <a:normAutofit/>
          </a:bodyPr>
          <a:lstStyle/>
          <a:p>
            <a:r>
              <a:rPr lang="en-US" dirty="0"/>
              <a:t>The Cannibalization Dilemma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095874" y="1600200"/>
            <a:ext cx="3590925" cy="4525963"/>
          </a:xfrm>
        </p:spPr>
        <p:txBody>
          <a:bodyPr>
            <a:normAutofit/>
          </a:bodyPr>
          <a:lstStyle/>
          <a:p>
            <a:r>
              <a:rPr lang="en-US" b="1" dirty="0"/>
              <a:t>Cannibalization</a:t>
            </a:r>
            <a:r>
              <a:rPr lang="en-US" dirty="0"/>
              <a:t> - Loss of sales of an existing product due to competition from a new product in the same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C08DCE8-700F-4D36-8294-BEE85AAC3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852612"/>
            <a:ext cx="38100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37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</p:spPr>
        <p:txBody>
          <a:bodyPr anchor="ctr">
            <a:normAutofit/>
          </a:bodyPr>
          <a:lstStyle/>
          <a:p>
            <a:r>
              <a:rPr lang="en-US" dirty="0"/>
              <a:t>Use of </a:t>
            </a:r>
            <a:r>
              <a:rPr lang="en-US" dirty="0" err="1"/>
              <a:t>Shopbots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/>
              <a:t>Search programs that act as comparison shopping agents</a:t>
            </a:r>
          </a:p>
          <a:p>
            <a:pPr lvl="1"/>
            <a:r>
              <a:rPr lang="en-US" sz="2800" dirty="0"/>
              <a:t>Also called bots</a:t>
            </a:r>
          </a:p>
          <a:p>
            <a:r>
              <a:rPr lang="en-US" dirty="0"/>
              <a:t>Force online marketers to keep the prices low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cimri.com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843F78D-E67D-4BBD-A147-6455403E9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2" y="955675"/>
            <a:ext cx="4038600" cy="2271712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C76952E-3275-49BC-8C3D-78E00A454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3" y="3908424"/>
            <a:ext cx="4038600" cy="19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2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</p:spPr>
        <p:txBody>
          <a:bodyPr anchor="ctr">
            <a:normAutofit/>
          </a:bodyPr>
          <a:lstStyle/>
          <a:p>
            <a:r>
              <a:rPr lang="en-US" dirty="0"/>
              <a:t>Bundle Pricing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248389"/>
            <a:ext cx="4038600" cy="31908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Offering two or more complementary</a:t>
            </a:r>
            <a:r>
              <a:rPr lang="tr-TR" sz="2400" dirty="0"/>
              <a:t>/</a:t>
            </a:r>
            <a:r>
              <a:rPr lang="tr-TR" sz="2400" dirty="0" err="1"/>
              <a:t>supplementary</a:t>
            </a:r>
            <a:r>
              <a:rPr lang="en-US" sz="2400" dirty="0"/>
              <a:t> products and selling them for a single price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Prevalent</a:t>
            </a:r>
            <a:r>
              <a:rPr lang="tr-TR" sz="2400" dirty="0"/>
              <a:t>/</a:t>
            </a:r>
            <a:r>
              <a:rPr lang="tr-TR" sz="2400" dirty="0" err="1"/>
              <a:t>common</a:t>
            </a:r>
            <a:r>
              <a:rPr lang="en-US" sz="2400" dirty="0"/>
              <a:t> in the telecommunications industry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Consumers may resist</a:t>
            </a:r>
            <a:r>
              <a:rPr lang="tr-TR" sz="2400" dirty="0"/>
              <a:t>/</a:t>
            </a:r>
            <a:r>
              <a:rPr lang="tr-TR" sz="2400" dirty="0" err="1"/>
              <a:t>oppose</a:t>
            </a:r>
            <a:r>
              <a:rPr lang="en-US" sz="2400" dirty="0"/>
              <a:t> the practice of bundling claiming they are being forced to pay for products they don’t want</a:t>
            </a:r>
            <a:endParaRPr lang="tr-TR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9A4AAF7-9481-404F-9B22-0F8CD1E7A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600200"/>
            <a:ext cx="4038600" cy="2130361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F6C204B-3973-41FA-9741-4E35FB8AD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010703"/>
            <a:ext cx="48958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50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BoltBus</a:t>
            </a:r>
            <a:r>
              <a:rPr lang="en-US" dirty="0"/>
              <a:t>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084301"/>
            <a:ext cx="8229600" cy="973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 Bold"/>
                <a:ea typeface="+mj-ea"/>
                <a:cs typeface="Trebuchet MS Bold"/>
              </a:rPr>
              <a:t>Scripps Networks Interactive &amp; Food Network Video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 Bold"/>
              <a:ea typeface="+mj-ea"/>
              <a:cs typeface="Trebuchet MS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775791"/>
            <a:ext cx="7407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1217" y="4638261"/>
            <a:ext cx="7333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2"/>
              </a:rPr>
              <a:t>http://www.cengage.com/marketing/book_content/boone_9781133628460/videos/part7.html</a:t>
            </a:r>
            <a:endParaRPr lang="en-US" u="sng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1217" y="1314126"/>
            <a:ext cx="7394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u="sng" dirty="0">
                <a:hlinkClick r:id="rId3"/>
              </a:rPr>
              <a:t>http://www.cengage.com/marketing/book_content/boone_9781133628460/videos/ch19.html</a:t>
            </a:r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15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36195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Skimming</a:t>
            </a:r>
            <a:r>
              <a:rPr lang="tr-TR" dirty="0"/>
              <a:t>/</a:t>
            </a:r>
            <a:r>
              <a:rPr lang="tr-TR" dirty="0" err="1"/>
              <a:t>creaming</a:t>
            </a:r>
            <a:r>
              <a:rPr lang="tr-TR" dirty="0"/>
              <a:t> </a:t>
            </a:r>
            <a:r>
              <a:rPr lang="tr-TR" dirty="0" err="1"/>
              <a:t>off</a:t>
            </a:r>
            <a:r>
              <a:rPr lang="en-US" dirty="0"/>
              <a:t> Pricing Strategy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C5C20E0-8577-4335-9EC6-7DA94B8A2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288" y="653923"/>
            <a:ext cx="5486400" cy="403250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314325" y="5276725"/>
            <a:ext cx="8667750" cy="14955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1100" dirty="0"/>
              <a:t>- </a:t>
            </a:r>
            <a:r>
              <a:rPr lang="en-US" sz="2000" dirty="0"/>
              <a:t>Use of a high price relative to competitive offerings</a:t>
            </a:r>
          </a:p>
          <a:p>
            <a:pPr>
              <a:lnSpc>
                <a:spcPct val="90000"/>
              </a:lnSpc>
            </a:pPr>
            <a:r>
              <a:rPr lang="tr-TR" sz="2000" dirty="0"/>
              <a:t>- </a:t>
            </a:r>
            <a:r>
              <a:rPr lang="en-US" sz="2000" dirty="0"/>
              <a:t>Commonly used as a market entry price for distinctive goods or services with little or no initial competition</a:t>
            </a:r>
          </a:p>
          <a:p>
            <a:pPr>
              <a:lnSpc>
                <a:spcPct val="90000"/>
              </a:lnSpc>
            </a:pPr>
            <a:r>
              <a:rPr lang="tr-TR" sz="2000" dirty="0"/>
              <a:t>- </a:t>
            </a:r>
            <a:r>
              <a:rPr lang="en-US" sz="2000" dirty="0"/>
              <a:t>Permits marketers to control demand but also attracts competitors</a:t>
            </a:r>
            <a:endParaRPr lang="en-US" sz="2000" b="1" dirty="0"/>
          </a:p>
          <a:p>
            <a:pPr marL="0" indent="0">
              <a:lnSpc>
                <a:spcPct val="90000"/>
              </a:lnSpc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2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Figure 19.1 – Price Reductions to Increase Market Share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 descr="F19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771650"/>
            <a:ext cx="7804150" cy="312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82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</p:spPr>
        <p:txBody>
          <a:bodyPr anchor="ctr">
            <a:normAutofit/>
          </a:bodyPr>
          <a:lstStyle/>
          <a:p>
            <a:r>
              <a:rPr lang="en-US" dirty="0"/>
              <a:t>Penetration Pricing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Use of a relatively low entry price compared with competitive offerings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Price level may increase to match competitors, once the product has recognition</a:t>
            </a:r>
            <a:r>
              <a:rPr lang="tr-TR" sz="2600" dirty="0"/>
              <a:t>/</a:t>
            </a:r>
            <a:r>
              <a:rPr lang="tr-TR" sz="2600" dirty="0" err="1"/>
              <a:t>awareness</a:t>
            </a:r>
            <a:r>
              <a:rPr lang="en-US" sz="2600" dirty="0"/>
              <a:t> in the market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Sometimes called market-minus pricing</a:t>
            </a:r>
          </a:p>
          <a:p>
            <a:pPr marL="0" indent="0">
              <a:lnSpc>
                <a:spcPct val="90000"/>
              </a:lnSpc>
              <a:buNone/>
            </a:pPr>
            <a:endParaRPr lang="en-US" sz="26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BECCAFC-FB7C-40A8-84FF-8F56D8BB3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0" r="26766" b="-2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85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Penetration Pricing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Works best for goods and services that have: </a:t>
            </a:r>
          </a:p>
          <a:p>
            <a:pPr lvl="1"/>
            <a:r>
              <a:rPr lang="en-US" dirty="0"/>
              <a:t>Highly elastic demand</a:t>
            </a:r>
          </a:p>
          <a:p>
            <a:pPr lvl="1"/>
            <a:r>
              <a:rPr lang="en-US" dirty="0"/>
              <a:t>Low production and marketing costs</a:t>
            </a:r>
          </a:p>
          <a:p>
            <a:pPr lvl="1"/>
            <a:r>
              <a:rPr lang="en-US" dirty="0"/>
              <a:t>A high likelihood</a:t>
            </a:r>
            <a:r>
              <a:rPr lang="tr-TR" dirty="0"/>
              <a:t>/</a:t>
            </a:r>
            <a:r>
              <a:rPr lang="tr-TR" dirty="0" err="1"/>
              <a:t>probability</a:t>
            </a:r>
            <a:r>
              <a:rPr lang="en-US" dirty="0"/>
              <a:t> of attracting</a:t>
            </a:r>
            <a:r>
              <a:rPr lang="tr-TR" dirty="0"/>
              <a:t>/</a:t>
            </a:r>
            <a:r>
              <a:rPr lang="tr-TR" dirty="0" err="1"/>
              <a:t>alluring</a:t>
            </a:r>
            <a:r>
              <a:rPr lang="en-US" dirty="0"/>
              <a:t> strong competitors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6723-57CD-594F-A552-1F057032A5F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46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</p:spPr>
        <p:txBody>
          <a:bodyPr anchor="ctr">
            <a:normAutofit/>
          </a:bodyPr>
          <a:lstStyle/>
          <a:p>
            <a:r>
              <a:rPr lang="en-US" dirty="0"/>
              <a:t>Everyday Low Pricing (EDLP)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Strategy devoted to continuous low prices as opposed to relying on short-term, price-cutting tactics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Example – </a:t>
            </a:r>
            <a:r>
              <a:rPr lang="tr-TR" dirty="0" err="1"/>
              <a:t>Walmart’s</a:t>
            </a:r>
            <a:r>
              <a:rPr lang="tr-TR" dirty="0"/>
              <a:t>, A101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sz="2400" dirty="0"/>
              <a:t>Used by retailers selling to consumers and by manufacturers in dealing with channel members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Grocery stores, oppose EDLP strategies</a:t>
            </a:r>
            <a:endParaRPr lang="tr-TR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4EC6C7A-F1E7-47F0-B4B8-05C8DACCC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84" r="3853" b="-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85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751"/>
          </a:xfrm>
        </p:spPr>
        <p:txBody>
          <a:bodyPr anchor="ctr">
            <a:normAutofit/>
          </a:bodyPr>
          <a:lstStyle/>
          <a:p>
            <a:r>
              <a:rPr lang="en-US" dirty="0"/>
              <a:t>Everyday Low Pricing (EDLP)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750" y="1600200"/>
            <a:ext cx="4210050" cy="4525963"/>
          </a:xfrm>
        </p:spPr>
        <p:txBody>
          <a:bodyPr>
            <a:normAutofit/>
          </a:bodyPr>
          <a:lstStyle/>
          <a:p>
            <a:r>
              <a:rPr lang="en-US" sz="2600" dirty="0"/>
              <a:t>Disadvantages of EDLP:</a:t>
            </a:r>
          </a:p>
          <a:p>
            <a:pPr lvl="1"/>
            <a:r>
              <a:rPr lang="en-US" sz="2600" dirty="0"/>
              <a:t>Easy for competitors to match</a:t>
            </a:r>
          </a:p>
          <a:p>
            <a:pPr lvl="1"/>
            <a:r>
              <a:rPr lang="en-US" sz="2600" dirty="0"/>
              <a:t>Unless demand is elastic, reduces</a:t>
            </a:r>
            <a:r>
              <a:rPr lang="tr-TR" sz="2600" dirty="0"/>
              <a:t>/</a:t>
            </a:r>
            <a:r>
              <a:rPr lang="tr-TR" sz="2600" dirty="0" err="1"/>
              <a:t>lowers</a:t>
            </a:r>
            <a:r>
              <a:rPr lang="en-US" sz="2600" dirty="0"/>
              <a:t> revenue throughout industry</a:t>
            </a:r>
          </a:p>
          <a:p>
            <a:pPr lvl="1"/>
            <a:r>
              <a:rPr lang="en-US" sz="2600" dirty="0"/>
              <a:t>May generate image of </a:t>
            </a:r>
            <a:r>
              <a:rPr lang="en-US" sz="2600" dirty="0">
                <a:highlight>
                  <a:srgbClr val="FFFF00"/>
                </a:highlight>
              </a:rPr>
              <a:t>questionable quality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6669375-11CE-4952-B23B-17DFF63F2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652047"/>
            <a:ext cx="4038600" cy="2211134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896723-57CD-594F-A552-1F057032A5F7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C6ED59D-7B45-47A4-A85C-179D1052F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891" y="4013597"/>
            <a:ext cx="23241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6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1370</Words>
  <Application>Microsoft Office PowerPoint</Application>
  <PresentationFormat>Ekran Gösterisi (4:3)</PresentationFormat>
  <Paragraphs>173</Paragraphs>
  <Slides>36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36</vt:i4>
      </vt:variant>
    </vt:vector>
  </HeadingPairs>
  <TitlesOfParts>
    <vt:vector size="44" baseType="lpstr">
      <vt:lpstr>Arial</vt:lpstr>
      <vt:lpstr>Calibri</vt:lpstr>
      <vt:lpstr>Cambria</vt:lpstr>
      <vt:lpstr>Lucida Grande</vt:lpstr>
      <vt:lpstr>Trebuchet MS Bold</vt:lpstr>
      <vt:lpstr>Wingdings</vt:lpstr>
      <vt:lpstr>Office Theme</vt:lpstr>
      <vt:lpstr>1_Office Theme</vt:lpstr>
      <vt:lpstr>Pricing Strategies</vt:lpstr>
      <vt:lpstr>Objectives</vt:lpstr>
      <vt:lpstr>Objectives</vt:lpstr>
      <vt:lpstr>Skimming/creaming off Pricing Strategy</vt:lpstr>
      <vt:lpstr>Figure 19.1 – Price Reductions to Increase Market Share</vt:lpstr>
      <vt:lpstr>Penetration Pricing Strategy</vt:lpstr>
      <vt:lpstr>Penetration Pricing Strategy</vt:lpstr>
      <vt:lpstr>Everyday Low Pricing (EDLP)</vt:lpstr>
      <vt:lpstr>Everyday Low Pricing (EDLP)</vt:lpstr>
      <vt:lpstr>Competitive Pricing Strategy</vt:lpstr>
      <vt:lpstr>Competitive Pricing Strategy</vt:lpstr>
      <vt:lpstr>Price Quotations</vt:lpstr>
      <vt:lpstr>Reductions from List Price</vt:lpstr>
      <vt:lpstr>Reductions from List Price</vt:lpstr>
      <vt:lpstr>Reductions from List Price</vt:lpstr>
      <vt:lpstr>Figure 19.3 – Chain of Trade Discounts</vt:lpstr>
      <vt:lpstr>Geographic Considerations</vt:lpstr>
      <vt:lpstr>FOB Pricing</vt:lpstr>
      <vt:lpstr>Uniform-Delivered Pricing</vt:lpstr>
      <vt:lpstr>Zone Pricing</vt:lpstr>
      <vt:lpstr>Basing-Point Pricing</vt:lpstr>
      <vt:lpstr>Psychological Pricing</vt:lpstr>
      <vt:lpstr>Price Flexibility</vt:lpstr>
      <vt:lpstr>Product-Line Pricing</vt:lpstr>
      <vt:lpstr>Promotional Pricing</vt:lpstr>
      <vt:lpstr>Loss Leaders and Leader Pricing</vt:lpstr>
      <vt:lpstr>Price-Quality Relationships</vt:lpstr>
      <vt:lpstr>Competitive Bidding and Negotiated prices </vt:lpstr>
      <vt:lpstr>The Transfer Pricing Dilemma</vt:lpstr>
      <vt:lpstr>Figure 19.4 – Transfer Pricing to Escape/avoid Taxation</vt:lpstr>
      <vt:lpstr>Traditional Global Pricing Strategies</vt:lpstr>
      <vt:lpstr>Traditional Global Pricing Strategies</vt:lpstr>
      <vt:lpstr>The Cannibalization Dilemma</vt:lpstr>
      <vt:lpstr>Use of Shopbots</vt:lpstr>
      <vt:lpstr>Bundle Pricing</vt:lpstr>
      <vt:lpstr>BoltBus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Pricing Strategies</dc:title>
  <dc:creator>DHL Express Worldwide</dc:creator>
  <cp:lastModifiedBy>DHL Express Worldwide</cp:lastModifiedBy>
  <cp:revision>2</cp:revision>
  <dcterms:created xsi:type="dcterms:W3CDTF">2021-01-02T10:02:17Z</dcterms:created>
  <dcterms:modified xsi:type="dcterms:W3CDTF">2021-01-02T10:11:49Z</dcterms:modified>
</cp:coreProperties>
</file>