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433" r:id="rId2"/>
    <p:sldId id="434" r:id="rId3"/>
    <p:sldId id="436" r:id="rId4"/>
    <p:sldId id="435" r:id="rId5"/>
    <p:sldId id="437" r:id="rId6"/>
    <p:sldId id="438" r:id="rId7"/>
    <p:sldId id="439" r:id="rId8"/>
    <p:sldId id="256" r:id="rId9"/>
    <p:sldId id="279" r:id="rId10"/>
    <p:sldId id="421" r:id="rId11"/>
    <p:sldId id="422" r:id="rId12"/>
    <p:sldId id="423" r:id="rId13"/>
    <p:sldId id="424" r:id="rId14"/>
    <p:sldId id="425" r:id="rId15"/>
    <p:sldId id="426" r:id="rId16"/>
    <p:sldId id="427" r:id="rId17"/>
    <p:sldId id="353" r:id="rId18"/>
    <p:sldId id="354" r:id="rId19"/>
    <p:sldId id="355" r:id="rId20"/>
    <p:sldId id="428" r:id="rId21"/>
    <p:sldId id="356" r:id="rId22"/>
    <p:sldId id="357" r:id="rId23"/>
    <p:sldId id="429" r:id="rId24"/>
    <p:sldId id="310" r:id="rId25"/>
    <p:sldId id="430" r:id="rId26"/>
    <p:sldId id="358" r:id="rId27"/>
    <p:sldId id="359" r:id="rId28"/>
    <p:sldId id="431" r:id="rId29"/>
    <p:sldId id="432" r:id="rId30"/>
    <p:sldId id="360" r:id="rId31"/>
    <p:sldId id="361" r:id="rId32"/>
    <p:sldId id="362" r:id="rId33"/>
  </p:sldIdLst>
  <p:sldSz cx="12192000" cy="6858000"/>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7" d="100"/>
          <a:sy n="97" d="100"/>
        </p:scale>
        <p:origin x="-115"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03313" cy="34129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622594" y="0"/>
            <a:ext cx="4303313" cy="341297"/>
          </a:xfrm>
          <a:prstGeom prst="rect">
            <a:avLst/>
          </a:prstGeom>
        </p:spPr>
        <p:txBody>
          <a:bodyPr vert="horz" lIns="91440" tIns="45720" rIns="91440" bIns="45720" rtlCol="0"/>
          <a:lstStyle>
            <a:lvl1pPr algn="r">
              <a:defRPr sz="1200"/>
            </a:lvl1pPr>
          </a:lstStyle>
          <a:p>
            <a:fld id="{81C64482-BC9E-43BB-8048-83014475DF9A}" type="datetimeFigureOut">
              <a:rPr lang="tr-TR" smtClean="0"/>
              <a:t>14.10.2024</a:t>
            </a:fld>
            <a:endParaRPr lang="tr-TR"/>
          </a:p>
        </p:txBody>
      </p:sp>
      <p:sp>
        <p:nvSpPr>
          <p:cNvPr id="4" name="Altbilgi Yer Tutucusu 3"/>
          <p:cNvSpPr>
            <a:spLocks noGrp="1"/>
          </p:cNvSpPr>
          <p:nvPr>
            <p:ph type="ftr" sz="quarter" idx="2"/>
          </p:nvPr>
        </p:nvSpPr>
        <p:spPr>
          <a:xfrm>
            <a:off x="0" y="6456378"/>
            <a:ext cx="4303313" cy="34129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622594" y="6456378"/>
            <a:ext cx="4303313" cy="341297"/>
          </a:xfrm>
          <a:prstGeom prst="rect">
            <a:avLst/>
          </a:prstGeom>
        </p:spPr>
        <p:txBody>
          <a:bodyPr vert="horz" lIns="91440" tIns="45720" rIns="91440" bIns="45720" rtlCol="0" anchor="b"/>
          <a:lstStyle>
            <a:lvl1pPr algn="r">
              <a:defRPr sz="1200"/>
            </a:lvl1pPr>
          </a:lstStyle>
          <a:p>
            <a:fld id="{7AE42706-1199-48BA-A152-B14869422864}" type="slidenum">
              <a:rPr lang="tr-TR" smtClean="0"/>
              <a:t>‹#›</a:t>
            </a:fld>
            <a:endParaRPr lang="tr-TR"/>
          </a:p>
        </p:txBody>
      </p:sp>
    </p:spTree>
    <p:extLst>
      <p:ext uri="{BB962C8B-B14F-4D97-AF65-F5344CB8AC3E}">
        <p14:creationId xmlns:p14="http://schemas.microsoft.com/office/powerpoint/2010/main" val="4279461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622925" y="0"/>
            <a:ext cx="4303713" cy="341313"/>
          </a:xfrm>
          <a:prstGeom prst="rect">
            <a:avLst/>
          </a:prstGeom>
        </p:spPr>
        <p:txBody>
          <a:bodyPr vert="horz" lIns="91440" tIns="45720" rIns="91440" bIns="45720" rtlCol="0"/>
          <a:lstStyle>
            <a:lvl1pPr algn="r">
              <a:defRPr sz="1200"/>
            </a:lvl1pPr>
          </a:lstStyle>
          <a:p>
            <a:fld id="{20A35B79-A5A2-4DED-8FBD-0A34E2172996}" type="datetimeFigureOut">
              <a:rPr lang="tr-TR" smtClean="0"/>
              <a:t>14.10.2024</a:t>
            </a:fld>
            <a:endParaRPr lang="tr-TR"/>
          </a:p>
        </p:txBody>
      </p:sp>
      <p:sp>
        <p:nvSpPr>
          <p:cNvPr id="4" name="Slayt Resmi Yer Tutucusu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92188" y="3271838"/>
            <a:ext cx="7943850" cy="2676525"/>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622925" y="6456363"/>
            <a:ext cx="4303713" cy="341312"/>
          </a:xfrm>
          <a:prstGeom prst="rect">
            <a:avLst/>
          </a:prstGeom>
        </p:spPr>
        <p:txBody>
          <a:bodyPr vert="horz" lIns="91440" tIns="45720" rIns="91440" bIns="45720" rtlCol="0" anchor="b"/>
          <a:lstStyle>
            <a:lvl1pPr algn="r">
              <a:defRPr sz="1200"/>
            </a:lvl1pPr>
          </a:lstStyle>
          <a:p>
            <a:fld id="{8BAC4DA0-93DB-4050-8A4B-7F33F161A2A0}" type="slidenum">
              <a:rPr lang="tr-TR" smtClean="0"/>
              <a:t>‹#›</a:t>
            </a:fld>
            <a:endParaRPr lang="tr-TR"/>
          </a:p>
        </p:txBody>
      </p:sp>
    </p:spTree>
    <p:extLst>
      <p:ext uri="{BB962C8B-B14F-4D97-AF65-F5344CB8AC3E}">
        <p14:creationId xmlns:p14="http://schemas.microsoft.com/office/powerpoint/2010/main" val="292551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9</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96610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18</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018368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19</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1128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20</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594978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21</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64184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22</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2899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23</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29251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24</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802674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25</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107542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26</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225328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27</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58768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10</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526949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28</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13481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29</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218611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30</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558728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31</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194390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32</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47624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11</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677842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12</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58492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13</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49262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14</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97099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15</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683340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16</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146039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664B0-0505-474A-BAC3-FE5B9C6BFA37}" type="slidenum">
              <a:rPr lang="en-US"/>
              <a:pPr/>
              <a:t>17</a:t>
            </a:fld>
            <a:endParaRPr lang="en-US"/>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504242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22F15C2-6C54-4C45-A134-CD0684367584}" type="datetimeFigureOut">
              <a:rPr lang="tr-TR" smtClean="0"/>
              <a:t>14.10.2024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D0D312-0D6D-43B8-A263-908DE7C49EEB}"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49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22F15C2-6C54-4C45-A134-CD0684367584}" type="datetimeFigureOut">
              <a:rPr lang="tr-TR" smtClean="0"/>
              <a:t>14.10.2024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D0D312-0D6D-43B8-A263-908DE7C49EEB}" type="slidenum">
              <a:rPr lang="tr-TR" smtClean="0"/>
              <a:t>‹#›</a:t>
            </a:fld>
            <a:endParaRPr lang="tr-TR"/>
          </a:p>
        </p:txBody>
      </p:sp>
    </p:spTree>
    <p:extLst>
      <p:ext uri="{BB962C8B-B14F-4D97-AF65-F5344CB8AC3E}">
        <p14:creationId xmlns:p14="http://schemas.microsoft.com/office/powerpoint/2010/main" val="350200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22F15C2-6C54-4C45-A134-CD0684367584}" type="datetimeFigureOut">
              <a:rPr lang="tr-TR" smtClean="0"/>
              <a:t>14.10.2024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D0D312-0D6D-43B8-A263-908DE7C49EEB}" type="slidenum">
              <a:rPr lang="tr-TR" smtClean="0"/>
              <a:t>‹#›</a:t>
            </a:fld>
            <a:endParaRPr lang="tr-TR"/>
          </a:p>
        </p:txBody>
      </p:sp>
    </p:spTree>
    <p:extLst>
      <p:ext uri="{BB962C8B-B14F-4D97-AF65-F5344CB8AC3E}">
        <p14:creationId xmlns:p14="http://schemas.microsoft.com/office/powerpoint/2010/main" val="141950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22F15C2-6C54-4C45-A134-CD0684367584}" type="datetimeFigureOut">
              <a:rPr lang="tr-TR" smtClean="0"/>
              <a:t>14.10.2024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D0D312-0D6D-43B8-A263-908DE7C49EEB}" type="slidenum">
              <a:rPr lang="tr-TR" smtClean="0"/>
              <a:t>‹#›</a:t>
            </a:fld>
            <a:endParaRPr lang="tr-TR"/>
          </a:p>
        </p:txBody>
      </p:sp>
    </p:spTree>
    <p:extLst>
      <p:ext uri="{BB962C8B-B14F-4D97-AF65-F5344CB8AC3E}">
        <p14:creationId xmlns:p14="http://schemas.microsoft.com/office/powerpoint/2010/main" val="44332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22F15C2-6C54-4C45-A134-CD0684367584}" type="datetimeFigureOut">
              <a:rPr lang="tr-TR" smtClean="0"/>
              <a:t>14.10.2024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9D0D312-0D6D-43B8-A263-908DE7C49EEB}"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74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22F15C2-6C54-4C45-A134-CD0684367584}" type="datetimeFigureOut">
              <a:rPr lang="tr-TR" smtClean="0"/>
              <a:t>14.10.2024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9D0D312-0D6D-43B8-A263-908DE7C49EEB}" type="slidenum">
              <a:rPr lang="tr-TR" smtClean="0"/>
              <a:t>‹#›</a:t>
            </a:fld>
            <a:endParaRPr lang="tr-TR"/>
          </a:p>
        </p:txBody>
      </p:sp>
    </p:spTree>
    <p:extLst>
      <p:ext uri="{BB962C8B-B14F-4D97-AF65-F5344CB8AC3E}">
        <p14:creationId xmlns:p14="http://schemas.microsoft.com/office/powerpoint/2010/main" val="1285257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22F15C2-6C54-4C45-A134-CD0684367584}" type="datetimeFigureOut">
              <a:rPr lang="tr-TR" smtClean="0"/>
              <a:t>14.10.2024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9D0D312-0D6D-43B8-A263-908DE7C49EEB}" type="slidenum">
              <a:rPr lang="tr-TR" smtClean="0"/>
              <a:t>‹#›</a:t>
            </a:fld>
            <a:endParaRPr lang="tr-TR"/>
          </a:p>
        </p:txBody>
      </p:sp>
    </p:spTree>
    <p:extLst>
      <p:ext uri="{BB962C8B-B14F-4D97-AF65-F5344CB8AC3E}">
        <p14:creationId xmlns:p14="http://schemas.microsoft.com/office/powerpoint/2010/main" val="424443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C22F15C2-6C54-4C45-A134-CD0684367584}" type="datetimeFigureOut">
              <a:rPr lang="tr-TR" smtClean="0"/>
              <a:t>14.10.2024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9D0D312-0D6D-43B8-A263-908DE7C49EEB}" type="slidenum">
              <a:rPr lang="tr-TR" smtClean="0"/>
              <a:t>‹#›</a:t>
            </a:fld>
            <a:endParaRPr lang="tr-TR"/>
          </a:p>
        </p:txBody>
      </p:sp>
    </p:spTree>
    <p:extLst>
      <p:ext uri="{BB962C8B-B14F-4D97-AF65-F5344CB8AC3E}">
        <p14:creationId xmlns:p14="http://schemas.microsoft.com/office/powerpoint/2010/main" val="325863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22F15C2-6C54-4C45-A134-CD0684367584}" type="datetimeFigureOut">
              <a:rPr lang="tr-TR" smtClean="0"/>
              <a:t>14.10.2024</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09D0D312-0D6D-43B8-A263-908DE7C49EEB}" type="slidenum">
              <a:rPr lang="tr-TR" smtClean="0"/>
              <a:t>‹#›</a:t>
            </a:fld>
            <a:endParaRPr lang="tr-TR"/>
          </a:p>
        </p:txBody>
      </p:sp>
    </p:spTree>
    <p:extLst>
      <p:ext uri="{BB962C8B-B14F-4D97-AF65-F5344CB8AC3E}">
        <p14:creationId xmlns:p14="http://schemas.microsoft.com/office/powerpoint/2010/main" val="246417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22F15C2-6C54-4C45-A134-CD0684367584}" type="datetimeFigureOut">
              <a:rPr lang="tr-TR" smtClean="0"/>
              <a:t>14.10.2024</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9D0D312-0D6D-43B8-A263-908DE7C49EEB}" type="slidenum">
              <a:rPr lang="tr-TR" smtClean="0"/>
              <a:t>‹#›</a:t>
            </a:fld>
            <a:endParaRPr lang="tr-TR"/>
          </a:p>
        </p:txBody>
      </p:sp>
    </p:spTree>
    <p:extLst>
      <p:ext uri="{BB962C8B-B14F-4D97-AF65-F5344CB8AC3E}">
        <p14:creationId xmlns:p14="http://schemas.microsoft.com/office/powerpoint/2010/main" val="370089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22F15C2-6C54-4C45-A134-CD0684367584}" type="datetimeFigureOut">
              <a:rPr lang="tr-TR" smtClean="0"/>
              <a:t>14.10.2024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9D0D312-0D6D-43B8-A263-908DE7C49EEB}" type="slidenum">
              <a:rPr lang="tr-TR" smtClean="0"/>
              <a:t>‹#›</a:t>
            </a:fld>
            <a:endParaRPr lang="tr-TR"/>
          </a:p>
        </p:txBody>
      </p:sp>
    </p:spTree>
    <p:extLst>
      <p:ext uri="{BB962C8B-B14F-4D97-AF65-F5344CB8AC3E}">
        <p14:creationId xmlns:p14="http://schemas.microsoft.com/office/powerpoint/2010/main" val="2235809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22F15C2-6C54-4C45-A134-CD0684367584}" type="datetimeFigureOut">
              <a:rPr lang="tr-TR" smtClean="0"/>
              <a:t>14.10.2024</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9D0D312-0D6D-43B8-A263-908DE7C49EEB}"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549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4" name="object 3"/>
          <p:cNvSpPr txBox="1">
            <a:spLocks noGrp="1"/>
          </p:cNvSpPr>
          <p:nvPr>
            <p:ph idx="1"/>
          </p:nvPr>
        </p:nvSpPr>
        <p:spPr>
          <a:prstGeom prst="rect">
            <a:avLst/>
          </a:prstGeom>
        </p:spPr>
        <p:txBody>
          <a:bodyPr vert="horz" wrap="square" lIns="0" tIns="13335" rIns="0" bIns="0" rtlCol="0" anchor="ctr">
            <a:spAutoFit/>
          </a:bodyPr>
          <a:lstStyle>
            <a:lvl1pPr algn="l" defTabSz="914400" rtl="0" eaLnBrk="1" latinLnBrk="0" hangingPunct="1">
              <a:spcBef>
                <a:spcPct val="0"/>
              </a:spcBef>
              <a:buNone/>
              <a:defRPr sz="2800" b="1" i="0" kern="1200" cap="none" spc="-100" baseline="0">
                <a:ln>
                  <a:noFill/>
                </a:ln>
                <a:solidFill>
                  <a:srgbClr val="CC0000"/>
                </a:solidFill>
                <a:effectLst/>
                <a:latin typeface="Comic Sans MS"/>
                <a:ea typeface="+mj-ea"/>
                <a:cs typeface="Comic Sans MS"/>
              </a:defRPr>
            </a:lvl1pPr>
          </a:lstStyle>
          <a:p>
            <a:pPr marL="12700" algn="ctr">
              <a:lnSpc>
                <a:spcPct val="100000"/>
              </a:lnSpc>
              <a:spcBef>
                <a:spcPts val="105"/>
              </a:spcBef>
            </a:pPr>
            <a:r>
              <a:rPr lang="tr-TR" sz="5400" dirty="0" smtClean="0">
                <a:solidFill>
                  <a:srgbClr val="C00000"/>
                </a:solidFill>
                <a:latin typeface="+mn-lt"/>
              </a:rPr>
              <a:t>RİSK VE BELİRSİZLİK</a:t>
            </a:r>
            <a:endParaRPr sz="5400" dirty="0">
              <a:latin typeface="+mn-lt"/>
            </a:endParaRPr>
          </a:p>
        </p:txBody>
      </p:sp>
    </p:spTree>
    <p:extLst>
      <p:ext uri="{BB962C8B-B14F-4D97-AF65-F5344CB8AC3E}">
        <p14:creationId xmlns:p14="http://schemas.microsoft.com/office/powerpoint/2010/main" val="1065732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46584" y="953725"/>
            <a:ext cx="3649266" cy="715963"/>
          </a:xfrm>
        </p:spPr>
        <p:txBody>
          <a:bodyPr>
            <a:normAutofit fontScale="90000"/>
          </a:bodyPr>
          <a:lstStyle/>
          <a:p>
            <a:r>
              <a:rPr lang="tr-TR" sz="4000" b="1" dirty="0">
                <a:solidFill>
                  <a:srgbClr val="FF0000"/>
                </a:solidFill>
              </a:rPr>
              <a:t>Sigorta Sözleşmesi</a:t>
            </a:r>
            <a:endParaRPr lang="en-US" sz="4000" b="1" dirty="0">
              <a:solidFill>
                <a:srgbClr val="FF0000"/>
              </a:solidFill>
            </a:endParaRPr>
          </a:p>
        </p:txBody>
      </p:sp>
      <p:sp>
        <p:nvSpPr>
          <p:cNvPr id="6" name="7 Metin kutusu"/>
          <p:cNvSpPr txBox="1">
            <a:spLocks noGrp="1" noChangeArrowheads="1"/>
          </p:cNvSpPr>
          <p:nvPr>
            <p:ph idx="1"/>
          </p:nvPr>
        </p:nvSpPr>
        <p:spPr bwMode="auto">
          <a:xfrm>
            <a:off x="1019175" y="1676539"/>
            <a:ext cx="10693449" cy="518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buNone/>
              <a:defRPr/>
            </a:pPr>
            <a:r>
              <a:rPr lang="tr-TR" b="1" dirty="0">
                <a:solidFill>
                  <a:srgbClr val="FF0000"/>
                </a:solidFill>
              </a:rPr>
              <a:t>Sigorta Poliçesinin Üzerinde Bulunması Gereken Bilgiler</a:t>
            </a:r>
          </a:p>
          <a:p>
            <a:pPr marL="447675" indent="-447675" algn="just">
              <a:buFont typeface="Wingdings" panose="05000000000000000000" pitchFamily="2" charset="2"/>
              <a:buChar char="ü"/>
              <a:defRPr/>
            </a:pPr>
            <a:r>
              <a:rPr lang="tr-TR" dirty="0">
                <a:solidFill>
                  <a:srgbClr val="0070C0"/>
                </a:solidFill>
              </a:rPr>
              <a:t>Sigortacının, sigorta ettirenin ve varsa sigortadan faydalanacak kimsenin adı ve soyadı veya ticaret unvanı ile ikametgâhları,</a:t>
            </a:r>
          </a:p>
          <a:p>
            <a:pPr marL="447675" indent="-447675" algn="just">
              <a:buFont typeface="Wingdings" panose="05000000000000000000" pitchFamily="2" charset="2"/>
              <a:buChar char="ü"/>
              <a:defRPr/>
            </a:pPr>
            <a:r>
              <a:rPr lang="tr-TR" dirty="0">
                <a:solidFill>
                  <a:srgbClr val="0070C0"/>
                </a:solidFill>
              </a:rPr>
              <a:t>Sigortanın konusu,</a:t>
            </a:r>
          </a:p>
          <a:p>
            <a:pPr marL="447675" indent="-447675" algn="just">
              <a:buFont typeface="Wingdings" panose="05000000000000000000" pitchFamily="2" charset="2"/>
              <a:buChar char="ü"/>
              <a:defRPr/>
            </a:pPr>
            <a:r>
              <a:rPr lang="tr-TR" dirty="0">
                <a:solidFill>
                  <a:srgbClr val="0070C0"/>
                </a:solidFill>
              </a:rPr>
              <a:t>Sigorta kapsamındaki rizikolar ile teminatın başlayacağı ve sona ereceği an,</a:t>
            </a:r>
          </a:p>
          <a:p>
            <a:pPr marL="447675" indent="-447675" algn="just">
              <a:buFont typeface="Wingdings" panose="05000000000000000000" pitchFamily="2" charset="2"/>
              <a:buChar char="ü"/>
              <a:defRPr/>
            </a:pPr>
            <a:r>
              <a:rPr lang="tr-TR" dirty="0">
                <a:solidFill>
                  <a:srgbClr val="0070C0"/>
                </a:solidFill>
              </a:rPr>
              <a:t>Sigorta bedeli,</a:t>
            </a:r>
          </a:p>
          <a:p>
            <a:pPr marL="447675" indent="-447675" algn="just">
              <a:buFont typeface="Wingdings" panose="05000000000000000000" pitchFamily="2" charset="2"/>
              <a:buChar char="ü"/>
              <a:defRPr/>
            </a:pPr>
            <a:r>
              <a:rPr lang="tr-TR" dirty="0">
                <a:solidFill>
                  <a:srgbClr val="0070C0"/>
                </a:solidFill>
              </a:rPr>
              <a:t>Sigorta priminin tutarı ile ödeme zamanı ve yeri,</a:t>
            </a:r>
          </a:p>
          <a:p>
            <a:pPr marL="447675" indent="-447675" algn="just">
              <a:buFont typeface="Wingdings" panose="05000000000000000000" pitchFamily="2" charset="2"/>
              <a:buChar char="ü"/>
              <a:defRPr/>
            </a:pPr>
            <a:r>
              <a:rPr lang="tr-TR" dirty="0">
                <a:solidFill>
                  <a:srgbClr val="0070C0"/>
                </a:solidFill>
              </a:rPr>
              <a:t>Sigorta teminatı kapsamındaki rizikoların gerçek niteliklerini tamamen tayin eden tüm haller,</a:t>
            </a:r>
          </a:p>
          <a:p>
            <a:pPr marL="447675" indent="-447675" algn="just">
              <a:buFont typeface="Wingdings" panose="05000000000000000000" pitchFamily="2" charset="2"/>
              <a:buChar char="ü"/>
              <a:defRPr/>
            </a:pPr>
            <a:r>
              <a:rPr lang="tr-TR" dirty="0">
                <a:solidFill>
                  <a:srgbClr val="0070C0"/>
                </a:solidFill>
              </a:rPr>
              <a:t>Poliçenin düzenlenme tarihi.</a:t>
            </a:r>
          </a:p>
          <a:p>
            <a:pPr marL="0" indent="0" algn="just">
              <a:buNone/>
              <a:defRPr/>
            </a:pPr>
            <a:endParaRPr lang="tr-TR" b="1" dirty="0">
              <a:solidFill>
                <a:srgbClr val="0070C0"/>
              </a:solidFill>
            </a:endParaRPr>
          </a:p>
        </p:txBody>
      </p:sp>
    </p:spTree>
    <p:extLst>
      <p:ext uri="{BB962C8B-B14F-4D97-AF65-F5344CB8AC3E}">
        <p14:creationId xmlns:p14="http://schemas.microsoft.com/office/powerpoint/2010/main" val="26920498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33760" y="960576"/>
            <a:ext cx="3395389" cy="715963"/>
          </a:xfrm>
        </p:spPr>
        <p:txBody>
          <a:bodyPr>
            <a:normAutofit fontScale="90000"/>
          </a:bodyPr>
          <a:lstStyle/>
          <a:p>
            <a:r>
              <a:rPr lang="tr-TR" sz="4000" b="1" dirty="0">
                <a:solidFill>
                  <a:srgbClr val="FF0000"/>
                </a:solidFill>
              </a:rPr>
              <a:t>Sigorta Sözleşmesi</a:t>
            </a:r>
            <a:endParaRPr lang="en-US" sz="4000" b="1" dirty="0">
              <a:solidFill>
                <a:srgbClr val="FF0000"/>
              </a:solidFill>
            </a:endParaRPr>
          </a:p>
        </p:txBody>
      </p:sp>
      <p:sp>
        <p:nvSpPr>
          <p:cNvPr id="6" name="7 Metin kutusu"/>
          <p:cNvSpPr txBox="1">
            <a:spLocks noGrp="1" noChangeArrowheads="1"/>
          </p:cNvSpPr>
          <p:nvPr>
            <p:ph idx="1"/>
          </p:nvPr>
        </p:nvSpPr>
        <p:spPr bwMode="auto">
          <a:xfrm>
            <a:off x="1760265" y="1981339"/>
            <a:ext cx="8856984" cy="380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buNone/>
              <a:defRPr/>
            </a:pPr>
            <a:r>
              <a:rPr lang="tr-TR" b="1" dirty="0">
                <a:solidFill>
                  <a:srgbClr val="FF0000"/>
                </a:solidFill>
              </a:rPr>
              <a:t>Sigorta Sözleşmesinin Tarafları ve Yükümlülükleri</a:t>
            </a:r>
          </a:p>
          <a:p>
            <a:pPr marL="0" indent="0" algn="just">
              <a:buNone/>
              <a:defRPr/>
            </a:pPr>
            <a:r>
              <a:rPr lang="tr-TR" dirty="0">
                <a:solidFill>
                  <a:srgbClr val="0070C0"/>
                </a:solidFill>
              </a:rPr>
              <a:t>Bir sözleşmenin kurulabilmesi için en az iki tarafa ihtiyaç vardır. Buna göre sigorta sözleşmesi de en az iki tarafın bir araya gelmesi ile kurulabilir. Bu taraflardan birisi </a:t>
            </a:r>
            <a:r>
              <a:rPr lang="tr-TR" dirty="0">
                <a:solidFill>
                  <a:srgbClr val="FF0000"/>
                </a:solidFill>
              </a:rPr>
              <a:t>sigortacı</a:t>
            </a:r>
            <a:r>
              <a:rPr lang="tr-TR" dirty="0">
                <a:solidFill>
                  <a:srgbClr val="0070C0"/>
                </a:solidFill>
              </a:rPr>
              <a:t>, diğeri ise </a:t>
            </a:r>
            <a:r>
              <a:rPr lang="tr-TR" dirty="0">
                <a:solidFill>
                  <a:srgbClr val="FF0000"/>
                </a:solidFill>
              </a:rPr>
              <a:t>sigortalı</a:t>
            </a:r>
            <a:r>
              <a:rPr lang="tr-TR" dirty="0">
                <a:solidFill>
                  <a:srgbClr val="0070C0"/>
                </a:solidFill>
              </a:rPr>
              <a:t>dır.</a:t>
            </a:r>
          </a:p>
          <a:p>
            <a:pPr marL="0" indent="0" algn="just">
              <a:buNone/>
              <a:defRPr/>
            </a:pPr>
            <a:endParaRPr lang="tr-TR" dirty="0">
              <a:solidFill>
                <a:srgbClr val="0070C0"/>
              </a:solidFill>
            </a:endParaRPr>
          </a:p>
          <a:p>
            <a:pPr marL="0" indent="0" algn="just">
              <a:buNone/>
              <a:defRPr/>
            </a:pPr>
            <a:r>
              <a:rPr lang="tr-TR" dirty="0">
                <a:solidFill>
                  <a:srgbClr val="0070C0"/>
                </a:solidFill>
              </a:rPr>
              <a:t> </a:t>
            </a:r>
            <a:r>
              <a:rPr lang="tr-TR" dirty="0" err="1">
                <a:solidFill>
                  <a:srgbClr val="0070C0"/>
                </a:solidFill>
              </a:rPr>
              <a:t>T.T.K’da</a:t>
            </a:r>
            <a:r>
              <a:rPr lang="tr-TR" dirty="0">
                <a:solidFill>
                  <a:srgbClr val="0070C0"/>
                </a:solidFill>
              </a:rPr>
              <a:t> “Sigortacı” ifadesi açıkça kullanılmış buna karşın sözleşmenin diğer tarafından “bir kimse” veya “birkaç kimse” olarak söz edilmiştir.</a:t>
            </a:r>
          </a:p>
          <a:p>
            <a:pPr marL="0" indent="0" algn="just">
              <a:buNone/>
              <a:defRPr/>
            </a:pPr>
            <a:endParaRPr lang="tr-TR" b="1" dirty="0">
              <a:solidFill>
                <a:srgbClr val="0070C0"/>
              </a:solidFill>
            </a:endParaRPr>
          </a:p>
        </p:txBody>
      </p:sp>
    </p:spTree>
    <p:extLst>
      <p:ext uri="{BB962C8B-B14F-4D97-AF65-F5344CB8AC3E}">
        <p14:creationId xmlns:p14="http://schemas.microsoft.com/office/powerpoint/2010/main" val="547835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5661" y="960576"/>
            <a:ext cx="3824014" cy="715963"/>
          </a:xfrm>
        </p:spPr>
        <p:txBody>
          <a:bodyPr>
            <a:normAutofit/>
          </a:bodyPr>
          <a:lstStyle/>
          <a:p>
            <a:r>
              <a:rPr lang="tr-TR" sz="3600" b="1" dirty="0">
                <a:solidFill>
                  <a:srgbClr val="FF0000"/>
                </a:solidFill>
              </a:rPr>
              <a:t>Sigorta Sözleşmesi</a:t>
            </a:r>
            <a:endParaRPr lang="en-US" sz="3600" b="1" dirty="0">
              <a:solidFill>
                <a:srgbClr val="FF0000"/>
              </a:solidFill>
            </a:endParaRPr>
          </a:p>
        </p:txBody>
      </p:sp>
      <p:sp>
        <p:nvSpPr>
          <p:cNvPr id="6" name="7 Metin kutusu"/>
          <p:cNvSpPr txBox="1">
            <a:spLocks noGrp="1" noChangeArrowheads="1"/>
          </p:cNvSpPr>
          <p:nvPr>
            <p:ph idx="1"/>
          </p:nvPr>
        </p:nvSpPr>
        <p:spPr bwMode="auto">
          <a:xfrm>
            <a:off x="1874565" y="1877166"/>
            <a:ext cx="8856984"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buNone/>
              <a:defRPr/>
            </a:pPr>
            <a:r>
              <a:rPr lang="tr-TR" b="1" dirty="0">
                <a:solidFill>
                  <a:srgbClr val="FF0000"/>
                </a:solidFill>
              </a:rPr>
              <a:t>Sigorta Sözleşmesinin Tarafları ve Yükümlülükleri</a:t>
            </a:r>
          </a:p>
          <a:p>
            <a:pPr marL="0" indent="0" algn="just">
              <a:buNone/>
              <a:defRPr/>
            </a:pPr>
            <a:r>
              <a:rPr lang="tr-TR" dirty="0">
                <a:solidFill>
                  <a:srgbClr val="0070C0"/>
                </a:solidFill>
              </a:rPr>
              <a:t>Sözleşmenin diğer tarafını teşkil eden ‘bir kimse’ veya ‘birkaç kimse’ ifadesi, bir sigorta sözleşmesinde iki taraftan daha fazla taraf olduğunu gösterir. Buna göre bir sigorta sözleşmesinde tarafların sayısı dörde kadar çıkabilir. Bunlar;</a:t>
            </a:r>
          </a:p>
          <a:p>
            <a:pPr marL="1438275" indent="-544513" algn="just">
              <a:buFont typeface="Wingdings" panose="05000000000000000000" pitchFamily="2" charset="2"/>
              <a:buChar char="ü"/>
              <a:defRPr/>
            </a:pPr>
            <a:r>
              <a:rPr lang="tr-TR" dirty="0">
                <a:solidFill>
                  <a:srgbClr val="0070C0"/>
                </a:solidFill>
              </a:rPr>
              <a:t>Sigortacı</a:t>
            </a:r>
          </a:p>
          <a:p>
            <a:pPr marL="1438275" indent="-544513" algn="just">
              <a:buFont typeface="Wingdings" panose="05000000000000000000" pitchFamily="2" charset="2"/>
              <a:buChar char="ü"/>
              <a:defRPr/>
            </a:pPr>
            <a:r>
              <a:rPr lang="tr-TR" dirty="0">
                <a:solidFill>
                  <a:srgbClr val="0070C0"/>
                </a:solidFill>
              </a:rPr>
              <a:t>Sigortalı</a:t>
            </a:r>
          </a:p>
          <a:p>
            <a:pPr marL="1438275" indent="-544513" algn="just">
              <a:buFont typeface="Wingdings" panose="05000000000000000000" pitchFamily="2" charset="2"/>
              <a:buChar char="ü"/>
              <a:defRPr/>
            </a:pPr>
            <a:r>
              <a:rPr lang="tr-TR" dirty="0">
                <a:solidFill>
                  <a:srgbClr val="0070C0"/>
                </a:solidFill>
              </a:rPr>
              <a:t>Sigorta ettiren</a:t>
            </a:r>
          </a:p>
          <a:p>
            <a:pPr marL="1438275" indent="-544513" algn="just">
              <a:buFont typeface="Wingdings" panose="05000000000000000000" pitchFamily="2" charset="2"/>
              <a:buChar char="ü"/>
              <a:defRPr/>
            </a:pPr>
            <a:r>
              <a:rPr lang="tr-TR" dirty="0" err="1">
                <a:solidFill>
                  <a:srgbClr val="0070C0"/>
                </a:solidFill>
              </a:rPr>
              <a:t>Lehdar</a:t>
            </a:r>
            <a:r>
              <a:rPr lang="tr-TR" dirty="0">
                <a:solidFill>
                  <a:srgbClr val="0070C0"/>
                </a:solidFill>
              </a:rPr>
              <a:t>/</a:t>
            </a:r>
            <a:r>
              <a:rPr lang="tr-TR" dirty="0" err="1">
                <a:solidFill>
                  <a:srgbClr val="0070C0"/>
                </a:solidFill>
              </a:rPr>
              <a:t>Menfaatdar</a:t>
            </a:r>
            <a:endParaRPr lang="tr-TR" dirty="0">
              <a:solidFill>
                <a:srgbClr val="0070C0"/>
              </a:solidFill>
            </a:endParaRPr>
          </a:p>
          <a:p>
            <a:pPr marL="0" indent="0" algn="just">
              <a:buNone/>
              <a:defRPr/>
            </a:pPr>
            <a:endParaRPr lang="tr-TR" b="1" dirty="0">
              <a:solidFill>
                <a:srgbClr val="0070C0"/>
              </a:solidFill>
            </a:endParaRPr>
          </a:p>
        </p:txBody>
      </p:sp>
    </p:spTree>
    <p:extLst>
      <p:ext uri="{BB962C8B-B14F-4D97-AF65-F5344CB8AC3E}">
        <p14:creationId xmlns:p14="http://schemas.microsoft.com/office/powerpoint/2010/main" val="27769767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5661" y="938783"/>
            <a:ext cx="2160240" cy="715963"/>
          </a:xfrm>
        </p:spPr>
        <p:txBody>
          <a:bodyPr>
            <a:normAutofit/>
          </a:bodyPr>
          <a:lstStyle/>
          <a:p>
            <a:r>
              <a:rPr lang="tr-TR" sz="3600" b="1" dirty="0">
                <a:solidFill>
                  <a:srgbClr val="FF0000"/>
                </a:solidFill>
              </a:rPr>
              <a:t>Sigortacı</a:t>
            </a:r>
            <a:endParaRPr lang="en-US" sz="3600" b="1" dirty="0">
              <a:solidFill>
                <a:srgbClr val="FF0000"/>
              </a:solidFill>
            </a:endParaRPr>
          </a:p>
        </p:txBody>
      </p:sp>
      <p:sp>
        <p:nvSpPr>
          <p:cNvPr id="6" name="7 Metin kutusu"/>
          <p:cNvSpPr txBox="1">
            <a:spLocks noGrp="1" noChangeArrowheads="1"/>
          </p:cNvSpPr>
          <p:nvPr>
            <p:ph idx="1"/>
          </p:nvPr>
        </p:nvSpPr>
        <p:spPr bwMode="auto">
          <a:xfrm>
            <a:off x="1888282" y="1814364"/>
            <a:ext cx="8856984" cy="446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buNone/>
              <a:defRPr/>
            </a:pPr>
            <a:r>
              <a:rPr lang="tr-TR" dirty="0">
                <a:solidFill>
                  <a:srgbClr val="0070C0"/>
                </a:solidFill>
              </a:rPr>
              <a:t>Sigorta sözleşmesi ile bir prim karşılığında, diğer tarafa (sigortalı/</a:t>
            </a:r>
            <a:r>
              <a:rPr lang="tr-TR" dirty="0" err="1">
                <a:solidFill>
                  <a:srgbClr val="0070C0"/>
                </a:solidFill>
              </a:rPr>
              <a:t>lehdar</a:t>
            </a:r>
            <a:r>
              <a:rPr lang="tr-TR" dirty="0">
                <a:solidFill>
                  <a:srgbClr val="0070C0"/>
                </a:solidFill>
              </a:rPr>
              <a:t>) tazminat ödemeyi üstlenen, risk taşıyan taraftır.</a:t>
            </a:r>
          </a:p>
          <a:p>
            <a:pPr marL="0" indent="0" algn="just">
              <a:buNone/>
              <a:defRPr/>
            </a:pPr>
            <a:r>
              <a:rPr lang="tr-TR" dirty="0">
                <a:solidFill>
                  <a:srgbClr val="0070C0"/>
                </a:solidFill>
              </a:rPr>
              <a:t>Özel sigorta alanında, sigortacılar ticari faaliyet gösteren </a:t>
            </a:r>
            <a:r>
              <a:rPr lang="tr-TR" dirty="0">
                <a:solidFill>
                  <a:srgbClr val="FF0000"/>
                </a:solidFill>
              </a:rPr>
              <a:t>“sigorta şirketleri”</a:t>
            </a:r>
            <a:r>
              <a:rPr lang="tr-TR" dirty="0">
                <a:solidFill>
                  <a:srgbClr val="0070C0"/>
                </a:solidFill>
              </a:rPr>
              <a:t> olarak teşkilatlandırılmışlardır.</a:t>
            </a:r>
          </a:p>
          <a:p>
            <a:pPr marL="0" indent="0" algn="just">
              <a:buNone/>
              <a:defRPr/>
            </a:pPr>
            <a:r>
              <a:rPr lang="tr-TR" dirty="0">
                <a:solidFill>
                  <a:srgbClr val="0070C0"/>
                </a:solidFill>
              </a:rPr>
              <a:t>Ülkemizde sigortacılık faaliyetleri özel izine tabidir. Sigorta şirketlerinin kuruluş ve çalışmaları özel kanunlarla düzenlenmiştir.</a:t>
            </a:r>
          </a:p>
          <a:p>
            <a:pPr marL="0" indent="0" algn="just">
              <a:buNone/>
              <a:defRPr/>
            </a:pPr>
            <a:r>
              <a:rPr lang="tr-TR" dirty="0">
                <a:solidFill>
                  <a:srgbClr val="0070C0"/>
                </a:solidFill>
              </a:rPr>
              <a:t>Sigorta şirketlerinin kuruluşlarından faaliyetlerini sona erdirmelerine kadar geçen her evre devletin denetimi altındadır.</a:t>
            </a:r>
          </a:p>
          <a:p>
            <a:pPr marL="0" indent="0" algn="just">
              <a:buNone/>
              <a:defRPr/>
            </a:pPr>
            <a:r>
              <a:rPr lang="tr-TR" dirty="0">
                <a:solidFill>
                  <a:srgbClr val="0070C0"/>
                </a:solidFill>
              </a:rPr>
              <a:t>Milli ve/veya yabancı sigorta şirketlerinin ülkemizde faaliyet göstermeleri için münhasıran sigortacılık veya reasürans işleri yapmak üzere anonim şirket veya kooperatif şirket olarak kurulmaları şarttır.</a:t>
            </a:r>
          </a:p>
        </p:txBody>
      </p:sp>
    </p:spTree>
    <p:extLst>
      <p:ext uri="{BB962C8B-B14F-4D97-AF65-F5344CB8AC3E}">
        <p14:creationId xmlns:p14="http://schemas.microsoft.com/office/powerpoint/2010/main" val="2106668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26518" y="948308"/>
            <a:ext cx="2983532" cy="715963"/>
          </a:xfrm>
        </p:spPr>
        <p:txBody>
          <a:bodyPr>
            <a:normAutofit/>
          </a:bodyPr>
          <a:lstStyle/>
          <a:p>
            <a:r>
              <a:rPr lang="tr-TR" sz="3600" b="1" dirty="0">
                <a:solidFill>
                  <a:srgbClr val="FF0000"/>
                </a:solidFill>
              </a:rPr>
              <a:t>Sigorta Ettiren</a:t>
            </a:r>
            <a:endParaRPr lang="en-US" sz="3600" b="1" dirty="0">
              <a:solidFill>
                <a:srgbClr val="FF0000"/>
              </a:solidFill>
            </a:endParaRPr>
          </a:p>
        </p:txBody>
      </p:sp>
      <p:sp>
        <p:nvSpPr>
          <p:cNvPr id="6" name="7 Metin kutusu"/>
          <p:cNvSpPr txBox="1">
            <a:spLocks noGrp="1" noChangeArrowheads="1"/>
          </p:cNvSpPr>
          <p:nvPr>
            <p:ph idx="1"/>
          </p:nvPr>
        </p:nvSpPr>
        <p:spPr bwMode="auto">
          <a:xfrm>
            <a:off x="1812082" y="1947714"/>
            <a:ext cx="8856984" cy="408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buNone/>
              <a:defRPr/>
            </a:pPr>
            <a:r>
              <a:rPr lang="tr-TR" dirty="0">
                <a:solidFill>
                  <a:srgbClr val="0070C0"/>
                </a:solidFill>
              </a:rPr>
              <a:t>Bir sigorta sözleşmesinin kurucu taraflarından biri olup, sigorta şirketinden sigorta güvencesini satın alan kişi demektir. Bir diğer deyişle, sigorta sözleşmesinde bir taraf sigorta şirketi iken diğer taraf ise sigorta ettirendir. Genellikle, sigorta sözleşmelerinde sigorta ettiren, sigortalı ve </a:t>
            </a:r>
            <a:r>
              <a:rPr lang="tr-TR" dirty="0" err="1">
                <a:solidFill>
                  <a:srgbClr val="0070C0"/>
                </a:solidFill>
              </a:rPr>
              <a:t>lehdar</a:t>
            </a:r>
            <a:r>
              <a:rPr lang="tr-TR" dirty="0">
                <a:solidFill>
                  <a:srgbClr val="0070C0"/>
                </a:solidFill>
              </a:rPr>
              <a:t> (sigortadan yararlanan kişi) aynı kişi olmaktadır. Ancak, kimi sigorta sözleşmelerinde sigorta şirketinin karşısında taraf olarak üç ayrı kişi bulunabilmektedir. Yani sigorta ettiren, sigortalı ve </a:t>
            </a:r>
            <a:r>
              <a:rPr lang="tr-TR" dirty="0" err="1">
                <a:solidFill>
                  <a:srgbClr val="0070C0"/>
                </a:solidFill>
              </a:rPr>
              <a:t>lehdar</a:t>
            </a:r>
            <a:r>
              <a:rPr lang="tr-TR" dirty="0">
                <a:solidFill>
                  <a:srgbClr val="0070C0"/>
                </a:solidFill>
              </a:rPr>
              <a:t> ayrı ayrı kişiler olabilir. Sigorta ettiren ile sigortalının farklı kişiler olabileceğine ilişkin bir örneği ele alalım: Yanında çalışan bir kişi için sağlık sigortası yaptıran bir işveren bu durumda sigorta ettirendir; ancak sigortanın sunduğu güvenceden yararlanan kişi başkası, yani çalışanıdır.</a:t>
            </a:r>
          </a:p>
        </p:txBody>
      </p:sp>
    </p:spTree>
    <p:extLst>
      <p:ext uri="{BB962C8B-B14F-4D97-AF65-F5344CB8AC3E}">
        <p14:creationId xmlns:p14="http://schemas.microsoft.com/office/powerpoint/2010/main" val="18571440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24236" y="905526"/>
            <a:ext cx="2160240" cy="715963"/>
          </a:xfrm>
        </p:spPr>
        <p:txBody>
          <a:bodyPr>
            <a:normAutofit/>
          </a:bodyPr>
          <a:lstStyle/>
          <a:p>
            <a:r>
              <a:rPr lang="tr-TR" sz="3600" b="1" dirty="0">
                <a:solidFill>
                  <a:srgbClr val="FF0000"/>
                </a:solidFill>
              </a:rPr>
              <a:t>Sigortalı</a:t>
            </a:r>
            <a:endParaRPr lang="en-US" sz="3600" b="1" dirty="0">
              <a:solidFill>
                <a:srgbClr val="FF0000"/>
              </a:solidFill>
            </a:endParaRPr>
          </a:p>
        </p:txBody>
      </p:sp>
      <p:sp>
        <p:nvSpPr>
          <p:cNvPr id="6" name="7 Metin kutusu"/>
          <p:cNvSpPr txBox="1">
            <a:spLocks noGrp="1" noChangeArrowheads="1"/>
          </p:cNvSpPr>
          <p:nvPr>
            <p:ph idx="1"/>
          </p:nvPr>
        </p:nvSpPr>
        <p:spPr bwMode="auto">
          <a:xfrm>
            <a:off x="1836465" y="1843311"/>
            <a:ext cx="8856984" cy="454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buNone/>
              <a:defRPr/>
            </a:pPr>
            <a:r>
              <a:rPr lang="tr-TR" dirty="0">
                <a:solidFill>
                  <a:srgbClr val="0070C0"/>
                </a:solidFill>
              </a:rPr>
              <a:t>Sigorta sözleşmesi ile teminat sunulan taraftır. Böylelikle, sözleşmesinin bir tarafı olarak, teminat kapsamındaki risklerden birinin gerçekleşmesi neticesinde oluşan hasarın sigorta şirketinden tazmin edilmesi için talepte bulunmaya yasal olarak hakkı bulunan kişidir.</a:t>
            </a:r>
          </a:p>
          <a:p>
            <a:pPr marL="0" indent="0" algn="just">
              <a:buNone/>
              <a:defRPr/>
            </a:pPr>
            <a:r>
              <a:rPr lang="tr-TR" dirty="0">
                <a:solidFill>
                  <a:srgbClr val="0070C0"/>
                </a:solidFill>
              </a:rPr>
              <a:t>Sigorta ettiren tanımından anlaşılacağı üzere, sigortalı ile sigorta ettirenin aynı kişiler olmasına gerek yoktur. Yukarıdaki örnekte işveren sigorta ettirenken, çalışan ise sigortalıdır. Çünkü, prim ödeyen ve sigorta ürününü satın alan kişi işverenken, çalışan ise menfaat sahibi olup sözleşmede belirtilen riskin gerçekleşmesi durumunda tazminat talebinde bulunma hakkı bulunan kişidir. Bir başka örnek vermek gerekirse, bir kişi kendisi için sağlık sigortası satın alır ise hem sigorta ettiren hem de sigortalıdır.</a:t>
            </a:r>
          </a:p>
        </p:txBody>
      </p:sp>
    </p:spTree>
    <p:extLst>
      <p:ext uri="{BB962C8B-B14F-4D97-AF65-F5344CB8AC3E}">
        <p14:creationId xmlns:p14="http://schemas.microsoft.com/office/powerpoint/2010/main" val="2632511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05186" y="982786"/>
            <a:ext cx="3862114" cy="715963"/>
          </a:xfrm>
        </p:spPr>
        <p:txBody>
          <a:bodyPr>
            <a:normAutofit fontScale="90000"/>
          </a:bodyPr>
          <a:lstStyle/>
          <a:p>
            <a:r>
              <a:rPr lang="tr-TR" sz="4000" b="1" dirty="0" err="1">
                <a:solidFill>
                  <a:srgbClr val="FF0000"/>
                </a:solidFill>
              </a:rPr>
              <a:t>Lehdar</a:t>
            </a:r>
            <a:r>
              <a:rPr lang="tr-TR" sz="4000" b="1" dirty="0">
                <a:solidFill>
                  <a:srgbClr val="FF0000"/>
                </a:solidFill>
              </a:rPr>
              <a:t> / Menfaattar</a:t>
            </a:r>
            <a:endParaRPr lang="en-US" sz="4000" b="1" dirty="0">
              <a:solidFill>
                <a:srgbClr val="FF0000"/>
              </a:solidFill>
            </a:endParaRPr>
          </a:p>
        </p:txBody>
      </p:sp>
      <p:sp>
        <p:nvSpPr>
          <p:cNvPr id="6" name="7 Metin kutusu"/>
          <p:cNvSpPr txBox="1">
            <a:spLocks noGrp="1" noChangeArrowheads="1"/>
          </p:cNvSpPr>
          <p:nvPr>
            <p:ph idx="1"/>
          </p:nvPr>
        </p:nvSpPr>
        <p:spPr bwMode="auto">
          <a:xfrm>
            <a:off x="1874565" y="1931318"/>
            <a:ext cx="8856984" cy="410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buNone/>
              <a:defRPr/>
            </a:pPr>
            <a:r>
              <a:rPr lang="tr-TR" dirty="0">
                <a:solidFill>
                  <a:srgbClr val="0070C0"/>
                </a:solidFill>
              </a:rPr>
              <a:t>Bir sigorta sözleşmesinde riskin gerçekleşmesi halinde sigortanın yararından yararlanacak kişiye </a:t>
            </a:r>
            <a:r>
              <a:rPr lang="tr-TR" dirty="0" err="1">
                <a:solidFill>
                  <a:srgbClr val="0070C0"/>
                </a:solidFill>
              </a:rPr>
              <a:t>lehdar</a:t>
            </a:r>
            <a:r>
              <a:rPr lang="tr-TR" dirty="0">
                <a:solidFill>
                  <a:srgbClr val="0070C0"/>
                </a:solidFill>
              </a:rPr>
              <a:t> veya menfaattar denilmektedir. Bir diğer deyişle, </a:t>
            </a:r>
            <a:r>
              <a:rPr lang="tr-TR" dirty="0" err="1">
                <a:solidFill>
                  <a:srgbClr val="0070C0"/>
                </a:solidFill>
              </a:rPr>
              <a:t>lehdar</a:t>
            </a:r>
            <a:r>
              <a:rPr lang="tr-TR" dirty="0">
                <a:solidFill>
                  <a:srgbClr val="0070C0"/>
                </a:solidFill>
              </a:rPr>
              <a:t>, sigorta sözleşmesine taraf olmamakla birlikte lehine sigorta sözleşmesi yapılan ve riskin gerçekleşmesi halinde kural olarak sigorta tazminatını sigortacıdan isteme hakkına sahip olan gerçek ya da tüzel kişi veya kişilerdir.</a:t>
            </a:r>
          </a:p>
          <a:p>
            <a:pPr marL="0" indent="0" algn="just">
              <a:buNone/>
              <a:defRPr/>
            </a:pPr>
            <a:r>
              <a:rPr lang="tr-TR" dirty="0">
                <a:solidFill>
                  <a:srgbClr val="0070C0"/>
                </a:solidFill>
              </a:rPr>
              <a:t>Sigortanın yararlarından kimin faydalanacağı daha çok hayat sigortalarında önem taşır. </a:t>
            </a:r>
          </a:p>
          <a:p>
            <a:pPr marL="0" indent="0" algn="just">
              <a:buNone/>
              <a:defRPr/>
            </a:pPr>
            <a:r>
              <a:rPr lang="tr-TR" dirty="0">
                <a:solidFill>
                  <a:srgbClr val="0070C0"/>
                </a:solidFill>
              </a:rPr>
              <a:t>Sigortalının ölümü halinde tazminatın kime ödeneceği sözleşmede belirlenebilir. Böyle bir belirleme yoksa kanuni varisler </a:t>
            </a:r>
            <a:r>
              <a:rPr lang="tr-TR" dirty="0" err="1">
                <a:solidFill>
                  <a:srgbClr val="0070C0"/>
                </a:solidFill>
              </a:rPr>
              <a:t>lehdar</a:t>
            </a:r>
            <a:r>
              <a:rPr lang="tr-TR" dirty="0">
                <a:solidFill>
                  <a:srgbClr val="0070C0"/>
                </a:solidFill>
              </a:rPr>
              <a:t> sıfatını kazanarak sigortadan yararlanabilirler.</a:t>
            </a:r>
          </a:p>
        </p:txBody>
      </p:sp>
    </p:spTree>
    <p:extLst>
      <p:ext uri="{BB962C8B-B14F-4D97-AF65-F5344CB8AC3E}">
        <p14:creationId xmlns:p14="http://schemas.microsoft.com/office/powerpoint/2010/main" val="27050681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14710" y="967358"/>
            <a:ext cx="3928789" cy="715963"/>
          </a:xfrm>
        </p:spPr>
        <p:txBody>
          <a:bodyPr>
            <a:normAutofit fontScale="90000"/>
          </a:bodyPr>
          <a:lstStyle/>
          <a:p>
            <a:r>
              <a:rPr lang="tr-TR" sz="4000" b="1" dirty="0" err="1">
                <a:solidFill>
                  <a:srgbClr val="FF0000"/>
                </a:solidFill>
              </a:rPr>
              <a:t>Lehdar</a:t>
            </a:r>
            <a:r>
              <a:rPr lang="tr-TR" sz="4000" b="1" dirty="0">
                <a:solidFill>
                  <a:srgbClr val="FF0000"/>
                </a:solidFill>
              </a:rPr>
              <a:t> / Menfaattar</a:t>
            </a:r>
            <a:endParaRPr lang="en-US" sz="4000" b="1" dirty="0">
              <a:solidFill>
                <a:srgbClr val="FF0000"/>
              </a:solidFill>
            </a:endParaRPr>
          </a:p>
        </p:txBody>
      </p:sp>
      <p:sp>
        <p:nvSpPr>
          <p:cNvPr id="6" name="7 Metin kutusu"/>
          <p:cNvSpPr txBox="1">
            <a:spLocks noGrp="1" noChangeArrowheads="1"/>
          </p:cNvSpPr>
          <p:nvPr>
            <p:ph idx="1"/>
          </p:nvPr>
        </p:nvSpPr>
        <p:spPr bwMode="auto">
          <a:xfrm>
            <a:off x="1869232" y="1961361"/>
            <a:ext cx="8856984" cy="392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buNone/>
              <a:defRPr/>
            </a:pPr>
            <a:r>
              <a:rPr lang="tr-TR" dirty="0">
                <a:solidFill>
                  <a:srgbClr val="0070C0"/>
                </a:solidFill>
              </a:rPr>
              <a:t>Sorumluluk sigortalarında </a:t>
            </a:r>
            <a:r>
              <a:rPr lang="tr-TR" dirty="0" err="1">
                <a:solidFill>
                  <a:srgbClr val="0070C0"/>
                </a:solidFill>
              </a:rPr>
              <a:t>lehdarın</a:t>
            </a:r>
            <a:r>
              <a:rPr lang="tr-TR" dirty="0">
                <a:solidFill>
                  <a:srgbClr val="0070C0"/>
                </a:solidFill>
              </a:rPr>
              <a:t> kim olacağı önceden belirlenebildiği gibi, önceden belirlenmeyen (işveren mali sorumluluk) haller de söz konusudur.</a:t>
            </a:r>
          </a:p>
          <a:p>
            <a:pPr marL="0" indent="0" algn="just">
              <a:buNone/>
              <a:defRPr/>
            </a:pPr>
            <a:endParaRPr lang="tr-TR" dirty="0">
              <a:solidFill>
                <a:srgbClr val="0070C0"/>
              </a:solidFill>
            </a:endParaRPr>
          </a:p>
          <a:p>
            <a:pPr marL="0" indent="0" algn="just">
              <a:buNone/>
              <a:defRPr/>
            </a:pPr>
            <a:r>
              <a:rPr lang="tr-TR" dirty="0">
                <a:solidFill>
                  <a:srgbClr val="0070C0"/>
                </a:solidFill>
              </a:rPr>
              <a:t>Burada, üçüncü kişilerin </a:t>
            </a:r>
            <a:r>
              <a:rPr lang="tr-TR" dirty="0" err="1">
                <a:solidFill>
                  <a:srgbClr val="0070C0"/>
                </a:solidFill>
              </a:rPr>
              <a:t>lehdar</a:t>
            </a:r>
            <a:r>
              <a:rPr lang="tr-TR" dirty="0">
                <a:solidFill>
                  <a:srgbClr val="0070C0"/>
                </a:solidFill>
              </a:rPr>
              <a:t> olarak sigortadan yararlanmalarının sağlanması göz önünde tutulmuştur.</a:t>
            </a:r>
          </a:p>
          <a:p>
            <a:pPr marL="0" indent="0" algn="just">
              <a:buNone/>
              <a:defRPr/>
            </a:pPr>
            <a:endParaRPr lang="tr-TR" dirty="0">
              <a:solidFill>
                <a:srgbClr val="0070C0"/>
              </a:solidFill>
            </a:endParaRPr>
          </a:p>
          <a:p>
            <a:pPr marL="0" indent="0" algn="just">
              <a:buNone/>
              <a:defRPr/>
            </a:pPr>
            <a:r>
              <a:rPr lang="tr-TR" dirty="0">
                <a:solidFill>
                  <a:srgbClr val="0070C0"/>
                </a:solidFill>
              </a:rPr>
              <a:t>Kamunun zarar görmesinin önlenmesi amacıyla, riskin niteliği de göz önüne alınarak bu tip sigortalar, çoğunlukla zorunlu sigorta kapsamına alınmıştır.</a:t>
            </a:r>
          </a:p>
        </p:txBody>
      </p:sp>
    </p:spTree>
    <p:extLst>
      <p:ext uri="{BB962C8B-B14F-4D97-AF65-F5344CB8AC3E}">
        <p14:creationId xmlns:p14="http://schemas.microsoft.com/office/powerpoint/2010/main" val="1081707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5660" y="948308"/>
            <a:ext cx="2938189" cy="715963"/>
          </a:xfrm>
        </p:spPr>
        <p:txBody>
          <a:bodyPr>
            <a:normAutofit/>
          </a:bodyPr>
          <a:lstStyle/>
          <a:p>
            <a:r>
              <a:rPr lang="tr-TR" sz="3600" b="1" dirty="0">
                <a:solidFill>
                  <a:srgbClr val="FF0000"/>
                </a:solidFill>
              </a:rPr>
              <a:t>Sigorta Süresi</a:t>
            </a:r>
            <a:endParaRPr lang="en-US" sz="3600" b="1" dirty="0">
              <a:solidFill>
                <a:srgbClr val="FF0000"/>
              </a:solidFill>
            </a:endParaRPr>
          </a:p>
        </p:txBody>
      </p:sp>
      <p:sp>
        <p:nvSpPr>
          <p:cNvPr id="6" name="7 Metin kutusu"/>
          <p:cNvSpPr txBox="1">
            <a:spLocks noGrp="1" noChangeArrowheads="1"/>
          </p:cNvSpPr>
          <p:nvPr>
            <p:ph idx="1"/>
          </p:nvPr>
        </p:nvSpPr>
        <p:spPr bwMode="auto">
          <a:xfrm>
            <a:off x="1940099" y="2274792"/>
            <a:ext cx="8856984" cy="267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buNone/>
              <a:defRPr/>
            </a:pPr>
            <a:r>
              <a:rPr lang="tr-TR" dirty="0">
                <a:solidFill>
                  <a:srgbClr val="0070C0"/>
                </a:solidFill>
              </a:rPr>
              <a:t>Sigorta sözleşmesinin geçerli olduğu zaman dilimini işaret eder. Yani, sigorta şirketinin teminat kapsamındaki risklerden dolayı meydana gelmesi olası hasarlara ilişkin sorumluluklarının devam ettiği süredir.</a:t>
            </a:r>
          </a:p>
          <a:p>
            <a:pPr marL="0" indent="0" algn="just">
              <a:buNone/>
              <a:defRPr/>
            </a:pPr>
            <a:endParaRPr lang="tr-TR" dirty="0">
              <a:solidFill>
                <a:srgbClr val="0070C0"/>
              </a:solidFill>
            </a:endParaRPr>
          </a:p>
          <a:p>
            <a:pPr marL="0" indent="0" algn="just">
              <a:buNone/>
              <a:defRPr/>
            </a:pPr>
            <a:r>
              <a:rPr lang="tr-TR" dirty="0">
                <a:solidFill>
                  <a:srgbClr val="0070C0"/>
                </a:solidFill>
              </a:rPr>
              <a:t>Sigorta süresi hayat dışı sigorta ürünlerinde genellikle bir yıla kadarken, hayat sigortalarında ise sigorta süresi genellikle çok daha uzun olmaktadır.</a:t>
            </a:r>
          </a:p>
        </p:txBody>
      </p:sp>
    </p:spTree>
    <p:extLst>
      <p:ext uri="{BB962C8B-B14F-4D97-AF65-F5344CB8AC3E}">
        <p14:creationId xmlns:p14="http://schemas.microsoft.com/office/powerpoint/2010/main" val="4266459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05185" y="938783"/>
            <a:ext cx="4328839" cy="715963"/>
          </a:xfrm>
        </p:spPr>
        <p:txBody>
          <a:bodyPr>
            <a:normAutofit fontScale="90000"/>
          </a:bodyPr>
          <a:lstStyle/>
          <a:p>
            <a:r>
              <a:rPr lang="tr-TR" sz="4000" b="1" dirty="0">
                <a:solidFill>
                  <a:srgbClr val="FF0000"/>
                </a:solidFill>
              </a:rPr>
              <a:t>Sigorta Başlangıç Tarihi</a:t>
            </a:r>
            <a:endParaRPr lang="en-US" sz="4000" b="1" dirty="0">
              <a:solidFill>
                <a:srgbClr val="FF0000"/>
              </a:solidFill>
            </a:endParaRPr>
          </a:p>
        </p:txBody>
      </p:sp>
      <p:sp>
        <p:nvSpPr>
          <p:cNvPr id="6" name="7 Metin kutusu"/>
          <p:cNvSpPr txBox="1">
            <a:spLocks noGrp="1" noChangeArrowheads="1"/>
          </p:cNvSpPr>
          <p:nvPr>
            <p:ph idx="1"/>
          </p:nvPr>
        </p:nvSpPr>
        <p:spPr bwMode="auto">
          <a:xfrm>
            <a:off x="1993057" y="1888792"/>
            <a:ext cx="8856984" cy="392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buNone/>
              <a:defRPr/>
            </a:pPr>
            <a:r>
              <a:rPr lang="tr-TR" dirty="0">
                <a:solidFill>
                  <a:srgbClr val="0070C0"/>
                </a:solidFill>
              </a:rPr>
              <a:t>Sigorta sözleşmesinin yürürlüğe girdiği tarihi gösterir. Genellikle, sigortanın başlayabilmesi için sigorta priminin belirli bir kısmının ödenmesi gerekir. Ancak, bazı sigorta branşlarında böyle bir zorunluluk olmayıp, tarafların sigorta sözleşmesini imzalamalarıyla birlikte sigorta güvencesi başlamış kabul edilir.</a:t>
            </a:r>
          </a:p>
          <a:p>
            <a:pPr marL="0" indent="0" algn="just">
              <a:buNone/>
              <a:defRPr/>
            </a:pPr>
            <a:endParaRPr lang="tr-TR" dirty="0">
              <a:solidFill>
                <a:srgbClr val="0070C0"/>
              </a:solidFill>
            </a:endParaRPr>
          </a:p>
          <a:p>
            <a:pPr marL="0" indent="0" algn="just">
              <a:buNone/>
              <a:defRPr/>
            </a:pPr>
            <a:r>
              <a:rPr lang="tr-TR" dirty="0">
                <a:solidFill>
                  <a:srgbClr val="0070C0"/>
                </a:solidFill>
              </a:rPr>
              <a:t>Sigorta poliçesi, aksi kararlaştırılmadıkça saat 12.00’de başlar ve saat 12.00’de biter.</a:t>
            </a:r>
          </a:p>
          <a:p>
            <a:pPr marL="0" indent="0" algn="just">
              <a:buNone/>
              <a:defRPr/>
            </a:pPr>
            <a:endParaRPr lang="tr-TR" dirty="0">
              <a:solidFill>
                <a:srgbClr val="0070C0"/>
              </a:solidFill>
            </a:endParaRPr>
          </a:p>
          <a:p>
            <a:pPr marL="0" indent="0" algn="just">
              <a:buNone/>
              <a:defRPr/>
            </a:pPr>
            <a:endParaRPr lang="tr-TR" dirty="0">
              <a:solidFill>
                <a:srgbClr val="0070C0"/>
              </a:solidFill>
            </a:endParaRPr>
          </a:p>
        </p:txBody>
      </p:sp>
    </p:spTree>
    <p:extLst>
      <p:ext uri="{BB962C8B-B14F-4D97-AF65-F5344CB8AC3E}">
        <p14:creationId xmlns:p14="http://schemas.microsoft.com/office/powerpoint/2010/main" val="9297311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1308100">
              <a:spcBef>
                <a:spcPts val="95"/>
              </a:spcBef>
            </a:pPr>
            <a:r>
              <a:rPr lang="tr-TR" b="1" dirty="0">
                <a:solidFill>
                  <a:srgbClr val="C00000"/>
                </a:solidFill>
                <a:cs typeface="Comic Sans MS"/>
              </a:rPr>
              <a:t>zarara</a:t>
            </a:r>
            <a:r>
              <a:rPr lang="tr-TR" b="1" spc="-10" dirty="0">
                <a:solidFill>
                  <a:srgbClr val="C00000"/>
                </a:solidFill>
                <a:cs typeface="Comic Sans MS"/>
              </a:rPr>
              <a:t> </a:t>
            </a:r>
            <a:r>
              <a:rPr lang="tr-TR" b="1" dirty="0">
                <a:solidFill>
                  <a:srgbClr val="C00000"/>
                </a:solidFill>
                <a:cs typeface="Comic Sans MS"/>
              </a:rPr>
              <a:t>veya</a:t>
            </a:r>
            <a:r>
              <a:rPr lang="tr-TR" b="1" spc="-15" dirty="0">
                <a:solidFill>
                  <a:srgbClr val="C00000"/>
                </a:solidFill>
                <a:cs typeface="Comic Sans MS"/>
              </a:rPr>
              <a:t> </a:t>
            </a:r>
            <a:r>
              <a:rPr lang="tr-TR" b="1" dirty="0">
                <a:solidFill>
                  <a:srgbClr val="C00000"/>
                </a:solidFill>
                <a:cs typeface="Comic Sans MS"/>
              </a:rPr>
              <a:t>kayba</a:t>
            </a:r>
            <a:r>
              <a:rPr lang="tr-TR" b="1" spc="-10" dirty="0">
                <a:solidFill>
                  <a:srgbClr val="C00000"/>
                </a:solidFill>
                <a:cs typeface="Comic Sans MS"/>
              </a:rPr>
              <a:t> neden</a:t>
            </a:r>
            <a:endParaRPr lang="tr-TR" b="1" dirty="0">
              <a:cs typeface="Comic Sans MS"/>
            </a:endParaRPr>
          </a:p>
          <a:p>
            <a:pPr algn="ctr">
              <a:lnSpc>
                <a:spcPct val="100000"/>
              </a:lnSpc>
              <a:spcBef>
                <a:spcPts val="5"/>
              </a:spcBef>
            </a:pPr>
            <a:r>
              <a:rPr lang="tr-TR" b="1" dirty="0">
                <a:solidFill>
                  <a:srgbClr val="C00000"/>
                </a:solidFill>
                <a:cs typeface="Comic Sans MS"/>
              </a:rPr>
              <a:t>olabilecek</a:t>
            </a:r>
            <a:r>
              <a:rPr lang="tr-TR" b="1" spc="-10" dirty="0">
                <a:solidFill>
                  <a:srgbClr val="C00000"/>
                </a:solidFill>
                <a:cs typeface="Comic Sans MS"/>
              </a:rPr>
              <a:t> </a:t>
            </a:r>
            <a:r>
              <a:rPr lang="tr-TR" b="1" dirty="0">
                <a:solidFill>
                  <a:srgbClr val="C00000"/>
                </a:solidFill>
                <a:cs typeface="Comic Sans MS"/>
              </a:rPr>
              <a:t>unsur,</a:t>
            </a:r>
            <a:r>
              <a:rPr lang="tr-TR" b="1" spc="-15" dirty="0">
                <a:solidFill>
                  <a:srgbClr val="C00000"/>
                </a:solidFill>
                <a:cs typeface="Comic Sans MS"/>
              </a:rPr>
              <a:t> </a:t>
            </a:r>
            <a:r>
              <a:rPr lang="tr-TR" b="1" dirty="0">
                <a:solidFill>
                  <a:srgbClr val="C00000"/>
                </a:solidFill>
                <a:cs typeface="Comic Sans MS"/>
              </a:rPr>
              <a:t>olay veya</a:t>
            </a:r>
            <a:r>
              <a:rPr lang="tr-TR" b="1" spc="-15" dirty="0">
                <a:solidFill>
                  <a:srgbClr val="C00000"/>
                </a:solidFill>
                <a:cs typeface="Comic Sans MS"/>
              </a:rPr>
              <a:t> </a:t>
            </a:r>
            <a:r>
              <a:rPr lang="tr-TR" b="1" dirty="0">
                <a:solidFill>
                  <a:srgbClr val="C00000"/>
                </a:solidFill>
                <a:cs typeface="Comic Sans MS"/>
              </a:rPr>
              <a:t>kişi</a:t>
            </a:r>
            <a:endParaRPr lang="tr-TR" b="1" spc="-15" dirty="0">
              <a:solidFill>
                <a:srgbClr val="C00000"/>
              </a:solidFill>
              <a:cs typeface="Comic Sans MS"/>
            </a:endParaRPr>
          </a:p>
          <a:p>
            <a:pPr algn="ctr">
              <a:lnSpc>
                <a:spcPct val="100000"/>
              </a:lnSpc>
              <a:spcBef>
                <a:spcPts val="5"/>
              </a:spcBef>
            </a:pPr>
            <a:endParaRPr lang="tr-TR" b="1" spc="-15" dirty="0">
              <a:solidFill>
                <a:srgbClr val="C00000"/>
              </a:solidFill>
              <a:cs typeface="Comic Sans MS"/>
            </a:endParaRPr>
          </a:p>
          <a:p>
            <a:pPr>
              <a:spcBef>
                <a:spcPts val="5"/>
              </a:spcBef>
            </a:pPr>
            <a:r>
              <a:rPr lang="tr-TR" b="1" dirty="0">
                <a:cs typeface="Comic Sans MS"/>
              </a:rPr>
              <a:t>  iyi</a:t>
            </a:r>
            <a:r>
              <a:rPr lang="tr-TR" b="1" spc="-20" dirty="0">
                <a:cs typeface="Comic Sans MS"/>
              </a:rPr>
              <a:t> </a:t>
            </a:r>
            <a:r>
              <a:rPr lang="tr-TR" b="1" dirty="0">
                <a:cs typeface="Comic Sans MS"/>
              </a:rPr>
              <a:t>durumu</a:t>
            </a:r>
            <a:r>
              <a:rPr lang="tr-TR" b="1" spc="-10" dirty="0">
                <a:cs typeface="Comic Sans MS"/>
              </a:rPr>
              <a:t> </a:t>
            </a:r>
            <a:r>
              <a:rPr lang="tr-TR" b="1" dirty="0">
                <a:cs typeface="Comic Sans MS"/>
              </a:rPr>
              <a:t>kötü</a:t>
            </a:r>
            <a:r>
              <a:rPr lang="tr-TR" b="1" spc="-10" dirty="0">
                <a:cs typeface="Comic Sans MS"/>
              </a:rPr>
              <a:t> </a:t>
            </a:r>
            <a:r>
              <a:rPr lang="tr-TR" b="1" dirty="0">
                <a:cs typeface="Comic Sans MS"/>
              </a:rPr>
              <a:t>duruma çeviren</a:t>
            </a:r>
            <a:r>
              <a:rPr lang="tr-TR" b="1" spc="-15" dirty="0">
                <a:cs typeface="Comic Sans MS"/>
              </a:rPr>
              <a:t> </a:t>
            </a:r>
            <a:r>
              <a:rPr lang="tr-TR" b="1" spc="-10" dirty="0">
                <a:cs typeface="Comic Sans MS"/>
              </a:rPr>
              <a:t>etken</a:t>
            </a:r>
            <a:endParaRPr lang="tr-TR" b="1" dirty="0">
              <a:cs typeface="Comic Sans MS"/>
            </a:endParaRPr>
          </a:p>
          <a:p>
            <a:pPr algn="ctr">
              <a:spcBef>
                <a:spcPts val="5"/>
              </a:spcBef>
            </a:pPr>
            <a:endParaRPr lang="tr-TR" b="1" dirty="0">
              <a:solidFill>
                <a:srgbClr val="C00000"/>
              </a:solidFill>
              <a:cs typeface="Comic Sans MS"/>
            </a:endParaRPr>
          </a:p>
          <a:p>
            <a:pPr algn="ctr">
              <a:spcBef>
                <a:spcPts val="5"/>
              </a:spcBef>
            </a:pPr>
            <a:r>
              <a:rPr lang="tr-TR" b="1" dirty="0">
                <a:solidFill>
                  <a:srgbClr val="C00000"/>
                </a:solidFill>
                <a:cs typeface="Comic Sans MS"/>
              </a:rPr>
              <a:t>planların başarısız olma olasılığı</a:t>
            </a:r>
          </a:p>
          <a:p>
            <a:pPr algn="ctr">
              <a:spcBef>
                <a:spcPts val="5"/>
              </a:spcBef>
            </a:pPr>
            <a:endParaRPr lang="tr-TR" b="1" dirty="0">
              <a:cs typeface="Comic Sans MS"/>
            </a:endParaRPr>
          </a:p>
          <a:p>
            <a:pPr algn="r">
              <a:spcBef>
                <a:spcPts val="5"/>
              </a:spcBef>
            </a:pPr>
            <a:r>
              <a:rPr lang="tr-TR" b="1" dirty="0">
                <a:cs typeface="Comic Sans MS"/>
              </a:rPr>
              <a:t>hatalı karar alma tehlikesi</a:t>
            </a:r>
          </a:p>
          <a:p>
            <a:pPr algn="ctr">
              <a:spcBef>
                <a:spcPts val="5"/>
              </a:spcBef>
            </a:pPr>
            <a:endParaRPr lang="tr-TR" b="1" dirty="0">
              <a:cs typeface="Comic Sans MS"/>
            </a:endParaRPr>
          </a:p>
          <a:p>
            <a:pPr algn="ctr">
              <a:spcBef>
                <a:spcPts val="5"/>
              </a:spcBef>
            </a:pPr>
            <a:r>
              <a:rPr lang="tr-TR" b="1" dirty="0">
                <a:solidFill>
                  <a:srgbClr val="C00000"/>
                </a:solidFill>
                <a:cs typeface="Comic Sans MS"/>
              </a:rPr>
              <a:t>zarar etme</a:t>
            </a:r>
          </a:p>
          <a:p>
            <a:pPr algn="ctr">
              <a:lnSpc>
                <a:spcPct val="100000"/>
              </a:lnSpc>
              <a:spcBef>
                <a:spcPts val="5"/>
              </a:spcBef>
            </a:pPr>
            <a:endParaRPr lang="tr-TR" b="1" dirty="0">
              <a:cs typeface="Comic Sans MS"/>
            </a:endParaRPr>
          </a:p>
          <a:p>
            <a:pPr>
              <a:lnSpc>
                <a:spcPct val="100000"/>
              </a:lnSpc>
              <a:spcBef>
                <a:spcPts val="5"/>
              </a:spcBef>
            </a:pPr>
            <a:r>
              <a:rPr lang="tr-TR" b="1" dirty="0">
                <a:cs typeface="Comic Sans MS"/>
              </a:rPr>
              <a:t>                   kar etmeme                                    ………………………….</a:t>
            </a:r>
          </a:p>
          <a:p>
            <a:endParaRPr lang="tr-T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889" y="0"/>
            <a:ext cx="374088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952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67085" y="970481"/>
            <a:ext cx="6195739" cy="715963"/>
          </a:xfrm>
        </p:spPr>
        <p:txBody>
          <a:bodyPr>
            <a:noAutofit/>
          </a:bodyPr>
          <a:lstStyle/>
          <a:p>
            <a:r>
              <a:rPr lang="tr-TR" sz="3600" b="1" dirty="0">
                <a:solidFill>
                  <a:srgbClr val="FF0000"/>
                </a:solidFill>
              </a:rPr>
              <a:t>Sigorta Sözleşmesinin Sona Ermesi</a:t>
            </a:r>
            <a:endParaRPr lang="en-US" sz="3600" b="1" dirty="0">
              <a:solidFill>
                <a:srgbClr val="FF0000"/>
              </a:solidFill>
            </a:endParaRPr>
          </a:p>
        </p:txBody>
      </p:sp>
      <p:sp>
        <p:nvSpPr>
          <p:cNvPr id="6" name="7 Metin kutusu"/>
          <p:cNvSpPr txBox="1">
            <a:spLocks noGrp="1" noChangeArrowheads="1"/>
          </p:cNvSpPr>
          <p:nvPr>
            <p:ph idx="1"/>
          </p:nvPr>
        </p:nvSpPr>
        <p:spPr bwMode="auto">
          <a:xfrm>
            <a:off x="1884090" y="2032670"/>
            <a:ext cx="8856984" cy="346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buNone/>
              <a:defRPr/>
            </a:pPr>
            <a:r>
              <a:rPr lang="tr-TR" dirty="0">
                <a:solidFill>
                  <a:srgbClr val="0070C0"/>
                </a:solidFill>
              </a:rPr>
              <a:t>Sigorta sözleşmeleri süreli anlaşmalardır. Genellikle bir yıl olan bu süre, tarafların anlaşmasıyla bir yıldan kısa veya bir yıldan uzun olabilir.</a:t>
            </a:r>
          </a:p>
          <a:p>
            <a:pPr marL="0" indent="0" algn="just">
              <a:buNone/>
              <a:defRPr/>
            </a:pPr>
            <a:r>
              <a:rPr lang="tr-TR" dirty="0">
                <a:solidFill>
                  <a:srgbClr val="0070C0"/>
                </a:solidFill>
              </a:rPr>
              <a:t>Poliçede yazılı sürenin sona ermesiyle sigorta sözleşmesi de sona erer.</a:t>
            </a:r>
          </a:p>
          <a:p>
            <a:pPr marL="0" indent="0" algn="just">
              <a:buNone/>
              <a:defRPr/>
            </a:pPr>
            <a:r>
              <a:rPr lang="tr-TR" dirty="0">
                <a:solidFill>
                  <a:srgbClr val="0070C0"/>
                </a:solidFill>
              </a:rPr>
              <a:t>Sigorta sözleşmesini sona erdiren diğer bir durum, riskin gerçekleşmesi durumudur.</a:t>
            </a:r>
          </a:p>
          <a:p>
            <a:pPr marL="0" indent="0" algn="just">
              <a:buNone/>
              <a:defRPr/>
            </a:pPr>
            <a:r>
              <a:rPr lang="tr-TR" dirty="0">
                <a:solidFill>
                  <a:srgbClr val="0070C0"/>
                </a:solidFill>
              </a:rPr>
              <a:t>Riskin tam hasar veya kısmi hasar doğurması sonuçlarına göre burada iki durum ortaya çıkmaktadır.</a:t>
            </a:r>
          </a:p>
          <a:p>
            <a:pPr marL="0" indent="0" algn="just">
              <a:buNone/>
              <a:defRPr/>
            </a:pPr>
            <a:endParaRPr lang="tr-TR" b="1" dirty="0">
              <a:solidFill>
                <a:srgbClr val="0070C0"/>
              </a:solidFill>
            </a:endParaRPr>
          </a:p>
        </p:txBody>
      </p:sp>
    </p:spTree>
    <p:extLst>
      <p:ext uri="{BB962C8B-B14F-4D97-AF65-F5344CB8AC3E}">
        <p14:creationId xmlns:p14="http://schemas.microsoft.com/office/powerpoint/2010/main" val="3520582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14711" y="957833"/>
            <a:ext cx="6186214" cy="715963"/>
          </a:xfrm>
        </p:spPr>
        <p:txBody>
          <a:bodyPr>
            <a:noAutofit/>
          </a:bodyPr>
          <a:lstStyle/>
          <a:p>
            <a:r>
              <a:rPr lang="tr-TR" sz="3600" b="1" dirty="0">
                <a:solidFill>
                  <a:srgbClr val="FF0000"/>
                </a:solidFill>
              </a:rPr>
              <a:t>Sigorta Sözleşmesinin Sona Ermesi</a:t>
            </a:r>
            <a:endParaRPr lang="en-US" sz="3600" b="1" dirty="0">
              <a:solidFill>
                <a:srgbClr val="FF0000"/>
              </a:solidFill>
            </a:endParaRPr>
          </a:p>
        </p:txBody>
      </p:sp>
      <p:sp>
        <p:nvSpPr>
          <p:cNvPr id="6" name="7 Metin kutusu"/>
          <p:cNvSpPr txBox="1">
            <a:spLocks noGrp="1" noChangeArrowheads="1"/>
          </p:cNvSpPr>
          <p:nvPr>
            <p:ph idx="1"/>
          </p:nvPr>
        </p:nvSpPr>
        <p:spPr bwMode="auto">
          <a:xfrm>
            <a:off x="1364407" y="1757214"/>
            <a:ext cx="9846518" cy="461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buNone/>
              <a:defRPr/>
            </a:pPr>
            <a:r>
              <a:rPr lang="tr-TR" dirty="0">
                <a:solidFill>
                  <a:srgbClr val="0070C0"/>
                </a:solidFill>
              </a:rPr>
              <a:t>Tam hasar durumunda sözleşme tazminatın ödenmesiyle son bulur. </a:t>
            </a:r>
          </a:p>
          <a:p>
            <a:pPr marL="0" indent="0" algn="just">
              <a:buNone/>
              <a:defRPr/>
            </a:pPr>
            <a:r>
              <a:rPr lang="tr-TR" dirty="0">
                <a:solidFill>
                  <a:srgbClr val="0070C0"/>
                </a:solidFill>
              </a:rPr>
              <a:t>Kısmi hasarlarda ise, menfaatin değerinde hasar miktarı kadar bir azalma meydana gelir ve normal şartlar altında sigorta teminatı hasar görmeyen menfaat için devam eder. Sigortacının sorumluluğu azalan değer üzerinden devam eder. Ancak taraflar isterlerse kısmi hasarlarda sözleşmeyi sona erdirebilirler.</a:t>
            </a:r>
          </a:p>
          <a:p>
            <a:pPr marL="0" indent="0" algn="just">
              <a:buNone/>
              <a:defRPr/>
            </a:pPr>
            <a:r>
              <a:rPr lang="tr-TR" dirty="0">
                <a:solidFill>
                  <a:srgbClr val="0070C0"/>
                </a:solidFill>
              </a:rPr>
              <a:t>Riskin gerçekleşme olasılığının ortadan kalkması da sigorta sözleşmesini sona erdiren sebeplerden biridir.</a:t>
            </a:r>
          </a:p>
          <a:p>
            <a:pPr marL="0" indent="0" algn="just">
              <a:buNone/>
              <a:defRPr/>
            </a:pPr>
            <a:r>
              <a:rPr lang="tr-TR" dirty="0">
                <a:solidFill>
                  <a:srgbClr val="0070C0"/>
                </a:solidFill>
              </a:rPr>
              <a:t>Taraflardan birinin isteğiyle de sigorta sözleşmesi sona erebilir. Bu iradenin kullanılmasında sigortalı lehine düzenlemeler getirilmişken, sigortacının sözleşmeyi tek taraflı sona erdirebilmesi için bazı şartların varlığı aranmıştır.(Prim ödememe, iyi niyet kurallarına uyulmaması, kötü niyetli davranış gibi)</a:t>
            </a:r>
          </a:p>
        </p:txBody>
      </p:sp>
    </p:spTree>
    <p:extLst>
      <p:ext uri="{BB962C8B-B14F-4D97-AF65-F5344CB8AC3E}">
        <p14:creationId xmlns:p14="http://schemas.microsoft.com/office/powerpoint/2010/main" val="3127057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14710" y="938783"/>
            <a:ext cx="6500539" cy="715963"/>
          </a:xfrm>
        </p:spPr>
        <p:txBody>
          <a:bodyPr>
            <a:noAutofit/>
          </a:bodyPr>
          <a:lstStyle/>
          <a:p>
            <a:r>
              <a:rPr lang="tr-TR" sz="3600" b="1" dirty="0">
                <a:solidFill>
                  <a:srgbClr val="FF0000"/>
                </a:solidFill>
              </a:rPr>
              <a:t>Sigorta Sözleşmesinin Sona Ermesi</a:t>
            </a:r>
            <a:endParaRPr lang="en-US" sz="3600" b="1" dirty="0">
              <a:solidFill>
                <a:srgbClr val="FF0000"/>
              </a:solidFill>
            </a:endParaRPr>
          </a:p>
        </p:txBody>
      </p:sp>
      <p:sp>
        <p:nvSpPr>
          <p:cNvPr id="6" name="7 Metin kutusu"/>
          <p:cNvSpPr txBox="1">
            <a:spLocks noGrp="1" noChangeArrowheads="1"/>
          </p:cNvSpPr>
          <p:nvPr>
            <p:ph idx="1"/>
          </p:nvPr>
        </p:nvSpPr>
        <p:spPr bwMode="auto">
          <a:xfrm>
            <a:off x="1907332" y="2025427"/>
            <a:ext cx="8856984" cy="344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buNone/>
              <a:defRPr/>
            </a:pPr>
            <a:r>
              <a:rPr lang="tr-TR" dirty="0">
                <a:solidFill>
                  <a:srgbClr val="0070C0"/>
                </a:solidFill>
              </a:rPr>
              <a:t>Sözleşmeyi sona erdiren bir diğer hal de taraflardan birinin acze düşmesidir.</a:t>
            </a:r>
          </a:p>
          <a:p>
            <a:pPr marL="0" indent="0" algn="just">
              <a:buNone/>
              <a:defRPr/>
            </a:pPr>
            <a:r>
              <a:rPr lang="tr-TR" dirty="0">
                <a:solidFill>
                  <a:srgbClr val="0070C0"/>
                </a:solidFill>
              </a:rPr>
              <a:t>Zorunlu sigortalarda sözleşmenin taraflarının isteğiyle sona erdirilme şartları ise daha ağır tutulmuştur.</a:t>
            </a:r>
          </a:p>
          <a:p>
            <a:pPr marL="0" indent="0" algn="just">
              <a:buNone/>
              <a:defRPr/>
            </a:pPr>
            <a:r>
              <a:rPr lang="tr-TR" dirty="0">
                <a:solidFill>
                  <a:srgbClr val="0070C0"/>
                </a:solidFill>
              </a:rPr>
              <a:t>T.T.K., sigorta edilen malın sahibinin herhangi bir suretle değişmesi halinde, aksine hüküm yoksa sözleşmeden doğan hak ve borçların yeni sahibe intikal edileceğini belirtmiştir. Ancak durum bir çok genel şartta, belli sürelerin gözetilmesi suretiyle mülkiyet değişikliğinde sözleşmenin sona ereceği şeklinde düzenlenmiştir.</a:t>
            </a:r>
          </a:p>
        </p:txBody>
      </p:sp>
    </p:spTree>
    <p:extLst>
      <p:ext uri="{BB962C8B-B14F-4D97-AF65-F5344CB8AC3E}">
        <p14:creationId xmlns:p14="http://schemas.microsoft.com/office/powerpoint/2010/main" val="3301274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22326" y="908720"/>
            <a:ext cx="3444924" cy="715963"/>
          </a:xfrm>
        </p:spPr>
        <p:txBody>
          <a:bodyPr>
            <a:normAutofit/>
          </a:bodyPr>
          <a:lstStyle/>
          <a:p>
            <a:r>
              <a:rPr lang="tr-TR" sz="3600" b="1" dirty="0">
                <a:solidFill>
                  <a:srgbClr val="FF0000"/>
                </a:solidFill>
              </a:rPr>
              <a:t>Sigorta Konusu</a:t>
            </a:r>
            <a:endParaRPr lang="en-US" sz="3600" b="1" dirty="0">
              <a:solidFill>
                <a:srgbClr val="FF0000"/>
              </a:solidFill>
            </a:endParaRPr>
          </a:p>
        </p:txBody>
      </p:sp>
      <p:sp>
        <p:nvSpPr>
          <p:cNvPr id="6" name="7 Metin kutusu"/>
          <p:cNvSpPr txBox="1">
            <a:spLocks noGrp="1" noChangeArrowheads="1"/>
          </p:cNvSpPr>
          <p:nvPr>
            <p:ph idx="1"/>
          </p:nvPr>
        </p:nvSpPr>
        <p:spPr bwMode="auto">
          <a:xfrm>
            <a:off x="1817415" y="1899320"/>
            <a:ext cx="8856984" cy="385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buNone/>
              <a:defRPr/>
            </a:pPr>
            <a:r>
              <a:rPr lang="tr-TR" sz="2000" dirty="0">
                <a:solidFill>
                  <a:srgbClr val="0070C0"/>
                </a:solidFill>
              </a:rPr>
              <a:t>Sahibi olan kişi için mali kayba konu olabilecek menfaatlerdir. Çok çeşitli menfaatler sigorta konusu olabilir; ancak tüm bunlar aşağıdaki üç temel sınıflandırma altında özetlenebilir:</a:t>
            </a:r>
          </a:p>
          <a:p>
            <a:pPr marL="628650" indent="-266700" algn="just">
              <a:buFont typeface="Wingdings" panose="05000000000000000000" pitchFamily="2" charset="2"/>
              <a:buChar char="ü"/>
              <a:defRPr/>
            </a:pPr>
            <a:r>
              <a:rPr lang="tr-TR" sz="2000" dirty="0">
                <a:solidFill>
                  <a:srgbClr val="0070C0"/>
                </a:solidFill>
              </a:rPr>
              <a:t>Taşınır ya da taşınmaz bir mal</a:t>
            </a:r>
          </a:p>
          <a:p>
            <a:pPr marL="628650" indent="-266700" algn="just">
              <a:buFont typeface="Wingdings" panose="05000000000000000000" pitchFamily="2" charset="2"/>
              <a:buChar char="ü"/>
              <a:defRPr/>
            </a:pPr>
            <a:r>
              <a:rPr lang="tr-TR" sz="2000" dirty="0">
                <a:solidFill>
                  <a:srgbClr val="0070C0"/>
                </a:solidFill>
              </a:rPr>
              <a:t>Yasal bir hakkın kaybedilmesine veya yasal bir sorumluluk doğmasına neden olabilecek herhangi bir olay</a:t>
            </a:r>
          </a:p>
          <a:p>
            <a:pPr marL="628650" indent="-266700" algn="just">
              <a:buFont typeface="Wingdings" panose="05000000000000000000" pitchFamily="2" charset="2"/>
              <a:buChar char="ü"/>
              <a:defRPr/>
            </a:pPr>
            <a:r>
              <a:rPr lang="tr-TR" sz="2000" dirty="0">
                <a:solidFill>
                  <a:srgbClr val="0070C0"/>
                </a:solidFill>
              </a:rPr>
              <a:t>Ölüm ya da yaralanma halinde kişinin kendisi veya menfaat bağı ile bağlı olduğu kişiler için parasal kayıplara neden olabilecek bir hayat</a:t>
            </a:r>
          </a:p>
          <a:p>
            <a:pPr marL="0" indent="0" algn="just">
              <a:buNone/>
              <a:defRPr/>
            </a:pPr>
            <a:r>
              <a:rPr lang="tr-TR" sz="2000" dirty="0">
                <a:solidFill>
                  <a:srgbClr val="0070C0"/>
                </a:solidFill>
              </a:rPr>
              <a:t>Örneğin; kasko sigortasında sigorta konusu araç, bir yangın sigortasında ise bina ve içindeki eşyalar olabilir. Bir mesleki sorumluluk sigortasında ise bir mesleğin icrası sırasında üçüncü şahıslara verilecek zararlara ilişkin sorumluluk, sigorta konusudur.</a:t>
            </a:r>
          </a:p>
        </p:txBody>
      </p:sp>
    </p:spTree>
    <p:extLst>
      <p:ext uri="{BB962C8B-B14F-4D97-AF65-F5344CB8AC3E}">
        <p14:creationId xmlns:p14="http://schemas.microsoft.com/office/powerpoint/2010/main" val="698896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20044" y="915193"/>
            <a:ext cx="2232248" cy="715963"/>
          </a:xfrm>
        </p:spPr>
        <p:txBody>
          <a:bodyPr>
            <a:normAutofit/>
          </a:bodyPr>
          <a:lstStyle/>
          <a:p>
            <a:r>
              <a:rPr lang="tr-TR" sz="3600" b="1" dirty="0">
                <a:solidFill>
                  <a:srgbClr val="FF0000"/>
                </a:solidFill>
              </a:rPr>
              <a:t>Teminat</a:t>
            </a:r>
            <a:endParaRPr lang="en-US" sz="3600" b="1" dirty="0">
              <a:solidFill>
                <a:srgbClr val="FF0000"/>
              </a:solidFill>
            </a:endParaRPr>
          </a:p>
        </p:txBody>
      </p:sp>
      <p:sp>
        <p:nvSpPr>
          <p:cNvPr id="6" name="7 Metin kutusu"/>
          <p:cNvSpPr txBox="1">
            <a:spLocks noGrp="1" noChangeArrowheads="1"/>
          </p:cNvSpPr>
          <p:nvPr>
            <p:ph idx="1"/>
          </p:nvPr>
        </p:nvSpPr>
        <p:spPr bwMode="auto">
          <a:xfrm>
            <a:off x="2336168" y="2357665"/>
            <a:ext cx="806489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lnSpc>
                <a:spcPct val="100000"/>
              </a:lnSpc>
              <a:buNone/>
            </a:pPr>
            <a:r>
              <a:rPr lang="tr-TR" dirty="0">
                <a:solidFill>
                  <a:srgbClr val="0070C0"/>
                </a:solidFill>
              </a:rPr>
              <a:t>Sigorta sözleşmesi ile güvence altına alınan riskin gerçekleşmesi durumunda, sigorta şirketinin genel şartlar ve poliçe şartları çerçevesinde ödemeyi taahhüt ettiği meblağdır. Tarife ya da ürün bazında poliçede verilmesi zorunlu olunan teminatlara ana teminat, sigorta ettirenin seçebileceklerine ise ek teminat denir.</a:t>
            </a:r>
          </a:p>
        </p:txBody>
      </p:sp>
    </p:spTree>
    <p:extLst>
      <p:ext uri="{BB962C8B-B14F-4D97-AF65-F5344CB8AC3E}">
        <p14:creationId xmlns:p14="http://schemas.microsoft.com/office/powerpoint/2010/main" val="3249087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12801" y="947167"/>
            <a:ext cx="1512168" cy="715963"/>
          </a:xfrm>
        </p:spPr>
        <p:txBody>
          <a:bodyPr>
            <a:normAutofit/>
          </a:bodyPr>
          <a:lstStyle/>
          <a:p>
            <a:r>
              <a:rPr lang="tr-TR" sz="3600" b="1" dirty="0">
                <a:solidFill>
                  <a:srgbClr val="FF0000"/>
                </a:solidFill>
              </a:rPr>
              <a:t>Prim</a:t>
            </a:r>
            <a:endParaRPr lang="en-US" sz="3600" b="1" dirty="0">
              <a:solidFill>
                <a:srgbClr val="FF0000"/>
              </a:solidFill>
            </a:endParaRPr>
          </a:p>
        </p:txBody>
      </p:sp>
      <p:sp>
        <p:nvSpPr>
          <p:cNvPr id="6" name="7 Metin kutusu"/>
          <p:cNvSpPr txBox="1">
            <a:spLocks noGrp="1" noChangeArrowheads="1"/>
          </p:cNvSpPr>
          <p:nvPr>
            <p:ph idx="1"/>
          </p:nvPr>
        </p:nvSpPr>
        <p:spPr bwMode="auto">
          <a:xfrm>
            <a:off x="1968885" y="2090172"/>
            <a:ext cx="806489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lnSpc>
                <a:spcPct val="100000"/>
              </a:lnSpc>
              <a:buNone/>
            </a:pPr>
            <a:r>
              <a:rPr lang="tr-TR" dirty="0">
                <a:solidFill>
                  <a:srgbClr val="0070C0"/>
                </a:solidFill>
              </a:rPr>
              <a:t>Sigorta şirketinin vermiş olduğu teminata karşılık olarak, sigorta ettiren tarafından ödenen parasal değerdir. Sözleşmenin diğer bütün şartları yerine getirilmiş olsa bile primin ödenmemiş olması, pek çok sigorta branşında, sigorta sözleşmesinin yürürlüğe girmesini engelleyen bir durumdur. Genel kural olarak, riskin gerçekleşme olasılığının ya da sigorta bedelinin yükselmesine paralel olarak prim de artar.</a:t>
            </a:r>
          </a:p>
        </p:txBody>
      </p:sp>
    </p:spTree>
    <p:extLst>
      <p:ext uri="{BB962C8B-B14F-4D97-AF65-F5344CB8AC3E}">
        <p14:creationId xmlns:p14="http://schemas.microsoft.com/office/powerpoint/2010/main" val="368542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14710" y="929258"/>
            <a:ext cx="3757339" cy="715963"/>
          </a:xfrm>
        </p:spPr>
        <p:txBody>
          <a:bodyPr>
            <a:normAutofit/>
          </a:bodyPr>
          <a:lstStyle/>
          <a:p>
            <a:r>
              <a:rPr lang="tr-TR" sz="3600" b="1" dirty="0">
                <a:solidFill>
                  <a:srgbClr val="FF0000"/>
                </a:solidFill>
              </a:rPr>
              <a:t>Genel Şartlar</a:t>
            </a:r>
            <a:endParaRPr lang="en-US" sz="3600" b="1" dirty="0">
              <a:solidFill>
                <a:srgbClr val="FF0000"/>
              </a:solidFill>
            </a:endParaRPr>
          </a:p>
        </p:txBody>
      </p:sp>
      <p:sp>
        <p:nvSpPr>
          <p:cNvPr id="6" name="7 Metin kutusu"/>
          <p:cNvSpPr txBox="1">
            <a:spLocks noGrp="1" noChangeArrowheads="1"/>
          </p:cNvSpPr>
          <p:nvPr>
            <p:ph idx="1"/>
          </p:nvPr>
        </p:nvSpPr>
        <p:spPr bwMode="auto">
          <a:xfrm>
            <a:off x="1863899" y="2226596"/>
            <a:ext cx="8856984"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buNone/>
              <a:defRPr/>
            </a:pPr>
            <a:r>
              <a:rPr lang="tr-TR" dirty="0">
                <a:solidFill>
                  <a:srgbClr val="0070C0"/>
                </a:solidFill>
              </a:rPr>
              <a:t>Sigorta sözleşmesinde açıkça yer alan ve teminat kapsamı, istisna edilen haller, hasar süreci, sigortalı ile sigorta şirketinin görev ve yükümlülükleri, anlaşmazlık halinde uygulanabilecek hükümler gibi sigorta ürününün içinde yer aldığı sigorta branşının esaslarını içeren koşullardır. Ülkemiz uygulamasında, genel şartlar sigortacılık sektörünün düzenlenmesi ve denetlenmesinden sorumlu olan kamu otoritesi (Hazine </a:t>
            </a:r>
            <a:r>
              <a:rPr lang="tr-TR" dirty="0" smtClean="0">
                <a:solidFill>
                  <a:srgbClr val="0070C0"/>
                </a:solidFill>
              </a:rPr>
              <a:t>Müsteşarlığı) </a:t>
            </a:r>
            <a:r>
              <a:rPr lang="tr-TR" dirty="0">
                <a:solidFill>
                  <a:srgbClr val="0070C0"/>
                </a:solidFill>
              </a:rPr>
              <a:t>tarafından hazırlanmaktadır. Sigorta sözleşmesinin tarafları bu şartların aksine hareket edemez.</a:t>
            </a:r>
          </a:p>
        </p:txBody>
      </p:sp>
    </p:spTree>
    <p:extLst>
      <p:ext uri="{BB962C8B-B14F-4D97-AF65-F5344CB8AC3E}">
        <p14:creationId xmlns:p14="http://schemas.microsoft.com/office/powerpoint/2010/main" val="1838622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43286" y="936176"/>
            <a:ext cx="2232248" cy="715963"/>
          </a:xfrm>
        </p:spPr>
        <p:txBody>
          <a:bodyPr>
            <a:normAutofit fontScale="90000"/>
          </a:bodyPr>
          <a:lstStyle/>
          <a:p>
            <a:r>
              <a:rPr lang="tr-TR" sz="4000" b="1" dirty="0">
                <a:solidFill>
                  <a:srgbClr val="FF0000"/>
                </a:solidFill>
              </a:rPr>
              <a:t>Özel Şartlar</a:t>
            </a:r>
            <a:endParaRPr lang="en-US" sz="4000" b="1" dirty="0">
              <a:solidFill>
                <a:srgbClr val="FF0000"/>
              </a:solidFill>
            </a:endParaRPr>
          </a:p>
        </p:txBody>
      </p:sp>
      <p:sp>
        <p:nvSpPr>
          <p:cNvPr id="6" name="7 Metin kutusu"/>
          <p:cNvSpPr txBox="1">
            <a:spLocks noGrp="1" noChangeArrowheads="1"/>
          </p:cNvSpPr>
          <p:nvPr>
            <p:ph idx="1"/>
          </p:nvPr>
        </p:nvSpPr>
        <p:spPr bwMode="auto">
          <a:xfrm>
            <a:off x="1921049" y="1840707"/>
            <a:ext cx="8856984" cy="408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buNone/>
              <a:defRPr/>
            </a:pPr>
            <a:r>
              <a:rPr lang="tr-TR" dirty="0">
                <a:solidFill>
                  <a:srgbClr val="0070C0"/>
                </a:solidFill>
              </a:rPr>
              <a:t>Genel şartlar, adı üzerinde genel durumlara açıklık getirmek üzere hazırlandığından dolayı, kimi sigorta ürünlerine ilişkin olarak sigorta şirketleri bir takım özel koşullardan bahsetmek zorunluluğu hissedebilmektedir. Bu gibi durumlarda hazırlanan ve sigorta şirketlerinin ürünlerinin detaylı koşullarını içeren şartlara özel şartlar denilmektedir. Bir diğer deyişle, özel şartlar, genel şartlara aykırı olmamak kaydıyla, teminatın genişletilmesi, daraltılması gibi konuları düzenleyen koşullardır. Özel şartlar ile sigorta sözleşmesinin sınırlarını genişleten ya da daraltan koşullar eklenerek tarafların isteklerine ve ihtiyaçlarına göre sözleşmenin esnekliği artırılmış olur. Ancak, özel şartlarda genel şartların ve diğer yasal düzenlemelerin aksine hükümler yer almaz.</a:t>
            </a:r>
          </a:p>
        </p:txBody>
      </p:sp>
    </p:spTree>
    <p:extLst>
      <p:ext uri="{BB962C8B-B14F-4D97-AF65-F5344CB8AC3E}">
        <p14:creationId xmlns:p14="http://schemas.microsoft.com/office/powerpoint/2010/main" val="2863449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20044" y="943768"/>
            <a:ext cx="2232248" cy="715963"/>
          </a:xfrm>
        </p:spPr>
        <p:txBody>
          <a:bodyPr>
            <a:normAutofit/>
          </a:bodyPr>
          <a:lstStyle/>
          <a:p>
            <a:r>
              <a:rPr lang="tr-TR" sz="3600" b="1" dirty="0" err="1">
                <a:solidFill>
                  <a:srgbClr val="FF0000"/>
                </a:solidFill>
              </a:rPr>
              <a:t>Kloz</a:t>
            </a:r>
            <a:endParaRPr lang="en-US" sz="3600" b="1" dirty="0">
              <a:solidFill>
                <a:srgbClr val="FF0000"/>
              </a:solidFill>
            </a:endParaRPr>
          </a:p>
        </p:txBody>
      </p:sp>
      <p:sp>
        <p:nvSpPr>
          <p:cNvPr id="6" name="7 Metin kutusu"/>
          <p:cNvSpPr txBox="1">
            <a:spLocks noGrp="1" noChangeArrowheads="1"/>
          </p:cNvSpPr>
          <p:nvPr>
            <p:ph idx="1"/>
          </p:nvPr>
        </p:nvSpPr>
        <p:spPr bwMode="auto">
          <a:xfrm>
            <a:off x="2139355" y="2357665"/>
            <a:ext cx="80648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lnSpc>
                <a:spcPct val="100000"/>
              </a:lnSpc>
              <a:buNone/>
            </a:pPr>
            <a:r>
              <a:rPr lang="tr-TR" dirty="0">
                <a:solidFill>
                  <a:srgbClr val="0070C0"/>
                </a:solidFill>
              </a:rPr>
              <a:t>Sigorta sözleşmesine ekli olan özel şartlar olup, sözleşme sınırlarını düzenler.</a:t>
            </a:r>
          </a:p>
        </p:txBody>
      </p:sp>
    </p:spTree>
    <p:extLst>
      <p:ext uri="{BB962C8B-B14F-4D97-AF65-F5344CB8AC3E}">
        <p14:creationId xmlns:p14="http://schemas.microsoft.com/office/powerpoint/2010/main" val="41606586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29569" y="943768"/>
            <a:ext cx="3599606" cy="715963"/>
          </a:xfrm>
        </p:spPr>
        <p:txBody>
          <a:bodyPr>
            <a:normAutofit/>
          </a:bodyPr>
          <a:lstStyle/>
          <a:p>
            <a:r>
              <a:rPr lang="tr-TR" sz="3600" b="1" dirty="0">
                <a:solidFill>
                  <a:srgbClr val="FF0000"/>
                </a:solidFill>
              </a:rPr>
              <a:t>Paket Poliçe</a:t>
            </a:r>
            <a:endParaRPr lang="en-US" sz="3600" b="1" dirty="0">
              <a:solidFill>
                <a:srgbClr val="FF0000"/>
              </a:solidFill>
            </a:endParaRPr>
          </a:p>
        </p:txBody>
      </p:sp>
      <p:sp>
        <p:nvSpPr>
          <p:cNvPr id="6" name="7 Metin kutusu"/>
          <p:cNvSpPr txBox="1">
            <a:spLocks noGrp="1" noChangeArrowheads="1"/>
          </p:cNvSpPr>
          <p:nvPr>
            <p:ph idx="1"/>
          </p:nvPr>
        </p:nvSpPr>
        <p:spPr bwMode="auto">
          <a:xfrm>
            <a:off x="2143547" y="2347949"/>
            <a:ext cx="8064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lnSpc>
                <a:spcPct val="100000"/>
              </a:lnSpc>
              <a:buNone/>
            </a:pPr>
            <a:r>
              <a:rPr lang="tr-TR" dirty="0">
                <a:solidFill>
                  <a:srgbClr val="0070C0"/>
                </a:solidFill>
              </a:rPr>
              <a:t>Birden çok teminatı bir arada sunan sigorta sözleşmesidir. Örneğin; kasko teminatına ferdi kaza ve ihtiyari mali mesuliyet teminatları eklenirse bir paket poliçe oluşturulmuş olur.</a:t>
            </a:r>
          </a:p>
        </p:txBody>
      </p:sp>
    </p:spTree>
    <p:extLst>
      <p:ext uri="{BB962C8B-B14F-4D97-AF65-F5344CB8AC3E}">
        <p14:creationId xmlns:p14="http://schemas.microsoft.com/office/powerpoint/2010/main" val="10617328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20929" y="1412182"/>
            <a:ext cx="10058400" cy="4023360"/>
          </a:xfrm>
        </p:spPr>
        <p:txBody>
          <a:bodyPr/>
          <a:lstStyle/>
          <a:p>
            <a:pPr algn="ctr">
              <a:lnSpc>
                <a:spcPct val="100000"/>
              </a:lnSpc>
              <a:spcBef>
                <a:spcPts val="5"/>
              </a:spcBef>
            </a:pPr>
            <a:r>
              <a:rPr lang="tr-TR" b="1" dirty="0">
                <a:cs typeface="Comic Sans MS"/>
              </a:rPr>
              <a:t>Sigortacılıkta</a:t>
            </a:r>
            <a:r>
              <a:rPr lang="tr-TR" b="1" spc="-20" dirty="0">
                <a:cs typeface="Comic Sans MS"/>
              </a:rPr>
              <a:t> </a:t>
            </a:r>
            <a:r>
              <a:rPr lang="tr-TR" b="1" dirty="0">
                <a:cs typeface="Comic Sans MS"/>
              </a:rPr>
              <a:t>risk</a:t>
            </a:r>
            <a:r>
              <a:rPr lang="tr-TR" b="1" spc="-15" dirty="0">
                <a:cs typeface="Comic Sans MS"/>
              </a:rPr>
              <a:t> </a:t>
            </a:r>
            <a:r>
              <a:rPr lang="tr-TR" b="1" dirty="0">
                <a:cs typeface="Comic Sans MS"/>
              </a:rPr>
              <a:t>ise</a:t>
            </a:r>
            <a:r>
              <a:rPr lang="tr-TR" b="1" spc="-65" dirty="0">
                <a:cs typeface="Comic Sans MS"/>
              </a:rPr>
              <a:t> </a:t>
            </a:r>
          </a:p>
          <a:p>
            <a:pPr algn="ctr">
              <a:lnSpc>
                <a:spcPct val="100000"/>
              </a:lnSpc>
              <a:spcBef>
                <a:spcPts val="5"/>
              </a:spcBef>
            </a:pPr>
            <a:endParaRPr lang="tr-TR" b="1" spc="-65" dirty="0">
              <a:solidFill>
                <a:srgbClr val="C00000"/>
              </a:solidFill>
              <a:cs typeface="Comic Sans MS"/>
            </a:endParaRPr>
          </a:p>
          <a:p>
            <a:pPr algn="ctr">
              <a:lnSpc>
                <a:spcPct val="100000"/>
              </a:lnSpc>
              <a:spcBef>
                <a:spcPts val="5"/>
              </a:spcBef>
            </a:pPr>
            <a:r>
              <a:rPr lang="tr-TR" b="1" dirty="0">
                <a:solidFill>
                  <a:srgbClr val="C00000"/>
                </a:solidFill>
                <a:cs typeface="Comic Sans MS"/>
              </a:rPr>
              <a:t>"gerçekleşme</a:t>
            </a:r>
            <a:r>
              <a:rPr lang="tr-TR" b="1" spc="-40" dirty="0">
                <a:solidFill>
                  <a:srgbClr val="C00000"/>
                </a:solidFill>
                <a:cs typeface="Comic Sans MS"/>
              </a:rPr>
              <a:t> </a:t>
            </a:r>
            <a:r>
              <a:rPr lang="tr-TR" b="1" dirty="0">
                <a:solidFill>
                  <a:srgbClr val="C00000"/>
                </a:solidFill>
                <a:cs typeface="Comic Sans MS"/>
              </a:rPr>
              <a:t>ihtimali</a:t>
            </a:r>
            <a:r>
              <a:rPr lang="tr-TR" b="1" spc="-25" dirty="0">
                <a:solidFill>
                  <a:srgbClr val="C00000"/>
                </a:solidFill>
                <a:cs typeface="Comic Sans MS"/>
              </a:rPr>
              <a:t> </a:t>
            </a:r>
            <a:r>
              <a:rPr lang="tr-TR" b="1" spc="-10" dirty="0">
                <a:solidFill>
                  <a:srgbClr val="C00000"/>
                </a:solidFill>
                <a:cs typeface="Comic Sans MS"/>
              </a:rPr>
              <a:t>bulunan </a:t>
            </a:r>
            <a:r>
              <a:rPr lang="tr-TR" b="1" dirty="0">
                <a:solidFill>
                  <a:srgbClr val="C00000"/>
                </a:solidFill>
                <a:cs typeface="Comic Sans MS"/>
              </a:rPr>
              <a:t>fakat</a:t>
            </a:r>
            <a:r>
              <a:rPr lang="tr-TR" b="1" spc="-5" dirty="0">
                <a:solidFill>
                  <a:srgbClr val="C00000"/>
                </a:solidFill>
                <a:cs typeface="Comic Sans MS"/>
              </a:rPr>
              <a:t> </a:t>
            </a:r>
            <a:r>
              <a:rPr lang="tr-TR" b="1" dirty="0">
                <a:solidFill>
                  <a:srgbClr val="C00000"/>
                </a:solidFill>
                <a:cs typeface="Comic Sans MS"/>
              </a:rPr>
              <a:t>gerçekleşip</a:t>
            </a:r>
            <a:r>
              <a:rPr lang="tr-TR" b="1" spc="-15" dirty="0">
                <a:solidFill>
                  <a:srgbClr val="C00000"/>
                </a:solidFill>
                <a:cs typeface="Comic Sans MS"/>
              </a:rPr>
              <a:t> </a:t>
            </a:r>
            <a:r>
              <a:rPr lang="tr-TR" b="1" dirty="0">
                <a:solidFill>
                  <a:srgbClr val="C00000"/>
                </a:solidFill>
                <a:cs typeface="Comic Sans MS"/>
              </a:rPr>
              <a:t>gerçekleşmeyeceği</a:t>
            </a:r>
            <a:r>
              <a:rPr lang="tr-TR" b="1" spc="-40" dirty="0">
                <a:solidFill>
                  <a:srgbClr val="C00000"/>
                </a:solidFill>
                <a:cs typeface="Comic Sans MS"/>
              </a:rPr>
              <a:t> </a:t>
            </a:r>
            <a:r>
              <a:rPr lang="tr-TR" b="1" dirty="0">
                <a:solidFill>
                  <a:srgbClr val="C00000"/>
                </a:solidFill>
                <a:cs typeface="Comic Sans MS"/>
              </a:rPr>
              <a:t>ya</a:t>
            </a:r>
            <a:r>
              <a:rPr lang="tr-TR" b="1" spc="-5" dirty="0">
                <a:solidFill>
                  <a:srgbClr val="C00000"/>
                </a:solidFill>
                <a:cs typeface="Comic Sans MS"/>
              </a:rPr>
              <a:t> </a:t>
            </a:r>
            <a:r>
              <a:rPr lang="tr-TR" b="1" dirty="0">
                <a:solidFill>
                  <a:srgbClr val="C00000"/>
                </a:solidFill>
                <a:cs typeface="Comic Sans MS"/>
              </a:rPr>
              <a:t>da ne</a:t>
            </a:r>
            <a:r>
              <a:rPr lang="tr-TR" b="1" spc="-5" dirty="0">
                <a:solidFill>
                  <a:srgbClr val="C00000"/>
                </a:solidFill>
                <a:cs typeface="Comic Sans MS"/>
              </a:rPr>
              <a:t> </a:t>
            </a:r>
            <a:r>
              <a:rPr lang="tr-TR" b="1" spc="-10" dirty="0">
                <a:solidFill>
                  <a:srgbClr val="C00000"/>
                </a:solidFill>
                <a:cs typeface="Comic Sans MS"/>
              </a:rPr>
              <a:t>zaman </a:t>
            </a:r>
            <a:r>
              <a:rPr lang="tr-TR" b="1" dirty="0">
                <a:solidFill>
                  <a:srgbClr val="C00000"/>
                </a:solidFill>
                <a:cs typeface="Comic Sans MS"/>
              </a:rPr>
              <a:t>gerçekleşeceği</a:t>
            </a:r>
            <a:r>
              <a:rPr lang="tr-TR" b="1" spc="-45" dirty="0">
                <a:solidFill>
                  <a:srgbClr val="C00000"/>
                </a:solidFill>
                <a:cs typeface="Comic Sans MS"/>
              </a:rPr>
              <a:t> </a:t>
            </a:r>
            <a:r>
              <a:rPr lang="tr-TR" b="1" dirty="0">
                <a:solidFill>
                  <a:srgbClr val="C00000"/>
                </a:solidFill>
                <a:cs typeface="Comic Sans MS"/>
              </a:rPr>
              <a:t>kesin</a:t>
            </a:r>
            <a:r>
              <a:rPr lang="tr-TR" b="1" spc="-5" dirty="0">
                <a:solidFill>
                  <a:srgbClr val="C00000"/>
                </a:solidFill>
                <a:cs typeface="Comic Sans MS"/>
              </a:rPr>
              <a:t> </a:t>
            </a:r>
            <a:r>
              <a:rPr lang="tr-TR" b="1" dirty="0">
                <a:solidFill>
                  <a:srgbClr val="C00000"/>
                </a:solidFill>
                <a:cs typeface="Comic Sans MS"/>
              </a:rPr>
              <a:t>olmayan</a:t>
            </a:r>
            <a:r>
              <a:rPr lang="tr-TR" b="1" spc="-5" dirty="0">
                <a:solidFill>
                  <a:srgbClr val="C00000"/>
                </a:solidFill>
                <a:cs typeface="Comic Sans MS"/>
              </a:rPr>
              <a:t> </a:t>
            </a:r>
            <a:r>
              <a:rPr lang="tr-TR" b="1" dirty="0">
                <a:solidFill>
                  <a:srgbClr val="C00000"/>
                </a:solidFill>
                <a:cs typeface="Comic Sans MS"/>
              </a:rPr>
              <a:t>zarar</a:t>
            </a:r>
            <a:r>
              <a:rPr lang="tr-TR" b="1" spc="-15" dirty="0">
                <a:solidFill>
                  <a:srgbClr val="C00000"/>
                </a:solidFill>
                <a:cs typeface="Comic Sans MS"/>
              </a:rPr>
              <a:t> </a:t>
            </a:r>
            <a:r>
              <a:rPr lang="tr-TR" b="1" dirty="0">
                <a:solidFill>
                  <a:srgbClr val="C00000"/>
                </a:solidFill>
                <a:cs typeface="Comic Sans MS"/>
              </a:rPr>
              <a:t>verici</a:t>
            </a:r>
            <a:r>
              <a:rPr lang="tr-TR" b="1" spc="-15" dirty="0">
                <a:solidFill>
                  <a:srgbClr val="C00000"/>
                </a:solidFill>
                <a:cs typeface="Comic Sans MS"/>
              </a:rPr>
              <a:t> </a:t>
            </a:r>
            <a:r>
              <a:rPr lang="tr-TR" b="1" dirty="0">
                <a:solidFill>
                  <a:srgbClr val="C00000"/>
                </a:solidFill>
                <a:cs typeface="Comic Sans MS"/>
              </a:rPr>
              <a:t>olaylar"</a:t>
            </a:r>
            <a:r>
              <a:rPr lang="tr-TR" b="1" spc="-5" dirty="0">
                <a:solidFill>
                  <a:srgbClr val="C00000"/>
                </a:solidFill>
                <a:cs typeface="Comic Sans MS"/>
              </a:rPr>
              <a:t> </a:t>
            </a:r>
            <a:r>
              <a:rPr lang="tr-TR" b="1" spc="-25" dirty="0">
                <a:cs typeface="Comic Sans MS"/>
              </a:rPr>
              <a:t>ya </a:t>
            </a:r>
            <a:r>
              <a:rPr lang="tr-TR" b="1" dirty="0">
                <a:cs typeface="Comic Sans MS"/>
              </a:rPr>
              <a:t>da</a:t>
            </a:r>
            <a:r>
              <a:rPr lang="tr-TR" b="1" spc="-30" dirty="0">
                <a:cs typeface="Comic Sans MS"/>
              </a:rPr>
              <a:t> </a:t>
            </a:r>
            <a:r>
              <a:rPr lang="tr-TR" b="1" dirty="0">
                <a:solidFill>
                  <a:srgbClr val="C00000"/>
                </a:solidFill>
                <a:cs typeface="Comic Sans MS"/>
              </a:rPr>
              <a:t>"ekonomik</a:t>
            </a:r>
            <a:r>
              <a:rPr lang="tr-TR" b="1" spc="-25" dirty="0">
                <a:solidFill>
                  <a:srgbClr val="C00000"/>
                </a:solidFill>
                <a:cs typeface="Comic Sans MS"/>
              </a:rPr>
              <a:t> </a:t>
            </a:r>
            <a:r>
              <a:rPr lang="tr-TR" b="1" dirty="0">
                <a:solidFill>
                  <a:srgbClr val="C00000"/>
                </a:solidFill>
                <a:cs typeface="Comic Sans MS"/>
              </a:rPr>
              <a:t>kayıp</a:t>
            </a:r>
            <a:r>
              <a:rPr lang="tr-TR" b="1" spc="-20" dirty="0">
                <a:solidFill>
                  <a:srgbClr val="C00000"/>
                </a:solidFill>
                <a:cs typeface="Comic Sans MS"/>
              </a:rPr>
              <a:t> </a:t>
            </a:r>
            <a:r>
              <a:rPr lang="tr-TR" b="1" dirty="0">
                <a:solidFill>
                  <a:srgbClr val="C00000"/>
                </a:solidFill>
                <a:cs typeface="Comic Sans MS"/>
              </a:rPr>
              <a:t>doğuracak</a:t>
            </a:r>
            <a:r>
              <a:rPr lang="tr-TR" b="1" spc="-5" dirty="0">
                <a:solidFill>
                  <a:srgbClr val="C00000"/>
                </a:solidFill>
                <a:cs typeface="Comic Sans MS"/>
              </a:rPr>
              <a:t> </a:t>
            </a:r>
            <a:r>
              <a:rPr lang="tr-TR" b="1" dirty="0">
                <a:solidFill>
                  <a:srgbClr val="C00000"/>
                </a:solidFill>
                <a:cs typeface="Comic Sans MS"/>
              </a:rPr>
              <a:t>durum"</a:t>
            </a:r>
            <a:r>
              <a:rPr lang="tr-TR" b="1" spc="5" dirty="0">
                <a:solidFill>
                  <a:srgbClr val="C00000"/>
                </a:solidFill>
                <a:cs typeface="Comic Sans MS"/>
              </a:rPr>
              <a:t> </a:t>
            </a:r>
          </a:p>
          <a:p>
            <a:pPr algn="ctr">
              <a:lnSpc>
                <a:spcPct val="100000"/>
              </a:lnSpc>
              <a:spcBef>
                <a:spcPts val="5"/>
              </a:spcBef>
            </a:pPr>
            <a:endParaRPr lang="tr-TR" b="1" spc="5" dirty="0">
              <a:solidFill>
                <a:srgbClr val="C00000"/>
              </a:solidFill>
              <a:cs typeface="Comic Sans MS"/>
            </a:endParaRPr>
          </a:p>
          <a:p>
            <a:pPr algn="ctr">
              <a:lnSpc>
                <a:spcPct val="100000"/>
              </a:lnSpc>
              <a:spcBef>
                <a:spcPts val="5"/>
              </a:spcBef>
            </a:pPr>
            <a:endParaRPr lang="tr-TR" b="1" spc="5" dirty="0">
              <a:solidFill>
                <a:srgbClr val="C00000"/>
              </a:solidFill>
              <a:cs typeface="Comic Sans MS"/>
            </a:endParaRPr>
          </a:p>
          <a:p>
            <a:pPr algn="ctr">
              <a:lnSpc>
                <a:spcPct val="100000"/>
              </a:lnSpc>
              <a:spcBef>
                <a:spcPts val="5"/>
              </a:spcBef>
            </a:pPr>
            <a:r>
              <a:rPr lang="tr-TR" b="1" spc="-10" dirty="0">
                <a:cs typeface="Comic Sans MS"/>
              </a:rPr>
              <a:t>olarak tanımlanmaktadır.</a:t>
            </a:r>
          </a:p>
          <a:p>
            <a:pPr algn="ctr">
              <a:lnSpc>
                <a:spcPct val="100000"/>
              </a:lnSpc>
              <a:spcBef>
                <a:spcPts val="5"/>
              </a:spcBef>
            </a:pPr>
            <a:endParaRPr lang="tr-TR" b="1" spc="-10" dirty="0">
              <a:cs typeface="Comic Sans MS"/>
            </a:endParaRPr>
          </a:p>
          <a:p>
            <a:pPr algn="ctr">
              <a:lnSpc>
                <a:spcPct val="100000"/>
              </a:lnSpc>
              <a:spcBef>
                <a:spcPts val="5"/>
              </a:spcBef>
            </a:pPr>
            <a:endParaRPr lang="tr-TR" b="1" spc="-10" dirty="0">
              <a:cs typeface="Comic Sans MS"/>
            </a:endParaRPr>
          </a:p>
          <a:p>
            <a:endParaRPr lang="tr-TR" dirty="0"/>
          </a:p>
        </p:txBody>
      </p:sp>
    </p:spTree>
    <p:extLst>
      <p:ext uri="{BB962C8B-B14F-4D97-AF65-F5344CB8AC3E}">
        <p14:creationId xmlns:p14="http://schemas.microsoft.com/office/powerpoint/2010/main" val="3842300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09675" y="950244"/>
            <a:ext cx="5715000" cy="715963"/>
          </a:xfrm>
        </p:spPr>
        <p:txBody>
          <a:bodyPr>
            <a:normAutofit/>
          </a:bodyPr>
          <a:lstStyle/>
          <a:p>
            <a:r>
              <a:rPr lang="tr-TR" sz="3600" b="1" dirty="0" err="1">
                <a:solidFill>
                  <a:srgbClr val="FF0000"/>
                </a:solidFill>
              </a:rPr>
              <a:t>Sigortalanabilirlik</a:t>
            </a:r>
            <a:r>
              <a:rPr lang="tr-TR" sz="3600" b="1" dirty="0">
                <a:solidFill>
                  <a:srgbClr val="FF0000"/>
                </a:solidFill>
              </a:rPr>
              <a:t> Özellikleri</a:t>
            </a:r>
            <a:endParaRPr lang="en-US" sz="3600" b="1" dirty="0">
              <a:solidFill>
                <a:srgbClr val="FF0000"/>
              </a:solidFill>
            </a:endParaRPr>
          </a:p>
        </p:txBody>
      </p:sp>
      <p:sp>
        <p:nvSpPr>
          <p:cNvPr id="6" name="7 Metin kutusu"/>
          <p:cNvSpPr txBox="1">
            <a:spLocks noGrp="1" noChangeArrowheads="1"/>
          </p:cNvSpPr>
          <p:nvPr>
            <p:ph idx="1"/>
          </p:nvPr>
        </p:nvSpPr>
        <p:spPr bwMode="auto">
          <a:xfrm>
            <a:off x="2065437" y="2036465"/>
            <a:ext cx="8640960" cy="372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None/>
            </a:pPr>
            <a:r>
              <a:rPr lang="tr-TR" b="1" i="1" dirty="0">
                <a:solidFill>
                  <a:srgbClr val="FF0000"/>
                </a:solidFill>
              </a:rPr>
              <a:t>1. Homojenlik</a:t>
            </a:r>
            <a:endParaRPr lang="tr-TR" dirty="0">
              <a:solidFill>
                <a:srgbClr val="FF0000"/>
              </a:solidFill>
            </a:endParaRPr>
          </a:p>
          <a:p>
            <a:pPr algn="just">
              <a:buNone/>
            </a:pPr>
            <a:r>
              <a:rPr lang="tr-TR" dirty="0"/>
              <a:t>	</a:t>
            </a:r>
            <a:r>
              <a:rPr lang="tr-TR" dirty="0">
                <a:solidFill>
                  <a:srgbClr val="0070C0"/>
                </a:solidFill>
              </a:rPr>
              <a:t>Sigorta konusu olacak risk, homojen (benzer) şekilde gruplanabilecek bir yapıda olmalıdır. Farklı riskleri bir araya getirerek sigorta aracılığıyla  bir risk havuzu meydana getirilemez.</a:t>
            </a:r>
          </a:p>
          <a:p>
            <a:pPr algn="just">
              <a:buNone/>
            </a:pPr>
            <a:endParaRPr lang="tr-TR" dirty="0"/>
          </a:p>
          <a:p>
            <a:pPr marL="0" indent="0">
              <a:buNone/>
            </a:pPr>
            <a:r>
              <a:rPr lang="tr-TR" b="1" i="1" dirty="0">
                <a:solidFill>
                  <a:srgbClr val="FF0000"/>
                </a:solidFill>
              </a:rPr>
              <a:t>2. Büyük Sayılar Kanunu</a:t>
            </a:r>
            <a:endParaRPr lang="tr-TR" dirty="0">
              <a:solidFill>
                <a:srgbClr val="FF0000"/>
              </a:solidFill>
            </a:endParaRPr>
          </a:p>
          <a:p>
            <a:pPr indent="-41275" algn="just">
              <a:buNone/>
              <a:tabLst>
                <a:tab pos="261938" algn="l"/>
              </a:tabLst>
            </a:pPr>
            <a:r>
              <a:rPr lang="tr-TR" dirty="0">
                <a:solidFill>
                  <a:srgbClr val="0070C0"/>
                </a:solidFill>
              </a:rPr>
              <a:t>Bir rastlantısal değişkenin uzun vadedeki değişmezliğini açıklayan bir olasılık teoremidir.</a:t>
            </a:r>
          </a:p>
          <a:p>
            <a:pPr algn="just">
              <a:buNone/>
            </a:pPr>
            <a:endParaRPr lang="tr-TR" dirty="0"/>
          </a:p>
        </p:txBody>
      </p:sp>
    </p:spTree>
    <p:extLst>
      <p:ext uri="{BB962C8B-B14F-4D97-AF65-F5344CB8AC3E}">
        <p14:creationId xmlns:p14="http://schemas.microsoft.com/office/powerpoint/2010/main" val="3826504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90505" y="892331"/>
            <a:ext cx="5838945" cy="715963"/>
          </a:xfrm>
        </p:spPr>
        <p:txBody>
          <a:bodyPr>
            <a:normAutofit/>
          </a:bodyPr>
          <a:lstStyle/>
          <a:p>
            <a:r>
              <a:rPr lang="tr-TR" sz="3600" b="1" dirty="0" err="1">
                <a:solidFill>
                  <a:srgbClr val="FF0000"/>
                </a:solidFill>
              </a:rPr>
              <a:t>Sigortalanabilirlik</a:t>
            </a:r>
            <a:r>
              <a:rPr lang="tr-TR" sz="3600" b="1" dirty="0">
                <a:solidFill>
                  <a:srgbClr val="FF0000"/>
                </a:solidFill>
              </a:rPr>
              <a:t> Özellikleri</a:t>
            </a:r>
            <a:endParaRPr lang="en-US" sz="3600" b="1" dirty="0">
              <a:solidFill>
                <a:srgbClr val="FF0000"/>
              </a:solidFill>
            </a:endParaRPr>
          </a:p>
        </p:txBody>
      </p:sp>
      <p:sp>
        <p:nvSpPr>
          <p:cNvPr id="6" name="7 Metin kutusu"/>
          <p:cNvSpPr txBox="1">
            <a:spLocks noGrp="1" noChangeArrowheads="1"/>
          </p:cNvSpPr>
          <p:nvPr>
            <p:ph idx="1"/>
          </p:nvPr>
        </p:nvSpPr>
        <p:spPr bwMode="auto">
          <a:xfrm>
            <a:off x="1838325" y="1825781"/>
            <a:ext cx="8802166" cy="48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None/>
            </a:pPr>
            <a:r>
              <a:rPr lang="tr-TR" b="1" i="1" dirty="0">
                <a:solidFill>
                  <a:srgbClr val="FF0000"/>
                </a:solidFill>
              </a:rPr>
              <a:t>3. Ölçülebilir Risk</a:t>
            </a:r>
            <a:endParaRPr lang="tr-TR" dirty="0">
              <a:solidFill>
                <a:srgbClr val="FF0000"/>
              </a:solidFill>
            </a:endParaRPr>
          </a:p>
          <a:p>
            <a:pPr algn="just">
              <a:buNone/>
            </a:pPr>
            <a:r>
              <a:rPr lang="tr-TR" dirty="0"/>
              <a:t>	</a:t>
            </a:r>
            <a:r>
              <a:rPr lang="tr-TR" dirty="0">
                <a:solidFill>
                  <a:srgbClr val="0070C0"/>
                </a:solidFill>
              </a:rPr>
              <a:t>Sigorta sözleşmesine konu olacak risk, istatistiki olarak ölçülebilir olmalıdır.</a:t>
            </a:r>
          </a:p>
          <a:p>
            <a:pPr marL="0" indent="0">
              <a:buNone/>
            </a:pPr>
            <a:r>
              <a:rPr lang="tr-TR" b="1" i="1" dirty="0">
                <a:solidFill>
                  <a:srgbClr val="FF0000"/>
                </a:solidFill>
              </a:rPr>
              <a:t>4. Kazaen Hasar</a:t>
            </a:r>
            <a:endParaRPr lang="tr-TR" dirty="0">
              <a:solidFill>
                <a:srgbClr val="FF0000"/>
              </a:solidFill>
            </a:endParaRPr>
          </a:p>
          <a:p>
            <a:pPr indent="-41275" algn="just">
              <a:buNone/>
            </a:pPr>
            <a:r>
              <a:rPr lang="tr-TR" dirty="0">
                <a:solidFill>
                  <a:srgbClr val="0070C0"/>
                </a:solidFill>
              </a:rPr>
              <a:t>Hasar, kaza sonucu gerçekleşmeli yani tesadüfe dayanıyor olmalı ya da en azından kasıtlı olsa dahi sigortalının ya da sigorta kapsamında hak sahibi olacak kişinin (</a:t>
            </a:r>
            <a:r>
              <a:rPr lang="tr-TR" dirty="0" err="1">
                <a:solidFill>
                  <a:srgbClr val="0070C0"/>
                </a:solidFill>
              </a:rPr>
              <a:t>lehdarın</a:t>
            </a:r>
            <a:r>
              <a:rPr lang="tr-TR" dirty="0">
                <a:solidFill>
                  <a:srgbClr val="0070C0"/>
                </a:solidFill>
              </a:rPr>
              <a:t>) kontrolü dışında olmalıdır.</a:t>
            </a:r>
          </a:p>
          <a:p>
            <a:pPr marL="0" indent="0">
              <a:buNone/>
            </a:pPr>
            <a:r>
              <a:rPr lang="tr-TR" b="1" i="1" dirty="0">
                <a:solidFill>
                  <a:srgbClr val="FF0000"/>
                </a:solidFill>
              </a:rPr>
              <a:t>5. Hesaplanabilir Hasar</a:t>
            </a:r>
            <a:endParaRPr lang="tr-TR" dirty="0">
              <a:solidFill>
                <a:srgbClr val="FF0000"/>
              </a:solidFill>
            </a:endParaRPr>
          </a:p>
          <a:p>
            <a:pPr indent="-41275" algn="just">
              <a:buNone/>
            </a:pPr>
            <a:r>
              <a:rPr lang="tr-TR" dirty="0">
                <a:solidFill>
                  <a:srgbClr val="0070C0"/>
                </a:solidFill>
              </a:rPr>
              <a:t>Hasar sonucu meydana gelen kayıp maddi olarak hesaplanabilir olmalıdır.</a:t>
            </a:r>
          </a:p>
          <a:p>
            <a:pPr algn="just">
              <a:buNone/>
            </a:pPr>
            <a:endParaRPr lang="tr-TR" dirty="0"/>
          </a:p>
        </p:txBody>
      </p:sp>
    </p:spTree>
    <p:extLst>
      <p:ext uri="{BB962C8B-B14F-4D97-AF65-F5344CB8AC3E}">
        <p14:creationId xmlns:p14="http://schemas.microsoft.com/office/powerpoint/2010/main" val="1784392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00149" y="934242"/>
            <a:ext cx="5343525" cy="715963"/>
          </a:xfrm>
        </p:spPr>
        <p:txBody>
          <a:bodyPr>
            <a:normAutofit fontScale="90000"/>
          </a:bodyPr>
          <a:lstStyle/>
          <a:p>
            <a:r>
              <a:rPr lang="tr-TR" sz="4000" b="1" dirty="0" err="1">
                <a:solidFill>
                  <a:srgbClr val="FF0000"/>
                </a:solidFill>
              </a:rPr>
              <a:t>Sigortalanabilirlik</a:t>
            </a:r>
            <a:r>
              <a:rPr lang="tr-TR" sz="4000" b="1" dirty="0">
                <a:solidFill>
                  <a:srgbClr val="FF0000"/>
                </a:solidFill>
              </a:rPr>
              <a:t> Özellikleri</a:t>
            </a:r>
            <a:endParaRPr lang="en-US" sz="4000" b="1" dirty="0">
              <a:solidFill>
                <a:srgbClr val="FF0000"/>
              </a:solidFill>
            </a:endParaRPr>
          </a:p>
        </p:txBody>
      </p:sp>
      <p:sp>
        <p:nvSpPr>
          <p:cNvPr id="6" name="7 Metin kutusu"/>
          <p:cNvSpPr txBox="1">
            <a:spLocks noGrp="1" noChangeArrowheads="1"/>
          </p:cNvSpPr>
          <p:nvPr>
            <p:ph idx="1"/>
          </p:nvPr>
        </p:nvSpPr>
        <p:spPr bwMode="auto">
          <a:xfrm>
            <a:off x="2063552" y="1699665"/>
            <a:ext cx="8585398" cy="515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None/>
            </a:pPr>
            <a:r>
              <a:rPr lang="tr-TR" b="1" i="1" dirty="0">
                <a:solidFill>
                  <a:srgbClr val="FF0000"/>
                </a:solidFill>
              </a:rPr>
              <a:t>6. Tanımlanabilir Hasar</a:t>
            </a:r>
            <a:endParaRPr lang="tr-TR" dirty="0">
              <a:solidFill>
                <a:srgbClr val="FF0000"/>
              </a:solidFill>
            </a:endParaRPr>
          </a:p>
          <a:p>
            <a:pPr algn="just">
              <a:buNone/>
            </a:pPr>
            <a:r>
              <a:rPr lang="tr-TR" dirty="0"/>
              <a:t>	</a:t>
            </a:r>
            <a:r>
              <a:rPr lang="tr-TR" dirty="0">
                <a:solidFill>
                  <a:srgbClr val="0070C0"/>
                </a:solidFill>
              </a:rPr>
              <a:t>Hasarın </a:t>
            </a:r>
            <a:r>
              <a:rPr lang="tr-TR" dirty="0" err="1">
                <a:solidFill>
                  <a:srgbClr val="0070C0"/>
                </a:solidFill>
              </a:rPr>
              <a:t>hesaplanabilirliği</a:t>
            </a:r>
            <a:r>
              <a:rPr lang="tr-TR" dirty="0">
                <a:solidFill>
                  <a:srgbClr val="0070C0"/>
                </a:solidFill>
              </a:rPr>
              <a:t> ile ilişkilendirilebilecek bu özelliğe göre, hasarın meydana geldiği zaman, yer ve hasara neden olan olay tanımlanabilir nitelikte olmalıdır.</a:t>
            </a:r>
          </a:p>
          <a:p>
            <a:pPr marL="0" indent="0">
              <a:buNone/>
            </a:pPr>
            <a:r>
              <a:rPr lang="tr-TR" b="1" i="1" dirty="0">
                <a:solidFill>
                  <a:srgbClr val="FF0000"/>
                </a:solidFill>
              </a:rPr>
              <a:t>7. Yeterince Büyük Hasar</a:t>
            </a:r>
            <a:endParaRPr lang="tr-TR" dirty="0">
              <a:solidFill>
                <a:srgbClr val="FF0000"/>
              </a:solidFill>
            </a:endParaRPr>
          </a:p>
          <a:p>
            <a:pPr indent="-41275" algn="just">
              <a:buNone/>
            </a:pPr>
            <a:r>
              <a:rPr lang="tr-TR" dirty="0">
                <a:solidFill>
                  <a:srgbClr val="0070C0"/>
                </a:solidFill>
              </a:rPr>
              <a:t>Eğer meydana gelecek hasar parasal olarak son derece küçük miktarlarda ise bu hasarla ilgili risk sigortalanamaz.</a:t>
            </a:r>
          </a:p>
          <a:p>
            <a:pPr marL="0" indent="0">
              <a:buNone/>
            </a:pPr>
            <a:r>
              <a:rPr lang="tr-TR" b="1" i="1" dirty="0">
                <a:solidFill>
                  <a:srgbClr val="FF0000"/>
                </a:solidFill>
              </a:rPr>
              <a:t>8. Ödenebilir Prim</a:t>
            </a:r>
            <a:endParaRPr lang="tr-TR" dirty="0">
              <a:solidFill>
                <a:srgbClr val="FF0000"/>
              </a:solidFill>
            </a:endParaRPr>
          </a:p>
          <a:p>
            <a:pPr indent="-41275" algn="just">
              <a:buNone/>
            </a:pPr>
            <a:r>
              <a:rPr lang="tr-TR" dirty="0">
                <a:solidFill>
                  <a:srgbClr val="0070C0"/>
                </a:solidFill>
              </a:rPr>
              <a:t>Hasarın gerçekleşme olasılığı ve parasal değeri yüksek olduğunda, prim de yüksek olur. Bu durumda sigorta satın alacak kişi bulunamayabilir..</a:t>
            </a:r>
          </a:p>
          <a:p>
            <a:pPr algn="just">
              <a:buNone/>
            </a:pPr>
            <a:endParaRPr lang="tr-TR" dirty="0"/>
          </a:p>
        </p:txBody>
      </p:sp>
    </p:spTree>
    <p:extLst>
      <p:ext uri="{BB962C8B-B14F-4D97-AF65-F5344CB8AC3E}">
        <p14:creationId xmlns:p14="http://schemas.microsoft.com/office/powerpoint/2010/main" val="1778592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solidFill>
                  <a:srgbClr val="FF0000"/>
                </a:solidFill>
              </a:rPr>
              <a:t>SİGORTA</a:t>
            </a:r>
            <a:endParaRPr lang="tr-TR" b="1" dirty="0">
              <a:solidFill>
                <a:srgbClr val="FF0000"/>
              </a:solidFill>
            </a:endParaRPr>
          </a:p>
        </p:txBody>
      </p:sp>
      <p:sp>
        <p:nvSpPr>
          <p:cNvPr id="3" name="İçerik Yer Tutucusu 2"/>
          <p:cNvSpPr>
            <a:spLocks noGrp="1"/>
          </p:cNvSpPr>
          <p:nvPr>
            <p:ph idx="1"/>
          </p:nvPr>
        </p:nvSpPr>
        <p:spPr/>
        <p:txBody>
          <a:bodyPr>
            <a:noAutofit/>
          </a:bodyPr>
          <a:lstStyle/>
          <a:p>
            <a:r>
              <a:rPr lang="tr-TR" sz="4800" dirty="0"/>
              <a:t>Riskleri önleme özelliği açısından; “Sigorta, insanların karşılaşabilecekleri risklerin ekonomik zararlarını ortadan kaldırmak ve onları bu olaylardan önceki finansal durumlarına getirebilmek için kullanılan bir sistemdir.</a:t>
            </a:r>
          </a:p>
        </p:txBody>
      </p:sp>
    </p:spTree>
    <p:extLst>
      <p:ext uri="{BB962C8B-B14F-4D97-AF65-F5344CB8AC3E}">
        <p14:creationId xmlns:p14="http://schemas.microsoft.com/office/powerpoint/2010/main" val="178229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88487" y="152596"/>
            <a:ext cx="8157079" cy="840631"/>
          </a:xfrm>
        </p:spPr>
        <p:txBody>
          <a:bodyPr/>
          <a:lstStyle/>
          <a:p>
            <a:pPr algn="ctr"/>
            <a:r>
              <a:rPr lang="tr-TR" b="1" dirty="0" smtClean="0">
                <a:solidFill>
                  <a:srgbClr val="FF0000"/>
                </a:solidFill>
              </a:rPr>
              <a:t>SİGORTANIN YARARLARI</a:t>
            </a:r>
            <a:endParaRPr lang="tr-TR" b="1"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6165" y="952560"/>
            <a:ext cx="5394319" cy="538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90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xmlns="" id="{235909CA-8E1E-0DDB-F871-B9EE9ABFC0C7}"/>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80896" y="0"/>
            <a:ext cx="6970987" cy="6176557"/>
          </a:xfrm>
          <a:prstGeom prst="rect">
            <a:avLst/>
          </a:prstGeom>
        </p:spPr>
      </p:pic>
    </p:spTree>
    <p:extLst>
      <p:ext uri="{BB962C8B-B14F-4D97-AF65-F5344CB8AC3E}">
        <p14:creationId xmlns:p14="http://schemas.microsoft.com/office/powerpoint/2010/main" val="342406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nSpc>
                <a:spcPct val="100000"/>
              </a:lnSpc>
              <a:spcBef>
                <a:spcPts val="5"/>
              </a:spcBef>
            </a:pPr>
            <a:r>
              <a:rPr lang="tr-TR" b="1" dirty="0">
                <a:solidFill>
                  <a:srgbClr val="FF0000"/>
                </a:solidFill>
                <a:cs typeface="Comic Sans MS"/>
              </a:rPr>
              <a:t>Sigortanın Temel Prensipleri</a:t>
            </a:r>
            <a:endParaRPr lang="tr-TR" b="1" dirty="0">
              <a:solidFill>
                <a:srgbClr val="FF0000"/>
              </a:solidFill>
              <a:cs typeface="Comic Sans MS"/>
            </a:endParaRPr>
          </a:p>
        </p:txBody>
      </p:sp>
      <p:sp>
        <p:nvSpPr>
          <p:cNvPr id="3" name="İçerik Yer Tutucusu 2"/>
          <p:cNvSpPr>
            <a:spLocks noGrp="1"/>
          </p:cNvSpPr>
          <p:nvPr>
            <p:ph idx="1"/>
          </p:nvPr>
        </p:nvSpPr>
        <p:spPr/>
        <p:txBody>
          <a:bodyPr>
            <a:normAutofit fontScale="92500" lnSpcReduction="10000"/>
          </a:bodyPr>
          <a:lstStyle/>
          <a:p>
            <a:pPr algn="ctr">
              <a:lnSpc>
                <a:spcPct val="100000"/>
              </a:lnSpc>
              <a:spcBef>
                <a:spcPts val="5"/>
              </a:spcBef>
            </a:pPr>
            <a:endParaRPr lang="tr-TR" b="1" dirty="0">
              <a:cs typeface="Comic Sans MS"/>
            </a:endParaRPr>
          </a:p>
          <a:p>
            <a:pPr algn="ctr">
              <a:lnSpc>
                <a:spcPct val="100000"/>
              </a:lnSpc>
              <a:spcBef>
                <a:spcPts val="5"/>
              </a:spcBef>
            </a:pPr>
            <a:endParaRPr lang="tr-TR" sz="3600" b="1" spc="-10" dirty="0">
              <a:cs typeface="Comic Sans MS"/>
            </a:endParaRPr>
          </a:p>
          <a:p>
            <a:pPr marL="457200" indent="-457200">
              <a:lnSpc>
                <a:spcPct val="100000"/>
              </a:lnSpc>
              <a:spcBef>
                <a:spcPts val="5"/>
              </a:spcBef>
              <a:buFont typeface="Wingdings" panose="05000000000000000000" pitchFamily="2" charset="2"/>
              <a:buChar char="Ø"/>
            </a:pPr>
            <a:r>
              <a:rPr lang="tr-TR" sz="3600" b="1" spc="-10" dirty="0">
                <a:cs typeface="Comic Sans MS"/>
              </a:rPr>
              <a:t>Sigortalanabilir Menfaat Prensibi,</a:t>
            </a:r>
          </a:p>
          <a:p>
            <a:pPr marL="457200" indent="-457200">
              <a:lnSpc>
                <a:spcPct val="100000"/>
              </a:lnSpc>
              <a:spcBef>
                <a:spcPts val="5"/>
              </a:spcBef>
              <a:buFont typeface="Wingdings" panose="05000000000000000000" pitchFamily="2" charset="2"/>
              <a:buChar char="Ø"/>
            </a:pPr>
            <a:r>
              <a:rPr lang="tr-TR" sz="3600" b="1" spc="-10" dirty="0">
                <a:cs typeface="Comic Sans MS"/>
              </a:rPr>
              <a:t>Azami İyi Niyet Prensibi,</a:t>
            </a:r>
          </a:p>
          <a:p>
            <a:pPr marL="457200" indent="-457200">
              <a:lnSpc>
                <a:spcPct val="100000"/>
              </a:lnSpc>
              <a:spcBef>
                <a:spcPts val="5"/>
              </a:spcBef>
              <a:buFont typeface="Wingdings" panose="05000000000000000000" pitchFamily="2" charset="2"/>
              <a:buChar char="Ø"/>
            </a:pPr>
            <a:r>
              <a:rPr lang="tr-TR" sz="3600" b="1" spc="-10" dirty="0">
                <a:cs typeface="Comic Sans MS"/>
              </a:rPr>
              <a:t>Tazminat Prensibi,</a:t>
            </a:r>
          </a:p>
          <a:p>
            <a:pPr marL="457200" indent="-457200">
              <a:lnSpc>
                <a:spcPct val="100000"/>
              </a:lnSpc>
              <a:spcBef>
                <a:spcPts val="5"/>
              </a:spcBef>
              <a:buFont typeface="Wingdings" panose="05000000000000000000" pitchFamily="2" charset="2"/>
              <a:buChar char="Ø"/>
            </a:pPr>
            <a:r>
              <a:rPr lang="tr-TR" sz="3600" b="1" spc="-10" dirty="0" err="1">
                <a:cs typeface="Comic Sans MS"/>
              </a:rPr>
              <a:t>Halefiyet</a:t>
            </a:r>
            <a:r>
              <a:rPr lang="tr-TR" sz="3600" b="1" spc="-10" dirty="0">
                <a:cs typeface="Comic Sans MS"/>
              </a:rPr>
              <a:t> ve Hakların Devri Prensibi,</a:t>
            </a:r>
          </a:p>
          <a:p>
            <a:pPr marL="457200" indent="-457200">
              <a:lnSpc>
                <a:spcPct val="100000"/>
              </a:lnSpc>
              <a:spcBef>
                <a:spcPts val="5"/>
              </a:spcBef>
              <a:buFont typeface="Wingdings" panose="05000000000000000000" pitchFamily="2" charset="2"/>
              <a:buChar char="Ø"/>
            </a:pPr>
            <a:r>
              <a:rPr lang="tr-TR" sz="3600" b="1" spc="-10" dirty="0">
                <a:cs typeface="Comic Sans MS"/>
              </a:rPr>
              <a:t>Hasara Katılım Prensibi,</a:t>
            </a:r>
          </a:p>
          <a:p>
            <a:pPr marL="457200" indent="-457200">
              <a:lnSpc>
                <a:spcPct val="100000"/>
              </a:lnSpc>
              <a:spcBef>
                <a:spcPts val="5"/>
              </a:spcBef>
              <a:buFont typeface="Wingdings" panose="05000000000000000000" pitchFamily="2" charset="2"/>
              <a:buChar char="Ø"/>
            </a:pPr>
            <a:r>
              <a:rPr lang="tr-TR" sz="3600" b="1" spc="-10" dirty="0">
                <a:cs typeface="Comic Sans MS"/>
              </a:rPr>
              <a:t>Yakın Neden Prensibi.</a:t>
            </a:r>
          </a:p>
          <a:p>
            <a:endParaRPr lang="tr-TR" sz="3600" dirty="0"/>
          </a:p>
        </p:txBody>
      </p:sp>
    </p:spTree>
    <p:extLst>
      <p:ext uri="{BB962C8B-B14F-4D97-AF65-F5344CB8AC3E}">
        <p14:creationId xmlns:p14="http://schemas.microsoft.com/office/powerpoint/2010/main" val="295578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97280" y="2628900"/>
            <a:ext cx="10058400" cy="1696212"/>
          </a:xfrm>
        </p:spPr>
        <p:txBody>
          <a:bodyPr>
            <a:noAutofit/>
          </a:bodyPr>
          <a:lstStyle/>
          <a:p>
            <a:pPr algn="ctr"/>
            <a:r>
              <a:rPr lang="tr-TR" sz="2800" dirty="0">
                <a:latin typeface="+mn-lt"/>
              </a:rPr>
              <a:t/>
            </a:r>
            <a:br>
              <a:rPr lang="tr-TR" sz="2800" dirty="0">
                <a:latin typeface="+mn-lt"/>
              </a:rPr>
            </a:br>
            <a:r>
              <a:rPr lang="tr-TR" sz="3200" dirty="0">
                <a:solidFill>
                  <a:schemeClr val="accent2">
                    <a:lumMod val="50000"/>
                  </a:schemeClr>
                </a:solidFill>
                <a:latin typeface="+mn-lt"/>
              </a:rPr>
              <a:t>TEMEL SİGORTACILIK KAVRAMLARI</a:t>
            </a:r>
            <a:r>
              <a:rPr lang="tr-TR" sz="2800" dirty="0">
                <a:latin typeface="+mn-lt"/>
              </a:rPr>
              <a:t/>
            </a:r>
            <a:br>
              <a:rPr lang="tr-TR" sz="2800" dirty="0">
                <a:latin typeface="+mn-lt"/>
              </a:rPr>
            </a:br>
            <a:r>
              <a:rPr lang="tr-TR" sz="2800" dirty="0">
                <a:latin typeface="+mn-lt"/>
              </a:rPr>
              <a:t/>
            </a:r>
            <a:br>
              <a:rPr lang="tr-TR" sz="2800" dirty="0">
                <a:latin typeface="+mn-lt"/>
              </a:rPr>
            </a:br>
            <a:endParaRPr lang="tr-TR" sz="2800" dirty="0">
              <a:latin typeface="+mn-lt"/>
            </a:endParaRPr>
          </a:p>
        </p:txBody>
      </p:sp>
    </p:spTree>
    <p:extLst>
      <p:ext uri="{BB962C8B-B14F-4D97-AF65-F5344CB8AC3E}">
        <p14:creationId xmlns:p14="http://schemas.microsoft.com/office/powerpoint/2010/main" val="3825852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05186" y="960576"/>
            <a:ext cx="3976414" cy="715963"/>
          </a:xfrm>
        </p:spPr>
        <p:txBody>
          <a:bodyPr>
            <a:normAutofit/>
          </a:bodyPr>
          <a:lstStyle/>
          <a:p>
            <a:r>
              <a:rPr lang="tr-TR" sz="3600" b="1" dirty="0">
                <a:solidFill>
                  <a:srgbClr val="FF0000"/>
                </a:solidFill>
              </a:rPr>
              <a:t>Sigorta Sözleşmesi</a:t>
            </a:r>
            <a:endParaRPr lang="en-US" sz="3600" b="1" dirty="0">
              <a:solidFill>
                <a:srgbClr val="FF0000"/>
              </a:solidFill>
            </a:endParaRPr>
          </a:p>
        </p:txBody>
      </p:sp>
      <p:sp>
        <p:nvSpPr>
          <p:cNvPr id="6" name="7 Metin kutusu"/>
          <p:cNvSpPr txBox="1">
            <a:spLocks noGrp="1" noChangeArrowheads="1"/>
          </p:cNvSpPr>
          <p:nvPr>
            <p:ph idx="1"/>
          </p:nvPr>
        </p:nvSpPr>
        <p:spPr bwMode="auto">
          <a:xfrm>
            <a:off x="1750740" y="2155318"/>
            <a:ext cx="8856984" cy="25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just">
              <a:buNone/>
              <a:defRPr/>
            </a:pPr>
            <a:r>
              <a:rPr lang="tr-TR" dirty="0">
                <a:solidFill>
                  <a:srgbClr val="0070C0"/>
                </a:solidFill>
              </a:rPr>
              <a:t>Sigorta sözleşmesi, sigortacının bir prim karşılığında diğer bir kimsenin para ile ölçülebilir bir menfaatine zarar verecek bir rizikonun meydana gelmesi halinde tazminat ödemeyi yahut bir veya birkaç kimsenin hayat müddetleri sebebiyle veya hayatlarında meydana gelen belli bir takım olaylar dolayısıyla para ödemeyi veya başka edalarda bulunmayı üstlendiği bir sözleşmedir.</a:t>
            </a:r>
          </a:p>
          <a:p>
            <a:pPr marL="0" indent="0" algn="just">
              <a:buNone/>
              <a:defRPr/>
            </a:pPr>
            <a:endParaRPr lang="tr-TR" b="1" dirty="0">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2050</TotalTime>
  <Words>1666</Words>
  <Application>Microsoft Office PowerPoint</Application>
  <PresentationFormat>Özel</PresentationFormat>
  <Paragraphs>161</Paragraphs>
  <Slides>32</Slides>
  <Notes>24</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Geçmişe bakış</vt:lpstr>
      <vt:lpstr>PowerPoint Sunusu</vt:lpstr>
      <vt:lpstr>PowerPoint Sunusu</vt:lpstr>
      <vt:lpstr>PowerPoint Sunusu</vt:lpstr>
      <vt:lpstr>SİGORTA</vt:lpstr>
      <vt:lpstr>SİGORTANIN YARARLARI</vt:lpstr>
      <vt:lpstr>PowerPoint Sunusu</vt:lpstr>
      <vt:lpstr>Sigortanın Temel Prensipleri</vt:lpstr>
      <vt:lpstr> TEMEL SİGORTACILIK KAVRAMLARI  </vt:lpstr>
      <vt:lpstr>Sigorta Sözleşmesi</vt:lpstr>
      <vt:lpstr>Sigorta Sözleşmesi</vt:lpstr>
      <vt:lpstr>Sigorta Sözleşmesi</vt:lpstr>
      <vt:lpstr>Sigorta Sözleşmesi</vt:lpstr>
      <vt:lpstr>Sigortacı</vt:lpstr>
      <vt:lpstr>Sigorta Ettiren</vt:lpstr>
      <vt:lpstr>Sigortalı</vt:lpstr>
      <vt:lpstr>Lehdar / Menfaattar</vt:lpstr>
      <vt:lpstr>Lehdar / Menfaattar</vt:lpstr>
      <vt:lpstr>Sigorta Süresi</vt:lpstr>
      <vt:lpstr>Sigorta Başlangıç Tarihi</vt:lpstr>
      <vt:lpstr>Sigorta Sözleşmesinin Sona Ermesi</vt:lpstr>
      <vt:lpstr>Sigorta Sözleşmesinin Sona Ermesi</vt:lpstr>
      <vt:lpstr>Sigorta Sözleşmesinin Sona Ermesi</vt:lpstr>
      <vt:lpstr>Sigorta Konusu</vt:lpstr>
      <vt:lpstr>Teminat</vt:lpstr>
      <vt:lpstr>Prim</vt:lpstr>
      <vt:lpstr>Genel Şartlar</vt:lpstr>
      <vt:lpstr>Özel Şartlar</vt:lpstr>
      <vt:lpstr>Kloz</vt:lpstr>
      <vt:lpstr>Paket Poliçe</vt:lpstr>
      <vt:lpstr>Sigortalanabilirlik Özellikleri</vt:lpstr>
      <vt:lpstr>Sigortalanabilirlik Özellikleri</vt:lpstr>
      <vt:lpstr>Sigortalanabilirlik Özellikleri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ANADOLU ÜNİVERSİTESİ SOSYAL BİLİMLER ENSTİTÜSÜ PARA VE BANKA İ.Ö.   ‘Sorunlu Krediler’’  İKT 589 - Bankacılık Uygulamaları Prof. Dr. Metin ÇOŞKUN</dc:title>
  <dc:creator>Metin Coşkun</dc:creator>
  <cp:lastModifiedBy>Gökhan Sözen</cp:lastModifiedBy>
  <cp:revision>156</cp:revision>
  <cp:lastPrinted>2019-04-18T13:55:01Z</cp:lastPrinted>
  <dcterms:created xsi:type="dcterms:W3CDTF">2019-04-16T07:40:10Z</dcterms:created>
  <dcterms:modified xsi:type="dcterms:W3CDTF">2024-10-14T07:03:23Z</dcterms:modified>
</cp:coreProperties>
</file>