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88" r:id="rId29"/>
    <p:sldId id="284" r:id="rId30"/>
    <p:sldId id="289" r:id="rId31"/>
    <p:sldId id="285" r:id="rId32"/>
    <p:sldId id="287" r:id="rId33"/>
    <p:sldId id="290" r:id="rId34"/>
    <p:sldId id="29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24042-024E-4B3D-AC80-1299989617E9}" type="datetimeFigureOut">
              <a:rPr lang="tr-TR" smtClean="0"/>
              <a:t>28.12.2017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ADE37-3E48-4198-9954-62E0C148FCDE}" type="slidenum">
              <a:rPr lang="tr-TR" smtClean="0"/>
              <a:t>‹#›</a:t>
            </a:fld>
            <a:endParaRPr lang="tr-TR"/>
          </a:p>
        </p:txBody>
      </p:sp>
    </p:spTree>
    <p:extLst>
      <p:ext uri="{BB962C8B-B14F-4D97-AF65-F5344CB8AC3E}">
        <p14:creationId xmlns:p14="http://schemas.microsoft.com/office/powerpoint/2010/main" val="215534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8ADE37-3E48-4198-9954-62E0C148FCDE}" type="slidenum">
              <a:rPr lang="tr-TR" smtClean="0"/>
              <a:t>33</a:t>
            </a:fld>
            <a:endParaRPr lang="tr-TR"/>
          </a:p>
        </p:txBody>
      </p:sp>
    </p:spTree>
    <p:extLst>
      <p:ext uri="{BB962C8B-B14F-4D97-AF65-F5344CB8AC3E}">
        <p14:creationId xmlns:p14="http://schemas.microsoft.com/office/powerpoint/2010/main" val="288311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8ADE37-3E48-4198-9954-62E0C148FCDE}" type="slidenum">
              <a:rPr lang="tr-TR" smtClean="0"/>
              <a:t>34</a:t>
            </a:fld>
            <a:endParaRPr lang="tr-TR"/>
          </a:p>
        </p:txBody>
      </p:sp>
    </p:spTree>
    <p:extLst>
      <p:ext uri="{BB962C8B-B14F-4D97-AF65-F5344CB8AC3E}">
        <p14:creationId xmlns:p14="http://schemas.microsoft.com/office/powerpoint/2010/main" val="170864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75645" y="3922197"/>
            <a:ext cx="7772400" cy="1470025"/>
          </a:xfrm>
        </p:spPr>
        <p:txBody>
          <a:bodyPr/>
          <a:lstStyle/>
          <a:p>
            <a:r>
              <a:rPr lang="tr-TR" dirty="0" smtClean="0"/>
              <a:t>ADALET PSİKOLOJİSİ</a:t>
            </a:r>
            <a:endParaRPr lang="tr-TR" dirty="0"/>
          </a:p>
        </p:txBody>
      </p:sp>
      <p:sp>
        <p:nvSpPr>
          <p:cNvPr id="3" name="Alt Başlık 2"/>
          <p:cNvSpPr>
            <a:spLocks noGrp="1"/>
          </p:cNvSpPr>
          <p:nvPr>
            <p:ph type="subTitle" idx="1"/>
          </p:nvPr>
        </p:nvSpPr>
        <p:spPr>
          <a:xfrm>
            <a:off x="1439207" y="5445224"/>
            <a:ext cx="6400800" cy="766936"/>
          </a:xfrm>
        </p:spPr>
        <p:txBody>
          <a:bodyPr>
            <a:normAutofit fontScale="70000" lnSpcReduction="20000"/>
          </a:bodyPr>
          <a:lstStyle/>
          <a:p>
            <a:r>
              <a:rPr lang="tr-TR" dirty="0" smtClean="0">
                <a:solidFill>
                  <a:schemeClr val="tx1"/>
                </a:solidFill>
              </a:rPr>
              <a:t>2017- 2018 YILI GÜZ DÖNEMİ </a:t>
            </a:r>
          </a:p>
          <a:p>
            <a:r>
              <a:rPr lang="tr-TR" dirty="0" smtClean="0">
                <a:solidFill>
                  <a:schemeClr val="tx1"/>
                </a:solidFill>
              </a:rPr>
              <a:t>12. Ders 29 Aralık Cuma ( Son Ders)</a:t>
            </a:r>
          </a:p>
          <a:p>
            <a:endParaRPr lang="tr-TR" dirty="0"/>
          </a:p>
        </p:txBody>
      </p:sp>
      <p:pic>
        <p:nvPicPr>
          <p:cNvPr id="102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4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90680"/>
            <a:ext cx="9018241" cy="99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7" y="1052736"/>
            <a:ext cx="8938173" cy="136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024604"/>
            <a:ext cx="3672408" cy="38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14376"/>
            <a:ext cx="9114447" cy="419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7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777376"/>
            <a:ext cx="8964487" cy="288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6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5" y="188640"/>
            <a:ext cx="9077455"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020" y="3933056"/>
            <a:ext cx="419198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53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400"/>
            <a:ext cx="9076586" cy="653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63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6" y="1124744"/>
            <a:ext cx="9132754" cy="387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7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02413"/>
            <a:ext cx="8811657" cy="123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 y="2348880"/>
            <a:ext cx="9152206" cy="335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6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2" y="908720"/>
            <a:ext cx="9054726"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89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09" y="332656"/>
            <a:ext cx="8964488" cy="84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9" y="1340768"/>
            <a:ext cx="8987930" cy="18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54" y="3429000"/>
            <a:ext cx="8816170" cy="232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6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063492" cy="252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5024"/>
            <a:ext cx="9166937" cy="193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157192"/>
            <a:ext cx="3118823"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31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05" y="260648"/>
            <a:ext cx="9050295"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2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00" y="404664"/>
            <a:ext cx="7630419" cy="82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dli tıp kurum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26" y="1356257"/>
            <a:ext cx="8435765"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6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5079"/>
            <a:ext cx="9135683" cy="272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 y="2905713"/>
            <a:ext cx="4244313" cy="37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22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3585"/>
            <a:ext cx="8903793" cy="633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53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94776" cy="53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65" y="980728"/>
            <a:ext cx="8779122" cy="577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820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049" y="1124744"/>
            <a:ext cx="7727207" cy="154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305" y="2492896"/>
            <a:ext cx="7027512" cy="345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96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52736"/>
            <a:ext cx="9143999" cy="380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66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3" y="836712"/>
            <a:ext cx="9079395" cy="471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18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67744" y="116632"/>
            <a:ext cx="4464496" cy="738664"/>
          </a:xfrm>
          <a:prstGeom prst="rect">
            <a:avLst/>
          </a:prstGeom>
          <a:noFill/>
        </p:spPr>
        <p:txBody>
          <a:bodyPr wrap="square" rtlCol="0">
            <a:spAutoFit/>
          </a:bodyPr>
          <a:lstStyle/>
          <a:p>
            <a:r>
              <a:rPr lang="tr-TR" sz="2400" dirty="0" smtClean="0">
                <a:solidFill>
                  <a:srgbClr val="FF0000"/>
                </a:solidFill>
              </a:rPr>
              <a:t>Mülteci Hukuku </a:t>
            </a:r>
            <a:r>
              <a:rPr lang="tr-TR" sz="2400" dirty="0" smtClean="0">
                <a:solidFill>
                  <a:srgbClr val="FF0000"/>
                </a:solidFill>
              </a:rPr>
              <a:t>Konferansı </a:t>
            </a:r>
            <a:r>
              <a:rPr lang="tr-TR" sz="2400" dirty="0" smtClean="0">
                <a:solidFill>
                  <a:srgbClr val="FF0000"/>
                </a:solidFill>
              </a:rPr>
              <a:t>Notları</a:t>
            </a:r>
          </a:p>
          <a:p>
            <a:endParaRPr lang="tr-TR" dirty="0"/>
          </a:p>
        </p:txBody>
      </p:sp>
      <p:sp>
        <p:nvSpPr>
          <p:cNvPr id="3" name="Metin kutusu 2"/>
          <p:cNvSpPr txBox="1"/>
          <p:nvPr/>
        </p:nvSpPr>
        <p:spPr>
          <a:xfrm>
            <a:off x="395536" y="620688"/>
            <a:ext cx="8424936" cy="1200329"/>
          </a:xfrm>
          <a:prstGeom prst="rect">
            <a:avLst/>
          </a:prstGeom>
          <a:noFill/>
        </p:spPr>
        <p:txBody>
          <a:bodyPr wrap="square" rtlCol="0">
            <a:spAutoFit/>
          </a:bodyPr>
          <a:lstStyle/>
          <a:p>
            <a:r>
              <a:rPr lang="tr-TR" dirty="0"/>
              <a:t>Adana Barosu Mülteci Hakları Komisyonu Başkanı Av. Selen Berna </a:t>
            </a:r>
            <a:r>
              <a:rPr lang="tr-TR" dirty="0" err="1" smtClean="0"/>
              <a:t>Ünlüatlı</a:t>
            </a:r>
            <a:r>
              <a:rPr lang="tr-TR" dirty="0"/>
              <a:t> </a:t>
            </a:r>
            <a:r>
              <a:rPr lang="tr-TR" dirty="0" smtClean="0"/>
              <a:t>ve Adana Barosu Başkanı Av. Veli </a:t>
            </a:r>
            <a:r>
              <a:rPr lang="tr-TR" dirty="0" err="1" smtClean="0"/>
              <a:t>Küçük’ün</a:t>
            </a:r>
            <a:r>
              <a:rPr lang="tr-TR" dirty="0" smtClean="0"/>
              <a:t>  konuşmacı olduğu toplantı notları.</a:t>
            </a:r>
          </a:p>
          <a:p>
            <a:endParaRPr lang="tr-TR" dirty="0"/>
          </a:p>
          <a:p>
            <a:r>
              <a:rPr lang="tr-TR" dirty="0" smtClean="0"/>
              <a:t> </a:t>
            </a:r>
            <a:endParaRPr lang="tr-TR" dirty="0"/>
          </a:p>
        </p:txBody>
      </p:sp>
      <p:pic>
        <p:nvPicPr>
          <p:cNvPr id="1026" name="Picture 2" descr="http://www.elit-haber.com/uploads/2017-12-02/104404_dsc_4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52" y="1359352"/>
            <a:ext cx="8196903" cy="46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5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6632"/>
            <a:ext cx="8964488" cy="5909310"/>
          </a:xfrm>
          <a:prstGeom prst="rect">
            <a:avLst/>
          </a:prstGeom>
          <a:noFill/>
        </p:spPr>
        <p:txBody>
          <a:bodyPr wrap="square" rtlCol="0">
            <a:spAutoFit/>
          </a:bodyPr>
          <a:lstStyle/>
          <a:p>
            <a:pPr algn="just"/>
            <a:r>
              <a:rPr lang="tr-TR" dirty="0"/>
              <a:t>2011’de iç çatışmalar başlamıştır, 6.3 milyon insan yerinden edilmiş,  5 milyona yakın insan da Ürdün Lübnan Mısır Irak ve Türkiye gibi komşu ülkelere  sığınmıştır. Türkiye 3 milyon 260 bin kişi almıştır. Avrupa’ya sığınanlar çok az olup , bu kişiler için geri kabul antlaşması yapılmıştır. Buna göre Ege adaları üzerinden  geçerek Yunanistan ve diğer ülkelere sığınanlar geri iade edilmektedir. Karşılığında 1 kişi alınmaktadır. Bu uzun bir işlem yavaş gidiyor. Her ülkenin de mülteci kabulü için kendi kıstasları olup, ülkeler alabilecekleri mülteciler için  kendi kotalarını belirlemektedir. Birleşmiş milletler mülteci yüksek komiserliği dahi buna karışmıyor.  Birçok ülkede remi kamp dahi yoktur. </a:t>
            </a:r>
          </a:p>
          <a:p>
            <a:pPr algn="just"/>
            <a:endParaRPr lang="tr-TR" dirty="0"/>
          </a:p>
          <a:p>
            <a:pPr algn="just"/>
            <a:r>
              <a:rPr lang="tr-TR" dirty="0" smtClean="0"/>
              <a:t>Resmi </a:t>
            </a:r>
            <a:r>
              <a:rPr lang="tr-TR" dirty="0" smtClean="0"/>
              <a:t>makamlara göre 3 milyon 260 bin </a:t>
            </a:r>
            <a:r>
              <a:rPr lang="tr-TR" dirty="0"/>
              <a:t>S</a:t>
            </a:r>
            <a:r>
              <a:rPr lang="tr-TR" dirty="0" smtClean="0"/>
              <a:t>uriyeli vardır. </a:t>
            </a:r>
            <a:r>
              <a:rPr lang="tr-TR" dirty="0" smtClean="0"/>
              <a:t>270 bin kayıtlı </a:t>
            </a:r>
            <a:r>
              <a:rPr lang="tr-TR" dirty="0"/>
              <a:t>S</a:t>
            </a:r>
            <a:r>
              <a:rPr lang="tr-TR" dirty="0" smtClean="0"/>
              <a:t>uriyeli vardır. </a:t>
            </a:r>
            <a:r>
              <a:rPr lang="tr-TR" dirty="0" smtClean="0"/>
              <a:t>%9’u barınma merkezlerinde geri kalanı şehir içlerinde </a:t>
            </a:r>
            <a:r>
              <a:rPr lang="tr-TR" dirty="0" smtClean="0"/>
              <a:t>yaşamaktadır. </a:t>
            </a:r>
            <a:r>
              <a:rPr lang="tr-TR" dirty="0"/>
              <a:t>B</a:t>
            </a:r>
            <a:r>
              <a:rPr lang="tr-TR" dirty="0" smtClean="0"/>
              <a:t>ir </a:t>
            </a:r>
            <a:r>
              <a:rPr lang="tr-TR" dirty="0" smtClean="0"/>
              <a:t>ç</a:t>
            </a:r>
            <a:r>
              <a:rPr lang="tr-TR" dirty="0" smtClean="0"/>
              <a:t>oğunun </a:t>
            </a:r>
            <a:r>
              <a:rPr lang="tr-TR" dirty="0" smtClean="0"/>
              <a:t>çalışma izni </a:t>
            </a:r>
            <a:r>
              <a:rPr lang="tr-TR" dirty="0" smtClean="0"/>
              <a:t>yoktur, </a:t>
            </a:r>
            <a:r>
              <a:rPr lang="tr-TR" dirty="0" smtClean="0"/>
              <a:t>olsa dahi çalışabilecekleri alan çok </a:t>
            </a:r>
            <a:r>
              <a:rPr lang="tr-TR" dirty="0" smtClean="0"/>
              <a:t>kısıtlıdır.  </a:t>
            </a:r>
            <a:r>
              <a:rPr lang="tr-TR" dirty="0" smtClean="0"/>
              <a:t>Kayıt dışı çalışanlar çok </a:t>
            </a:r>
            <a:r>
              <a:rPr lang="tr-TR" dirty="0" smtClean="0"/>
              <a:t>fazladır </a:t>
            </a:r>
            <a:r>
              <a:rPr lang="tr-TR" dirty="0" smtClean="0"/>
              <a:t>. </a:t>
            </a:r>
            <a:r>
              <a:rPr lang="tr-TR" dirty="0" smtClean="0"/>
              <a:t> Çalışanlar</a:t>
            </a:r>
            <a:r>
              <a:rPr lang="tr-TR" dirty="0" smtClean="0"/>
              <a:t> </a:t>
            </a:r>
            <a:r>
              <a:rPr lang="tr-TR" dirty="0"/>
              <a:t>da </a:t>
            </a:r>
            <a:r>
              <a:rPr lang="tr-TR" dirty="0" smtClean="0"/>
              <a:t>düşük </a:t>
            </a:r>
            <a:r>
              <a:rPr lang="tr-TR" dirty="0"/>
              <a:t>maaşlarla </a:t>
            </a:r>
            <a:r>
              <a:rPr lang="tr-TR" dirty="0" smtClean="0"/>
              <a:t>çalıştırılmaktadır. </a:t>
            </a:r>
            <a:r>
              <a:rPr lang="tr-TR" dirty="0"/>
              <a:t>Zamanla </a:t>
            </a:r>
            <a:r>
              <a:rPr lang="tr-TR" dirty="0" smtClean="0"/>
              <a:t>daha da büyüyecek bir </a:t>
            </a:r>
            <a:r>
              <a:rPr lang="tr-TR" dirty="0" smtClean="0"/>
              <a:t>problem olarak görülmektedir.</a:t>
            </a:r>
          </a:p>
          <a:p>
            <a:pPr algn="just"/>
            <a:endParaRPr lang="tr-TR" dirty="0" smtClean="0"/>
          </a:p>
          <a:p>
            <a:pPr algn="just"/>
            <a:r>
              <a:rPr lang="tr-TR" dirty="0" smtClean="0"/>
              <a:t>İlkokul </a:t>
            </a:r>
            <a:r>
              <a:rPr lang="tr-TR" dirty="0" smtClean="0"/>
              <a:t>seviyesinde olan </a:t>
            </a:r>
            <a:r>
              <a:rPr lang="tr-TR" dirty="0" smtClean="0"/>
              <a:t>Suriyeli çocukların </a:t>
            </a:r>
            <a:r>
              <a:rPr lang="tr-TR" dirty="0" smtClean="0"/>
              <a:t>%70’i eğitim </a:t>
            </a:r>
            <a:r>
              <a:rPr lang="tr-TR" dirty="0" smtClean="0"/>
              <a:t>alamamaktadır</a:t>
            </a:r>
            <a:r>
              <a:rPr lang="tr-TR" dirty="0" smtClean="0"/>
              <a:t>. </a:t>
            </a:r>
            <a:endParaRPr lang="tr-TR" dirty="0" smtClean="0"/>
          </a:p>
          <a:p>
            <a:pPr algn="just"/>
            <a:endParaRPr lang="tr-TR" dirty="0" smtClean="0"/>
          </a:p>
          <a:p>
            <a:pPr algn="just"/>
            <a:r>
              <a:rPr lang="tr-TR" dirty="0" smtClean="0"/>
              <a:t>Adana’da </a:t>
            </a:r>
            <a:r>
              <a:rPr lang="tr-TR" dirty="0"/>
              <a:t>S</a:t>
            </a:r>
            <a:r>
              <a:rPr lang="tr-TR" dirty="0" smtClean="0"/>
              <a:t>arıçam’da </a:t>
            </a:r>
            <a:r>
              <a:rPr lang="tr-TR" dirty="0" smtClean="0"/>
              <a:t>1 tane </a:t>
            </a:r>
            <a:r>
              <a:rPr lang="tr-TR" dirty="0" err="1" smtClean="0"/>
              <a:t>konteynr</a:t>
            </a:r>
            <a:r>
              <a:rPr lang="tr-TR" dirty="0" smtClean="0"/>
              <a:t> kent geçici barınma merkezi </a:t>
            </a:r>
            <a:r>
              <a:rPr lang="tr-TR" dirty="0" smtClean="0"/>
              <a:t>görevi görmektedir. Bu kentte 27 </a:t>
            </a:r>
            <a:r>
              <a:rPr lang="tr-TR" dirty="0" smtClean="0"/>
              <a:t>bin kişi </a:t>
            </a:r>
            <a:r>
              <a:rPr lang="tr-TR" dirty="0" smtClean="0"/>
              <a:t>kalmakta, </a:t>
            </a:r>
            <a:r>
              <a:rPr lang="tr-TR" dirty="0"/>
              <a:t>g</a:t>
            </a:r>
            <a:r>
              <a:rPr lang="tr-TR" dirty="0" smtClean="0"/>
              <a:t>eri </a:t>
            </a:r>
            <a:r>
              <a:rPr lang="tr-TR" dirty="0" smtClean="0"/>
              <a:t>kalan 250 bin kişi yaşam savaşı </a:t>
            </a:r>
            <a:r>
              <a:rPr lang="tr-TR" dirty="0" smtClean="0"/>
              <a:t>vermektedir.</a:t>
            </a:r>
            <a:endParaRPr lang="tr-TR" dirty="0"/>
          </a:p>
          <a:p>
            <a:pPr algn="just"/>
            <a:r>
              <a:rPr lang="tr-TR" dirty="0" smtClean="0"/>
              <a:t>Adana’da </a:t>
            </a:r>
            <a:r>
              <a:rPr lang="tr-TR" dirty="0"/>
              <a:t>K</a:t>
            </a:r>
            <a:r>
              <a:rPr lang="tr-TR" dirty="0" smtClean="0"/>
              <a:t>ızılay </a:t>
            </a:r>
            <a:r>
              <a:rPr lang="tr-TR" dirty="0" smtClean="0"/>
              <a:t>ve </a:t>
            </a:r>
            <a:r>
              <a:rPr lang="tr-TR" dirty="0" smtClean="0"/>
              <a:t>sivil toplum kuruluşları Birleşmiş Milletler Mülteci Yüksek Komiserliği (BMMYK) </a:t>
            </a:r>
            <a:r>
              <a:rPr lang="tr-TR" dirty="0" smtClean="0"/>
              <a:t>ile çalışıp yardım </a:t>
            </a:r>
            <a:r>
              <a:rPr lang="tr-TR" dirty="0" smtClean="0"/>
              <a:t>yapmaktalar</a:t>
            </a:r>
            <a:r>
              <a:rPr lang="tr-TR" dirty="0" smtClean="0"/>
              <a:t>. </a:t>
            </a:r>
            <a:endParaRPr lang="tr-TR" dirty="0"/>
          </a:p>
        </p:txBody>
      </p:sp>
    </p:spTree>
    <p:extLst>
      <p:ext uri="{BB962C8B-B14F-4D97-AF65-F5344CB8AC3E}">
        <p14:creationId xmlns:p14="http://schemas.microsoft.com/office/powerpoint/2010/main" val="303898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8069" y="1412776"/>
            <a:ext cx="8856984" cy="4524315"/>
          </a:xfrm>
          <a:prstGeom prst="rect">
            <a:avLst/>
          </a:prstGeom>
          <a:noFill/>
        </p:spPr>
        <p:txBody>
          <a:bodyPr wrap="square" rtlCol="0">
            <a:spAutoFit/>
          </a:bodyPr>
          <a:lstStyle/>
          <a:p>
            <a:pPr algn="just"/>
            <a:r>
              <a:rPr lang="tr-TR" dirty="0"/>
              <a:t>Ülkemiz 1951 tarihli </a:t>
            </a:r>
            <a:r>
              <a:rPr lang="tr-TR" dirty="0" smtClean="0"/>
              <a:t>Mültecilerin Statüsüne Dair Cenevre Konvansiyonu’na taraftır. Aynı zamanda 1967 New York Protokolü’ne </a:t>
            </a:r>
            <a:r>
              <a:rPr lang="tr-TR" dirty="0"/>
              <a:t>de </a:t>
            </a:r>
            <a:r>
              <a:rPr lang="tr-TR" dirty="0" smtClean="0"/>
              <a:t>taraftır </a:t>
            </a:r>
            <a:r>
              <a:rPr lang="tr-TR" dirty="0"/>
              <a:t>ama c</a:t>
            </a:r>
            <a:r>
              <a:rPr lang="tr-TR" dirty="0" smtClean="0"/>
              <a:t>oğrafi </a:t>
            </a:r>
            <a:r>
              <a:rPr lang="tr-TR" dirty="0"/>
              <a:t>çekince </a:t>
            </a:r>
            <a:r>
              <a:rPr lang="tr-TR" dirty="0" smtClean="0"/>
              <a:t>koymuştur.  Buna göre Avrupa’dan </a:t>
            </a:r>
            <a:r>
              <a:rPr lang="tr-TR" dirty="0"/>
              <a:t>gelenler hariç </a:t>
            </a:r>
            <a:r>
              <a:rPr lang="tr-TR" dirty="0" smtClean="0"/>
              <a:t>hiç kimse Mülteci </a:t>
            </a:r>
            <a:r>
              <a:rPr lang="tr-TR" dirty="0"/>
              <a:t>statüsü elde </a:t>
            </a:r>
            <a:r>
              <a:rPr lang="tr-TR" dirty="0" smtClean="0"/>
              <a:t>edemiyor</a:t>
            </a:r>
            <a:r>
              <a:rPr lang="tr-TR" dirty="0"/>
              <a:t>. </a:t>
            </a:r>
            <a:endParaRPr lang="tr-TR" dirty="0" smtClean="0"/>
          </a:p>
          <a:p>
            <a:pPr algn="just"/>
            <a:endParaRPr lang="tr-TR" dirty="0"/>
          </a:p>
          <a:p>
            <a:pPr algn="just"/>
            <a:r>
              <a:rPr lang="tr-TR" dirty="0" smtClean="0"/>
              <a:t>Sığınmacı </a:t>
            </a:r>
            <a:r>
              <a:rPr lang="tr-TR" dirty="0"/>
              <a:t>ise farklı bir kavram. Mülteci olmak için başvuru yapan ve henüz bu hakkı kazanmayanlara sığınmacı deniyor.  Biz ise farklı bir anlamda kullanıyoruz.  Bizdeki sığınmacı tanımı ise 1994 </a:t>
            </a:r>
            <a:r>
              <a:rPr lang="tr-TR" dirty="0" smtClean="0"/>
              <a:t>İltica Yönetmeliği’nde </a:t>
            </a:r>
            <a:r>
              <a:rPr lang="tr-TR" dirty="0"/>
              <a:t>geçiyor ama </a:t>
            </a:r>
            <a:r>
              <a:rPr lang="tr-TR" dirty="0" smtClean="0"/>
              <a:t>uluslararası </a:t>
            </a:r>
            <a:r>
              <a:rPr lang="tr-TR" dirty="0"/>
              <a:t>literatüre uygun değil</a:t>
            </a:r>
            <a:r>
              <a:rPr lang="tr-TR" dirty="0" smtClean="0"/>
              <a:t>.</a:t>
            </a:r>
          </a:p>
          <a:p>
            <a:pPr algn="just"/>
            <a:endParaRPr lang="tr-TR" dirty="0" smtClean="0"/>
          </a:p>
          <a:p>
            <a:pPr algn="just"/>
            <a:r>
              <a:rPr lang="tr-TR" dirty="0" smtClean="0"/>
              <a:t>2013 yılında </a:t>
            </a:r>
            <a:r>
              <a:rPr lang="tr-TR" dirty="0"/>
              <a:t>6458 sayılı Y</a:t>
            </a:r>
            <a:r>
              <a:rPr lang="tr-TR" dirty="0" smtClean="0"/>
              <a:t>abancılar </a:t>
            </a:r>
            <a:r>
              <a:rPr lang="tr-TR" dirty="0"/>
              <a:t>ve </a:t>
            </a:r>
            <a:r>
              <a:rPr lang="tr-TR" dirty="0" smtClean="0"/>
              <a:t>Uluslararası Koruma kanunu yapılmıştır. Bu kanunda da Mülteci </a:t>
            </a:r>
            <a:r>
              <a:rPr lang="tr-TR" dirty="0"/>
              <a:t>yine </a:t>
            </a:r>
            <a:r>
              <a:rPr lang="tr-TR" dirty="0" smtClean="0"/>
              <a:t>Avrupalıları kapsayan bir tanıma sahiptir. Avrupa </a:t>
            </a:r>
            <a:r>
              <a:rPr lang="tr-TR" dirty="0"/>
              <a:t>dışından gelenler şartlı mülteci </a:t>
            </a:r>
            <a:r>
              <a:rPr lang="tr-TR" dirty="0" smtClean="0"/>
              <a:t>olmaktadır</a:t>
            </a:r>
            <a:r>
              <a:rPr lang="tr-TR" dirty="0"/>
              <a:t>. Bir diğer kavram </a:t>
            </a:r>
            <a:r>
              <a:rPr lang="tr-TR" dirty="0" smtClean="0"/>
              <a:t>İkincil </a:t>
            </a:r>
            <a:r>
              <a:rPr lang="tr-TR" dirty="0" err="1" smtClean="0"/>
              <a:t>Koruma’dır</a:t>
            </a:r>
            <a:r>
              <a:rPr lang="tr-TR" dirty="0" smtClean="0"/>
              <a:t>. </a:t>
            </a:r>
            <a:r>
              <a:rPr lang="tr-TR" dirty="0"/>
              <a:t>Tüm bu sayılan gruba girmeyip de ülkesine döndüğünde hayati </a:t>
            </a:r>
            <a:r>
              <a:rPr lang="tr-TR" dirty="0" smtClean="0"/>
              <a:t>tehlikede </a:t>
            </a:r>
            <a:r>
              <a:rPr lang="tr-TR" dirty="0"/>
              <a:t>olacak kişilere ikincil koruma denilen statü </a:t>
            </a:r>
            <a:r>
              <a:rPr lang="tr-TR" dirty="0" smtClean="0"/>
              <a:t>gelmiştir. </a:t>
            </a:r>
            <a:r>
              <a:rPr lang="tr-TR" dirty="0"/>
              <a:t>Fakat bunlar bireysel başvuru ile </a:t>
            </a:r>
            <a:r>
              <a:rPr lang="tr-TR" dirty="0" smtClean="0"/>
              <a:t>alınmaktadır. </a:t>
            </a:r>
            <a:r>
              <a:rPr lang="tr-TR" dirty="0"/>
              <a:t>Kitlesel hareketler için bu sayılanlar söz konusu değildir.  Kitlesel akın halinde gelen ancak bireysel başvuruda bulunamayanlar için  sadece Geçici Koruma Yönetmeliği çıkartılmıştır ve  Suriyeliler için geçerlidir. </a:t>
            </a:r>
          </a:p>
          <a:p>
            <a:endParaRPr lang="tr-TR" dirty="0"/>
          </a:p>
        </p:txBody>
      </p:sp>
    </p:spTree>
    <p:extLst>
      <p:ext uri="{BB962C8B-B14F-4D97-AF65-F5344CB8AC3E}">
        <p14:creationId xmlns:p14="http://schemas.microsoft.com/office/powerpoint/2010/main" val="3804202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9552" y="404664"/>
            <a:ext cx="8352928" cy="6186309"/>
          </a:xfrm>
          <a:prstGeom prst="rect">
            <a:avLst/>
          </a:prstGeom>
          <a:noFill/>
        </p:spPr>
        <p:txBody>
          <a:bodyPr wrap="square" rtlCol="0">
            <a:spAutoFit/>
          </a:bodyPr>
          <a:lstStyle/>
          <a:p>
            <a:pPr algn="just"/>
            <a:r>
              <a:rPr lang="tr-TR" dirty="0" smtClean="0"/>
              <a:t>Geçici Koruma Yönetmeliği’nde Suriyelilere tanınan hak </a:t>
            </a:r>
            <a:r>
              <a:rPr lang="tr-TR" dirty="0" smtClean="0"/>
              <a:t>ve </a:t>
            </a:r>
            <a:r>
              <a:rPr lang="tr-TR" dirty="0" smtClean="0"/>
              <a:t>yükümlülükler vardır. </a:t>
            </a:r>
            <a:r>
              <a:rPr lang="tr-TR" dirty="0" smtClean="0"/>
              <a:t>2016’da </a:t>
            </a:r>
            <a:r>
              <a:rPr lang="tr-TR" dirty="0" smtClean="0"/>
              <a:t>Suriyeliler iç </a:t>
            </a:r>
            <a:r>
              <a:rPr lang="tr-TR" dirty="0" smtClean="0"/>
              <a:t>piyasada çalışma iznine sahip </a:t>
            </a:r>
            <a:r>
              <a:rPr lang="tr-TR" dirty="0" smtClean="0"/>
              <a:t>olmasına rağmen 20.000 </a:t>
            </a:r>
            <a:r>
              <a:rPr lang="tr-TR" dirty="0" smtClean="0"/>
              <a:t>kişi </a:t>
            </a:r>
            <a:r>
              <a:rPr lang="tr-TR" dirty="0" smtClean="0"/>
              <a:t>çalışma izni </a:t>
            </a:r>
            <a:r>
              <a:rPr lang="tr-TR" dirty="0" smtClean="0"/>
              <a:t>almıştır</a:t>
            </a:r>
            <a:r>
              <a:rPr lang="tr-TR" dirty="0" smtClean="0"/>
              <a:t>. </a:t>
            </a:r>
            <a:r>
              <a:rPr lang="tr-TR" dirty="0" smtClean="0"/>
              <a:t>Tarım ve hayvancılıkta çalışanlar  ise valiliklerden çalışma izni muafiyet belgesi alarak </a:t>
            </a:r>
            <a:r>
              <a:rPr lang="tr-TR" dirty="0" smtClean="0"/>
              <a:t>çalışmaktalar. Çalışanlar 15- </a:t>
            </a:r>
            <a:r>
              <a:rPr lang="tr-TR" dirty="0" smtClean="0"/>
              <a:t>65 yaş arasında </a:t>
            </a:r>
            <a:r>
              <a:rPr lang="tr-TR" dirty="0" smtClean="0"/>
              <a:t>ve </a:t>
            </a:r>
            <a:r>
              <a:rPr lang="tr-TR" dirty="0" smtClean="0"/>
              <a:t>geri kalanı kayıt dışı. Bu kişiler asgari ücret altında çalıştırılamaz. Ama </a:t>
            </a:r>
            <a:r>
              <a:rPr lang="tr-TR" dirty="0" smtClean="0"/>
              <a:t>durum tam </a:t>
            </a:r>
            <a:r>
              <a:rPr lang="tr-TR" dirty="0" smtClean="0"/>
              <a:t>aksi. </a:t>
            </a:r>
            <a:r>
              <a:rPr lang="tr-TR" dirty="0" smtClean="0"/>
              <a:t>Genellikle Türklerin </a:t>
            </a:r>
            <a:r>
              <a:rPr lang="tr-TR" dirty="0" smtClean="0"/>
              <a:t>çalışmak </a:t>
            </a:r>
            <a:r>
              <a:rPr lang="tr-TR" dirty="0" smtClean="0"/>
              <a:t>istemediği </a:t>
            </a:r>
            <a:r>
              <a:rPr lang="tr-TR" dirty="0" smtClean="0"/>
              <a:t>işlerde </a:t>
            </a:r>
            <a:r>
              <a:rPr lang="tr-TR" dirty="0" smtClean="0"/>
              <a:t>çalışmaktalar. </a:t>
            </a:r>
            <a:r>
              <a:rPr lang="tr-TR" dirty="0" smtClean="0"/>
              <a:t>Yönetmeliğe rağmen Yaşam </a:t>
            </a:r>
            <a:r>
              <a:rPr lang="tr-TR" dirty="0" smtClean="0"/>
              <a:t>şartları ve sağlık şartları çok </a:t>
            </a:r>
            <a:r>
              <a:rPr lang="tr-TR" dirty="0" smtClean="0"/>
              <a:t>kötüdür. Çünkü yeterli sayıda ve nitelikte tercüman olmadığından iletişim </a:t>
            </a:r>
            <a:r>
              <a:rPr lang="tr-TR" dirty="0" smtClean="0"/>
              <a:t>eksikliği, dil problemi var</a:t>
            </a:r>
            <a:r>
              <a:rPr lang="tr-TR" dirty="0" smtClean="0"/>
              <a:t>.</a:t>
            </a:r>
          </a:p>
          <a:p>
            <a:pPr algn="just"/>
            <a:endParaRPr lang="tr-TR" dirty="0"/>
          </a:p>
          <a:p>
            <a:r>
              <a:rPr lang="tr-TR" dirty="0" smtClean="0"/>
              <a:t>Suriyeliler Hastanelerden </a:t>
            </a:r>
            <a:r>
              <a:rPr lang="tr-TR" dirty="0"/>
              <a:t>yeterli </a:t>
            </a:r>
            <a:r>
              <a:rPr lang="tr-TR" dirty="0" err="1"/>
              <a:t>psikososylal</a:t>
            </a:r>
            <a:r>
              <a:rPr lang="tr-TR" dirty="0"/>
              <a:t> destek alamıyorlar. </a:t>
            </a:r>
            <a:r>
              <a:rPr lang="tr-TR" dirty="0" smtClean="0"/>
              <a:t>hastanelerde 1</a:t>
            </a:r>
            <a:r>
              <a:rPr lang="tr-TR" dirty="0" smtClean="0"/>
              <a:t>. basamak sağlık hizmetlerinden faydalanamadıkları için direk </a:t>
            </a:r>
            <a:r>
              <a:rPr lang="tr-TR" dirty="0" smtClean="0"/>
              <a:t>acil servise yönlendiriliyorlar</a:t>
            </a:r>
            <a:r>
              <a:rPr lang="tr-TR" dirty="0" smtClean="0"/>
              <a:t>. </a:t>
            </a:r>
            <a:r>
              <a:rPr lang="tr-TR" dirty="0" smtClean="0"/>
              <a:t>Bu durum Halkta </a:t>
            </a:r>
            <a:r>
              <a:rPr lang="tr-TR" dirty="0" smtClean="0"/>
              <a:t>yanlış bir imaj ve tepki </a:t>
            </a:r>
            <a:r>
              <a:rPr lang="tr-TR" dirty="0" smtClean="0"/>
              <a:t>oluşturmakta. </a:t>
            </a:r>
          </a:p>
          <a:p>
            <a:endParaRPr lang="tr-TR" dirty="0"/>
          </a:p>
          <a:p>
            <a:r>
              <a:rPr lang="tr-TR" dirty="0" smtClean="0"/>
              <a:t>Eğitim </a:t>
            </a:r>
            <a:r>
              <a:rPr lang="tr-TR" dirty="0" smtClean="0"/>
              <a:t>ve tercüman </a:t>
            </a:r>
            <a:r>
              <a:rPr lang="tr-TR" dirty="0" smtClean="0"/>
              <a:t>şart olmasına rağmen  </a:t>
            </a:r>
            <a:r>
              <a:rPr lang="tr-TR" dirty="0" smtClean="0"/>
              <a:t>Göç idaresinde sınır dışı işlemleri için adli yardım bürosu avukat gönderiyor ancak tercüme </a:t>
            </a:r>
            <a:r>
              <a:rPr lang="tr-TR" dirty="0" smtClean="0"/>
              <a:t>sıkıntısı yaşanmakta. Bu konuda </a:t>
            </a:r>
            <a:r>
              <a:rPr lang="tr-TR" dirty="0" smtClean="0"/>
              <a:t>Sivil toplum kuruluşları </a:t>
            </a:r>
            <a:r>
              <a:rPr lang="tr-TR" dirty="0" smtClean="0"/>
              <a:t> </a:t>
            </a:r>
            <a:r>
              <a:rPr lang="tr-TR" dirty="0" smtClean="0"/>
              <a:t>yardımcı </a:t>
            </a:r>
            <a:r>
              <a:rPr lang="tr-TR" dirty="0" smtClean="0"/>
              <a:t>olmakta. </a:t>
            </a:r>
          </a:p>
          <a:p>
            <a:endParaRPr lang="tr-TR" dirty="0"/>
          </a:p>
          <a:p>
            <a:r>
              <a:rPr lang="tr-TR" dirty="0"/>
              <a:t>Ekonomik </a:t>
            </a:r>
            <a:r>
              <a:rPr lang="tr-TR" dirty="0" smtClean="0"/>
              <a:t>sebeplerden erken </a:t>
            </a:r>
            <a:r>
              <a:rPr lang="tr-TR" dirty="0" smtClean="0"/>
              <a:t>yaşta birden fazla evlilik yapanlar var. </a:t>
            </a:r>
            <a:r>
              <a:rPr lang="tr-TR" dirty="0" smtClean="0"/>
              <a:t>5.000-30.000 TL  </a:t>
            </a:r>
            <a:r>
              <a:rPr lang="tr-TR" dirty="0" smtClean="0"/>
              <a:t>arası başlık parası ile evlendiriyorlar. 2. eş olarak </a:t>
            </a:r>
            <a:r>
              <a:rPr lang="tr-TR" dirty="0" smtClean="0"/>
              <a:t>gelenler </a:t>
            </a:r>
            <a:r>
              <a:rPr lang="tr-TR" dirty="0" smtClean="0"/>
              <a:t>var </a:t>
            </a:r>
            <a:r>
              <a:rPr lang="tr-TR" dirty="0" smtClean="0"/>
              <a:t>ve genellikle  </a:t>
            </a:r>
            <a:r>
              <a:rPr lang="tr-TR" dirty="0" smtClean="0"/>
              <a:t>terk ediliyorlar. </a:t>
            </a:r>
            <a:r>
              <a:rPr lang="tr-TR" dirty="0" smtClean="0"/>
              <a:t>Bundan dolayı  Adli yardım bürosuna </a:t>
            </a:r>
            <a:r>
              <a:rPr lang="tr-TR" dirty="0" smtClean="0"/>
              <a:t>nafaka için başvuran çok kişi var.  </a:t>
            </a:r>
          </a:p>
          <a:p>
            <a:r>
              <a:rPr lang="tr-TR" dirty="0" smtClean="0"/>
              <a:t>Entegrasyon, barınma eğitim sağlık, dil sıkıntıları var. </a:t>
            </a:r>
          </a:p>
          <a:p>
            <a:endParaRPr lang="tr-TR" dirty="0"/>
          </a:p>
        </p:txBody>
      </p:sp>
    </p:spTree>
    <p:extLst>
      <p:ext uri="{BB962C8B-B14F-4D97-AF65-F5344CB8AC3E}">
        <p14:creationId xmlns:p14="http://schemas.microsoft.com/office/powerpoint/2010/main" val="93640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99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 y="3284984"/>
            <a:ext cx="9142290" cy="81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 y="4126434"/>
            <a:ext cx="9142290" cy="163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64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764704"/>
            <a:ext cx="8208912" cy="5909310"/>
          </a:xfrm>
          <a:prstGeom prst="rect">
            <a:avLst/>
          </a:prstGeom>
          <a:noFill/>
        </p:spPr>
        <p:txBody>
          <a:bodyPr wrap="square" rtlCol="0">
            <a:spAutoFit/>
          </a:bodyPr>
          <a:lstStyle/>
          <a:p>
            <a:r>
              <a:rPr lang="tr-TR" dirty="0"/>
              <a:t>3. ülkeye </a:t>
            </a:r>
            <a:r>
              <a:rPr lang="tr-TR" dirty="0" smtClean="0"/>
              <a:t>yerleştirme konusunda, alım yapmak  </a:t>
            </a:r>
            <a:r>
              <a:rPr lang="tr-TR" dirty="0"/>
              <a:t>tamamen o  3. ülkenin </a:t>
            </a:r>
            <a:r>
              <a:rPr lang="tr-TR" dirty="0" smtClean="0"/>
              <a:t>inisiyatifine kalmıştır. BMMYK sadece </a:t>
            </a:r>
            <a:r>
              <a:rPr lang="tr-TR" dirty="0"/>
              <a:t>hassas grupları </a:t>
            </a:r>
            <a:r>
              <a:rPr lang="tr-TR" dirty="0" smtClean="0"/>
              <a:t>( kadın, çocuk, engelli, muhalif, eşcinsel, </a:t>
            </a:r>
            <a:r>
              <a:rPr lang="tr-TR" dirty="0" err="1" smtClean="0"/>
              <a:t>vs</a:t>
            </a:r>
            <a:r>
              <a:rPr lang="tr-TR" dirty="0" smtClean="0"/>
              <a:t>) tespit </a:t>
            </a:r>
            <a:r>
              <a:rPr lang="tr-TR" dirty="0"/>
              <a:t>edip kotası olan ülkelere </a:t>
            </a:r>
            <a:r>
              <a:rPr lang="tr-TR" dirty="0" smtClean="0"/>
              <a:t>bildirmektedir. Ancak yine son kararı, bu kişileri alacak ülke vermektedir. Suriyeliler ise nereye </a:t>
            </a:r>
            <a:r>
              <a:rPr lang="tr-TR" dirty="0"/>
              <a:t>başvuracağız diye yanlış bir </a:t>
            </a:r>
            <a:r>
              <a:rPr lang="tr-TR" dirty="0" smtClean="0"/>
              <a:t>kanıdadır. </a:t>
            </a:r>
          </a:p>
          <a:p>
            <a:endParaRPr lang="tr-TR" dirty="0"/>
          </a:p>
          <a:p>
            <a:r>
              <a:rPr lang="tr-TR" dirty="0" smtClean="0"/>
              <a:t>Gönüllü </a:t>
            </a:r>
            <a:r>
              <a:rPr lang="tr-TR" dirty="0"/>
              <a:t>geri dönüş uygulaması </a:t>
            </a:r>
            <a:r>
              <a:rPr lang="tr-TR" dirty="0" smtClean="0"/>
              <a:t>yanlış uygulanmaktadır.  Suriyeliler Geri </a:t>
            </a:r>
            <a:r>
              <a:rPr lang="tr-TR" dirty="0"/>
              <a:t>gönderme merkezlerinde imzalatılan evrakları </a:t>
            </a:r>
            <a:r>
              <a:rPr lang="tr-TR" dirty="0" smtClean="0"/>
              <a:t>anlamamakta ve  </a:t>
            </a:r>
            <a:r>
              <a:rPr lang="tr-TR" dirty="0"/>
              <a:t>sınır dışı </a:t>
            </a:r>
            <a:r>
              <a:rPr lang="tr-TR" dirty="0" smtClean="0"/>
              <a:t>edilmektedir. Bu durum uluslararası antlaşmada ve </a:t>
            </a:r>
            <a:r>
              <a:rPr lang="tr-TR" dirty="0"/>
              <a:t>6458 sayılı kanunda </a:t>
            </a:r>
            <a:r>
              <a:rPr lang="tr-TR" dirty="0" smtClean="0"/>
              <a:t>yer alan Geri </a:t>
            </a:r>
            <a:r>
              <a:rPr lang="tr-TR" dirty="0"/>
              <a:t>göndermeme ilkesine </a:t>
            </a:r>
            <a:r>
              <a:rPr lang="tr-TR" dirty="0" smtClean="0"/>
              <a:t>aykırıdır. Kişiyi kanunen kendi </a:t>
            </a:r>
            <a:r>
              <a:rPr lang="tr-TR" dirty="0"/>
              <a:t>isteği dışında Ölüm, işkence, insanlık </a:t>
            </a:r>
            <a:r>
              <a:rPr lang="tr-TR" dirty="0" smtClean="0"/>
              <a:t>dışı </a:t>
            </a:r>
            <a:r>
              <a:rPr lang="tr-TR" dirty="0"/>
              <a:t>muamele tehlikesi olduğundan gönderemiyoruz. </a:t>
            </a:r>
            <a:endParaRPr lang="tr-TR" dirty="0" smtClean="0"/>
          </a:p>
          <a:p>
            <a:endParaRPr lang="tr-TR" dirty="0"/>
          </a:p>
          <a:p>
            <a:r>
              <a:rPr lang="tr-TR" dirty="0" err="1"/>
              <a:t>Aslolan</a:t>
            </a:r>
            <a:r>
              <a:rPr lang="tr-TR" dirty="0"/>
              <a:t>, </a:t>
            </a:r>
            <a:r>
              <a:rPr lang="tr-TR" dirty="0" smtClean="0"/>
              <a:t>Suriyelilerin entegre </a:t>
            </a:r>
            <a:r>
              <a:rPr lang="tr-TR" dirty="0"/>
              <a:t>olamadıkları </a:t>
            </a:r>
            <a:r>
              <a:rPr lang="tr-TR" dirty="0" smtClean="0"/>
              <a:t>takdirde, eğer </a:t>
            </a:r>
            <a:r>
              <a:rPr lang="tr-TR" dirty="0"/>
              <a:t>kendi ülkelerindeki karışıklık sona ererse, </a:t>
            </a:r>
            <a:r>
              <a:rPr lang="tr-TR" dirty="0" smtClean="0"/>
              <a:t>kendi iradeleriyle </a:t>
            </a:r>
            <a:r>
              <a:rPr lang="tr-TR" dirty="0"/>
              <a:t>geri </a:t>
            </a:r>
            <a:r>
              <a:rPr lang="tr-TR" dirty="0" smtClean="0"/>
              <a:t>gönderilmeleridir. </a:t>
            </a:r>
            <a:r>
              <a:rPr lang="tr-TR" dirty="0"/>
              <a:t>Yakın bir gelecekte </a:t>
            </a:r>
            <a:r>
              <a:rPr lang="tr-TR" dirty="0" smtClean="0"/>
              <a:t>Suriye’nin </a:t>
            </a:r>
            <a:r>
              <a:rPr lang="tr-TR" dirty="0"/>
              <a:t>durumu  iyileşmeyecek gibi gözüküyor. </a:t>
            </a:r>
            <a:r>
              <a:rPr lang="tr-TR" dirty="0" smtClean="0"/>
              <a:t>Anket sonuçlarına göre de  </a:t>
            </a:r>
            <a:r>
              <a:rPr lang="tr-TR" dirty="0"/>
              <a:t>%60’ı geri dönmek istemiyor. </a:t>
            </a:r>
            <a:endParaRPr lang="tr-TR" dirty="0" smtClean="0"/>
          </a:p>
          <a:p>
            <a:endParaRPr lang="tr-TR" dirty="0"/>
          </a:p>
          <a:p>
            <a:r>
              <a:rPr lang="tr-TR" dirty="0" smtClean="0"/>
              <a:t>Entegrasyon </a:t>
            </a:r>
            <a:r>
              <a:rPr lang="tr-TR" dirty="0"/>
              <a:t>için dil engeli </a:t>
            </a:r>
            <a:r>
              <a:rPr lang="tr-TR" dirty="0" smtClean="0"/>
              <a:t>aşılmalıdır. Bunun için ücretsiz </a:t>
            </a:r>
            <a:r>
              <a:rPr lang="tr-TR" dirty="0"/>
              <a:t>dil kursları </a:t>
            </a:r>
            <a:r>
              <a:rPr lang="tr-TR" dirty="0" smtClean="0"/>
              <a:t>olmasına rağmen  özellikle kadınlardan katılım yok denecek kadar azdır. Evler </a:t>
            </a:r>
            <a:r>
              <a:rPr lang="tr-TR" dirty="0"/>
              <a:t>çok kötü </a:t>
            </a:r>
            <a:r>
              <a:rPr lang="tr-TR" dirty="0" smtClean="0"/>
              <a:t>halde olup , </a:t>
            </a:r>
            <a:r>
              <a:rPr lang="tr-TR" dirty="0"/>
              <a:t>sağlıksız </a:t>
            </a:r>
            <a:r>
              <a:rPr lang="tr-TR" dirty="0" smtClean="0"/>
              <a:t>şartlarda aynı </a:t>
            </a:r>
            <a:r>
              <a:rPr lang="tr-TR" dirty="0"/>
              <a:t>evde birçok aile </a:t>
            </a:r>
            <a:r>
              <a:rPr lang="tr-TR" dirty="0" smtClean="0"/>
              <a:t>vardır.  </a:t>
            </a:r>
            <a:r>
              <a:rPr lang="tr-TR" dirty="0"/>
              <a:t>Ev sahipleri kirayı yüksek </a:t>
            </a:r>
            <a:r>
              <a:rPr lang="tr-TR" dirty="0" smtClean="0"/>
              <a:t>tuttuğundan Çocuktan </a:t>
            </a:r>
            <a:r>
              <a:rPr lang="tr-TR" dirty="0"/>
              <a:t>yaşlısına herkes </a:t>
            </a:r>
            <a:r>
              <a:rPr lang="tr-TR" dirty="0" smtClean="0"/>
              <a:t>çalışmakta veya dilenmekte.</a:t>
            </a:r>
            <a:endParaRPr lang="tr-TR" dirty="0"/>
          </a:p>
          <a:p>
            <a:endParaRPr lang="tr-TR" dirty="0"/>
          </a:p>
        </p:txBody>
      </p:sp>
    </p:spTree>
    <p:extLst>
      <p:ext uri="{BB962C8B-B14F-4D97-AF65-F5344CB8AC3E}">
        <p14:creationId xmlns:p14="http://schemas.microsoft.com/office/powerpoint/2010/main" val="133120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04" y="-28153"/>
            <a:ext cx="8928992" cy="5355312"/>
          </a:xfrm>
          <a:prstGeom prst="rect">
            <a:avLst/>
          </a:prstGeom>
          <a:noFill/>
        </p:spPr>
        <p:txBody>
          <a:bodyPr wrap="square" rtlCol="0">
            <a:spAutoFit/>
          </a:bodyPr>
          <a:lstStyle/>
          <a:p>
            <a:endParaRPr lang="tr-TR" dirty="0"/>
          </a:p>
          <a:p>
            <a:r>
              <a:rPr lang="tr-TR" dirty="0" smtClean="0"/>
              <a:t>Entegre </a:t>
            </a:r>
            <a:r>
              <a:rPr lang="tr-TR" dirty="0" smtClean="0"/>
              <a:t>olmalarını sağlamazsak </a:t>
            </a:r>
            <a:r>
              <a:rPr lang="tr-TR" dirty="0" smtClean="0"/>
              <a:t>kayıp bir nesil yetişiyor.  </a:t>
            </a:r>
            <a:r>
              <a:rPr lang="tr-TR" dirty="0" smtClean="0"/>
              <a:t>%50 si 15-65 yaş arası. </a:t>
            </a:r>
            <a:endParaRPr lang="tr-TR" dirty="0" smtClean="0"/>
          </a:p>
          <a:p>
            <a:endParaRPr lang="tr-TR" dirty="0"/>
          </a:p>
          <a:p>
            <a:r>
              <a:rPr lang="tr-TR" dirty="0" smtClean="0"/>
              <a:t>Durumu </a:t>
            </a:r>
            <a:r>
              <a:rPr lang="tr-TR" dirty="0" smtClean="0"/>
              <a:t>iyi olan, mesleği olanlar 3. ülkelere </a:t>
            </a:r>
            <a:r>
              <a:rPr lang="tr-TR" dirty="0" smtClean="0"/>
              <a:t>gitmekle birlikte, </a:t>
            </a:r>
            <a:r>
              <a:rPr lang="tr-TR" dirty="0" smtClean="0"/>
              <a:t>ülkemizde her mesleği de icra edemiyorlar.  Öğretmenler </a:t>
            </a:r>
            <a:r>
              <a:rPr lang="tr-TR" dirty="0" smtClean="0"/>
              <a:t>geçici </a:t>
            </a:r>
            <a:r>
              <a:rPr lang="tr-TR" dirty="0" smtClean="0"/>
              <a:t>eğitim merkezlerinde çalışıyor ama maaş almıyorlar. Doktorluk yapanlar da </a:t>
            </a:r>
            <a:r>
              <a:rPr lang="tr-TR" dirty="0"/>
              <a:t>S</a:t>
            </a:r>
            <a:r>
              <a:rPr lang="tr-TR" dirty="0" smtClean="0"/>
              <a:t>uriyelilere </a:t>
            </a:r>
            <a:r>
              <a:rPr lang="tr-TR" dirty="0" smtClean="0"/>
              <a:t>hizmet veren birimlerde çalışıyorlar. Barınma merkezlerinde </a:t>
            </a:r>
            <a:r>
              <a:rPr lang="tr-TR" dirty="0" smtClean="0"/>
              <a:t>ise </a:t>
            </a:r>
            <a:r>
              <a:rPr lang="tr-TR" dirty="0" smtClean="0"/>
              <a:t>aylık </a:t>
            </a:r>
            <a:r>
              <a:rPr lang="tr-TR" dirty="0" smtClean="0"/>
              <a:t>200-300 dolar ancak verilebiliyor. </a:t>
            </a:r>
            <a:endParaRPr lang="tr-TR" dirty="0" smtClean="0"/>
          </a:p>
          <a:p>
            <a:endParaRPr lang="tr-TR" dirty="0" smtClean="0"/>
          </a:p>
          <a:p>
            <a:r>
              <a:rPr lang="tr-TR" dirty="0" smtClean="0"/>
              <a:t>Yabancı ülkelerde durum </a:t>
            </a:r>
            <a:r>
              <a:rPr lang="tr-TR" dirty="0" smtClean="0"/>
              <a:t>farklıdır. Suriyeliler </a:t>
            </a:r>
            <a:r>
              <a:rPr lang="tr-TR" dirty="0" smtClean="0"/>
              <a:t>entegrasyon eğitiminden sonra istihdam ediliyorlar. Bizde ise kamptan çıkışlar </a:t>
            </a:r>
            <a:r>
              <a:rPr lang="tr-TR" dirty="0" smtClean="0"/>
              <a:t>yasak olup, çıkış izne tabidir. </a:t>
            </a:r>
            <a:r>
              <a:rPr lang="tr-TR" dirty="0"/>
              <a:t>İ</a:t>
            </a:r>
            <a:r>
              <a:rPr lang="tr-TR" dirty="0" smtClean="0"/>
              <a:t>ş bulanlar </a:t>
            </a:r>
            <a:r>
              <a:rPr lang="tr-TR" dirty="0" smtClean="0"/>
              <a:t>kampta </a:t>
            </a:r>
            <a:r>
              <a:rPr lang="tr-TR" dirty="0" smtClean="0"/>
              <a:t>kalamazlar. </a:t>
            </a:r>
            <a:r>
              <a:rPr lang="tr-TR" dirty="0" smtClean="0"/>
              <a:t>Kızılay </a:t>
            </a:r>
            <a:r>
              <a:rPr lang="tr-TR" dirty="0" smtClean="0"/>
              <a:t>Kart yoluyla  </a:t>
            </a:r>
            <a:r>
              <a:rPr lang="tr-TR" dirty="0" smtClean="0"/>
              <a:t>kişi başı 120 </a:t>
            </a:r>
            <a:r>
              <a:rPr lang="tr-TR" dirty="0" err="1" smtClean="0"/>
              <a:t>tl</a:t>
            </a:r>
            <a:r>
              <a:rPr lang="tr-TR" dirty="0" smtClean="0"/>
              <a:t> veriyor ama o da 800 bin kişide </a:t>
            </a:r>
            <a:r>
              <a:rPr lang="tr-TR" dirty="0" smtClean="0"/>
              <a:t>olup geçime yetmemektedir.</a:t>
            </a:r>
          </a:p>
          <a:p>
            <a:endParaRPr lang="tr-TR" dirty="0"/>
          </a:p>
          <a:p>
            <a:r>
              <a:rPr lang="tr-TR" dirty="0" smtClean="0"/>
              <a:t>Yabancılar ve </a:t>
            </a:r>
            <a:r>
              <a:rPr lang="tr-TR" dirty="0"/>
              <a:t>U</a:t>
            </a:r>
            <a:r>
              <a:rPr lang="tr-TR" dirty="0" smtClean="0"/>
              <a:t>luslararası </a:t>
            </a:r>
            <a:r>
              <a:rPr lang="tr-TR" dirty="0"/>
              <a:t>K</a:t>
            </a:r>
            <a:r>
              <a:rPr lang="tr-TR" dirty="0" smtClean="0"/>
              <a:t>oruma </a:t>
            </a:r>
            <a:r>
              <a:rPr lang="tr-TR" dirty="0"/>
              <a:t>K</a:t>
            </a:r>
            <a:r>
              <a:rPr lang="tr-TR" dirty="0" smtClean="0"/>
              <a:t>anunu’nda </a:t>
            </a:r>
            <a:r>
              <a:rPr lang="tr-TR" dirty="0" smtClean="0"/>
              <a:t>yargı yolları </a:t>
            </a:r>
            <a:r>
              <a:rPr lang="tr-TR" dirty="0" smtClean="0"/>
              <a:t>bellidir: </a:t>
            </a:r>
            <a:r>
              <a:rPr lang="tr-TR" dirty="0"/>
              <a:t>Güvenlik tehdidi , militanlık, işlediği suç karşılığında ceza alma , yasadışı para kazanırsa vs. durumlarda sınır </a:t>
            </a:r>
            <a:r>
              <a:rPr lang="tr-TR" dirty="0" smtClean="0"/>
              <a:t>dışı kararı </a:t>
            </a:r>
            <a:r>
              <a:rPr lang="tr-TR" dirty="0" smtClean="0"/>
              <a:t>alınabilmektedir.  Baro </a:t>
            </a:r>
            <a:r>
              <a:rPr lang="tr-TR" dirty="0" smtClean="0"/>
              <a:t>adli yardım  kapsamında sınır dışı edilmek istenen </a:t>
            </a:r>
            <a:r>
              <a:rPr lang="tr-TR" dirty="0" smtClean="0"/>
              <a:t>insanlara, </a:t>
            </a:r>
            <a:r>
              <a:rPr lang="tr-TR" dirty="0"/>
              <a:t>geri dönünce ölüm ihtimali </a:t>
            </a:r>
            <a:r>
              <a:rPr lang="tr-TR" dirty="0" smtClean="0"/>
              <a:t>olduğundan yardım </a:t>
            </a:r>
            <a:r>
              <a:rPr lang="tr-TR" dirty="0" smtClean="0"/>
              <a:t>ediyor. </a:t>
            </a:r>
            <a:r>
              <a:rPr lang="tr-TR" dirty="0" smtClean="0"/>
              <a:t>Sadece </a:t>
            </a:r>
            <a:r>
              <a:rPr lang="tr-TR" dirty="0"/>
              <a:t>Suriyeliler değil, İranlılar da bu kapsamda olup aralarında gazeteciler, din değiştirmiş, muhalif, eşcinsel olanlar vardır. </a:t>
            </a:r>
          </a:p>
          <a:p>
            <a:endParaRPr lang="tr-TR" dirty="0" smtClean="0"/>
          </a:p>
        </p:txBody>
      </p:sp>
    </p:spTree>
    <p:extLst>
      <p:ext uri="{BB962C8B-B14F-4D97-AF65-F5344CB8AC3E}">
        <p14:creationId xmlns:p14="http://schemas.microsoft.com/office/powerpoint/2010/main" val="1786344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476672"/>
            <a:ext cx="8712968" cy="4247317"/>
          </a:xfrm>
          <a:prstGeom prst="rect">
            <a:avLst/>
          </a:prstGeom>
          <a:noFill/>
        </p:spPr>
        <p:txBody>
          <a:bodyPr wrap="square" rtlCol="0">
            <a:spAutoFit/>
          </a:bodyPr>
          <a:lstStyle/>
          <a:p>
            <a:r>
              <a:rPr lang="tr-TR" dirty="0"/>
              <a:t>6458 sayılı kanuna göre  sınır dışı etme kararına karşı idare mahkemesine başvurulabiliyor. Dava sonuçlanana kadar sınır dışı edilemiyordu, ancak bir KHK ile, terörist, terör destekçisi, terör finansman destekçisi </a:t>
            </a:r>
            <a:r>
              <a:rPr lang="tr-TR" dirty="0" err="1"/>
              <a:t>vs</a:t>
            </a:r>
            <a:r>
              <a:rPr lang="tr-TR" dirty="0"/>
              <a:t> ilişkileri varsa kişi varsa sınır dışı edilebiliyor.  Ancak yasayı KHK ile değiştirmenin ne kadar doğru olduğu anayasal açıdan </a:t>
            </a:r>
            <a:r>
              <a:rPr lang="tr-TR" dirty="0" smtClean="0"/>
              <a:t>tartışmalıdır. </a:t>
            </a:r>
            <a:r>
              <a:rPr lang="tr-TR" dirty="0" smtClean="0"/>
              <a:t>Çünkü </a:t>
            </a:r>
            <a:r>
              <a:rPr lang="tr-TR" dirty="0" smtClean="0"/>
              <a:t>uluslararası antlaşmalar yasaların </a:t>
            </a:r>
            <a:r>
              <a:rPr lang="tr-TR" dirty="0" smtClean="0"/>
              <a:t>üzerindedir. Bu duruma</a:t>
            </a:r>
            <a:r>
              <a:rPr lang="tr-TR" dirty="0" smtClean="0"/>
              <a:t> </a:t>
            </a:r>
            <a:r>
              <a:rPr lang="tr-TR" dirty="0"/>
              <a:t>karşı barodan atanan avukatlar </a:t>
            </a:r>
            <a:r>
              <a:rPr lang="tr-TR" dirty="0"/>
              <a:t>A</a:t>
            </a:r>
            <a:r>
              <a:rPr lang="tr-TR" dirty="0" smtClean="0"/>
              <a:t>nayasa </a:t>
            </a:r>
            <a:r>
              <a:rPr lang="tr-TR" dirty="0" smtClean="0"/>
              <a:t>M</a:t>
            </a:r>
            <a:r>
              <a:rPr lang="tr-TR" dirty="0" smtClean="0"/>
              <a:t>ahkemesi’ne başvuruyor. Çünkü </a:t>
            </a:r>
            <a:r>
              <a:rPr lang="tr-TR" dirty="0" err="1" smtClean="0"/>
              <a:t>sınırdışı</a:t>
            </a:r>
            <a:r>
              <a:rPr lang="tr-TR" dirty="0" smtClean="0"/>
              <a:t> edilen kişinin ölüm ihtimali yüksek. </a:t>
            </a:r>
            <a:r>
              <a:rPr lang="tr-TR" dirty="0" smtClean="0"/>
              <a:t>İdare </a:t>
            </a:r>
            <a:r>
              <a:rPr lang="tr-TR" dirty="0" err="1"/>
              <a:t>mehkemesinden</a:t>
            </a:r>
            <a:r>
              <a:rPr lang="tr-TR" dirty="0"/>
              <a:t> de olumlu sonuç çıkmazsa Anayasa </a:t>
            </a:r>
            <a:r>
              <a:rPr lang="tr-TR" dirty="0" err="1"/>
              <a:t>Mahemesi’nde</a:t>
            </a:r>
            <a:r>
              <a:rPr lang="tr-TR" dirty="0"/>
              <a:t> bireysel başvuru yoluna gidiliyor. Anayasa Mahkemesi ciddi bir durumda çabuk karar vererek göç eden kişinin sınır dışı edilmesini önlüyor.</a:t>
            </a:r>
          </a:p>
          <a:p>
            <a:endParaRPr lang="tr-TR" dirty="0" smtClean="0"/>
          </a:p>
          <a:p>
            <a:endParaRPr lang="tr-TR" dirty="0" smtClean="0"/>
          </a:p>
          <a:p>
            <a:r>
              <a:rPr lang="tr-TR" dirty="0" smtClean="0"/>
              <a:t>Suriyelilere karşı </a:t>
            </a:r>
            <a:r>
              <a:rPr lang="tr-TR" dirty="0" smtClean="0"/>
              <a:t>İdari </a:t>
            </a:r>
            <a:r>
              <a:rPr lang="tr-TR" dirty="0"/>
              <a:t>G</a:t>
            </a:r>
            <a:r>
              <a:rPr lang="tr-TR" dirty="0" smtClean="0"/>
              <a:t>özetim </a:t>
            </a:r>
            <a:r>
              <a:rPr lang="tr-TR" dirty="0" smtClean="0"/>
              <a:t>kararı verilebiliyor. Geri gönderme merkezinde uzun süreli tutulabiliyorlar. Sulh </a:t>
            </a:r>
            <a:r>
              <a:rPr lang="tr-TR" dirty="0"/>
              <a:t>C</a:t>
            </a:r>
            <a:r>
              <a:rPr lang="tr-TR" dirty="0" smtClean="0"/>
              <a:t>eza </a:t>
            </a:r>
            <a:r>
              <a:rPr lang="tr-TR" dirty="0" smtClean="0"/>
              <a:t>M</a:t>
            </a:r>
            <a:r>
              <a:rPr lang="tr-TR" dirty="0" smtClean="0"/>
              <a:t>ahkemesi’nde bu karara </a:t>
            </a:r>
            <a:r>
              <a:rPr lang="tr-TR" dirty="0" smtClean="0"/>
              <a:t>itiraz edilebiliyor. </a:t>
            </a:r>
            <a:endParaRPr lang="tr-TR" dirty="0" smtClean="0"/>
          </a:p>
          <a:p>
            <a:endParaRPr lang="tr-TR" dirty="0"/>
          </a:p>
          <a:p>
            <a:endParaRPr lang="tr-TR" dirty="0"/>
          </a:p>
        </p:txBody>
      </p:sp>
    </p:spTree>
    <p:extLst>
      <p:ext uri="{BB962C8B-B14F-4D97-AF65-F5344CB8AC3E}">
        <p14:creationId xmlns:p14="http://schemas.microsoft.com/office/powerpoint/2010/main" val="176720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0"/>
            <a:ext cx="8568952" cy="5355312"/>
          </a:xfrm>
          <a:prstGeom prst="rect">
            <a:avLst/>
          </a:prstGeom>
          <a:noFill/>
        </p:spPr>
        <p:txBody>
          <a:bodyPr wrap="square" rtlCol="0">
            <a:spAutoFit/>
          </a:bodyPr>
          <a:lstStyle/>
          <a:p>
            <a:r>
              <a:rPr lang="tr-TR" dirty="0" smtClean="0"/>
              <a:t>Çalışma Soruları</a:t>
            </a:r>
            <a:endParaRPr lang="tr-TR" dirty="0"/>
          </a:p>
          <a:p>
            <a:r>
              <a:rPr lang="tr-TR" dirty="0" smtClean="0"/>
              <a:t>1- Sağlık Mesleği Mensuplarının zorunlu tanıklığı hakkında bilgi veriniz.</a:t>
            </a:r>
          </a:p>
          <a:p>
            <a:r>
              <a:rPr lang="tr-TR" dirty="0" smtClean="0"/>
              <a:t>2-Gizli Tanık hakkında bilgi veriniz.</a:t>
            </a:r>
          </a:p>
          <a:p>
            <a:r>
              <a:rPr lang="tr-TR" dirty="0" smtClean="0"/>
              <a:t>3-cezaevi Hekimlerinin uyması gereken ilkeleri sayınız.</a:t>
            </a:r>
          </a:p>
          <a:p>
            <a:r>
              <a:rPr lang="tr-TR" dirty="0" smtClean="0"/>
              <a:t>4-cezaevi yaşantısının mahkumlar açısından psikolojik sonuçları hakkında bilgi veriniz.</a:t>
            </a:r>
          </a:p>
          <a:p>
            <a:r>
              <a:rPr lang="tr-TR" dirty="0" smtClean="0"/>
              <a:t>5-Birleşmiş Milletlerin kabul ettiği Mahpusların Islahı İçin Standartları sayınız</a:t>
            </a:r>
          </a:p>
          <a:p>
            <a:r>
              <a:rPr lang="tr-TR" dirty="0" smtClean="0"/>
              <a:t>6-Cezaevlerinin koruma, kontrol ve idame işlevlerini tanımlayınız.</a:t>
            </a:r>
          </a:p>
          <a:p>
            <a:r>
              <a:rPr lang="tr-TR" dirty="0" smtClean="0"/>
              <a:t>7-Birleşmiş Milletler Minimum Cezaevi Standart Kuralları ve Avrupa Konseyi Cezaevi Kurallarında tutuklu ve hükümlülerin fiziki koşulları nasıl sayılmıştır ?</a:t>
            </a:r>
          </a:p>
          <a:p>
            <a:r>
              <a:rPr lang="tr-TR" dirty="0" smtClean="0"/>
              <a:t>8-Czaevleri kendi içinde nasıl bir alt kültür yaratır anlatınız.</a:t>
            </a:r>
          </a:p>
          <a:p>
            <a:r>
              <a:rPr lang="tr-TR" dirty="0" smtClean="0"/>
              <a:t>9-Hükümlülerin gözlemi hangi esaslara göre yapılır? Gözlem sonrası hükümlülerin gruplandırma kıstasları nelerdir?  sayınız.</a:t>
            </a:r>
          </a:p>
          <a:p>
            <a:r>
              <a:rPr lang="tr-TR" dirty="0" smtClean="0"/>
              <a:t>10- Cezaevlerindeki İntiharların Sebepleri nelerdir?</a:t>
            </a:r>
          </a:p>
          <a:p>
            <a:r>
              <a:rPr lang="tr-TR" dirty="0" smtClean="0"/>
              <a:t>11-Açlık grevi ve ölüm orucunun amacı nedir? Zorla besleme ve tıbbi müdahale ne şekilde gerçekleşir?</a:t>
            </a:r>
          </a:p>
          <a:p>
            <a:r>
              <a:rPr lang="tr-TR" dirty="0" smtClean="0"/>
              <a:t>12- Cezaevlerinde tedavinin reddi hangi şartlarda geçersizdir?</a:t>
            </a:r>
          </a:p>
          <a:p>
            <a:r>
              <a:rPr lang="tr-TR" dirty="0" smtClean="0"/>
              <a:t>13-Suç ve suçlu ile ilgili politikaları 2 başlı altında inceleyiniz.</a:t>
            </a:r>
          </a:p>
          <a:p>
            <a:r>
              <a:rPr lang="tr-TR" dirty="0" smtClean="0"/>
              <a:t>14-İnsan Hakları Modeline göre suçlu rehabilitasyonunda kullanılacak haklar hangileridir?</a:t>
            </a:r>
          </a:p>
          <a:p>
            <a:r>
              <a:rPr lang="tr-TR" dirty="0" smtClean="0"/>
              <a:t>15-Mağdur tipolojisine göre mağdur tiplerini sayınız. İkisini açıklayınız.</a:t>
            </a:r>
            <a:endParaRPr lang="tr-TR" dirty="0"/>
          </a:p>
        </p:txBody>
      </p:sp>
    </p:spTree>
    <p:extLst>
      <p:ext uri="{BB962C8B-B14F-4D97-AF65-F5344CB8AC3E}">
        <p14:creationId xmlns:p14="http://schemas.microsoft.com/office/powerpoint/2010/main" val="4009740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188640"/>
            <a:ext cx="8712968" cy="3693319"/>
          </a:xfrm>
          <a:prstGeom prst="rect">
            <a:avLst/>
          </a:prstGeom>
          <a:noFill/>
        </p:spPr>
        <p:txBody>
          <a:bodyPr wrap="square" rtlCol="0">
            <a:spAutoFit/>
          </a:bodyPr>
          <a:lstStyle/>
          <a:p>
            <a:r>
              <a:rPr lang="tr-TR" dirty="0" smtClean="0"/>
              <a:t>16- </a:t>
            </a:r>
            <a:r>
              <a:rPr lang="tr-TR" dirty="0" err="1" smtClean="0"/>
              <a:t>Mağdurtiyeti</a:t>
            </a:r>
            <a:r>
              <a:rPr lang="tr-TR" dirty="0" smtClean="0"/>
              <a:t> arttırıcı faktörleri sayarak ikisini açıklayınız.</a:t>
            </a:r>
          </a:p>
          <a:p>
            <a:r>
              <a:rPr lang="tr-TR" dirty="0" smtClean="0"/>
              <a:t>17-Yargıcın tarafsızlığı kaç çeşittir? 2 tanesini açıklayınız.</a:t>
            </a:r>
          </a:p>
          <a:p>
            <a:r>
              <a:rPr lang="tr-TR" dirty="0" smtClean="0"/>
              <a:t>18-Yargıçta olması gereken nitelikler nelerdir ? Sadece sayınız.</a:t>
            </a:r>
          </a:p>
          <a:p>
            <a:r>
              <a:rPr lang="tr-TR" dirty="0" smtClean="0"/>
              <a:t>19-Yargıcın nesnelliğini destekleyen halleri sayarak ikisini açıklayınız.</a:t>
            </a:r>
          </a:p>
          <a:p>
            <a:r>
              <a:rPr lang="tr-TR" dirty="0" smtClean="0"/>
              <a:t>20-ADLİ Tıp Kurumu’nun görevlerini sayınız.</a:t>
            </a:r>
          </a:p>
          <a:p>
            <a:r>
              <a:rPr lang="tr-TR" dirty="0" smtClean="0"/>
              <a:t>21-işyurtlarının amacı hakkında bilgi vererek hedeflerini sayınız.</a:t>
            </a:r>
          </a:p>
          <a:p>
            <a:r>
              <a:rPr lang="tr-TR" dirty="0" smtClean="0"/>
              <a:t>22-işyurtlarındaki zorunlu olan ve zorunlu olmayan programları sayınız.</a:t>
            </a:r>
          </a:p>
          <a:p>
            <a:r>
              <a:rPr lang="tr-TR" dirty="0" smtClean="0"/>
              <a:t>23-adalet psikolojisinin günlük hayatta kullanıldığı alanlar nelerdir sayınız.</a:t>
            </a:r>
          </a:p>
          <a:p>
            <a:r>
              <a:rPr lang="tr-TR" dirty="0" smtClean="0"/>
              <a:t>24- Tıbbi uygulama hatasını tanımlayınız.</a:t>
            </a:r>
          </a:p>
          <a:p>
            <a:r>
              <a:rPr lang="tr-TR" dirty="0" smtClean="0"/>
              <a:t>25-adli raporun düzenlenmesinde hangi hususlar dikkate alınır, sayınız.</a:t>
            </a:r>
          </a:p>
          <a:p>
            <a:r>
              <a:rPr lang="tr-TR" dirty="0" smtClean="0"/>
              <a:t>26-Mülteci Hukuku Konferans Notlarına dayanarak , güncel durum hakkında 1 paragraflık bilgi veriniz. ( </a:t>
            </a:r>
            <a:r>
              <a:rPr lang="tr-TR" smtClean="0"/>
              <a:t>zorunlu soru)</a:t>
            </a:r>
            <a:endParaRPr lang="tr-TR" dirty="0" smtClean="0"/>
          </a:p>
          <a:p>
            <a:endParaRPr lang="tr-TR" dirty="0"/>
          </a:p>
        </p:txBody>
      </p:sp>
    </p:spTree>
    <p:extLst>
      <p:ext uri="{BB962C8B-B14F-4D97-AF65-F5344CB8AC3E}">
        <p14:creationId xmlns:p14="http://schemas.microsoft.com/office/powerpoint/2010/main" val="111621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44000" cy="407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05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2" y="260648"/>
            <a:ext cx="9073008" cy="328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61" y="3717032"/>
            <a:ext cx="9073008" cy="250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73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24"/>
            <a:ext cx="9144000" cy="344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26170"/>
            <a:ext cx="7432226" cy="144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37" y="4964058"/>
            <a:ext cx="9050125" cy="15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12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7" y="260647"/>
            <a:ext cx="7007905" cy="75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1" y="1268760"/>
            <a:ext cx="8944571" cy="439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36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16113" cy="263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3105"/>
            <a:ext cx="9008608" cy="311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81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 y="259849"/>
            <a:ext cx="9143287" cy="228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 y="2462998"/>
            <a:ext cx="9143288" cy="208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85" y="4506166"/>
            <a:ext cx="8730939" cy="231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6384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1403</Words>
  <Application>Microsoft Office PowerPoint</Application>
  <PresentationFormat>Ekran Gösterisi (4:3)</PresentationFormat>
  <Paragraphs>76</Paragraphs>
  <Slides>34</Slides>
  <Notes>2</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34</vt:i4>
      </vt:variant>
    </vt:vector>
  </HeadingPairs>
  <TitlesOfParts>
    <vt:vector size="37" baseType="lpstr">
      <vt:lpstr>Arial</vt:lpstr>
      <vt:lpstr>Calibri</vt:lpstr>
      <vt:lpstr>Ofis Teması</vt:lpstr>
      <vt:lpstr>ADALET PSİKOLOJİSİ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PSİKOLOJİSİ</dc:title>
  <dc:creator>Hasan Basri OZKAN</dc:creator>
  <cp:lastModifiedBy>Hasan Basri Özkan</cp:lastModifiedBy>
  <cp:revision>35</cp:revision>
  <dcterms:created xsi:type="dcterms:W3CDTF">2017-09-27T07:16:31Z</dcterms:created>
  <dcterms:modified xsi:type="dcterms:W3CDTF">2017-12-28T20:39:35Z</dcterms:modified>
</cp:coreProperties>
</file>