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2" r:id="rId1"/>
  </p:sldMasterIdLst>
  <p:sldIdLst>
    <p:sldId id="28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12192000" cy="6858000"/>
  <p:notesSz cx="12192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60" y="5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0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838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546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6677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C00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51828" y="1718759"/>
            <a:ext cx="4800600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7329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0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67357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05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7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232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855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561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98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98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451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5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9400" y="1524000"/>
            <a:ext cx="70866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dirty="0"/>
              <a:t>HALK</a:t>
            </a:r>
            <a:r>
              <a:rPr sz="6000" spc="-20" dirty="0"/>
              <a:t> </a:t>
            </a:r>
            <a:r>
              <a:rPr sz="6000" spc="-10" dirty="0"/>
              <a:t>SAĞLIĞI</a:t>
            </a:r>
            <a:endParaRPr sz="6000" dirty="0"/>
          </a:p>
        </p:txBody>
      </p:sp>
      <p:sp>
        <p:nvSpPr>
          <p:cNvPr id="3" name="object 3"/>
          <p:cNvSpPr txBox="1"/>
          <p:nvPr/>
        </p:nvSpPr>
        <p:spPr>
          <a:xfrm>
            <a:off x="3962400" y="5257800"/>
            <a:ext cx="4389883" cy="412934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175" marR="0" lvl="0" indent="0" algn="ctr" defTabSz="914400" eaLnBrk="1" fontAlgn="auto" latinLnBrk="0" hangingPunct="1">
              <a:lnSpc>
                <a:spcPct val="100000"/>
              </a:lnSpc>
              <a:spcBef>
                <a:spcPts val="8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ÖĞR. GÖR. ŞEYDA ÇAVMAK</a:t>
            </a:r>
            <a:endParaRPr kumimoji="0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739788" y="3287476"/>
            <a:ext cx="7086600" cy="56682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j-ea"/>
                <a:cs typeface="+mj-cs"/>
              </a:rPr>
              <a:t>Halk</a:t>
            </a:r>
            <a:r>
              <a:rPr kumimoji="0" lang="tr-TR" sz="36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j-ea"/>
                <a:cs typeface="+mj-cs"/>
              </a:rPr>
              <a:t> </a:t>
            </a:r>
            <a:r>
              <a:rPr kumimoji="0" lang="tr-TR" sz="36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j-ea"/>
                <a:cs typeface="+mj-cs"/>
              </a:rPr>
              <a:t>Sağlığı</a:t>
            </a:r>
            <a:r>
              <a:rPr kumimoji="0" lang="tr-TR" sz="3600" b="0" i="0" u="none" strike="noStrike" kern="1200" cap="none" spc="-1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j-ea"/>
                <a:cs typeface="+mj-cs"/>
              </a:rPr>
              <a:t> Temel Kavramlar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34413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799" y="304800"/>
            <a:ext cx="10817861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>
                <a:solidFill>
                  <a:srgbClr val="C00000"/>
                </a:solidFill>
              </a:rPr>
              <a:t>Sosyal</a:t>
            </a:r>
            <a:r>
              <a:rPr spc="-20" dirty="0">
                <a:solidFill>
                  <a:srgbClr val="C00000"/>
                </a:solidFill>
              </a:rPr>
              <a:t> </a:t>
            </a:r>
            <a:r>
              <a:rPr dirty="0">
                <a:solidFill>
                  <a:srgbClr val="C00000"/>
                </a:solidFill>
              </a:rPr>
              <a:t>hekimliğin</a:t>
            </a:r>
            <a:r>
              <a:rPr spc="-15" dirty="0">
                <a:solidFill>
                  <a:srgbClr val="C00000"/>
                </a:solidFill>
              </a:rPr>
              <a:t> </a:t>
            </a:r>
            <a:r>
              <a:rPr spc="-10" dirty="0">
                <a:solidFill>
                  <a:srgbClr val="C00000"/>
                </a:solidFill>
              </a:rPr>
              <a:t>kapsadığı</a:t>
            </a:r>
            <a:r>
              <a:rPr spc="-20" dirty="0">
                <a:solidFill>
                  <a:srgbClr val="C00000"/>
                </a:solidFill>
              </a:rPr>
              <a:t> </a:t>
            </a:r>
            <a:r>
              <a:rPr spc="-5" dirty="0">
                <a:solidFill>
                  <a:srgbClr val="C00000"/>
                </a:solidFill>
              </a:rPr>
              <a:t>Hizmetler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2715" y="1066800"/>
            <a:ext cx="11430001" cy="4807726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065" marR="706755" algn="just">
              <a:lnSpc>
                <a:spcPct val="150000"/>
              </a:lnSpc>
              <a:spcBef>
                <a:spcPts val="730"/>
              </a:spcBef>
              <a:tabLst>
                <a:tab pos="24193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Alan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araştırmaları, olgu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incelemeleri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istatistik bilgilerden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yararlanılarak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sağlığı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etkileyen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oluşumuna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açan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soyal </a:t>
            </a:r>
            <a:r>
              <a:rPr sz="2400" spc="-5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etmenleri</a:t>
            </a: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ortaya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çıkarma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hizmetleri,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 marR="281940" algn="just">
              <a:lnSpc>
                <a:spcPct val="150000"/>
              </a:lnSpc>
              <a:spcBef>
                <a:spcPts val="994"/>
              </a:spcBef>
              <a:tabLst>
                <a:tab pos="24193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Hekimlikle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varolan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karşılıklı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ilişkileri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inceleyen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hekimliğin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topluma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sorumluluğunu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gözönüne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alarak, sağlığı olumsuz </a:t>
            </a:r>
            <a:r>
              <a:rPr sz="2400" spc="-5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yönde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etkileyen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sorunları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sorunların düzeltilmesi hususunda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gerekli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önlemleri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belirten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tıbbi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sosyoloji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hizmetleri,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 algn="just">
              <a:lnSpc>
                <a:spcPct val="150000"/>
              </a:lnSpc>
              <a:spcBef>
                <a:spcPts val="385"/>
              </a:spcBef>
              <a:tabLst>
                <a:tab pos="24193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psikoloji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psikiyatri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hizmetleri,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 algn="just">
              <a:lnSpc>
                <a:spcPct val="150000"/>
              </a:lnSpc>
              <a:spcBef>
                <a:spcPts val="375"/>
              </a:spcBef>
              <a:tabLst>
                <a:tab pos="24193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sigorta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hizmetleriyle</a:t>
            </a: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sağlığının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sosyal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yönlerine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ilişkin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hizmetleri</a:t>
            </a:r>
            <a:r>
              <a:rPr sz="24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kapsar.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85659" algn="just">
              <a:lnSpc>
                <a:spcPct val="150000"/>
              </a:lnSpc>
              <a:spcBef>
                <a:spcPts val="370"/>
              </a:spcBef>
            </a:pPr>
            <a:r>
              <a:rPr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Grundy</a:t>
            </a:r>
            <a:r>
              <a:rPr sz="2400" spc="-6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spc="-4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Makckintosh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82254"/>
            <a:ext cx="9827261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70" dirty="0">
                <a:solidFill>
                  <a:srgbClr val="C00000"/>
                </a:solidFill>
              </a:rPr>
              <a:t>Toplum</a:t>
            </a:r>
            <a:r>
              <a:rPr spc="-55" dirty="0">
                <a:solidFill>
                  <a:srgbClr val="C00000"/>
                </a:solidFill>
              </a:rPr>
              <a:t> </a:t>
            </a:r>
            <a:r>
              <a:rPr spc="-5" dirty="0">
                <a:solidFill>
                  <a:srgbClr val="C00000"/>
                </a:solidFill>
              </a:rPr>
              <a:t>Hekimliği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609600" y="1752601"/>
            <a:ext cx="10972800" cy="357117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9235" algn="just">
              <a:lnSpc>
                <a:spcPct val="150000"/>
              </a:lnSpc>
              <a:spcBef>
                <a:spcPts val="775"/>
              </a:spcBef>
              <a:buFont typeface="Arial MT"/>
              <a:buChar char="•"/>
              <a:tabLst>
                <a:tab pos="241935" algn="l"/>
              </a:tabLst>
            </a:pPr>
            <a:r>
              <a:rPr spc="-5" dirty="0"/>
              <a:t>İlk</a:t>
            </a:r>
            <a:r>
              <a:rPr dirty="0"/>
              <a:t> </a:t>
            </a:r>
            <a:r>
              <a:rPr spc="-30" dirty="0"/>
              <a:t>defa</a:t>
            </a:r>
            <a:r>
              <a:rPr dirty="0"/>
              <a:t> </a:t>
            </a:r>
            <a:r>
              <a:rPr spc="-5" dirty="0"/>
              <a:t>1956</a:t>
            </a:r>
            <a:r>
              <a:rPr spc="35" dirty="0"/>
              <a:t> </a:t>
            </a:r>
            <a:r>
              <a:rPr spc="-5" dirty="0"/>
              <a:t>da</a:t>
            </a:r>
            <a:r>
              <a:rPr spc="10" dirty="0"/>
              <a:t> </a:t>
            </a:r>
            <a:r>
              <a:rPr spc="-5" dirty="0"/>
              <a:t>DSÖ</a:t>
            </a:r>
            <a:r>
              <a:rPr spc="5" dirty="0"/>
              <a:t> </a:t>
            </a:r>
            <a:r>
              <a:rPr spc="-15" dirty="0"/>
              <a:t>toplantısında</a:t>
            </a:r>
            <a:r>
              <a:rPr spc="55" dirty="0"/>
              <a:t> </a:t>
            </a:r>
            <a:r>
              <a:rPr spc="-15" dirty="0"/>
              <a:t>kullanıldı.</a:t>
            </a:r>
          </a:p>
          <a:p>
            <a:pPr marL="241300" marR="154940" indent="-229235" algn="just">
              <a:lnSpc>
                <a:spcPct val="150000"/>
              </a:lnSpc>
              <a:spcBef>
                <a:spcPts val="1015"/>
              </a:spcBef>
              <a:buFont typeface="Arial MT"/>
              <a:buChar char="•"/>
              <a:tabLst>
                <a:tab pos="241935" algn="l"/>
              </a:tabLst>
            </a:pPr>
            <a:r>
              <a:rPr spc="-30" dirty="0"/>
              <a:t>Toplulukların</a:t>
            </a:r>
            <a:r>
              <a:rPr spc="40" dirty="0"/>
              <a:t> </a:t>
            </a:r>
            <a:r>
              <a:rPr spc="-10" dirty="0"/>
              <a:t>sağlık</a:t>
            </a:r>
            <a:r>
              <a:rPr spc="5" dirty="0"/>
              <a:t> </a:t>
            </a:r>
            <a:r>
              <a:rPr spc="-10" dirty="0"/>
              <a:t>sorunlarının</a:t>
            </a:r>
            <a:r>
              <a:rPr spc="55" dirty="0"/>
              <a:t> </a:t>
            </a:r>
            <a:r>
              <a:rPr spc="-10" dirty="0"/>
              <a:t>saptanmasına</a:t>
            </a:r>
            <a:r>
              <a:rPr spc="50" dirty="0"/>
              <a:t> </a:t>
            </a:r>
            <a:r>
              <a:rPr spc="-20" dirty="0"/>
              <a:t>ve</a:t>
            </a:r>
            <a:r>
              <a:rPr spc="5" dirty="0"/>
              <a:t> </a:t>
            </a:r>
            <a:r>
              <a:rPr spc="-15" dirty="0"/>
              <a:t>çözümüne</a:t>
            </a:r>
            <a:r>
              <a:rPr spc="40" dirty="0"/>
              <a:t> </a:t>
            </a:r>
            <a:r>
              <a:rPr spc="-15" dirty="0"/>
              <a:t>yönelik </a:t>
            </a:r>
            <a:r>
              <a:rPr spc="-10" dirty="0"/>
              <a:t> uygulamalar</a:t>
            </a:r>
            <a:r>
              <a:rPr spc="5" dirty="0"/>
              <a:t> </a:t>
            </a:r>
            <a:r>
              <a:rPr spc="-15" dirty="0"/>
              <a:t>yapan;</a:t>
            </a:r>
            <a:r>
              <a:rPr spc="20" dirty="0"/>
              <a:t> </a:t>
            </a:r>
            <a:r>
              <a:rPr spc="-10" dirty="0"/>
              <a:t>sağlık</a:t>
            </a:r>
            <a:r>
              <a:rPr dirty="0"/>
              <a:t> </a:t>
            </a:r>
            <a:r>
              <a:rPr spc="-10" dirty="0"/>
              <a:t>bakımının</a:t>
            </a:r>
            <a:r>
              <a:rPr spc="40" dirty="0"/>
              <a:t> </a:t>
            </a:r>
            <a:r>
              <a:rPr spc="-10" dirty="0"/>
              <a:t>sunumu</a:t>
            </a:r>
            <a:r>
              <a:rPr spc="35" dirty="0"/>
              <a:t> </a:t>
            </a:r>
            <a:r>
              <a:rPr spc="-20" dirty="0"/>
              <a:t>ve</a:t>
            </a:r>
            <a:r>
              <a:rPr spc="5" dirty="0"/>
              <a:t> </a:t>
            </a:r>
            <a:r>
              <a:rPr spc="-15" dirty="0"/>
              <a:t>çevre</a:t>
            </a:r>
            <a:r>
              <a:rPr dirty="0"/>
              <a:t> </a:t>
            </a:r>
            <a:r>
              <a:rPr spc="-5" dirty="0"/>
              <a:t>sağlığı </a:t>
            </a:r>
            <a:r>
              <a:rPr dirty="0"/>
              <a:t> </a:t>
            </a:r>
            <a:r>
              <a:rPr spc="-10" dirty="0"/>
              <a:t>sorunlarıyla</a:t>
            </a:r>
            <a:r>
              <a:rPr spc="45" dirty="0"/>
              <a:t> </a:t>
            </a:r>
            <a:r>
              <a:rPr spc="-10" dirty="0"/>
              <a:t>ilgili</a:t>
            </a:r>
            <a:r>
              <a:rPr spc="10" dirty="0"/>
              <a:t> </a:t>
            </a:r>
            <a:r>
              <a:rPr spc="-15" dirty="0"/>
              <a:t>olarak</a:t>
            </a:r>
            <a:r>
              <a:rPr spc="5" dirty="0"/>
              <a:t> </a:t>
            </a:r>
            <a:r>
              <a:rPr spc="-10" dirty="0"/>
              <a:t>epidemiyoloji,</a:t>
            </a:r>
            <a:r>
              <a:rPr spc="80" dirty="0"/>
              <a:t> </a:t>
            </a:r>
            <a:r>
              <a:rPr spc="-20" dirty="0"/>
              <a:t>biyoistatistik,</a:t>
            </a:r>
            <a:r>
              <a:rPr spc="55" dirty="0"/>
              <a:t> </a:t>
            </a:r>
            <a:r>
              <a:rPr spc="-20" dirty="0"/>
              <a:t>davranış</a:t>
            </a:r>
            <a:r>
              <a:rPr spc="30" dirty="0"/>
              <a:t> </a:t>
            </a:r>
            <a:r>
              <a:rPr spc="-10" dirty="0"/>
              <a:t>bilimleri </a:t>
            </a:r>
            <a:r>
              <a:rPr spc="-615" dirty="0"/>
              <a:t> </a:t>
            </a:r>
            <a:r>
              <a:rPr spc="-20" dirty="0"/>
              <a:t>ve</a:t>
            </a:r>
            <a:r>
              <a:rPr dirty="0"/>
              <a:t> </a:t>
            </a:r>
            <a:r>
              <a:rPr spc="-15" dirty="0"/>
              <a:t>yönetim</a:t>
            </a:r>
            <a:r>
              <a:rPr dirty="0"/>
              <a:t> </a:t>
            </a:r>
            <a:r>
              <a:rPr spc="-10" dirty="0"/>
              <a:t>biliminin</a:t>
            </a:r>
            <a:r>
              <a:rPr spc="40" dirty="0"/>
              <a:t> </a:t>
            </a:r>
            <a:r>
              <a:rPr spc="-10" dirty="0"/>
              <a:t>öğretimine</a:t>
            </a:r>
            <a:r>
              <a:rPr dirty="0"/>
              <a:t> </a:t>
            </a:r>
            <a:r>
              <a:rPr spc="-5" dirty="0"/>
              <a:t>ağırlık</a:t>
            </a:r>
            <a:r>
              <a:rPr dirty="0"/>
              <a:t> </a:t>
            </a:r>
            <a:r>
              <a:rPr spc="-20" dirty="0"/>
              <a:t>veren</a:t>
            </a:r>
            <a:r>
              <a:rPr spc="5" dirty="0"/>
              <a:t> </a:t>
            </a:r>
            <a:r>
              <a:rPr spc="-10" dirty="0"/>
              <a:t>akademik</a:t>
            </a:r>
            <a:r>
              <a:rPr dirty="0"/>
              <a:t> </a:t>
            </a:r>
            <a:r>
              <a:rPr spc="-5" dirty="0"/>
              <a:t>bir</a:t>
            </a:r>
            <a:r>
              <a:rPr spc="10" dirty="0"/>
              <a:t> </a:t>
            </a:r>
            <a:r>
              <a:rPr spc="-10" dirty="0"/>
              <a:t>bilim </a:t>
            </a:r>
            <a:r>
              <a:rPr spc="-5" dirty="0"/>
              <a:t> </a:t>
            </a:r>
            <a:r>
              <a:rPr spc="-45" dirty="0"/>
              <a:t>dalıdır.</a:t>
            </a:r>
          </a:p>
          <a:p>
            <a:pPr marL="7268209" algn="just">
              <a:lnSpc>
                <a:spcPct val="150000"/>
              </a:lnSpc>
              <a:spcBef>
                <a:spcPts val="660"/>
              </a:spcBef>
            </a:pPr>
            <a:r>
              <a:rPr spc="-90" dirty="0">
                <a:solidFill>
                  <a:srgbClr val="C00000"/>
                </a:solidFill>
              </a:rPr>
              <a:t>Prof.Dr.K.W.</a:t>
            </a:r>
            <a:r>
              <a:rPr spc="-10" dirty="0">
                <a:solidFill>
                  <a:srgbClr val="C00000"/>
                </a:solidFill>
              </a:rPr>
              <a:t> Deuschle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9469" y="152400"/>
            <a:ext cx="10132061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70" dirty="0">
                <a:solidFill>
                  <a:srgbClr val="C00000"/>
                </a:solidFill>
              </a:rPr>
              <a:t>Toplum</a:t>
            </a:r>
            <a:r>
              <a:rPr spc="-55" dirty="0">
                <a:solidFill>
                  <a:srgbClr val="C00000"/>
                </a:solidFill>
              </a:rPr>
              <a:t> </a:t>
            </a:r>
            <a:r>
              <a:rPr spc="-5" dirty="0">
                <a:solidFill>
                  <a:srgbClr val="C00000"/>
                </a:solidFill>
              </a:rPr>
              <a:t>Hekimliği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228598" y="990600"/>
            <a:ext cx="11963401" cy="564167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 algn="just">
              <a:lnSpc>
                <a:spcPct val="150000"/>
              </a:lnSpc>
              <a:spcBef>
                <a:spcPts val="105"/>
              </a:spcBef>
              <a:buFont typeface="Arial MT"/>
              <a:buChar char="•"/>
              <a:tabLst>
                <a:tab pos="241935" algn="l"/>
              </a:tabLst>
            </a:pPr>
            <a:r>
              <a:rPr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hekimliği bir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çağdaş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tıp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felsefesidir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diyenlerin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tanımı: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 algn="just">
              <a:lnSpc>
                <a:spcPct val="150000"/>
              </a:lnSpc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toplumu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oluşturan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herkesin</a:t>
            </a:r>
            <a:r>
              <a:rPr sz="24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bedence,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ruhça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yönden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iyilik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marR="107314" algn="just">
              <a:lnSpc>
                <a:spcPct val="150000"/>
              </a:lnSpc>
              <a:spcBef>
                <a:spcPts val="395"/>
              </a:spcBef>
            </a:pP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halinde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olması</a:t>
            </a:r>
            <a:r>
              <a:rPr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kişiye,</a:t>
            </a:r>
            <a:r>
              <a:rPr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sosyal,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biyolojik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fizik</a:t>
            </a:r>
            <a:r>
              <a:rPr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çevreye</a:t>
            </a:r>
            <a:r>
              <a:rPr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yönelik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önlemlerin</a:t>
            </a:r>
            <a:r>
              <a:rPr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tümelci </a:t>
            </a:r>
            <a:r>
              <a:rPr spc="-4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yaklaşım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planlanması</a:t>
            </a:r>
            <a:r>
              <a:rPr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uygulanması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görüşü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hekimliğidir</a:t>
            </a:r>
            <a:r>
              <a:rPr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99695" indent="-229235" algn="just">
              <a:lnSpc>
                <a:spcPct val="150000"/>
              </a:lnSpc>
              <a:buFont typeface="Arial MT"/>
              <a:buChar char="•"/>
              <a:tabLst>
                <a:tab pos="241935" algn="l"/>
              </a:tabLst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Kişiyi tüm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çevresiyle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alarak, onun sağlığını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rahmine düştüğü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andan </a:t>
            </a:r>
            <a:r>
              <a:rPr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ölümüne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kadar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sorumluluğu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içinde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gören;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sağlamların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hastalanmamasına; hastalıkların oluşumunda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 oynayan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fiziksel,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biyolojik, </a:t>
            </a:r>
            <a:r>
              <a:rPr spc="-5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sosyal,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kültürel,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ekonomik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psikolojik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çevredeki</a:t>
            </a:r>
            <a:r>
              <a:rPr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olumsuz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etmenlerin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giderilmesine</a:t>
            </a:r>
            <a:r>
              <a:rPr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olumlu</a:t>
            </a:r>
            <a:r>
              <a:rPr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çevre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yaratılmasına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uğraşan;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olanakların</a:t>
            </a:r>
            <a:r>
              <a:rPr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elverdiği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ölçüde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erken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dönemde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bulup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</a:t>
            </a:r>
            <a:r>
              <a:rPr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koymaya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tedavi </a:t>
            </a:r>
            <a:r>
              <a:rPr spc="-5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etmeye</a:t>
            </a:r>
            <a:r>
              <a:rPr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çalışan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3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dalıdır</a:t>
            </a:r>
            <a:r>
              <a:rPr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080" algn="r">
              <a:lnSpc>
                <a:spcPct val="100000"/>
              </a:lnSpc>
            </a:pPr>
            <a:r>
              <a:rPr spc="-4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Prof.Dr.Nusret</a:t>
            </a:r>
            <a:r>
              <a:rPr spc="-4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H.Fişek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82254"/>
            <a:ext cx="9065261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C00000"/>
                </a:solidFill>
              </a:rPr>
              <a:t>Epidemiyoloji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152400" y="1166213"/>
            <a:ext cx="12039600" cy="4671792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marR="817244" indent="-229235" algn="just">
              <a:lnSpc>
                <a:spcPct val="150000"/>
              </a:lnSpc>
              <a:spcBef>
                <a:spcPts val="770"/>
              </a:spcBef>
              <a:buFont typeface="Arial MT"/>
              <a:buChar char="•"/>
              <a:tabLst>
                <a:tab pos="241935" algn="l"/>
              </a:tabLst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Belirli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toplumlarda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sağlıkla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ilgili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 </a:t>
            </a:r>
            <a:r>
              <a:rPr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olayların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dağılımı ile </a:t>
            </a:r>
            <a:r>
              <a:rPr spc="-6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belirleyicilerinin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incelenmesi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çalışmanın sağlık sorunlarının </a:t>
            </a:r>
            <a:r>
              <a:rPr spc="-6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önlenmesi</a:t>
            </a:r>
            <a:r>
              <a:rPr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kontrolüne</a:t>
            </a:r>
            <a:r>
              <a:rPr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3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uygulanmasıdır</a:t>
            </a:r>
            <a:r>
              <a:rPr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pc="-3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817244" indent="-229235" algn="r">
              <a:lnSpc>
                <a:spcPct val="150000"/>
              </a:lnSpc>
              <a:spcBef>
                <a:spcPts val="770"/>
              </a:spcBef>
              <a:buFont typeface="Arial MT"/>
              <a:buChar char="•"/>
              <a:tabLst>
                <a:tab pos="241935" algn="l"/>
              </a:tabLst>
            </a:pPr>
            <a:r>
              <a:rPr spc="-1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</a:t>
            </a:r>
            <a:endParaRPr sz="2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9235">
              <a:lnSpc>
                <a:spcPct val="150000"/>
              </a:lnSpc>
              <a:spcBef>
                <a:spcPts val="5"/>
              </a:spcBef>
              <a:buFont typeface="Arial MT"/>
              <a:buChar char="•"/>
              <a:tabLst>
                <a:tab pos="241935" algn="l"/>
              </a:tabLst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Yöntem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Bilimidir.</a:t>
            </a:r>
          </a:p>
          <a:p>
            <a:pPr marL="241300" indent="-229235">
              <a:lnSpc>
                <a:spcPct val="150000"/>
              </a:lnSpc>
              <a:spcBef>
                <a:spcPts val="320"/>
              </a:spcBef>
              <a:buFont typeface="Arial MT"/>
              <a:buChar char="•"/>
              <a:tabLst>
                <a:tab pos="241935" algn="l"/>
              </a:tabLst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</a:t>
            </a:r>
            <a:r>
              <a:rPr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klinik</a:t>
            </a:r>
            <a:r>
              <a:rPr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</a:t>
            </a:r>
            <a:r>
              <a:rPr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</a:t>
            </a:r>
            <a:r>
              <a:rPr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tıp</a:t>
            </a:r>
            <a:r>
              <a:rPr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bilimlerinde</a:t>
            </a:r>
            <a:r>
              <a:rPr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hastalıkların</a:t>
            </a:r>
            <a:r>
              <a:rPr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sağlığı</a:t>
            </a:r>
            <a:r>
              <a:rPr lang="tr-TR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ilgilendiren</a:t>
            </a:r>
            <a:r>
              <a:rPr spc="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</a:t>
            </a:r>
            <a:r>
              <a:rPr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olayların dağılımlarının</a:t>
            </a:r>
            <a:r>
              <a:rPr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incelenmesi</a:t>
            </a:r>
            <a:r>
              <a:rPr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(Tanımlayıcı), </a:t>
            </a:r>
            <a:r>
              <a:rPr spc="-6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nedenlerin</a:t>
            </a:r>
            <a:r>
              <a:rPr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araştırılması</a:t>
            </a:r>
            <a:r>
              <a:rPr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(Analitik)</a:t>
            </a:r>
            <a:r>
              <a:rPr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bunların</a:t>
            </a:r>
            <a:r>
              <a:rPr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teşhis,</a:t>
            </a:r>
            <a:r>
              <a:rPr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tedavi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önlenmeleri</a:t>
            </a:r>
            <a:r>
              <a:rPr spc="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uygun</a:t>
            </a:r>
            <a:r>
              <a:rPr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yöntemleri</a:t>
            </a:r>
            <a:r>
              <a:rPr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belirlemeye</a:t>
            </a:r>
            <a:r>
              <a:rPr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(Deneysel)</a:t>
            </a:r>
            <a:r>
              <a:rPr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yarayan </a:t>
            </a:r>
            <a:r>
              <a:rPr spc="-6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</a:t>
            </a:r>
            <a:r>
              <a:rPr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teknikleri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epidemiyoloji</a:t>
            </a:r>
            <a:r>
              <a:rPr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kapsamındadır.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244021"/>
            <a:ext cx="9827261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>
                <a:solidFill>
                  <a:srgbClr val="C00000"/>
                </a:solidFill>
              </a:rPr>
              <a:t>İstatistik-Biyoistatistik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8707" y="767278"/>
            <a:ext cx="11963399" cy="1730602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241300" marR="591185" indent="-229235" algn="just">
              <a:lnSpc>
                <a:spcPct val="150000"/>
              </a:lnSpc>
              <a:spcBef>
                <a:spcPts val="535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Biyoloji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olayları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ilgili</a:t>
            </a:r>
            <a:r>
              <a:rPr sz="24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bilgilerin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toplanması</a:t>
            </a:r>
            <a:r>
              <a:rPr sz="24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24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sınıflandırılması</a:t>
            </a:r>
            <a:r>
              <a:rPr sz="2400" spc="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sunulması</a:t>
            </a:r>
            <a:r>
              <a:rPr sz="24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tekniklerini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içeren,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toplum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parametrelerini</a:t>
            </a:r>
            <a:r>
              <a:rPr sz="24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tahmin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eden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olayların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nedenlerine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ilişkin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doğru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kararların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alınmasına</a:t>
            </a:r>
            <a:r>
              <a:rPr sz="24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yardımcı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</a:t>
            </a:r>
            <a:r>
              <a:rPr sz="24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dalıdır.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1524000" y="2497880"/>
            <a:ext cx="7769861" cy="5520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tr-TR" dirty="0" smtClean="0"/>
              <a:t>Demog</a:t>
            </a:r>
            <a:r>
              <a:rPr lang="tr-TR" spc="-80" dirty="0" smtClean="0"/>
              <a:t>r</a:t>
            </a:r>
            <a:r>
              <a:rPr lang="tr-TR" spc="-25" dirty="0" smtClean="0"/>
              <a:t>a</a:t>
            </a:r>
            <a:r>
              <a:rPr lang="tr-TR" dirty="0" smtClean="0"/>
              <a:t>fi</a:t>
            </a:r>
            <a:endParaRPr lang="tr-TR" dirty="0"/>
          </a:p>
        </p:txBody>
      </p:sp>
      <p:sp>
        <p:nvSpPr>
          <p:cNvPr id="5" name="object 3"/>
          <p:cNvSpPr txBox="1"/>
          <p:nvPr/>
        </p:nvSpPr>
        <p:spPr>
          <a:xfrm>
            <a:off x="268707" y="3049954"/>
            <a:ext cx="11714746" cy="3822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>
              <a:lnSpc>
                <a:spcPts val="3195"/>
              </a:lnSpc>
              <a:spcBef>
                <a:spcPts val="95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İnsan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nüfusunun</a:t>
            </a:r>
            <a:r>
              <a:rPr sz="24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büyüklük,</a:t>
            </a:r>
            <a:r>
              <a:rPr sz="24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gelişimi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sz="24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genel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özelliklerinin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miktarsal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yönlerini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inceleyen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dalıdır.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Demografi</a:t>
            </a: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biliminin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>
              <a:lnSpc>
                <a:spcPct val="100000"/>
              </a:lnSpc>
              <a:spcBef>
                <a:spcPts val="229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Tarihsel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>
              <a:lnSpc>
                <a:spcPct val="100000"/>
              </a:lnSpc>
              <a:spcBef>
                <a:spcPts val="220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Betimsel</a:t>
            </a:r>
          </a:p>
          <a:p>
            <a:pPr marL="698500" lvl="1" indent="-229235">
              <a:lnSpc>
                <a:spcPct val="100000"/>
              </a:lnSpc>
              <a:spcBef>
                <a:spcPts val="215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Ekonomik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>
              <a:lnSpc>
                <a:spcPct val="100000"/>
              </a:lnSpc>
              <a:spcBef>
                <a:spcPts val="204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>
              <a:lnSpc>
                <a:spcPct val="100000"/>
              </a:lnSpc>
              <a:spcBef>
                <a:spcPts val="219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</a:t>
            </a:r>
            <a:r>
              <a:rPr sz="24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alanları 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tanımlanmıştır.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682254"/>
            <a:ext cx="9827261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Okul</a:t>
            </a:r>
            <a:r>
              <a:rPr spc="-70" dirty="0"/>
              <a:t> </a:t>
            </a:r>
            <a:r>
              <a:rPr dirty="0"/>
              <a:t>Sağlığı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601" y="1234329"/>
            <a:ext cx="11734800" cy="39776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 algn="just">
              <a:lnSpc>
                <a:spcPct val="150000"/>
              </a:lnSpc>
              <a:spcBef>
                <a:spcPts val="95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</a:t>
            </a:r>
            <a:r>
              <a:rPr sz="24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okul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personelinin</a:t>
            </a:r>
            <a:r>
              <a:rPr sz="24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sağlığının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değerlendirilmesi</a:t>
            </a:r>
            <a:r>
              <a:rPr sz="24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geliştirilmesi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sağlıklı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okul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yaşamının</a:t>
            </a:r>
            <a:r>
              <a:rPr sz="24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sağlanması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sürdürülmesi, </a:t>
            </a:r>
            <a:r>
              <a:rPr sz="2400" spc="-6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öğrenciye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dolayısıyla</a:t>
            </a:r>
            <a:r>
              <a:rPr lang="tr-TR"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topluma</a:t>
            </a:r>
            <a:r>
              <a:rPr sz="2400" spc="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eğitiminin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verilmesi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yapılan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çalışmaların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tümüne</a:t>
            </a:r>
            <a:r>
              <a:rPr sz="24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okul</a:t>
            </a:r>
            <a:r>
              <a:rPr lang="tr-TR"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sağlığı</a:t>
            </a:r>
            <a:r>
              <a:rPr sz="24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hizmetleri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denir.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9235" algn="just">
              <a:lnSpc>
                <a:spcPct val="150000"/>
              </a:lnSpc>
              <a:spcBef>
                <a:spcPts val="635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Okul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sağlığı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programları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 algn="just">
              <a:lnSpc>
                <a:spcPct val="150000"/>
              </a:lnSpc>
              <a:spcBef>
                <a:spcPts val="235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Çevre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sağlığı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 algn="just">
              <a:lnSpc>
                <a:spcPct val="150000"/>
              </a:lnSpc>
              <a:spcBef>
                <a:spcPts val="215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Okul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sağlığı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hizmetleri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 algn="just">
              <a:lnSpc>
                <a:spcPct val="150000"/>
              </a:lnSpc>
              <a:spcBef>
                <a:spcPts val="220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sz="24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eğitimi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0950" y="298083"/>
            <a:ext cx="9532620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3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</a:t>
            </a:r>
            <a:r>
              <a:rPr spc="-18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pc="-4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pc="-1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pc="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pc="-3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Sağlığı</a:t>
            </a:r>
            <a:r>
              <a:rPr spc="-24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3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Bilim</a:t>
            </a:r>
            <a:r>
              <a:rPr spc="-27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9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800" y="895003"/>
            <a:ext cx="11887200" cy="49532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ct val="150000"/>
              </a:lnSpc>
              <a:spcBef>
                <a:spcPts val="105"/>
              </a:spcBef>
              <a:buFont typeface="Arial MT"/>
              <a:buChar char="•"/>
              <a:tabLst>
                <a:tab pos="241935" algn="l"/>
              </a:tabLst>
            </a:pPr>
            <a:r>
              <a:rPr sz="2600" spc="-75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Sağlığa</a:t>
            </a:r>
            <a:r>
              <a:rPr sz="2600" spc="-145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40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</a:t>
            </a:r>
            <a:r>
              <a:rPr sz="2600" spc="-65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2600" spc="-105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msu</a:t>
            </a:r>
            <a:r>
              <a:rPr sz="2600" spc="-85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sz="2600" spc="-175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60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etkiy</a:t>
            </a:r>
            <a:r>
              <a:rPr sz="2600" spc="-65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600" spc="-165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10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neden</a:t>
            </a:r>
            <a:r>
              <a:rPr sz="2600" spc="-16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50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sz="2600" spc="-5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>
              <a:lnSpc>
                <a:spcPct val="150000"/>
              </a:lnSpc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2200" spc="-60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solunum</a:t>
            </a:r>
            <a:r>
              <a:rPr sz="2200" spc="-6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>
              <a:lnSpc>
                <a:spcPct val="150000"/>
              </a:lnSpc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2200" spc="-70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sindirim</a:t>
            </a:r>
            <a:r>
              <a:rPr sz="2200" spc="-7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>
              <a:lnSpc>
                <a:spcPct val="150000"/>
              </a:lnSpc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2200" spc="-30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temas</a:t>
            </a:r>
            <a:r>
              <a:rPr sz="2200" spc="-12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55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2200" spc="-55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absorbsiyon</a:t>
            </a:r>
            <a:r>
              <a:rPr sz="2200" spc="-55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2200" spc="-9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55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emilim</a:t>
            </a:r>
            <a:r>
              <a:rPr sz="2200" spc="-55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50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yoluyla</a:t>
            </a:r>
            <a:r>
              <a:rPr sz="2600" spc="-155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60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alınan</a:t>
            </a:r>
            <a:r>
              <a:rPr sz="2600" spc="-6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>
              <a:lnSpc>
                <a:spcPct val="150000"/>
              </a:lnSpc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2200" spc="-35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havada</a:t>
            </a:r>
            <a:r>
              <a:rPr sz="2200" spc="-35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>
              <a:lnSpc>
                <a:spcPct val="150000"/>
              </a:lnSpc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2200" spc="-60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toprakta</a:t>
            </a:r>
            <a:r>
              <a:rPr sz="2200" spc="-6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>
              <a:lnSpc>
                <a:spcPct val="150000"/>
              </a:lnSpc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2200" spc="-70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gıdada</a:t>
            </a:r>
            <a:r>
              <a:rPr sz="2200" spc="-7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>
              <a:lnSpc>
                <a:spcPct val="150000"/>
              </a:lnSpc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lang="tr-TR" sz="2200" spc="-35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200" spc="-35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uda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30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bulunan</a:t>
            </a:r>
            <a:r>
              <a:rPr sz="2600" spc="-135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65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kirleticileri</a:t>
            </a:r>
            <a:r>
              <a:rPr sz="2600" spc="-15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65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2600" spc="-65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toksikantları</a:t>
            </a:r>
            <a:r>
              <a:rPr sz="2600" spc="-65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sz="2600" spc="-165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65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bilimsel</a:t>
            </a:r>
            <a:r>
              <a:rPr sz="2600" spc="-15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50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sz="2600" spc="-145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spc="-60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inceler</a:t>
            </a:r>
            <a:r>
              <a:rPr sz="2600" spc="-6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2600" spc="-6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çevredeki bu faktörlerin insan sağlığını ne şekilde etkilediğimi araştırır. 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82254"/>
            <a:ext cx="10284461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İş</a:t>
            </a:r>
            <a:r>
              <a:rPr spc="-75" dirty="0"/>
              <a:t> </a:t>
            </a:r>
            <a:r>
              <a:rPr dirty="0"/>
              <a:t>Sağlığı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188"/>
            <a:ext cx="10436861" cy="372191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1300" marR="5080" indent="-229235" algn="just">
              <a:lnSpc>
                <a:spcPct val="90000"/>
              </a:lnSpc>
              <a:spcBef>
                <a:spcPts val="434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Bütün</a:t>
            </a:r>
            <a:r>
              <a:rPr sz="28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mesleklerde</a:t>
            </a:r>
            <a:r>
              <a:rPr sz="2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çalışanların</a:t>
            </a:r>
            <a:r>
              <a:rPr sz="28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bedensel,</a:t>
            </a:r>
            <a:r>
              <a:rPr sz="28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ruhsal</a:t>
            </a:r>
            <a:r>
              <a:rPr sz="28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8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</a:t>
            </a:r>
            <a:r>
              <a:rPr sz="28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yönden </a:t>
            </a:r>
            <a:r>
              <a:rPr sz="2800" spc="-6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iyilik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hallerini</a:t>
            </a:r>
            <a:r>
              <a:rPr sz="2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sürdürmelerini</a:t>
            </a:r>
            <a:r>
              <a:rPr sz="28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</a:t>
            </a:r>
            <a:r>
              <a:rPr sz="28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üst</a:t>
            </a:r>
            <a:r>
              <a:rPr sz="28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düzeye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çıkarma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çalışmalarıdır.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9235" algn="just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8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yerindeki</a:t>
            </a:r>
            <a:r>
              <a:rPr sz="2800" spc="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sz="2800" spc="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8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güvenlik</a:t>
            </a:r>
            <a:r>
              <a:rPr sz="2800" spc="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tehlikeleri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 algn="just">
              <a:lnSpc>
                <a:spcPct val="100000"/>
              </a:lnSpc>
              <a:spcBef>
                <a:spcPts val="235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Kimyasal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faktörler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 algn="just">
              <a:lnSpc>
                <a:spcPct val="100000"/>
              </a:lnSpc>
              <a:spcBef>
                <a:spcPts val="215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2.Fiziksel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faktörler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 algn="just">
              <a:lnSpc>
                <a:spcPct val="100000"/>
              </a:lnSpc>
              <a:spcBef>
                <a:spcPts val="215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Biyolojik</a:t>
            </a: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faktörler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 algn="just">
              <a:lnSpc>
                <a:spcPct val="100000"/>
              </a:lnSpc>
              <a:spcBef>
                <a:spcPts val="209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Tozlar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 algn="just">
              <a:lnSpc>
                <a:spcPct val="100000"/>
              </a:lnSpc>
              <a:spcBef>
                <a:spcPts val="215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Ergonomik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faktörler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 algn="just">
              <a:lnSpc>
                <a:spcPct val="100000"/>
              </a:lnSpc>
              <a:spcBef>
                <a:spcPts val="215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6.Psiko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sosyal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faktörler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82254"/>
            <a:ext cx="9827261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İş</a:t>
            </a:r>
            <a:r>
              <a:rPr spc="-20" dirty="0"/>
              <a:t> </a:t>
            </a:r>
            <a:r>
              <a:rPr dirty="0"/>
              <a:t>Sağlığı</a:t>
            </a:r>
            <a:r>
              <a:rPr spc="-15" dirty="0"/>
              <a:t> </a:t>
            </a:r>
            <a:r>
              <a:rPr spc="-5" dirty="0"/>
              <a:t>Uygulama</a:t>
            </a:r>
            <a:r>
              <a:rPr spc="-15" dirty="0"/>
              <a:t> </a:t>
            </a:r>
            <a:r>
              <a:rPr spc="-25" dirty="0"/>
              <a:t>İlkeleri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8" y="1706841"/>
            <a:ext cx="10589261" cy="313355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1.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Uygun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işe </a:t>
            </a:r>
            <a:r>
              <a:rPr sz="2800" spc="-15" dirty="0">
                <a:latin typeface="Calibri"/>
                <a:cs typeface="Calibri"/>
              </a:rPr>
              <a:t>yerleştirme</a:t>
            </a:r>
            <a:endParaRPr sz="280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2.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İş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yeri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risklerinin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saptanması</a:t>
            </a:r>
            <a:endParaRPr sz="280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3.İş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yeri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risklerinin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kontrolü</a:t>
            </a:r>
            <a:endParaRPr sz="280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4.Aralıklı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kontrol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muayneleri</a:t>
            </a:r>
            <a:endParaRPr sz="280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5.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İş </a:t>
            </a:r>
            <a:r>
              <a:rPr sz="2800" spc="-15" dirty="0">
                <a:latin typeface="Calibri"/>
                <a:cs typeface="Calibri"/>
              </a:rPr>
              <a:t>yerinde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sağlık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hizmeti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sağlanması</a:t>
            </a:r>
            <a:endParaRPr sz="280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6.</a:t>
            </a:r>
            <a:r>
              <a:rPr sz="2800" spc="-10" dirty="0">
                <a:latin typeface="Calibri"/>
                <a:cs typeface="Calibri"/>
              </a:rPr>
              <a:t> Sağlık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eğitimi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82254"/>
            <a:ext cx="9827261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70" dirty="0"/>
              <a:t>Toplum</a:t>
            </a:r>
            <a:r>
              <a:rPr spc="-50" dirty="0"/>
              <a:t> </a:t>
            </a:r>
            <a:r>
              <a:rPr spc="-5" dirty="0"/>
              <a:t>Beslenmesi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1793189"/>
            <a:ext cx="11353800" cy="429069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1300" marR="5080" indent="-229235" algn="just">
              <a:lnSpc>
                <a:spcPct val="90000"/>
              </a:lnSpc>
              <a:spcBef>
                <a:spcPts val="434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20" dirty="0">
                <a:latin typeface="Calibri"/>
                <a:cs typeface="Calibri"/>
              </a:rPr>
              <a:t>Vücut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yapısını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oluşturma,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büyüme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ve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yaşamın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devamı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ile </a:t>
            </a:r>
            <a:r>
              <a:rPr sz="2800" spc="-15" dirty="0">
                <a:latin typeface="Calibri"/>
                <a:cs typeface="Calibri"/>
              </a:rPr>
              <a:t>organların </a:t>
            </a:r>
            <a:r>
              <a:rPr sz="2800" spc="-10" dirty="0">
                <a:latin typeface="Calibri"/>
                <a:cs typeface="Calibri"/>
              </a:rPr>
              <a:t> normal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fonksiyonlarını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yapabilmesi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için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gıdaların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temini,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tüketimi, </a:t>
            </a:r>
            <a:r>
              <a:rPr sz="2800" spc="-10" dirty="0">
                <a:latin typeface="Calibri"/>
                <a:cs typeface="Calibri"/>
              </a:rPr>
              <a:t> sindirimi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ve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emilimi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ile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vücutta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metabolize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edilmesi,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atılımı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beslenme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kapsamındaki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olgulardır.</a:t>
            </a:r>
            <a:endParaRPr sz="2800" dirty="0">
              <a:latin typeface="Calibri"/>
              <a:cs typeface="Calibri"/>
            </a:endParaRPr>
          </a:p>
          <a:p>
            <a:pPr marL="241300" marR="797560" indent="-229235" algn="just">
              <a:lnSpc>
                <a:spcPts val="3020"/>
              </a:lnSpc>
              <a:spcBef>
                <a:spcPts val="105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Besin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maddelerinin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gerekenden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daha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az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vücuda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alınması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veya 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bunlardan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az </a:t>
            </a:r>
            <a:r>
              <a:rPr sz="2800" spc="-15" dirty="0">
                <a:latin typeface="Calibri"/>
                <a:cs typeface="Calibri"/>
              </a:rPr>
              <a:t>yararlanılması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durumuna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-40" dirty="0">
                <a:solidFill>
                  <a:srgbClr val="FF0000"/>
                </a:solidFill>
                <a:latin typeface="Calibri"/>
                <a:cs typeface="Calibri"/>
              </a:rPr>
              <a:t>Yetersiz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Beslenme</a:t>
            </a:r>
            <a:r>
              <a:rPr sz="28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denir.</a:t>
            </a:r>
            <a:endParaRPr sz="2800" dirty="0">
              <a:latin typeface="Calibri"/>
              <a:cs typeface="Calibri"/>
            </a:endParaRPr>
          </a:p>
          <a:p>
            <a:pPr marL="241300" marR="584200" indent="-229235" algn="just">
              <a:lnSpc>
                <a:spcPts val="3030"/>
              </a:lnSpc>
              <a:spcBef>
                <a:spcPts val="994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Besin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elementleri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arasında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oranın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bozulması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durumuna</a:t>
            </a:r>
            <a:r>
              <a:rPr sz="2800" spc="100" dirty="0"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Dengesiz </a:t>
            </a:r>
            <a:r>
              <a:rPr sz="2800" spc="-6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Beslenme</a:t>
            </a:r>
            <a:r>
              <a:rPr sz="28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denir.</a:t>
            </a:r>
            <a:endParaRPr sz="2800" dirty="0">
              <a:latin typeface="Calibri"/>
              <a:cs typeface="Calibri"/>
            </a:endParaRPr>
          </a:p>
          <a:p>
            <a:pPr marL="241300" indent="-229235" algn="just">
              <a:lnSpc>
                <a:spcPts val="3190"/>
              </a:lnSpc>
              <a:spcBef>
                <a:spcPts val="61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Besin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elementlerinin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gereksinimden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daha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çok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vücuda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alınması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ve</a:t>
            </a:r>
            <a:endParaRPr sz="2800" dirty="0">
              <a:latin typeface="Calibri"/>
              <a:cs typeface="Calibri"/>
            </a:endParaRPr>
          </a:p>
          <a:p>
            <a:pPr marL="241300" algn="just">
              <a:lnSpc>
                <a:spcPts val="3190"/>
              </a:lnSpc>
            </a:pPr>
            <a:r>
              <a:rPr sz="2800" spc="-25" dirty="0">
                <a:latin typeface="Calibri"/>
                <a:cs typeface="Calibri"/>
              </a:rPr>
              <a:t>zarar</a:t>
            </a:r>
            <a:r>
              <a:rPr sz="2800" spc="-10" dirty="0">
                <a:latin typeface="Calibri"/>
                <a:cs typeface="Calibri"/>
              </a:rPr>
              <a:t> vermesi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durumuna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Aşırı</a:t>
            </a:r>
            <a:r>
              <a:rPr sz="28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Beslenme</a:t>
            </a:r>
            <a:r>
              <a:rPr sz="28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denir.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609600"/>
            <a:ext cx="11430000" cy="385041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algn="just">
              <a:spcBef>
                <a:spcPts val="105"/>
              </a:spcBef>
              <a:tabLst>
                <a:tab pos="241935" algn="l"/>
              </a:tabLst>
            </a:pPr>
            <a:r>
              <a:rPr sz="2400" spc="-5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Halk</a:t>
            </a:r>
            <a:r>
              <a:rPr sz="2400" spc="-3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sağlığı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103505" indent="-229235" algn="just">
              <a:spcBef>
                <a:spcPts val="1010"/>
              </a:spcBef>
              <a:buFont typeface="Arial MT"/>
              <a:buChar char="•"/>
              <a:tabLst>
                <a:tab pos="241935" algn="l"/>
              </a:tabLst>
            </a:pPr>
            <a:r>
              <a:rPr lang="tr-TR" sz="24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sz="24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rgütlenmiş</a:t>
            </a:r>
            <a:r>
              <a:rPr sz="24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toplum</a:t>
            </a:r>
            <a:r>
              <a:rPr sz="2400" spc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çalışmaları</a:t>
            </a:r>
            <a:r>
              <a:rPr sz="2400" spc="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sonunda</a:t>
            </a:r>
            <a:r>
              <a:rPr sz="240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çevre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sz="2400" spc="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koşullarını</a:t>
            </a:r>
            <a:r>
              <a:rPr sz="2400" spc="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düzelterek</a:t>
            </a:r>
            <a:r>
              <a:rPr sz="24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400" spc="-5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400" spc="-57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103505" indent="-229235" algn="just">
              <a:spcBef>
                <a:spcPts val="1010"/>
              </a:spcBef>
              <a:buFont typeface="Arial MT"/>
              <a:buChar char="•"/>
              <a:tabLst>
                <a:tab pos="241935" algn="l"/>
              </a:tabLst>
            </a:pPr>
            <a:r>
              <a:rPr lang="tr-TR" sz="2400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24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ireylere</a:t>
            </a:r>
            <a:r>
              <a:rPr sz="24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bilgisi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vererek</a:t>
            </a:r>
            <a:r>
              <a:rPr sz="24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4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bulaşıcı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önleyerek</a:t>
            </a:r>
            <a:r>
              <a:rPr sz="24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tr-TR" sz="2400" spc="-1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103505" indent="-229235" algn="just">
              <a:spcBef>
                <a:spcPts val="1010"/>
              </a:spcBef>
              <a:buFont typeface="Arial MT"/>
              <a:buChar char="•"/>
              <a:tabLst>
                <a:tab pos="241935" algn="l"/>
              </a:tabLst>
            </a:pPr>
            <a:r>
              <a:rPr lang="tr-TR" sz="24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24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astalıkların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erken</a:t>
            </a:r>
            <a:r>
              <a:rPr sz="24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</a:t>
            </a:r>
            <a:r>
              <a:rPr sz="240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koruyucu</a:t>
            </a:r>
            <a:r>
              <a:rPr sz="24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tedavisini</a:t>
            </a:r>
            <a:r>
              <a:rPr sz="2400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sağlayacak</a:t>
            </a:r>
            <a:r>
              <a:rPr sz="24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240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sz="240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örgütleri</a:t>
            </a:r>
            <a:r>
              <a:rPr sz="240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kurarak</a:t>
            </a:r>
            <a:r>
              <a:rPr sz="24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tr-TR" sz="2400" spc="-2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103505" indent="-229235" algn="just">
              <a:spcBef>
                <a:spcPts val="1010"/>
              </a:spcBef>
              <a:buFont typeface="Arial MT"/>
              <a:buChar char="•"/>
              <a:tabLst>
                <a:tab pos="241935" algn="l"/>
              </a:tabLst>
            </a:pPr>
            <a:r>
              <a:rPr lang="tr-TR" sz="24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oplumsal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çalışmaları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</a:t>
            </a:r>
            <a:r>
              <a:rPr sz="24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bireyin</a:t>
            </a:r>
            <a:r>
              <a:rPr sz="24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sağlığını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sürdürecek</a:t>
            </a:r>
            <a:r>
              <a:rPr sz="24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yaşam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düzeyini</a:t>
            </a:r>
            <a:r>
              <a:rPr sz="24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sağlayacak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biçimde</a:t>
            </a:r>
            <a:r>
              <a:rPr sz="2400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geliştirerek</a:t>
            </a:r>
            <a:r>
              <a:rPr sz="24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hastalıklardan</a:t>
            </a:r>
            <a:r>
              <a:rPr sz="2400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korunmayı</a:t>
            </a:r>
            <a:r>
              <a:rPr sz="24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240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yaşamın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uzatılmasını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4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beden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ruh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sağlığı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gücünün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arttırılmasını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sağlayan</a:t>
            </a:r>
            <a:r>
              <a:rPr sz="24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bilim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4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sanattır</a:t>
            </a:r>
            <a:r>
              <a:rPr sz="2400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20"/>
              </a:spcBef>
            </a:pPr>
            <a:endParaRPr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080" algn="r"/>
            <a:r>
              <a:rPr sz="2400" spc="-5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C.E.</a:t>
            </a:r>
            <a:r>
              <a:rPr sz="24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5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sz="24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Winslow</a:t>
            </a:r>
            <a:r>
              <a:rPr sz="2400" spc="-3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1923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682254"/>
            <a:ext cx="9751061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Beslenmede</a:t>
            </a:r>
            <a:r>
              <a:rPr spc="-45" dirty="0"/>
              <a:t> </a:t>
            </a:r>
            <a:r>
              <a:rPr spc="-5" dirty="0"/>
              <a:t>Amaçlar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45013" y="1600200"/>
            <a:ext cx="5371465" cy="207200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Açlığı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gidermek</a:t>
            </a:r>
            <a:endParaRPr sz="280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40" dirty="0">
                <a:latin typeface="Calibri"/>
                <a:cs typeface="Calibri"/>
              </a:rPr>
              <a:t>Yeterli</a:t>
            </a:r>
            <a:r>
              <a:rPr sz="2800" spc="-20" dirty="0">
                <a:latin typeface="Calibri"/>
                <a:cs typeface="Calibri"/>
              </a:rPr>
              <a:t> ve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dengeli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beslenebilmek</a:t>
            </a:r>
            <a:endParaRPr sz="280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20" dirty="0">
                <a:latin typeface="Calibri"/>
                <a:cs typeface="Calibri"/>
              </a:rPr>
              <a:t>Zevk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duymak,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tatmin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olmak</a:t>
            </a:r>
            <a:endParaRPr sz="280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Saygınlık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kazanmak,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törelere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uymak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682254"/>
            <a:ext cx="10589261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Besin</a:t>
            </a:r>
            <a:r>
              <a:rPr spc="-10" dirty="0"/>
              <a:t> </a:t>
            </a:r>
            <a:r>
              <a:rPr spc="-5" dirty="0"/>
              <a:t>maddelerinin</a:t>
            </a:r>
            <a:r>
              <a:rPr dirty="0"/>
              <a:t> sınıflandırılması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1793189"/>
            <a:ext cx="11506199" cy="26411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 algn="just">
              <a:lnSpc>
                <a:spcPts val="3195"/>
              </a:lnSpc>
              <a:spcBef>
                <a:spcPts val="9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A)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Enerji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veren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besin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elementleri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(Karbonhidratlar,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yağlar,</a:t>
            </a:r>
            <a:endParaRPr sz="2800" dirty="0">
              <a:latin typeface="Calibri"/>
              <a:cs typeface="Calibri"/>
            </a:endParaRPr>
          </a:p>
          <a:p>
            <a:pPr marL="241300" algn="just">
              <a:lnSpc>
                <a:spcPts val="3195"/>
              </a:lnSpc>
            </a:pPr>
            <a:r>
              <a:rPr sz="2800" spc="-35" dirty="0">
                <a:latin typeface="Calibri"/>
                <a:cs typeface="Calibri"/>
              </a:rPr>
              <a:t>proteinler,alkol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ve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organik</a:t>
            </a:r>
            <a:r>
              <a:rPr sz="2800" spc="-5" dirty="0">
                <a:latin typeface="Calibri"/>
                <a:cs typeface="Calibri"/>
              </a:rPr>
              <a:t> asitler)</a:t>
            </a:r>
            <a:endParaRPr sz="2800" dirty="0">
              <a:latin typeface="Calibri"/>
              <a:cs typeface="Calibri"/>
            </a:endParaRPr>
          </a:p>
          <a:p>
            <a:pPr marL="241300" marR="5080" indent="-229235" algn="just">
              <a:lnSpc>
                <a:spcPts val="3030"/>
              </a:lnSpc>
              <a:spcBef>
                <a:spcPts val="105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B)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Yapı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taşı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görevi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yapan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besin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elementleri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(Proteinler,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proteinlerle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birleşik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karbonhidratlar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ve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lipidler-glikoproteinler,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lipo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proteinler- 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mineral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ve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su)</a:t>
            </a:r>
            <a:endParaRPr sz="2800" dirty="0">
              <a:latin typeface="Calibri"/>
              <a:cs typeface="Calibri"/>
            </a:endParaRPr>
          </a:p>
          <a:p>
            <a:pPr marL="241300" indent="-229235" algn="just">
              <a:lnSpc>
                <a:spcPts val="3190"/>
              </a:lnSpc>
              <a:spcBef>
                <a:spcPts val="60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C)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Düzenleyici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besin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elementleri-katalizör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elementler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(Vitaminler,</a:t>
            </a:r>
            <a:endParaRPr sz="2800" dirty="0">
              <a:latin typeface="Calibri"/>
              <a:cs typeface="Calibri"/>
            </a:endParaRPr>
          </a:p>
          <a:p>
            <a:pPr marL="241300" algn="just">
              <a:lnSpc>
                <a:spcPts val="3190"/>
              </a:lnSpc>
            </a:pPr>
            <a:r>
              <a:rPr sz="2800" spc="-35" dirty="0">
                <a:latin typeface="Calibri"/>
                <a:cs typeface="Calibri"/>
              </a:rPr>
              <a:t>mineraller,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iz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elementler,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elektrolitler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ve</a:t>
            </a:r>
            <a:r>
              <a:rPr sz="2800" spc="-10" dirty="0">
                <a:latin typeface="Calibri"/>
                <a:cs typeface="Calibri"/>
              </a:rPr>
              <a:t> su))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82254"/>
            <a:ext cx="10132061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Sağlık</a:t>
            </a:r>
            <a:r>
              <a:rPr spc="-65" dirty="0"/>
              <a:t> </a:t>
            </a:r>
            <a:r>
              <a:rPr spc="-20" dirty="0"/>
              <a:t>Ekonomisi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800" y="1793189"/>
            <a:ext cx="11582400" cy="3908121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153670" indent="-229235" algn="just">
              <a:lnSpc>
                <a:spcPts val="3030"/>
              </a:lnSpc>
              <a:spcBef>
                <a:spcPts val="47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Ekonomi:</a:t>
            </a:r>
            <a:r>
              <a:rPr sz="2800" spc="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Toplumun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gereksinimlerini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karşılayacak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ürün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ve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hizmetlerin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üretimi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ve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dağılımını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sağlamak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amacıyla,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kısıtlı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olan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kaynakların</a:t>
            </a:r>
            <a:endParaRPr sz="2800" dirty="0">
              <a:latin typeface="Calibri"/>
              <a:cs typeface="Calibri"/>
            </a:endParaRPr>
          </a:p>
          <a:p>
            <a:pPr marL="241300" marR="368300" algn="just">
              <a:lnSpc>
                <a:spcPts val="3020"/>
              </a:lnSpc>
            </a:pPr>
            <a:r>
              <a:rPr sz="2800" spc="-15" dirty="0">
                <a:latin typeface="Calibri"/>
                <a:cs typeface="Calibri"/>
              </a:rPr>
              <a:t>kullanım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sürecindeki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sosyal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ve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kurumsal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davranışları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inceleyen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bilim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dalıdır.</a:t>
            </a:r>
            <a:endParaRPr sz="2800" dirty="0">
              <a:latin typeface="Calibri"/>
              <a:cs typeface="Calibri"/>
            </a:endParaRPr>
          </a:p>
          <a:p>
            <a:pPr marL="241300" indent="-229235" algn="just">
              <a:lnSpc>
                <a:spcPts val="3190"/>
              </a:lnSpc>
              <a:spcBef>
                <a:spcPts val="63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Sağlık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hizmetlerinde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önceliklendirme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kaynakların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kısıtlılığı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nedeniyle</a:t>
            </a:r>
            <a:endParaRPr sz="2800" dirty="0">
              <a:latin typeface="Calibri"/>
              <a:cs typeface="Calibri"/>
            </a:endParaRPr>
          </a:p>
          <a:p>
            <a:pPr marL="241300" algn="just">
              <a:lnSpc>
                <a:spcPts val="3190"/>
              </a:lnSpc>
            </a:pPr>
            <a:r>
              <a:rPr sz="2800" spc="-40" dirty="0">
                <a:latin typeface="Calibri"/>
                <a:cs typeface="Calibri"/>
              </a:rPr>
              <a:t>zorunludur.</a:t>
            </a:r>
            <a:endParaRPr sz="2800" dirty="0">
              <a:latin typeface="Calibri"/>
              <a:cs typeface="Calibri"/>
            </a:endParaRPr>
          </a:p>
          <a:p>
            <a:pPr marL="241300" marR="612775" indent="-229235" algn="just">
              <a:lnSpc>
                <a:spcPts val="3030"/>
              </a:lnSpc>
              <a:spcBef>
                <a:spcPts val="103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Bu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öncelikleme;hem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etkililik,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hem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verimlilik,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hem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eşitlik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ilkeleri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doğrultusunda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yapılmalıdır.</a:t>
            </a:r>
            <a:endParaRPr sz="2800" dirty="0">
              <a:latin typeface="Calibri"/>
              <a:cs typeface="Calibri"/>
            </a:endParaRPr>
          </a:p>
          <a:p>
            <a:pPr marL="241300" marR="5080" indent="-229235" algn="just">
              <a:lnSpc>
                <a:spcPts val="3020"/>
              </a:lnSpc>
              <a:spcBef>
                <a:spcPts val="994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Bunu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yaparken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toplumun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genel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bakış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açısı</a:t>
            </a:r>
            <a:r>
              <a:rPr sz="2800" spc="-15" dirty="0">
                <a:latin typeface="Calibri"/>
                <a:cs typeface="Calibri"/>
              </a:rPr>
              <a:t> ve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değer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yargıları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gözönüne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alınmalıdır.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82254"/>
            <a:ext cx="10589261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err="1" smtClean="0"/>
              <a:t>Sağlığı</a:t>
            </a:r>
            <a:r>
              <a:rPr spc="-10" dirty="0" smtClean="0"/>
              <a:t> </a:t>
            </a:r>
            <a:r>
              <a:rPr spc="-5" dirty="0" err="1" smtClean="0"/>
              <a:t>Geliştirme</a:t>
            </a:r>
            <a:r>
              <a:rPr spc="-10" dirty="0" smtClean="0"/>
              <a:t> </a:t>
            </a:r>
            <a:r>
              <a:rPr dirty="0" smtClean="0">
                <a:solidFill>
                  <a:srgbClr val="000000"/>
                </a:solidFill>
              </a:rPr>
              <a:t>(Health</a:t>
            </a:r>
            <a:r>
              <a:rPr spc="-10" dirty="0" smtClean="0">
                <a:solidFill>
                  <a:srgbClr val="000000"/>
                </a:solidFill>
              </a:rPr>
              <a:t> </a:t>
            </a:r>
            <a:r>
              <a:rPr spc="-15" dirty="0" smtClean="0">
                <a:solidFill>
                  <a:srgbClr val="000000"/>
                </a:solidFill>
              </a:rPr>
              <a:t>Promotion)</a:t>
            </a:r>
            <a:endParaRPr spc="-15" dirty="0">
              <a:solidFill>
                <a:srgbClr val="0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4169" y="1447800"/>
            <a:ext cx="11734800" cy="4917821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5080" indent="-229235" algn="just">
              <a:lnSpc>
                <a:spcPct val="150000"/>
              </a:lnSpc>
              <a:spcBef>
                <a:spcPts val="47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5" dirty="0" err="1" smtClean="0">
                <a:latin typeface="Calibri"/>
                <a:cs typeface="Calibri"/>
              </a:rPr>
              <a:t>Sağlığa</a:t>
            </a:r>
            <a:r>
              <a:rPr sz="2800" spc="-15" dirty="0" smtClean="0">
                <a:latin typeface="Calibri"/>
                <a:cs typeface="Calibri"/>
              </a:rPr>
              <a:t> </a:t>
            </a:r>
            <a:r>
              <a:rPr sz="2800" spc="-15" dirty="0" err="1" smtClean="0">
                <a:latin typeface="Calibri"/>
                <a:cs typeface="Calibri"/>
              </a:rPr>
              <a:t>yönelik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10" dirty="0" err="1" smtClean="0">
                <a:latin typeface="Calibri"/>
                <a:cs typeface="Calibri"/>
              </a:rPr>
              <a:t>herhangi</a:t>
            </a:r>
            <a:r>
              <a:rPr sz="2800" spc="5" dirty="0" smtClean="0">
                <a:latin typeface="Calibri"/>
                <a:cs typeface="Calibri"/>
              </a:rPr>
              <a:t> </a:t>
            </a:r>
            <a:r>
              <a:rPr sz="2800" spc="-10" dirty="0" err="1" smtClean="0">
                <a:latin typeface="Calibri"/>
                <a:cs typeface="Calibri"/>
              </a:rPr>
              <a:t>bir</a:t>
            </a:r>
            <a:r>
              <a:rPr sz="2800" spc="25" dirty="0" smtClean="0">
                <a:latin typeface="Calibri"/>
                <a:cs typeface="Calibri"/>
              </a:rPr>
              <a:t> </a:t>
            </a:r>
            <a:r>
              <a:rPr sz="2800" spc="-20" dirty="0" err="1" smtClean="0">
                <a:latin typeface="Calibri"/>
                <a:cs typeface="Calibri"/>
              </a:rPr>
              <a:t>davranış</a:t>
            </a:r>
            <a:r>
              <a:rPr sz="2800" spc="25" dirty="0" smtClean="0">
                <a:latin typeface="Calibri"/>
                <a:cs typeface="Calibri"/>
              </a:rPr>
              <a:t> </a:t>
            </a:r>
            <a:r>
              <a:rPr sz="2800" spc="-20" dirty="0" err="1" smtClean="0">
                <a:latin typeface="Calibri"/>
                <a:cs typeface="Calibri"/>
              </a:rPr>
              <a:t>ve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15" dirty="0" err="1" smtClean="0">
                <a:latin typeface="Calibri"/>
                <a:cs typeface="Calibri"/>
              </a:rPr>
              <a:t>yaşam</a:t>
            </a:r>
            <a:r>
              <a:rPr sz="2800" spc="15" dirty="0" smtClean="0">
                <a:latin typeface="Calibri"/>
                <a:cs typeface="Calibri"/>
              </a:rPr>
              <a:t> </a:t>
            </a:r>
            <a:r>
              <a:rPr sz="2800" spc="-10" dirty="0" err="1" smtClean="0">
                <a:latin typeface="Calibri"/>
                <a:cs typeface="Calibri"/>
              </a:rPr>
              <a:t>durumu</a:t>
            </a:r>
            <a:r>
              <a:rPr sz="2800" spc="40" dirty="0" smtClean="0">
                <a:latin typeface="Calibri"/>
                <a:cs typeface="Calibri"/>
              </a:rPr>
              <a:t> </a:t>
            </a:r>
            <a:r>
              <a:rPr sz="2800" spc="-5" dirty="0" err="1" smtClean="0">
                <a:latin typeface="Calibri"/>
                <a:cs typeface="Calibri"/>
              </a:rPr>
              <a:t>için</a:t>
            </a:r>
            <a:r>
              <a:rPr sz="2800" spc="-5" dirty="0" smtClean="0">
                <a:latin typeface="Calibri"/>
                <a:cs typeface="Calibri"/>
              </a:rPr>
              <a:t>,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5" dirty="0" err="1" smtClean="0">
                <a:latin typeface="Calibri"/>
                <a:cs typeface="Calibri"/>
              </a:rPr>
              <a:t>eğitim</a:t>
            </a:r>
            <a:r>
              <a:rPr sz="2800" spc="-5" dirty="0" smtClean="0">
                <a:latin typeface="Calibri"/>
                <a:cs typeface="Calibri"/>
              </a:rPr>
              <a:t>, </a:t>
            </a:r>
            <a:r>
              <a:rPr sz="2800" spc="-615" dirty="0" smtClean="0">
                <a:latin typeface="Calibri"/>
                <a:cs typeface="Calibri"/>
              </a:rPr>
              <a:t> </a:t>
            </a:r>
            <a:r>
              <a:rPr sz="2800" spc="-20" dirty="0" err="1" smtClean="0">
                <a:latin typeface="Calibri"/>
                <a:cs typeface="Calibri"/>
              </a:rPr>
              <a:t>ekonomik</a:t>
            </a:r>
            <a:r>
              <a:rPr sz="2800" spc="-20" dirty="0" smtClean="0">
                <a:latin typeface="Calibri"/>
                <a:cs typeface="Calibri"/>
              </a:rPr>
              <a:t>,</a:t>
            </a:r>
            <a:r>
              <a:rPr sz="2800" spc="5" dirty="0" smtClean="0">
                <a:latin typeface="Calibri"/>
                <a:cs typeface="Calibri"/>
              </a:rPr>
              <a:t> </a:t>
            </a:r>
            <a:r>
              <a:rPr sz="2800" spc="-10" dirty="0" err="1" smtClean="0">
                <a:latin typeface="Calibri"/>
                <a:cs typeface="Calibri"/>
              </a:rPr>
              <a:t>örgütsel</a:t>
            </a:r>
            <a:r>
              <a:rPr sz="2800" dirty="0" smtClean="0">
                <a:latin typeface="Calibri"/>
                <a:cs typeface="Calibri"/>
              </a:rPr>
              <a:t> </a:t>
            </a:r>
            <a:r>
              <a:rPr sz="2800" spc="-20" dirty="0" err="1" smtClean="0">
                <a:latin typeface="Calibri"/>
                <a:cs typeface="Calibri"/>
              </a:rPr>
              <a:t>ve</a:t>
            </a:r>
            <a:r>
              <a:rPr sz="2800" dirty="0" smtClean="0">
                <a:latin typeface="Calibri"/>
                <a:cs typeface="Calibri"/>
              </a:rPr>
              <a:t> </a:t>
            </a:r>
            <a:r>
              <a:rPr sz="2800" spc="-10" dirty="0" err="1" smtClean="0">
                <a:latin typeface="Calibri"/>
                <a:cs typeface="Calibri"/>
              </a:rPr>
              <a:t>çevresel</a:t>
            </a:r>
            <a:r>
              <a:rPr sz="2800" spc="-10" dirty="0" smtClean="0">
                <a:latin typeface="Calibri"/>
                <a:cs typeface="Calibri"/>
              </a:rPr>
              <a:t> </a:t>
            </a:r>
            <a:r>
              <a:rPr sz="2800" spc="-10" dirty="0" err="1" smtClean="0">
                <a:latin typeface="Calibri"/>
                <a:cs typeface="Calibri"/>
              </a:rPr>
              <a:t>desteklerin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30" dirty="0" err="1" smtClean="0">
                <a:latin typeface="Calibri"/>
                <a:cs typeface="Calibri"/>
              </a:rPr>
              <a:t>bileşimidir</a:t>
            </a:r>
            <a:r>
              <a:rPr sz="2800" spc="-30" dirty="0" smtClean="0">
                <a:latin typeface="Calibri"/>
                <a:cs typeface="Calibri"/>
              </a:rPr>
              <a:t>.</a:t>
            </a:r>
            <a:endParaRPr sz="2800" dirty="0" smtClean="0">
              <a:latin typeface="Calibri"/>
              <a:cs typeface="Calibri"/>
            </a:endParaRPr>
          </a:p>
          <a:p>
            <a:pPr marL="241300" indent="-229235" algn="just">
              <a:lnSpc>
                <a:spcPct val="150000"/>
              </a:lnSpc>
              <a:spcBef>
                <a:spcPts val="620"/>
              </a:spcBef>
              <a:buFont typeface="Arial MT"/>
              <a:buChar char="•"/>
              <a:tabLst>
                <a:tab pos="241935" algn="l"/>
                <a:tab pos="4435475" algn="l"/>
              </a:tabLst>
            </a:pPr>
            <a:r>
              <a:rPr sz="2800" spc="-10" dirty="0" smtClean="0">
                <a:latin typeface="Calibri"/>
                <a:cs typeface="Calibri"/>
              </a:rPr>
              <a:t>1986</a:t>
            </a:r>
            <a:r>
              <a:rPr sz="2800" spc="80" dirty="0" smtClean="0">
                <a:latin typeface="Calibri"/>
                <a:cs typeface="Calibri"/>
              </a:rPr>
              <a:t> </a:t>
            </a:r>
            <a:r>
              <a:rPr sz="2800" spc="-30" dirty="0" smtClean="0">
                <a:latin typeface="Calibri"/>
                <a:cs typeface="Calibri"/>
              </a:rPr>
              <a:t>Ottawa</a:t>
            </a:r>
            <a:r>
              <a:rPr sz="2800" spc="55" dirty="0" smtClean="0">
                <a:latin typeface="Calibri"/>
                <a:cs typeface="Calibri"/>
              </a:rPr>
              <a:t> </a:t>
            </a:r>
            <a:r>
              <a:rPr sz="2800" spc="-15" dirty="0" err="1" smtClean="0">
                <a:latin typeface="Calibri"/>
                <a:cs typeface="Calibri"/>
              </a:rPr>
              <a:t>Bildirgesindeki</a:t>
            </a:r>
            <a:r>
              <a:rPr sz="2800" spc="-15" dirty="0" smtClean="0">
                <a:latin typeface="Calibri"/>
                <a:cs typeface="Calibri"/>
              </a:rPr>
              <a:t>	</a:t>
            </a:r>
            <a:r>
              <a:rPr sz="2800" spc="-5" dirty="0" smtClean="0">
                <a:latin typeface="Calibri"/>
                <a:cs typeface="Calibri"/>
              </a:rPr>
              <a:t>5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10" dirty="0" err="1" smtClean="0">
                <a:latin typeface="Calibri"/>
                <a:cs typeface="Calibri"/>
              </a:rPr>
              <a:t>başlıklı</a:t>
            </a:r>
            <a:r>
              <a:rPr sz="2800" dirty="0" smtClean="0">
                <a:latin typeface="Calibri"/>
                <a:cs typeface="Calibri"/>
              </a:rPr>
              <a:t> </a:t>
            </a:r>
            <a:r>
              <a:rPr sz="2800" spc="-10" dirty="0" err="1" smtClean="0">
                <a:latin typeface="Calibri"/>
                <a:cs typeface="Calibri"/>
              </a:rPr>
              <a:t>eylem</a:t>
            </a:r>
            <a:r>
              <a:rPr sz="2800" spc="-10" dirty="0" smtClean="0">
                <a:latin typeface="Calibri"/>
                <a:cs typeface="Calibri"/>
              </a:rPr>
              <a:t> </a:t>
            </a:r>
            <a:r>
              <a:rPr sz="2800" spc="-10" dirty="0" err="1" smtClean="0">
                <a:latin typeface="Calibri"/>
                <a:cs typeface="Calibri"/>
              </a:rPr>
              <a:t>planı</a:t>
            </a:r>
            <a:endParaRPr sz="2800" dirty="0" smtClean="0">
              <a:latin typeface="Calibri"/>
              <a:cs typeface="Calibri"/>
            </a:endParaRPr>
          </a:p>
          <a:p>
            <a:pPr marL="698500" lvl="1" indent="-229235" algn="just">
              <a:lnSpc>
                <a:spcPct val="150000"/>
              </a:lnSpc>
              <a:spcBef>
                <a:spcPts val="234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spc="-5" dirty="0" err="1" smtClean="0">
                <a:latin typeface="Calibri"/>
                <a:cs typeface="Calibri"/>
              </a:rPr>
              <a:t>Sağlıklı</a:t>
            </a:r>
            <a:r>
              <a:rPr sz="2400" spc="-40" dirty="0" smtClean="0">
                <a:latin typeface="Calibri"/>
                <a:cs typeface="Calibri"/>
              </a:rPr>
              <a:t> </a:t>
            </a:r>
            <a:r>
              <a:rPr sz="2400" spc="-10" dirty="0" err="1" smtClean="0">
                <a:latin typeface="Calibri"/>
                <a:cs typeface="Calibri"/>
              </a:rPr>
              <a:t>kamu</a:t>
            </a:r>
            <a:r>
              <a:rPr sz="2400" spc="-35" dirty="0" smtClean="0">
                <a:latin typeface="Calibri"/>
                <a:cs typeface="Calibri"/>
              </a:rPr>
              <a:t> </a:t>
            </a:r>
            <a:r>
              <a:rPr sz="2400" spc="-5" dirty="0" err="1" smtClean="0">
                <a:latin typeface="Calibri"/>
                <a:cs typeface="Calibri"/>
              </a:rPr>
              <a:t>politikalarının</a:t>
            </a:r>
            <a:r>
              <a:rPr sz="2400" spc="-35" dirty="0" smtClean="0">
                <a:latin typeface="Calibri"/>
                <a:cs typeface="Calibri"/>
              </a:rPr>
              <a:t> </a:t>
            </a:r>
            <a:r>
              <a:rPr sz="2400" spc="-5" dirty="0" err="1" smtClean="0">
                <a:latin typeface="Calibri"/>
                <a:cs typeface="Calibri"/>
              </a:rPr>
              <a:t>oluşturulması</a:t>
            </a:r>
            <a:endParaRPr sz="2400" dirty="0" smtClean="0">
              <a:latin typeface="Calibri"/>
              <a:cs typeface="Calibri"/>
            </a:endParaRPr>
          </a:p>
          <a:p>
            <a:pPr marL="698500" lvl="1" indent="-229235" algn="just">
              <a:lnSpc>
                <a:spcPct val="150000"/>
              </a:lnSpc>
              <a:spcBef>
                <a:spcPts val="215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spc="-5" dirty="0" err="1" smtClean="0">
                <a:latin typeface="Calibri"/>
                <a:cs typeface="Calibri"/>
              </a:rPr>
              <a:t>Destekleyici</a:t>
            </a:r>
            <a:r>
              <a:rPr sz="2400" spc="-45" dirty="0" smtClean="0">
                <a:latin typeface="Calibri"/>
                <a:cs typeface="Calibri"/>
              </a:rPr>
              <a:t> </a:t>
            </a:r>
            <a:r>
              <a:rPr sz="2400" spc="-5" dirty="0" err="1" smtClean="0">
                <a:latin typeface="Calibri"/>
                <a:cs typeface="Calibri"/>
              </a:rPr>
              <a:t>bir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-10" dirty="0" err="1" smtClean="0">
                <a:latin typeface="Calibri"/>
                <a:cs typeface="Calibri"/>
              </a:rPr>
              <a:t>çevrenin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-10" dirty="0" err="1" smtClean="0">
                <a:latin typeface="Calibri"/>
                <a:cs typeface="Calibri"/>
              </a:rPr>
              <a:t>yaratılması</a:t>
            </a:r>
            <a:endParaRPr sz="2400" dirty="0" smtClean="0">
              <a:latin typeface="Calibri"/>
              <a:cs typeface="Calibri"/>
            </a:endParaRPr>
          </a:p>
          <a:p>
            <a:pPr marL="698500" lvl="1" indent="-229235" algn="just">
              <a:lnSpc>
                <a:spcPct val="150000"/>
              </a:lnSpc>
              <a:spcBef>
                <a:spcPts val="215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spc="-45" dirty="0" err="1" smtClean="0">
                <a:latin typeface="Calibri"/>
                <a:cs typeface="Calibri"/>
              </a:rPr>
              <a:t>Toplum</a:t>
            </a:r>
            <a:r>
              <a:rPr sz="2400" dirty="0" smtClean="0">
                <a:latin typeface="Calibri"/>
                <a:cs typeface="Calibri"/>
              </a:rPr>
              <a:t> </a:t>
            </a:r>
            <a:r>
              <a:rPr sz="2400" spc="-10" dirty="0" err="1" smtClean="0">
                <a:latin typeface="Calibri"/>
                <a:cs typeface="Calibri"/>
              </a:rPr>
              <a:t>katılımının</a:t>
            </a:r>
            <a:r>
              <a:rPr sz="2400" spc="-35" dirty="0" smtClean="0">
                <a:latin typeface="Calibri"/>
                <a:cs typeface="Calibri"/>
              </a:rPr>
              <a:t> </a:t>
            </a:r>
            <a:r>
              <a:rPr sz="2400" spc="-5" dirty="0" err="1" smtClean="0">
                <a:latin typeface="Calibri"/>
                <a:cs typeface="Calibri"/>
              </a:rPr>
              <a:t>güçlendirilmesi</a:t>
            </a:r>
            <a:endParaRPr sz="2400" dirty="0" smtClean="0">
              <a:latin typeface="Calibri"/>
              <a:cs typeface="Calibri"/>
            </a:endParaRPr>
          </a:p>
          <a:p>
            <a:pPr marL="698500" lvl="1" indent="-229235" algn="just">
              <a:lnSpc>
                <a:spcPct val="150000"/>
              </a:lnSpc>
              <a:spcBef>
                <a:spcPts val="204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spc="-5" dirty="0" err="1" smtClean="0">
                <a:latin typeface="Calibri"/>
                <a:cs typeface="Calibri"/>
              </a:rPr>
              <a:t>Kişisel</a:t>
            </a:r>
            <a:r>
              <a:rPr sz="2400" spc="5" dirty="0" smtClean="0">
                <a:latin typeface="Calibri"/>
                <a:cs typeface="Calibri"/>
              </a:rPr>
              <a:t> </a:t>
            </a:r>
            <a:r>
              <a:rPr sz="2400" spc="-5" dirty="0" err="1" smtClean="0">
                <a:latin typeface="Calibri"/>
                <a:cs typeface="Calibri"/>
              </a:rPr>
              <a:t>becerilerin</a:t>
            </a:r>
            <a:r>
              <a:rPr sz="2400" spc="-5" dirty="0" smtClean="0">
                <a:latin typeface="Calibri"/>
                <a:cs typeface="Calibri"/>
              </a:rPr>
              <a:t>/</a:t>
            </a:r>
            <a:r>
              <a:rPr sz="2400" spc="-5" dirty="0" err="1" smtClean="0">
                <a:latin typeface="Calibri"/>
                <a:cs typeface="Calibri"/>
              </a:rPr>
              <a:t>yeterliliklerin</a:t>
            </a:r>
            <a:r>
              <a:rPr sz="2400" spc="-35" dirty="0" smtClean="0">
                <a:latin typeface="Calibri"/>
                <a:cs typeface="Calibri"/>
              </a:rPr>
              <a:t> </a:t>
            </a:r>
            <a:r>
              <a:rPr sz="2400" spc="-5" dirty="0" err="1" smtClean="0">
                <a:latin typeface="Calibri"/>
                <a:cs typeface="Calibri"/>
              </a:rPr>
              <a:t>geliştirilmesi</a:t>
            </a:r>
            <a:endParaRPr sz="2400" dirty="0" smtClean="0">
              <a:latin typeface="Calibri"/>
              <a:cs typeface="Calibri"/>
            </a:endParaRPr>
          </a:p>
          <a:p>
            <a:pPr marL="698500" lvl="1" indent="-229235" algn="just">
              <a:lnSpc>
                <a:spcPct val="150000"/>
              </a:lnSpc>
              <a:spcBef>
                <a:spcPts val="220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spc="-5" dirty="0" err="1" smtClean="0">
                <a:latin typeface="Calibri"/>
                <a:cs typeface="Calibri"/>
              </a:rPr>
              <a:t>Sağlık</a:t>
            </a:r>
            <a:r>
              <a:rPr sz="2400" spc="-35" dirty="0" smtClean="0">
                <a:latin typeface="Calibri"/>
                <a:cs typeface="Calibri"/>
              </a:rPr>
              <a:t> </a:t>
            </a:r>
            <a:r>
              <a:rPr sz="2400" spc="-5" dirty="0" err="1" smtClean="0">
                <a:latin typeface="Calibri"/>
                <a:cs typeface="Calibri"/>
              </a:rPr>
              <a:t>hizmetlerinin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-5" dirty="0" err="1" smtClean="0">
                <a:latin typeface="Calibri"/>
                <a:cs typeface="Calibri"/>
              </a:rPr>
              <a:t>yeni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-15" dirty="0" err="1" smtClean="0">
                <a:latin typeface="Calibri"/>
                <a:cs typeface="Calibri"/>
              </a:rPr>
              <a:t>gereksinimlere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-5" dirty="0" err="1" smtClean="0">
                <a:latin typeface="Calibri"/>
                <a:cs typeface="Calibri"/>
              </a:rPr>
              <a:t>uyumunun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-5" dirty="0" err="1" smtClean="0">
                <a:latin typeface="Calibri"/>
                <a:cs typeface="Calibri"/>
              </a:rPr>
              <a:t>sağlanması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643782"/>
            <a:ext cx="10436861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dirty="0"/>
              <a:t>Sağlığı Geliştirmede Sağlık Eğitiminin Yeri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12191999" cy="496824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82254"/>
            <a:ext cx="10665461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Sağlık</a:t>
            </a:r>
            <a:r>
              <a:rPr spc="-65" dirty="0"/>
              <a:t> </a:t>
            </a:r>
            <a:r>
              <a:rPr dirty="0"/>
              <a:t>Eğitimi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8" y="1793189"/>
            <a:ext cx="10665461" cy="1994776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1300" marR="5080" indent="-229235" algn="just">
              <a:lnSpc>
                <a:spcPct val="150000"/>
              </a:lnSpc>
              <a:spcBef>
                <a:spcPts val="434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Kişileri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kendi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yaşantıları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yoluyla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sağlıkla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ilgili </a:t>
            </a:r>
            <a:r>
              <a:rPr sz="2800" spc="-10" dirty="0">
                <a:latin typeface="Calibri"/>
                <a:cs typeface="Calibri"/>
              </a:rPr>
              <a:t>düşünce,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kavram,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inanç,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tutum,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davranış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ve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yaşam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biçimi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değişikliği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oluşturmak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amacıyla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yapılan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herhangi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bir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öğrenme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yaşantısıdır.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682254"/>
            <a:ext cx="10513061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Halk</a:t>
            </a:r>
            <a:r>
              <a:rPr spc="-20" dirty="0"/>
              <a:t> </a:t>
            </a:r>
            <a:r>
              <a:rPr dirty="0"/>
              <a:t>Sağlığı</a:t>
            </a:r>
            <a:r>
              <a:rPr spc="-10" dirty="0"/>
              <a:t> (Public</a:t>
            </a:r>
            <a:r>
              <a:rPr spc="-5" dirty="0"/>
              <a:t> Health)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0368" y="1752600"/>
            <a:ext cx="11506200" cy="299941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1300" marR="269875" indent="-229235" algn="just">
              <a:lnSpc>
                <a:spcPct val="90000"/>
              </a:lnSpc>
              <a:spcBef>
                <a:spcPts val="434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Toplumun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sağlığını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etkileyen</a:t>
            </a:r>
            <a:r>
              <a:rPr sz="28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sorunları;</a:t>
            </a:r>
            <a:r>
              <a:rPr sz="28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</a:t>
            </a:r>
            <a:r>
              <a:rPr sz="2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sz="2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durumunu;</a:t>
            </a:r>
            <a:r>
              <a:rPr sz="2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çevre </a:t>
            </a:r>
            <a:r>
              <a:rPr sz="2800" spc="-6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sağlığı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8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hizmetleriyle</a:t>
            </a:r>
            <a:r>
              <a:rPr sz="28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</a:t>
            </a:r>
            <a:r>
              <a:rPr sz="2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</a:t>
            </a:r>
            <a:r>
              <a:rPr sz="2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örgütlerin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yönetimini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sz="28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kapsamalıdır</a:t>
            </a:r>
            <a:r>
              <a:rPr lang="tr-TR" sz="28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41300" marR="269875" indent="-229235" algn="just">
              <a:lnSpc>
                <a:spcPct val="90000"/>
              </a:lnSpc>
              <a:spcBef>
                <a:spcPts val="434"/>
              </a:spcBef>
              <a:buFont typeface="Arial MT"/>
              <a:buChar char="•"/>
              <a:tabLst>
                <a:tab pos="241935" algn="l"/>
              </a:tabLst>
            </a:pPr>
            <a:endParaRPr lang="tr-TR" sz="41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5080" indent="-229235" algn="just">
              <a:lnSpc>
                <a:spcPts val="3020"/>
              </a:lnSpc>
              <a:buFont typeface="Arial MT"/>
              <a:buChar char="•"/>
              <a:tabLst>
                <a:tab pos="241935" algn="l"/>
              </a:tabLst>
            </a:pPr>
            <a:r>
              <a:rPr sz="28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Belirli</a:t>
            </a:r>
            <a:r>
              <a:rPr sz="280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coğrafi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alan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içinde</a:t>
            </a:r>
            <a:r>
              <a:rPr sz="2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yaşayan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insanların,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sağlıkla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gereksinimlerinin</a:t>
            </a:r>
            <a:r>
              <a:rPr sz="28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belirlenmesi,</a:t>
            </a:r>
            <a:r>
              <a:rPr sz="28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sağlıklarının</a:t>
            </a:r>
            <a:r>
              <a:rPr sz="2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korunması</a:t>
            </a:r>
            <a:r>
              <a:rPr sz="2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8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geliştirilmesi </a:t>
            </a:r>
            <a:r>
              <a:rPr sz="2800" spc="-6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çabalarını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organize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şekilde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yapmaktır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82254"/>
            <a:ext cx="10436861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Halk</a:t>
            </a:r>
            <a:r>
              <a:rPr spc="-100" dirty="0"/>
              <a:t> </a:t>
            </a:r>
            <a:r>
              <a:rPr spc="-30" dirty="0"/>
              <a:t>Sağlığının</a:t>
            </a:r>
            <a:r>
              <a:rPr spc="-105" dirty="0"/>
              <a:t> </a:t>
            </a:r>
            <a:r>
              <a:rPr spc="-30" dirty="0"/>
              <a:t>Genel</a:t>
            </a:r>
            <a:r>
              <a:rPr spc="-90" dirty="0"/>
              <a:t> </a:t>
            </a:r>
            <a:r>
              <a:rPr spc="-30" dirty="0"/>
              <a:t>Amaçları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7838" y="1676400"/>
            <a:ext cx="11275061" cy="3999229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241300" indent="-229235" algn="just">
              <a:lnSpc>
                <a:spcPct val="100000"/>
              </a:lnSpc>
              <a:spcBef>
                <a:spcPts val="785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düzeyini</a:t>
            </a: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korumak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geliştirmek,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6230" indent="-304165" algn="just">
              <a:lnSpc>
                <a:spcPct val="100000"/>
              </a:lnSpc>
              <a:spcBef>
                <a:spcPts val="690"/>
              </a:spcBef>
              <a:buFont typeface="Arial MT"/>
              <a:buChar char="•"/>
              <a:tabLst>
                <a:tab pos="315595" algn="l"/>
                <a:tab pos="316865" algn="l"/>
              </a:tabLst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Hastalanan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kişiyi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sağlığına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kavuşturmak,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9235" algn="just">
              <a:lnSpc>
                <a:spcPct val="100000"/>
              </a:lnSpc>
              <a:spcBef>
                <a:spcPts val="695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Bireyin,</a:t>
            </a: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ailenin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toplumun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esenliğini</a:t>
            </a: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sağlamak,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6230" indent="-304165" algn="just">
              <a:lnSpc>
                <a:spcPct val="100000"/>
              </a:lnSpc>
              <a:spcBef>
                <a:spcPts val="685"/>
              </a:spcBef>
              <a:buFont typeface="Arial MT"/>
              <a:buChar char="•"/>
              <a:tabLst>
                <a:tab pos="315595" algn="l"/>
                <a:tab pos="316865" algn="l"/>
              </a:tabLst>
            </a:pP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Toplumun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yargılarını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bilimsel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pozitif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yönde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geliştirmek,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5080" indent="-229235" algn="just">
              <a:lnSpc>
                <a:spcPts val="2810"/>
              </a:lnSpc>
              <a:spcBef>
                <a:spcPts val="1035"/>
              </a:spcBef>
              <a:buFont typeface="Arial MT"/>
              <a:buChar char="•"/>
              <a:tabLst>
                <a:tab pos="315595" algn="l"/>
                <a:tab pos="31686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Toplumu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oluşturan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erkek,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kadın,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genç,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yaşlı,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fakir,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zengin,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köylü,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kentli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sz="2400" spc="-5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etnik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grubuna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bakılmaksızın, saptanan hedefleri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gerçekleştirerek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düzeylerini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iyileştirmek,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yükseltmek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korumak,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6985" indent="-229235" algn="just">
              <a:lnSpc>
                <a:spcPts val="2810"/>
              </a:lnSpc>
              <a:spcBef>
                <a:spcPts val="1005"/>
              </a:spcBef>
              <a:buFont typeface="Arial MT"/>
              <a:buChar char="•"/>
              <a:tabLst>
                <a:tab pos="315595" algn="l"/>
                <a:tab pos="31686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olanaklarının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bölge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illere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hakkaniyet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ölçülerine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uygun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</a:t>
            </a:r>
            <a:r>
              <a:rPr sz="2400" spc="-5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dağıtımını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sağlamak.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609676"/>
            <a:ext cx="9979661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Sağlığı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Dalları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609600" y="1577340"/>
            <a:ext cx="5303520" cy="365420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Epidemiyoloji</a:t>
            </a: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Biyoistatistik</a:t>
            </a: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</a:t>
            </a:r>
          </a:p>
          <a:p>
            <a:pPr marL="241300" indent="-229235">
              <a:lnSpc>
                <a:spcPct val="100000"/>
              </a:lnSpc>
              <a:spcBef>
                <a:spcPts val="66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Çocuk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Sağlığı</a:t>
            </a: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Çevre</a:t>
            </a:r>
            <a:r>
              <a:rPr sz="2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sağlığı</a:t>
            </a: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sağlığı</a:t>
            </a:r>
          </a:p>
          <a:p>
            <a:pPr marL="241300" indent="-229235">
              <a:lnSpc>
                <a:spcPct val="100000"/>
              </a:lnSpc>
              <a:spcBef>
                <a:spcPts val="66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Beslenme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251828" y="1706841"/>
            <a:ext cx="4644771" cy="313355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eğitimi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ekonomisi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Tıbbi</a:t>
            </a:r>
            <a:r>
              <a:rPr sz="2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Antropoloji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66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Tıbbi</a:t>
            </a:r>
            <a:r>
              <a:rPr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Sosyoloji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Ruh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sağlığı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682254"/>
            <a:ext cx="10589261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Koruyucu</a:t>
            </a:r>
            <a:r>
              <a:rPr spc="5" dirty="0"/>
              <a:t> </a:t>
            </a:r>
            <a:r>
              <a:rPr spc="-5" dirty="0"/>
              <a:t>Hekimlik</a:t>
            </a:r>
            <a:r>
              <a:rPr spc="10" dirty="0"/>
              <a:t> </a:t>
            </a:r>
            <a:r>
              <a:rPr spc="-25" dirty="0"/>
              <a:t>(preventive</a:t>
            </a:r>
            <a:r>
              <a:rPr spc="15" dirty="0"/>
              <a:t> </a:t>
            </a:r>
            <a:r>
              <a:rPr spc="-5" dirty="0"/>
              <a:t>medicine)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9600" y="1600200"/>
            <a:ext cx="10741661" cy="4003019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5080" indent="-229235">
              <a:lnSpc>
                <a:spcPct val="150000"/>
              </a:lnSpc>
              <a:spcBef>
                <a:spcPts val="475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Hastalığı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önlemek,</a:t>
            </a:r>
            <a:r>
              <a:rPr sz="24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bedensel</a:t>
            </a:r>
            <a:r>
              <a:rPr sz="24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ruhsal</a:t>
            </a:r>
            <a:r>
              <a:rPr sz="24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sağlığı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etkinliği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sürdürmek</a:t>
            </a:r>
            <a:r>
              <a:rPr sz="24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2400" spc="-6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yaşam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süresini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uzatmak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amacıyla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uygulanan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hekimlik</a:t>
            </a:r>
            <a:r>
              <a:rPr sz="24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9235">
              <a:lnSpc>
                <a:spcPct val="150000"/>
              </a:lnSpc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sağlığı ile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koruyucu</a:t>
            </a:r>
            <a:r>
              <a:rPr sz="24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hekimlik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farkı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nedir?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>
              <a:lnSpc>
                <a:spcPct val="150000"/>
              </a:lnSpc>
              <a:spcBef>
                <a:spcPts val="250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Kişinin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toplumun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sağlığını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korumak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geliştirmek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spc="3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kamu</a:t>
            </a:r>
            <a:r>
              <a:rPr sz="2400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hizmeti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>
              <a:lnSpc>
                <a:spcPct val="150000"/>
              </a:lnSpc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alınıyorsa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bir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sağlığı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hizmetidir.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>
              <a:lnSpc>
                <a:spcPct val="150000"/>
              </a:lnSpc>
              <a:spcBef>
                <a:spcPts val="200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Kişinin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sağlığını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koruma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geliştirmeyi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kişisel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düzeyde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alınıyorsa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koruyucu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>
              <a:lnSpc>
                <a:spcPct val="150000"/>
              </a:lnSpc>
            </a:pP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hekimliktir.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682254"/>
            <a:ext cx="10000615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Sağlık</a:t>
            </a:r>
            <a:r>
              <a:rPr spc="-10" dirty="0"/>
              <a:t> </a:t>
            </a:r>
            <a:r>
              <a:rPr spc="-5" dirty="0"/>
              <a:t>Bakımı</a:t>
            </a:r>
            <a:r>
              <a:rPr spc="-20" dirty="0"/>
              <a:t> </a:t>
            </a:r>
            <a:r>
              <a:rPr dirty="0"/>
              <a:t>(Health</a:t>
            </a:r>
            <a:r>
              <a:rPr spc="-30" dirty="0"/>
              <a:t> </a:t>
            </a:r>
            <a:r>
              <a:rPr spc="-25" dirty="0"/>
              <a:t>care)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1" y="1793189"/>
            <a:ext cx="11353800" cy="830356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5080" indent="-229235" algn="just">
              <a:lnSpc>
                <a:spcPts val="3030"/>
              </a:lnSpc>
              <a:spcBef>
                <a:spcPts val="47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Sağlığın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korunması,</a:t>
            </a:r>
            <a:r>
              <a:rPr sz="28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</a:t>
            </a:r>
            <a:r>
              <a:rPr sz="2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iyiye</a:t>
            </a:r>
            <a:r>
              <a:rPr sz="2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götürülmesini;</a:t>
            </a:r>
            <a:r>
              <a:rPr sz="28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hastalık,</a:t>
            </a:r>
            <a:r>
              <a:rPr sz="28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yaralanma </a:t>
            </a:r>
            <a:r>
              <a:rPr sz="2800" spc="-6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zehirlenmelerin</a:t>
            </a:r>
            <a:r>
              <a:rPr sz="28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</a:t>
            </a:r>
            <a:r>
              <a:rPr sz="2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tedavisini</a:t>
            </a:r>
            <a:r>
              <a:rPr sz="28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kapsayan</a:t>
            </a:r>
            <a:r>
              <a:rPr sz="2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hizmetler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bütünüdür.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1295399" y="3311596"/>
            <a:ext cx="9622153" cy="5520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tr-TR" smtClean="0"/>
              <a:t>Sağlık</a:t>
            </a:r>
            <a:r>
              <a:rPr lang="tr-TR" spc="-20" smtClean="0"/>
              <a:t> </a:t>
            </a:r>
            <a:r>
              <a:rPr lang="tr-TR" spc="-5" smtClean="0"/>
              <a:t>Hizmetleri </a:t>
            </a:r>
            <a:r>
              <a:rPr lang="tr-TR" spc="-15" smtClean="0"/>
              <a:t>(Helath</a:t>
            </a:r>
            <a:r>
              <a:rPr lang="tr-TR" spc="-5" smtClean="0"/>
              <a:t> </a:t>
            </a:r>
            <a:r>
              <a:rPr lang="tr-TR" spc="5" smtClean="0"/>
              <a:t>services)</a:t>
            </a:r>
            <a:endParaRPr lang="tr-TR" spc="5" dirty="0"/>
          </a:p>
        </p:txBody>
      </p:sp>
      <p:sp>
        <p:nvSpPr>
          <p:cNvPr id="5" name="Dikdörtgen 4"/>
          <p:cNvSpPr/>
          <p:nvPr/>
        </p:nvSpPr>
        <p:spPr>
          <a:xfrm>
            <a:off x="256675" y="4114800"/>
            <a:ext cx="116024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1300" marR="5080" lvl="0" indent="-229235" algn="just">
              <a:spcBef>
                <a:spcPts val="434"/>
              </a:spcBef>
              <a:buFont typeface="Arial MT"/>
              <a:buChar char="•"/>
              <a:tabLst>
                <a:tab pos="241935" algn="l"/>
              </a:tabLst>
            </a:pPr>
            <a:r>
              <a:rPr lang="tr-TR" sz="28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Belirli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lang="tr-TR" sz="2800" spc="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1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kuruluşlarında</a:t>
            </a:r>
            <a:r>
              <a:rPr lang="tr-TR" sz="2800" spc="5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1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değişik</a:t>
            </a:r>
            <a:r>
              <a:rPr lang="tr-TR" sz="2800" spc="1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</a:t>
            </a:r>
            <a:r>
              <a:rPr lang="tr-TR" sz="2800" spc="2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1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lang="tr-TR" sz="2800" spc="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1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personelinden </a:t>
            </a:r>
            <a:r>
              <a:rPr lang="tr-TR" sz="2800" spc="-1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1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yararlanılarak,</a:t>
            </a:r>
            <a:r>
              <a:rPr lang="tr-TR" sz="2800" spc="1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1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toplumun</a:t>
            </a:r>
            <a:r>
              <a:rPr lang="tr-TR" sz="2800" spc="4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1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gereksinim</a:t>
            </a:r>
            <a:r>
              <a:rPr lang="tr-TR" sz="2800" spc="2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2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1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istemlerine</a:t>
            </a:r>
            <a:r>
              <a:rPr lang="tr-TR" sz="2800" spc="2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2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1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değişen </a:t>
            </a:r>
            <a:r>
              <a:rPr lang="tr-TR" sz="28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amaçları </a:t>
            </a:r>
            <a:r>
              <a:rPr lang="tr-TR" sz="2800" spc="-1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gerçekleştirmek</a:t>
            </a:r>
            <a:r>
              <a:rPr lang="tr-TR" sz="2800" spc="2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2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2800" spc="1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1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böylece</a:t>
            </a:r>
            <a:r>
              <a:rPr lang="tr-TR" sz="2800" spc="2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1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kişilerin</a:t>
            </a:r>
            <a:r>
              <a:rPr lang="tr-TR" sz="2800" spc="3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2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2800" spc="1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1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toplumun</a:t>
            </a:r>
            <a:r>
              <a:rPr lang="tr-TR" sz="2800" spc="5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1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sağlık </a:t>
            </a:r>
            <a:r>
              <a:rPr lang="tr-TR" sz="28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1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bakımını,</a:t>
            </a:r>
            <a:r>
              <a:rPr lang="tr-TR" sz="2800" spc="3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tr-TR" sz="2800" spc="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türlü</a:t>
            </a:r>
            <a:r>
              <a:rPr lang="tr-TR" sz="2800" spc="1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1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koruyucu-</a:t>
            </a:r>
            <a:r>
              <a:rPr lang="tr-TR" sz="2800" spc="6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1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tedavi</a:t>
            </a:r>
            <a:r>
              <a:rPr lang="tr-TR" sz="2800" spc="-1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1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2800" spc="-1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15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rehabilite</a:t>
            </a:r>
            <a:r>
              <a:rPr lang="tr-TR" sz="2800" spc="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edici</a:t>
            </a:r>
            <a:r>
              <a:rPr lang="tr-TR" sz="2800" spc="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1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etkinliklerle </a:t>
            </a:r>
            <a:r>
              <a:rPr lang="tr-TR" sz="2800" spc="-61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3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ülke</a:t>
            </a:r>
            <a:r>
              <a:rPr lang="tr-TR" sz="2800" spc="1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1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çapında</a:t>
            </a:r>
            <a:r>
              <a:rPr lang="tr-TR" sz="2800" spc="2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tr-TR" sz="2800" spc="-2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alan </a:t>
            </a:r>
            <a:r>
              <a:rPr lang="tr-TR" sz="2800" spc="-1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kalıcı</a:t>
            </a:r>
            <a:r>
              <a:rPr lang="tr-TR" sz="28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1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sz="2800" spc="2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spc="-4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sistemdir.</a:t>
            </a:r>
            <a:endParaRPr lang="tr-TR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Sosyal </a:t>
            </a:r>
            <a:r>
              <a:rPr spc="-5" dirty="0"/>
              <a:t>Tıp</a:t>
            </a:r>
            <a:r>
              <a:rPr spc="-10" dirty="0"/>
              <a:t> </a:t>
            </a:r>
            <a:r>
              <a:rPr dirty="0"/>
              <a:t>(Social</a:t>
            </a:r>
            <a:r>
              <a:rPr spc="-45" dirty="0"/>
              <a:t> </a:t>
            </a:r>
            <a:r>
              <a:rPr dirty="0"/>
              <a:t>Medicine)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5985" y="1905000"/>
            <a:ext cx="11658600" cy="4127412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241300" marR="42545" indent="-229235" algn="just">
              <a:lnSpc>
                <a:spcPts val="2690"/>
              </a:lnSpc>
              <a:spcBef>
                <a:spcPts val="745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Hiçbir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doktrin</a:t>
            </a:r>
            <a:r>
              <a:rPr sz="24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ideolojiye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bağlı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olmadan,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hekimlikle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arasındaki</a:t>
            </a:r>
            <a:r>
              <a:rPr sz="24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ilişkileri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incelemek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hekimlik</a:t>
            </a:r>
            <a:r>
              <a:rPr sz="24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hizmetlerini</a:t>
            </a:r>
            <a:r>
              <a:rPr sz="24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</a:t>
            </a:r>
            <a:r>
              <a:rPr sz="24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yararına </a:t>
            </a:r>
            <a:r>
              <a:rPr sz="2400" spc="-6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geliştirmektir.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45909" algn="just">
              <a:lnSpc>
                <a:spcPct val="100000"/>
              </a:lnSpc>
              <a:spcBef>
                <a:spcPts val="345"/>
              </a:spcBef>
            </a:pPr>
            <a:r>
              <a:rPr sz="24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Jules</a:t>
            </a:r>
            <a:r>
              <a:rPr sz="2400" spc="-3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Rene</a:t>
            </a:r>
            <a:r>
              <a:rPr sz="2400" spc="-3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G.Guerin-1848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340"/>
              </a:spcBef>
            </a:pPr>
            <a:r>
              <a:rPr sz="24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Rudolf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4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Virchow-</a:t>
            </a:r>
            <a:r>
              <a:rPr sz="2400" spc="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Tifüs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salgını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incelemesinde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26185" lvl="1" indent="-299720" algn="just">
              <a:lnSpc>
                <a:spcPct val="100000"/>
              </a:lnSpc>
              <a:spcBef>
                <a:spcPts val="434"/>
              </a:spcBef>
              <a:buAutoNum type="arabicPeriod"/>
              <a:tabLst>
                <a:tab pos="1226820" algn="l"/>
              </a:tabLst>
            </a:pP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Toplumun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sağlığında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etmenlerin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önemli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yeri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vardır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802005" lvl="1" indent="914400" algn="just">
              <a:lnSpc>
                <a:spcPts val="2310"/>
              </a:lnSpc>
              <a:spcBef>
                <a:spcPts val="969"/>
              </a:spcBef>
              <a:buAutoNum type="arabicPeriod"/>
              <a:tabLst>
                <a:tab pos="122682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Sağlığı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korumak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hastalıklarla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savaşmak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sadece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tıbbi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önlemler </a:t>
            </a:r>
            <a:r>
              <a:rPr sz="2400" spc="-5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almakla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yetinilmemeli,</a:t>
            </a: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önlemler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alınmalıdır.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26185" lvl="1" indent="-299720" algn="just">
              <a:lnSpc>
                <a:spcPct val="100000"/>
              </a:lnSpc>
              <a:spcBef>
                <a:spcPts val="445"/>
              </a:spcBef>
              <a:buAutoNum type="arabicPeriod"/>
              <a:tabLst>
                <a:tab pos="122682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Sağlıkla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ilgili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sosyal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ekonomik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koşullar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bilimsel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yönden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incelenmelidir.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26185" lvl="1" indent="-299720" algn="just">
              <a:lnSpc>
                <a:spcPct val="100000"/>
              </a:lnSpc>
              <a:spcBef>
                <a:spcPts val="420"/>
              </a:spcBef>
              <a:buAutoNum type="arabicPeriod"/>
              <a:tabLst>
                <a:tab pos="1226820" algn="l"/>
              </a:tabLst>
            </a:pPr>
            <a:r>
              <a:rPr sz="24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Tüm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bireylerin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sağlığını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korumak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güvenceye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almak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görevidir.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26185" lvl="1" indent="-299720" algn="just">
              <a:lnSpc>
                <a:spcPct val="100000"/>
              </a:lnSpc>
              <a:spcBef>
                <a:spcPts val="425"/>
              </a:spcBef>
              <a:buAutoNum type="arabicPeriod"/>
              <a:tabLst>
                <a:tab pos="122682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Hükümet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politikasında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halkın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sağlığına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yönelik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değişiklikler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yapılmalıdır.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7" y="381000"/>
            <a:ext cx="10284461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>
                <a:solidFill>
                  <a:srgbClr val="C00000"/>
                </a:solidFill>
              </a:rPr>
              <a:t>Sosyal</a:t>
            </a:r>
            <a:r>
              <a:rPr spc="-15" dirty="0">
                <a:solidFill>
                  <a:srgbClr val="C00000"/>
                </a:solidFill>
              </a:rPr>
              <a:t> </a:t>
            </a:r>
            <a:r>
              <a:rPr dirty="0">
                <a:solidFill>
                  <a:srgbClr val="C00000"/>
                </a:solidFill>
              </a:rPr>
              <a:t>Hekimliğin</a:t>
            </a:r>
            <a:r>
              <a:rPr spc="-15" dirty="0">
                <a:solidFill>
                  <a:srgbClr val="C00000"/>
                </a:solidFill>
              </a:rPr>
              <a:t> </a:t>
            </a:r>
            <a:r>
              <a:rPr spc="-80" dirty="0">
                <a:solidFill>
                  <a:srgbClr val="C00000"/>
                </a:solidFill>
              </a:rPr>
              <a:t>Temel</a:t>
            </a:r>
            <a:r>
              <a:rPr spc="-20" dirty="0">
                <a:solidFill>
                  <a:srgbClr val="C00000"/>
                </a:solidFill>
              </a:rPr>
              <a:t> </a:t>
            </a:r>
            <a:r>
              <a:rPr spc="-25" dirty="0">
                <a:solidFill>
                  <a:srgbClr val="C00000"/>
                </a:solidFill>
              </a:rPr>
              <a:t>İlkeleri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229867" y="1201964"/>
            <a:ext cx="11658600" cy="5656036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241300" marR="563245" indent="-229235" algn="just">
              <a:lnSpc>
                <a:spcPct val="150000"/>
              </a:lnSpc>
              <a:spcBef>
                <a:spcPts val="745"/>
              </a:spcBef>
              <a:buFont typeface="Arial MT"/>
              <a:buChar char="•"/>
              <a:tabLst>
                <a:tab pos="241935" algn="l"/>
              </a:tabLst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önemli</a:t>
            </a:r>
            <a:r>
              <a:rPr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hastalıklar,</a:t>
            </a:r>
            <a:r>
              <a:rPr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toplumda</a:t>
            </a:r>
            <a:r>
              <a:rPr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sık</a:t>
            </a:r>
            <a:r>
              <a:rPr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görülen,</a:t>
            </a:r>
            <a:r>
              <a:rPr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çok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sayıda </a:t>
            </a:r>
            <a:r>
              <a:rPr spc="-6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ölümlere</a:t>
            </a:r>
            <a:r>
              <a:rPr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sakatlıklara</a:t>
            </a:r>
            <a:r>
              <a:rPr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açan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hastalıklardır.</a:t>
            </a:r>
          </a:p>
          <a:p>
            <a:pPr marL="241300" indent="-229235" algn="just">
              <a:lnSpc>
                <a:spcPct val="150000"/>
              </a:lnSpc>
              <a:spcBef>
                <a:spcPts val="345"/>
              </a:spcBef>
              <a:buFont typeface="Arial MT"/>
              <a:buChar char="•"/>
              <a:tabLst>
                <a:tab pos="241935" algn="l"/>
              </a:tabLst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Hastalıkların</a:t>
            </a:r>
            <a:r>
              <a:rPr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oluşunda</a:t>
            </a:r>
            <a:r>
              <a:rPr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yayılmasında</a:t>
            </a:r>
            <a:r>
              <a:rPr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biyolojik</a:t>
            </a:r>
            <a:r>
              <a:rPr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fiziksel</a:t>
            </a:r>
            <a:r>
              <a:rPr lang="tr-TR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etmenlerin</a:t>
            </a:r>
            <a:r>
              <a:rPr spc="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yanısıra</a:t>
            </a:r>
            <a:r>
              <a:rPr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sosyal</a:t>
            </a:r>
            <a:r>
              <a:rPr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kültürel</a:t>
            </a:r>
            <a:r>
              <a:rPr spc="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ekonomik</a:t>
            </a:r>
            <a:r>
              <a:rPr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etmenler</a:t>
            </a:r>
            <a:r>
              <a:rPr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</a:t>
            </a:r>
            <a:r>
              <a:rPr lang="tr-TR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oynar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</a:t>
            </a:r>
            <a:r>
              <a:rPr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etmenler,</a:t>
            </a:r>
            <a:r>
              <a:rPr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çoğu</a:t>
            </a:r>
            <a:r>
              <a:rPr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kez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</a:t>
            </a:r>
            <a:r>
              <a:rPr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etmenlerin</a:t>
            </a:r>
            <a:r>
              <a:rPr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hazırlayıcısıdırlar.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Sosyal,</a:t>
            </a:r>
            <a:r>
              <a:rPr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ekonomik</a:t>
            </a:r>
            <a:r>
              <a:rPr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kültürel</a:t>
            </a:r>
            <a:r>
              <a:rPr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sorunları</a:t>
            </a:r>
            <a:r>
              <a:rPr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çözümleyerek</a:t>
            </a:r>
            <a:r>
              <a:rPr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hastalıklara</a:t>
            </a:r>
            <a:r>
              <a:rPr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etkili </a:t>
            </a:r>
            <a:r>
              <a:rPr spc="-6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olmak </a:t>
            </a:r>
            <a:r>
              <a:rPr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mümkündür.</a:t>
            </a:r>
          </a:p>
          <a:p>
            <a:pPr marL="241300" marR="937894" indent="-229235" algn="just">
              <a:lnSpc>
                <a:spcPct val="150000"/>
              </a:lnSpc>
              <a:spcBef>
                <a:spcPts val="1005"/>
              </a:spcBef>
              <a:buFont typeface="Arial MT"/>
              <a:buChar char="•"/>
              <a:tabLst>
                <a:tab pos="241935" algn="l"/>
              </a:tabLst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kişinin</a:t>
            </a:r>
            <a:r>
              <a:rPr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</a:t>
            </a:r>
            <a:r>
              <a:rPr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oluşu,</a:t>
            </a:r>
            <a:r>
              <a:rPr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sadece</a:t>
            </a:r>
            <a:r>
              <a:rPr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onu</a:t>
            </a:r>
            <a:r>
              <a:rPr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ilgilendirmez.</a:t>
            </a:r>
            <a:r>
              <a:rPr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Hastanın</a:t>
            </a:r>
            <a:r>
              <a:rPr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hastalığın,</a:t>
            </a:r>
            <a:r>
              <a:rPr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aileye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topluma</a:t>
            </a:r>
            <a:r>
              <a:rPr spc="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olumsuz</a:t>
            </a:r>
            <a:r>
              <a:rPr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etkileri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vardır.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</a:t>
            </a:r>
            <a:r>
              <a:rPr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olumsuz </a:t>
            </a:r>
            <a:r>
              <a:rPr spc="-6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etkiler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küçümsenemeyecek</a:t>
            </a:r>
            <a:r>
              <a:rPr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tr-TR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4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önemlidir</a:t>
            </a:r>
            <a:r>
              <a:rPr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197725" algn="just">
              <a:lnSpc>
                <a:spcPct val="100000"/>
              </a:lnSpc>
              <a:spcBef>
                <a:spcPts val="325"/>
              </a:spcBef>
            </a:pPr>
            <a:r>
              <a:rPr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Alfred</a:t>
            </a:r>
            <a:r>
              <a:rPr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Grotjahn-</a:t>
            </a:r>
            <a:r>
              <a:rPr spc="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1915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czacı">
  <a:themeElements>
    <a:clrScheme name="Eczacı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Eczacı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czac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1442</Words>
  <Application>Microsoft Office PowerPoint</Application>
  <PresentationFormat>Geniş ekran</PresentationFormat>
  <Paragraphs>158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33" baseType="lpstr">
      <vt:lpstr>Arial</vt:lpstr>
      <vt:lpstr>Arial MT</vt:lpstr>
      <vt:lpstr>Book Antiqua</vt:lpstr>
      <vt:lpstr>Calibri</vt:lpstr>
      <vt:lpstr>Calibri Light</vt:lpstr>
      <vt:lpstr>Century Gothic</vt:lpstr>
      <vt:lpstr>Times New Roman</vt:lpstr>
      <vt:lpstr>Eczacı</vt:lpstr>
      <vt:lpstr>HALK SAĞLIĞI</vt:lpstr>
      <vt:lpstr>PowerPoint Sunusu</vt:lpstr>
      <vt:lpstr>Halk Sağlığı (Public Health)</vt:lpstr>
      <vt:lpstr>Halk Sağlığının Genel Amaçları</vt:lpstr>
      <vt:lpstr>Halk Sağlığı Bilim Dalları</vt:lpstr>
      <vt:lpstr>Koruyucu Hekimlik (preventive medicine)</vt:lpstr>
      <vt:lpstr>Sağlık Bakımı (Health care)</vt:lpstr>
      <vt:lpstr>Sosyal Tıp (Social Medicine)</vt:lpstr>
      <vt:lpstr>Sosyal Hekimliğin Temel İlkeleri</vt:lpstr>
      <vt:lpstr>Sosyal hekimliğin kapsadığı Hizmetler</vt:lpstr>
      <vt:lpstr>Toplum Hekimliği</vt:lpstr>
      <vt:lpstr>Toplum Hekimliği</vt:lpstr>
      <vt:lpstr>Epidemiyoloji</vt:lpstr>
      <vt:lpstr>İstatistik-Biyoistatistik</vt:lpstr>
      <vt:lpstr>Okul Sağlığı</vt:lpstr>
      <vt:lpstr>Çevre Sağlığı Bilim Dalı</vt:lpstr>
      <vt:lpstr>İş Sağlığı</vt:lpstr>
      <vt:lpstr>İş Sağlığı Uygulama İlkeleri</vt:lpstr>
      <vt:lpstr>Toplum Beslenmesi</vt:lpstr>
      <vt:lpstr>Beslenmede Amaçlar</vt:lpstr>
      <vt:lpstr>Besin maddelerinin sınıflandırılması</vt:lpstr>
      <vt:lpstr>Sağlık Ekonomisi</vt:lpstr>
      <vt:lpstr>Sağlığı Geliştirme (Health Promotion)</vt:lpstr>
      <vt:lpstr>Sağlığı Geliştirmede Sağlık Eğitiminin Yeri</vt:lpstr>
      <vt:lpstr>Sağlık Eğitimi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Kavramlar</dc:title>
  <dc:creator>Nafiz Bozdemir</dc:creator>
  <cp:lastModifiedBy>Windows user</cp:lastModifiedBy>
  <cp:revision>4</cp:revision>
  <dcterms:created xsi:type="dcterms:W3CDTF">2024-02-19T18:55:57Z</dcterms:created>
  <dcterms:modified xsi:type="dcterms:W3CDTF">2024-02-19T19:36:00Z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2022-11-06T00:00:00Z</vt:filetime>
  </property>
  <property fmtid="{D5CDD505-2E9C-101B-9397-08002B2CF9AE}" pid="3" name="Creator">
    <vt:lpwstr>Microsoft® PowerPoint® Microsoft 365 için</vt:lpwstr>
  </property>
  <property fmtid="{D5CDD505-2E9C-101B-9397-08002B2CF9AE}" pid="4" name="LastSaved">
    <vt:filetime>2024-02-19T00:00:00Z</vt:filetime>
  </property>
</Properties>
</file>