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handoutMasterIdLst>
    <p:handoutMasterId r:id="rId106"/>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6" r:id="rId25"/>
    <p:sldId id="287" r:id="rId26"/>
    <p:sldId id="288" r:id="rId27"/>
    <p:sldId id="299" r:id="rId28"/>
    <p:sldId id="300" r:id="rId29"/>
    <p:sldId id="290" r:id="rId30"/>
    <p:sldId id="291" r:id="rId31"/>
    <p:sldId id="292" r:id="rId32"/>
    <p:sldId id="293" r:id="rId33"/>
    <p:sldId id="294" r:id="rId34"/>
    <p:sldId id="295" r:id="rId35"/>
    <p:sldId id="296" r:id="rId36"/>
    <p:sldId id="297" r:id="rId37"/>
    <p:sldId id="298" r:id="rId38"/>
    <p:sldId id="301" r:id="rId39"/>
    <p:sldId id="302" r:id="rId40"/>
    <p:sldId id="304" r:id="rId41"/>
    <p:sldId id="303" r:id="rId42"/>
    <p:sldId id="305" r:id="rId43"/>
    <p:sldId id="306" r:id="rId44"/>
    <p:sldId id="307" r:id="rId45"/>
    <p:sldId id="36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1" r:id="rId89"/>
    <p:sldId id="352" r:id="rId90"/>
    <p:sldId id="353" r:id="rId91"/>
    <p:sldId id="354" r:id="rId92"/>
    <p:sldId id="355" r:id="rId93"/>
    <p:sldId id="356" r:id="rId94"/>
    <p:sldId id="358" r:id="rId95"/>
    <p:sldId id="357" r:id="rId96"/>
    <p:sldId id="359" r:id="rId97"/>
    <p:sldId id="360" r:id="rId98"/>
    <p:sldId id="362" r:id="rId99"/>
    <p:sldId id="361" r:id="rId100"/>
    <p:sldId id="363" r:id="rId101"/>
    <p:sldId id="364" r:id="rId102"/>
    <p:sldId id="365" r:id="rId103"/>
    <p:sldId id="366" r:id="rId104"/>
    <p:sldId id="367" r:id="rId105"/>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936"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CEF80-FD9F-493D-8010-136BE710833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tr-TR"/>
        </a:p>
      </dgm:t>
    </dgm:pt>
    <dgm:pt modelId="{1359A213-A8A8-4BC3-87E6-4A6381493D26}">
      <dgm:prSet phldrT="[Metin]"/>
      <dgm:spPr/>
      <dgm:t>
        <a:bodyPr/>
        <a:lstStyle/>
        <a:p>
          <a:r>
            <a:rPr lang="tr-TR" dirty="0" smtClean="0"/>
            <a:t>Menfaat</a:t>
          </a:r>
        </a:p>
        <a:p>
          <a:r>
            <a:rPr lang="tr-TR" dirty="0" smtClean="0"/>
            <a:t>Riziko</a:t>
          </a:r>
        </a:p>
        <a:p>
          <a:r>
            <a:rPr lang="tr-TR" dirty="0" smtClean="0"/>
            <a:t>Süre</a:t>
          </a:r>
          <a:endParaRPr lang="tr-TR" dirty="0"/>
        </a:p>
      </dgm:t>
    </dgm:pt>
    <dgm:pt modelId="{7AD8C536-3AB9-47C7-814F-06620A88F803}" type="parTrans" cxnId="{88B9B3DA-F681-4BF9-89CD-3756151C1DDF}">
      <dgm:prSet/>
      <dgm:spPr/>
      <dgm:t>
        <a:bodyPr/>
        <a:lstStyle/>
        <a:p>
          <a:endParaRPr lang="tr-TR"/>
        </a:p>
      </dgm:t>
    </dgm:pt>
    <dgm:pt modelId="{21038D79-E7B5-4F68-BC66-F4656825EFB0}" type="sibTrans" cxnId="{88B9B3DA-F681-4BF9-89CD-3756151C1DDF}">
      <dgm:prSet/>
      <dgm:spPr/>
      <dgm:t>
        <a:bodyPr/>
        <a:lstStyle/>
        <a:p>
          <a:endParaRPr lang="tr-TR"/>
        </a:p>
      </dgm:t>
    </dgm:pt>
    <dgm:pt modelId="{BFA917BF-C8AB-4AAB-98A0-3274396FB357}">
      <dgm:prSet phldrT="[Metin]"/>
      <dgm:spPr/>
      <dgm:t>
        <a:bodyPr/>
        <a:lstStyle/>
        <a:p>
          <a:r>
            <a:rPr lang="tr-TR" dirty="0" smtClean="0"/>
            <a:t>Rizikoyu Taşıma</a:t>
          </a:r>
          <a:endParaRPr lang="tr-TR" dirty="0"/>
        </a:p>
      </dgm:t>
    </dgm:pt>
    <dgm:pt modelId="{C0C92BDB-FAAF-4ED2-B43D-CE0B569C8315}" type="parTrans" cxnId="{F9E72F3B-54A7-4E68-A307-1002DDC28525}">
      <dgm:prSet/>
      <dgm:spPr/>
      <dgm:t>
        <a:bodyPr/>
        <a:lstStyle/>
        <a:p>
          <a:endParaRPr lang="tr-TR"/>
        </a:p>
      </dgm:t>
    </dgm:pt>
    <dgm:pt modelId="{305B8902-8D35-461C-9111-FE914FA780D8}" type="sibTrans" cxnId="{F9E72F3B-54A7-4E68-A307-1002DDC28525}">
      <dgm:prSet/>
      <dgm:spPr/>
      <dgm:t>
        <a:bodyPr/>
        <a:lstStyle/>
        <a:p>
          <a:endParaRPr lang="tr-TR"/>
        </a:p>
      </dgm:t>
    </dgm:pt>
    <dgm:pt modelId="{D825D6B9-02CC-4646-B2D3-576FACFCD074}">
      <dgm:prSet phldrT="[Metin]"/>
      <dgm:spPr/>
      <dgm:t>
        <a:bodyPr/>
        <a:lstStyle/>
        <a:p>
          <a:r>
            <a:rPr lang="tr-TR" dirty="0" smtClean="0"/>
            <a:t>Sigortacı</a:t>
          </a:r>
          <a:endParaRPr lang="tr-TR" dirty="0"/>
        </a:p>
      </dgm:t>
    </dgm:pt>
    <dgm:pt modelId="{2F4ACF6A-98DD-4F9F-B37A-997B67E9137E}" type="parTrans" cxnId="{95F26658-1741-402D-B2ED-E22658EA60D2}">
      <dgm:prSet/>
      <dgm:spPr/>
      <dgm:t>
        <a:bodyPr/>
        <a:lstStyle/>
        <a:p>
          <a:endParaRPr lang="tr-TR"/>
        </a:p>
      </dgm:t>
    </dgm:pt>
    <dgm:pt modelId="{08A7F413-F56C-4E06-9BDB-7DEBADEB9372}" type="sibTrans" cxnId="{95F26658-1741-402D-B2ED-E22658EA60D2}">
      <dgm:prSet/>
      <dgm:spPr/>
      <dgm:t>
        <a:bodyPr/>
        <a:lstStyle/>
        <a:p>
          <a:endParaRPr lang="tr-TR"/>
        </a:p>
      </dgm:t>
    </dgm:pt>
    <dgm:pt modelId="{C599C472-61B3-4F8E-8535-AB8C7134D5A0}">
      <dgm:prSet phldrT="[Metin]"/>
      <dgm:spPr/>
      <dgm:t>
        <a:bodyPr/>
        <a:lstStyle/>
        <a:p>
          <a:r>
            <a:rPr lang="tr-TR" dirty="0" smtClean="0"/>
            <a:t>Prim Ödeme</a:t>
          </a:r>
          <a:endParaRPr lang="tr-TR" dirty="0"/>
        </a:p>
      </dgm:t>
    </dgm:pt>
    <dgm:pt modelId="{8020F827-7B09-414A-AAAD-D43A29983E41}" type="parTrans" cxnId="{49A837DF-2841-4801-AF83-F09C81ADF1B0}">
      <dgm:prSet/>
      <dgm:spPr/>
      <dgm:t>
        <a:bodyPr/>
        <a:lstStyle/>
        <a:p>
          <a:endParaRPr lang="tr-TR"/>
        </a:p>
      </dgm:t>
    </dgm:pt>
    <dgm:pt modelId="{3BBF4530-2DDD-4D28-8507-0B2FF851DC3A}" type="sibTrans" cxnId="{49A837DF-2841-4801-AF83-F09C81ADF1B0}">
      <dgm:prSet/>
      <dgm:spPr/>
      <dgm:t>
        <a:bodyPr/>
        <a:lstStyle/>
        <a:p>
          <a:endParaRPr lang="tr-TR"/>
        </a:p>
      </dgm:t>
    </dgm:pt>
    <dgm:pt modelId="{50D99C51-FD2A-4A18-813D-E4F6CF056C3E}">
      <dgm:prSet phldrT="[Metin]"/>
      <dgm:spPr/>
      <dgm:t>
        <a:bodyPr/>
        <a:lstStyle/>
        <a:p>
          <a:r>
            <a:rPr lang="tr-TR" dirty="0" smtClean="0"/>
            <a:t>Sigorta Ettiren (Sigortalı)</a:t>
          </a:r>
          <a:endParaRPr lang="tr-TR" dirty="0"/>
        </a:p>
      </dgm:t>
    </dgm:pt>
    <dgm:pt modelId="{9A66FA24-6AF5-47C8-B41B-26885B22FE38}" type="parTrans" cxnId="{63936179-461A-4750-85C5-6CEA29C2BC21}">
      <dgm:prSet/>
      <dgm:spPr/>
      <dgm:t>
        <a:bodyPr/>
        <a:lstStyle/>
        <a:p>
          <a:endParaRPr lang="tr-TR"/>
        </a:p>
      </dgm:t>
    </dgm:pt>
    <dgm:pt modelId="{AE411187-5E89-488B-BC9D-9AA8BDBB3934}" type="sibTrans" cxnId="{63936179-461A-4750-85C5-6CEA29C2BC21}">
      <dgm:prSet/>
      <dgm:spPr/>
      <dgm:t>
        <a:bodyPr/>
        <a:lstStyle/>
        <a:p>
          <a:endParaRPr lang="tr-TR"/>
        </a:p>
      </dgm:t>
    </dgm:pt>
    <dgm:pt modelId="{9F584D68-5BA9-4C78-8FB1-C9637DDE0722}" type="pres">
      <dgm:prSet presAssocID="{4A2CEF80-FD9F-493D-8010-136BE7108339}" presName="Name0" presStyleCnt="0">
        <dgm:presLayoutVars>
          <dgm:chMax val="1"/>
          <dgm:dir/>
          <dgm:animLvl val="ctr"/>
          <dgm:resizeHandles val="exact"/>
        </dgm:presLayoutVars>
      </dgm:prSet>
      <dgm:spPr/>
      <dgm:t>
        <a:bodyPr/>
        <a:lstStyle/>
        <a:p>
          <a:endParaRPr lang="tr-TR"/>
        </a:p>
      </dgm:t>
    </dgm:pt>
    <dgm:pt modelId="{10D9F0CD-EBEA-4716-A147-DF0271F1A2D1}" type="pres">
      <dgm:prSet presAssocID="{1359A213-A8A8-4BC3-87E6-4A6381493D26}" presName="centerShape" presStyleLbl="node0" presStyleIdx="0" presStyleCnt="1"/>
      <dgm:spPr/>
      <dgm:t>
        <a:bodyPr/>
        <a:lstStyle/>
        <a:p>
          <a:endParaRPr lang="tr-TR"/>
        </a:p>
      </dgm:t>
    </dgm:pt>
    <dgm:pt modelId="{3FB00A3D-D535-4F25-A4BB-38772BDCE893}" type="pres">
      <dgm:prSet presAssocID="{BFA917BF-C8AB-4AAB-98A0-3274396FB357}" presName="node" presStyleLbl="node1" presStyleIdx="0" presStyleCnt="4">
        <dgm:presLayoutVars>
          <dgm:bulletEnabled val="1"/>
        </dgm:presLayoutVars>
      </dgm:prSet>
      <dgm:spPr/>
      <dgm:t>
        <a:bodyPr/>
        <a:lstStyle/>
        <a:p>
          <a:endParaRPr lang="tr-TR"/>
        </a:p>
      </dgm:t>
    </dgm:pt>
    <dgm:pt modelId="{CEBC65F7-C9FE-479B-A75D-934EC9F94216}" type="pres">
      <dgm:prSet presAssocID="{BFA917BF-C8AB-4AAB-98A0-3274396FB357}" presName="dummy" presStyleCnt="0"/>
      <dgm:spPr/>
    </dgm:pt>
    <dgm:pt modelId="{9BB696E8-651C-40E5-87DC-DC273B28CB14}" type="pres">
      <dgm:prSet presAssocID="{305B8902-8D35-461C-9111-FE914FA780D8}" presName="sibTrans" presStyleLbl="sibTrans2D1" presStyleIdx="0" presStyleCnt="4"/>
      <dgm:spPr/>
      <dgm:t>
        <a:bodyPr/>
        <a:lstStyle/>
        <a:p>
          <a:endParaRPr lang="tr-TR"/>
        </a:p>
      </dgm:t>
    </dgm:pt>
    <dgm:pt modelId="{B9AA6EE9-6534-45FE-B0ED-902C28DAA2E4}" type="pres">
      <dgm:prSet presAssocID="{D825D6B9-02CC-4646-B2D3-576FACFCD074}" presName="node" presStyleLbl="node1" presStyleIdx="1" presStyleCnt="4">
        <dgm:presLayoutVars>
          <dgm:bulletEnabled val="1"/>
        </dgm:presLayoutVars>
      </dgm:prSet>
      <dgm:spPr/>
      <dgm:t>
        <a:bodyPr/>
        <a:lstStyle/>
        <a:p>
          <a:endParaRPr lang="tr-TR"/>
        </a:p>
      </dgm:t>
    </dgm:pt>
    <dgm:pt modelId="{40174BC3-88FA-4D66-B777-992456152C47}" type="pres">
      <dgm:prSet presAssocID="{D825D6B9-02CC-4646-B2D3-576FACFCD074}" presName="dummy" presStyleCnt="0"/>
      <dgm:spPr/>
    </dgm:pt>
    <dgm:pt modelId="{23F1941D-D0CC-43B0-8FFA-C462953A05FF}" type="pres">
      <dgm:prSet presAssocID="{08A7F413-F56C-4E06-9BDB-7DEBADEB9372}" presName="sibTrans" presStyleLbl="sibTrans2D1" presStyleIdx="1" presStyleCnt="4"/>
      <dgm:spPr/>
      <dgm:t>
        <a:bodyPr/>
        <a:lstStyle/>
        <a:p>
          <a:endParaRPr lang="tr-TR"/>
        </a:p>
      </dgm:t>
    </dgm:pt>
    <dgm:pt modelId="{59F55866-2265-4B82-9B95-7C48E60D55AD}" type="pres">
      <dgm:prSet presAssocID="{C599C472-61B3-4F8E-8535-AB8C7134D5A0}" presName="node" presStyleLbl="node1" presStyleIdx="2" presStyleCnt="4">
        <dgm:presLayoutVars>
          <dgm:bulletEnabled val="1"/>
        </dgm:presLayoutVars>
      </dgm:prSet>
      <dgm:spPr/>
      <dgm:t>
        <a:bodyPr/>
        <a:lstStyle/>
        <a:p>
          <a:endParaRPr lang="tr-TR"/>
        </a:p>
      </dgm:t>
    </dgm:pt>
    <dgm:pt modelId="{0C1868BE-2C3F-45B0-A187-52FEB65E627D}" type="pres">
      <dgm:prSet presAssocID="{C599C472-61B3-4F8E-8535-AB8C7134D5A0}" presName="dummy" presStyleCnt="0"/>
      <dgm:spPr/>
    </dgm:pt>
    <dgm:pt modelId="{918C1C00-4969-48FE-AC5C-44B3544584A2}" type="pres">
      <dgm:prSet presAssocID="{3BBF4530-2DDD-4D28-8507-0B2FF851DC3A}" presName="sibTrans" presStyleLbl="sibTrans2D1" presStyleIdx="2" presStyleCnt="4"/>
      <dgm:spPr/>
      <dgm:t>
        <a:bodyPr/>
        <a:lstStyle/>
        <a:p>
          <a:endParaRPr lang="tr-TR"/>
        </a:p>
      </dgm:t>
    </dgm:pt>
    <dgm:pt modelId="{368E0FC1-42B7-4C25-BA46-5ABF61905E60}" type="pres">
      <dgm:prSet presAssocID="{50D99C51-FD2A-4A18-813D-E4F6CF056C3E}" presName="node" presStyleLbl="node1" presStyleIdx="3" presStyleCnt="4">
        <dgm:presLayoutVars>
          <dgm:bulletEnabled val="1"/>
        </dgm:presLayoutVars>
      </dgm:prSet>
      <dgm:spPr/>
      <dgm:t>
        <a:bodyPr/>
        <a:lstStyle/>
        <a:p>
          <a:endParaRPr lang="tr-TR"/>
        </a:p>
      </dgm:t>
    </dgm:pt>
    <dgm:pt modelId="{007CABA8-C743-4DAE-B6CE-C8068E9F8D85}" type="pres">
      <dgm:prSet presAssocID="{50D99C51-FD2A-4A18-813D-E4F6CF056C3E}" presName="dummy" presStyleCnt="0"/>
      <dgm:spPr/>
    </dgm:pt>
    <dgm:pt modelId="{E1ADA01D-B7BD-4423-A5D1-D76984AE0663}" type="pres">
      <dgm:prSet presAssocID="{AE411187-5E89-488B-BC9D-9AA8BDBB3934}" presName="sibTrans" presStyleLbl="sibTrans2D1" presStyleIdx="3" presStyleCnt="4"/>
      <dgm:spPr/>
      <dgm:t>
        <a:bodyPr/>
        <a:lstStyle/>
        <a:p>
          <a:endParaRPr lang="tr-TR"/>
        </a:p>
      </dgm:t>
    </dgm:pt>
  </dgm:ptLst>
  <dgm:cxnLst>
    <dgm:cxn modelId="{95F26658-1741-402D-B2ED-E22658EA60D2}" srcId="{1359A213-A8A8-4BC3-87E6-4A6381493D26}" destId="{D825D6B9-02CC-4646-B2D3-576FACFCD074}" srcOrd="1" destOrd="0" parTransId="{2F4ACF6A-98DD-4F9F-B37A-997B67E9137E}" sibTransId="{08A7F413-F56C-4E06-9BDB-7DEBADEB9372}"/>
    <dgm:cxn modelId="{4951E9D7-6ACF-412F-B6B4-88C77663F88A}" type="presOf" srcId="{BFA917BF-C8AB-4AAB-98A0-3274396FB357}" destId="{3FB00A3D-D535-4F25-A4BB-38772BDCE893}" srcOrd="0" destOrd="0" presId="urn:microsoft.com/office/officeart/2005/8/layout/radial6"/>
    <dgm:cxn modelId="{E2EE16E0-390F-4284-957F-A18559F5CD89}" type="presOf" srcId="{C599C472-61B3-4F8E-8535-AB8C7134D5A0}" destId="{59F55866-2265-4B82-9B95-7C48E60D55AD}" srcOrd="0" destOrd="0" presId="urn:microsoft.com/office/officeart/2005/8/layout/radial6"/>
    <dgm:cxn modelId="{F9E72F3B-54A7-4E68-A307-1002DDC28525}" srcId="{1359A213-A8A8-4BC3-87E6-4A6381493D26}" destId="{BFA917BF-C8AB-4AAB-98A0-3274396FB357}" srcOrd="0" destOrd="0" parTransId="{C0C92BDB-FAAF-4ED2-B43D-CE0B569C8315}" sibTransId="{305B8902-8D35-461C-9111-FE914FA780D8}"/>
    <dgm:cxn modelId="{745669AB-F281-4438-9C72-977B4158AC94}" type="presOf" srcId="{305B8902-8D35-461C-9111-FE914FA780D8}" destId="{9BB696E8-651C-40E5-87DC-DC273B28CB14}" srcOrd="0" destOrd="0" presId="urn:microsoft.com/office/officeart/2005/8/layout/radial6"/>
    <dgm:cxn modelId="{63936179-461A-4750-85C5-6CEA29C2BC21}" srcId="{1359A213-A8A8-4BC3-87E6-4A6381493D26}" destId="{50D99C51-FD2A-4A18-813D-E4F6CF056C3E}" srcOrd="3" destOrd="0" parTransId="{9A66FA24-6AF5-47C8-B41B-26885B22FE38}" sibTransId="{AE411187-5E89-488B-BC9D-9AA8BDBB3934}"/>
    <dgm:cxn modelId="{88B9B3DA-F681-4BF9-89CD-3756151C1DDF}" srcId="{4A2CEF80-FD9F-493D-8010-136BE7108339}" destId="{1359A213-A8A8-4BC3-87E6-4A6381493D26}" srcOrd="0" destOrd="0" parTransId="{7AD8C536-3AB9-47C7-814F-06620A88F803}" sibTransId="{21038D79-E7B5-4F68-BC66-F4656825EFB0}"/>
    <dgm:cxn modelId="{49A837DF-2841-4801-AF83-F09C81ADF1B0}" srcId="{1359A213-A8A8-4BC3-87E6-4A6381493D26}" destId="{C599C472-61B3-4F8E-8535-AB8C7134D5A0}" srcOrd="2" destOrd="0" parTransId="{8020F827-7B09-414A-AAAD-D43A29983E41}" sibTransId="{3BBF4530-2DDD-4D28-8507-0B2FF851DC3A}"/>
    <dgm:cxn modelId="{2620F8E4-3C06-418E-878D-AC8A92BC5B8F}" type="presOf" srcId="{08A7F413-F56C-4E06-9BDB-7DEBADEB9372}" destId="{23F1941D-D0CC-43B0-8FFA-C462953A05FF}" srcOrd="0" destOrd="0" presId="urn:microsoft.com/office/officeart/2005/8/layout/radial6"/>
    <dgm:cxn modelId="{505355A3-3156-4175-8CB9-0F38E260C70C}" type="presOf" srcId="{50D99C51-FD2A-4A18-813D-E4F6CF056C3E}" destId="{368E0FC1-42B7-4C25-BA46-5ABF61905E60}" srcOrd="0" destOrd="0" presId="urn:microsoft.com/office/officeart/2005/8/layout/radial6"/>
    <dgm:cxn modelId="{E3F3525D-F69E-4B23-BCA7-EBA36E9D7730}" type="presOf" srcId="{1359A213-A8A8-4BC3-87E6-4A6381493D26}" destId="{10D9F0CD-EBEA-4716-A147-DF0271F1A2D1}" srcOrd="0" destOrd="0" presId="urn:microsoft.com/office/officeart/2005/8/layout/radial6"/>
    <dgm:cxn modelId="{AEDD7A62-30FE-45BA-A5EA-D17645D3957E}" type="presOf" srcId="{D825D6B9-02CC-4646-B2D3-576FACFCD074}" destId="{B9AA6EE9-6534-45FE-B0ED-902C28DAA2E4}" srcOrd="0" destOrd="0" presId="urn:microsoft.com/office/officeart/2005/8/layout/radial6"/>
    <dgm:cxn modelId="{A561421E-0C7E-4570-ACD9-BF4AA253438D}" type="presOf" srcId="{4A2CEF80-FD9F-493D-8010-136BE7108339}" destId="{9F584D68-5BA9-4C78-8FB1-C9637DDE0722}" srcOrd="0" destOrd="0" presId="urn:microsoft.com/office/officeart/2005/8/layout/radial6"/>
    <dgm:cxn modelId="{F5B90268-00DB-4415-B10E-79C6F23BB2E3}" type="presOf" srcId="{3BBF4530-2DDD-4D28-8507-0B2FF851DC3A}" destId="{918C1C00-4969-48FE-AC5C-44B3544584A2}" srcOrd="0" destOrd="0" presId="urn:microsoft.com/office/officeart/2005/8/layout/radial6"/>
    <dgm:cxn modelId="{C659DFFE-9FE5-479C-AD31-B7FF20B6A74A}" type="presOf" srcId="{AE411187-5E89-488B-BC9D-9AA8BDBB3934}" destId="{E1ADA01D-B7BD-4423-A5D1-D76984AE0663}" srcOrd="0" destOrd="0" presId="urn:microsoft.com/office/officeart/2005/8/layout/radial6"/>
    <dgm:cxn modelId="{8ACD8FB1-C217-4BE7-818C-F886FD9D9CA7}" type="presParOf" srcId="{9F584D68-5BA9-4C78-8FB1-C9637DDE0722}" destId="{10D9F0CD-EBEA-4716-A147-DF0271F1A2D1}" srcOrd="0" destOrd="0" presId="urn:microsoft.com/office/officeart/2005/8/layout/radial6"/>
    <dgm:cxn modelId="{D4C0B500-C994-4C67-9FF3-2C03922A3B88}" type="presParOf" srcId="{9F584D68-5BA9-4C78-8FB1-C9637DDE0722}" destId="{3FB00A3D-D535-4F25-A4BB-38772BDCE893}" srcOrd="1" destOrd="0" presId="urn:microsoft.com/office/officeart/2005/8/layout/radial6"/>
    <dgm:cxn modelId="{99E5E436-9BE4-498F-A25E-B80017693905}" type="presParOf" srcId="{9F584D68-5BA9-4C78-8FB1-C9637DDE0722}" destId="{CEBC65F7-C9FE-479B-A75D-934EC9F94216}" srcOrd="2" destOrd="0" presId="urn:microsoft.com/office/officeart/2005/8/layout/radial6"/>
    <dgm:cxn modelId="{A562A329-C68D-4105-ADFC-5A653F3233A2}" type="presParOf" srcId="{9F584D68-5BA9-4C78-8FB1-C9637DDE0722}" destId="{9BB696E8-651C-40E5-87DC-DC273B28CB14}" srcOrd="3" destOrd="0" presId="urn:microsoft.com/office/officeart/2005/8/layout/radial6"/>
    <dgm:cxn modelId="{E52C5543-5560-43D3-BDDC-D33AED72BAE0}" type="presParOf" srcId="{9F584D68-5BA9-4C78-8FB1-C9637DDE0722}" destId="{B9AA6EE9-6534-45FE-B0ED-902C28DAA2E4}" srcOrd="4" destOrd="0" presId="urn:microsoft.com/office/officeart/2005/8/layout/radial6"/>
    <dgm:cxn modelId="{03A88829-05B0-478D-B4FD-4C4ACD235811}" type="presParOf" srcId="{9F584D68-5BA9-4C78-8FB1-C9637DDE0722}" destId="{40174BC3-88FA-4D66-B777-992456152C47}" srcOrd="5" destOrd="0" presId="urn:microsoft.com/office/officeart/2005/8/layout/radial6"/>
    <dgm:cxn modelId="{35D8BDFC-5060-490B-905E-0B73DD4018CD}" type="presParOf" srcId="{9F584D68-5BA9-4C78-8FB1-C9637DDE0722}" destId="{23F1941D-D0CC-43B0-8FFA-C462953A05FF}" srcOrd="6" destOrd="0" presId="urn:microsoft.com/office/officeart/2005/8/layout/radial6"/>
    <dgm:cxn modelId="{18677FB7-1794-4EE8-9AB1-AFA6F9883B4E}" type="presParOf" srcId="{9F584D68-5BA9-4C78-8FB1-C9637DDE0722}" destId="{59F55866-2265-4B82-9B95-7C48E60D55AD}" srcOrd="7" destOrd="0" presId="urn:microsoft.com/office/officeart/2005/8/layout/radial6"/>
    <dgm:cxn modelId="{9324E26E-1A21-4FB1-9381-2E476016E3F5}" type="presParOf" srcId="{9F584D68-5BA9-4C78-8FB1-C9637DDE0722}" destId="{0C1868BE-2C3F-45B0-A187-52FEB65E627D}" srcOrd="8" destOrd="0" presId="urn:microsoft.com/office/officeart/2005/8/layout/radial6"/>
    <dgm:cxn modelId="{B361EAD4-2AED-4E73-BBAD-89A1DD51E6B2}" type="presParOf" srcId="{9F584D68-5BA9-4C78-8FB1-C9637DDE0722}" destId="{918C1C00-4969-48FE-AC5C-44B3544584A2}" srcOrd="9" destOrd="0" presId="urn:microsoft.com/office/officeart/2005/8/layout/radial6"/>
    <dgm:cxn modelId="{D00C9077-0B55-4C1C-85DD-1DC7CAAF9A2A}" type="presParOf" srcId="{9F584D68-5BA9-4C78-8FB1-C9637DDE0722}" destId="{368E0FC1-42B7-4C25-BA46-5ABF61905E60}" srcOrd="10" destOrd="0" presId="urn:microsoft.com/office/officeart/2005/8/layout/radial6"/>
    <dgm:cxn modelId="{AFEDBF7E-832D-42BF-9021-7623034CB518}" type="presParOf" srcId="{9F584D68-5BA9-4C78-8FB1-C9637DDE0722}" destId="{007CABA8-C743-4DAE-B6CE-C8068E9F8D85}" srcOrd="11" destOrd="0" presId="urn:microsoft.com/office/officeart/2005/8/layout/radial6"/>
    <dgm:cxn modelId="{80F9D9C7-C87B-4E03-9D73-A86104BCDEAA}" type="presParOf" srcId="{9F584D68-5BA9-4C78-8FB1-C9637DDE0722}" destId="{E1ADA01D-B7BD-4423-A5D1-D76984AE0663}"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ADA01D-B7BD-4423-A5D1-D76984AE0663}">
      <dsp:nvSpPr>
        <dsp:cNvPr id="0" name=""/>
        <dsp:cNvSpPr/>
      </dsp:nvSpPr>
      <dsp:spPr>
        <a:xfrm>
          <a:off x="2182599" y="683204"/>
          <a:ext cx="4567664" cy="4567664"/>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8C1C00-4969-48FE-AC5C-44B3544584A2}">
      <dsp:nvSpPr>
        <dsp:cNvPr id="0" name=""/>
        <dsp:cNvSpPr/>
      </dsp:nvSpPr>
      <dsp:spPr>
        <a:xfrm>
          <a:off x="2182599" y="683204"/>
          <a:ext cx="4567664" cy="4567664"/>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F1941D-D0CC-43B0-8FFA-C462953A05FF}">
      <dsp:nvSpPr>
        <dsp:cNvPr id="0" name=""/>
        <dsp:cNvSpPr/>
      </dsp:nvSpPr>
      <dsp:spPr>
        <a:xfrm>
          <a:off x="2182599" y="683204"/>
          <a:ext cx="4567664" cy="4567664"/>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696E8-651C-40E5-87DC-DC273B28CB14}">
      <dsp:nvSpPr>
        <dsp:cNvPr id="0" name=""/>
        <dsp:cNvSpPr/>
      </dsp:nvSpPr>
      <dsp:spPr>
        <a:xfrm>
          <a:off x="2182599" y="683204"/>
          <a:ext cx="4567664" cy="4567664"/>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D9F0CD-EBEA-4716-A147-DF0271F1A2D1}">
      <dsp:nvSpPr>
        <dsp:cNvPr id="0" name=""/>
        <dsp:cNvSpPr/>
      </dsp:nvSpPr>
      <dsp:spPr>
        <a:xfrm>
          <a:off x="3415249" y="1915855"/>
          <a:ext cx="2102363" cy="21023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tr-TR" sz="2800" kern="1200" dirty="0" smtClean="0"/>
            <a:t>Menfaat</a:t>
          </a:r>
        </a:p>
        <a:p>
          <a:pPr lvl="0" algn="ctr" defTabSz="1244600">
            <a:lnSpc>
              <a:spcPct val="90000"/>
            </a:lnSpc>
            <a:spcBef>
              <a:spcPct val="0"/>
            </a:spcBef>
            <a:spcAft>
              <a:spcPct val="35000"/>
            </a:spcAft>
          </a:pPr>
          <a:r>
            <a:rPr lang="tr-TR" sz="2800" kern="1200" dirty="0" smtClean="0"/>
            <a:t>Riziko</a:t>
          </a:r>
        </a:p>
        <a:p>
          <a:pPr lvl="0" algn="ctr" defTabSz="1244600">
            <a:lnSpc>
              <a:spcPct val="90000"/>
            </a:lnSpc>
            <a:spcBef>
              <a:spcPct val="0"/>
            </a:spcBef>
            <a:spcAft>
              <a:spcPct val="35000"/>
            </a:spcAft>
          </a:pPr>
          <a:r>
            <a:rPr lang="tr-TR" sz="2800" kern="1200" dirty="0" smtClean="0"/>
            <a:t>Süre</a:t>
          </a:r>
          <a:endParaRPr lang="tr-TR" sz="2800" kern="1200" dirty="0"/>
        </a:p>
      </dsp:txBody>
      <dsp:txXfrm>
        <a:off x="3723133" y="2223739"/>
        <a:ext cx="1486595" cy="1486595"/>
      </dsp:txXfrm>
    </dsp:sp>
    <dsp:sp modelId="{3FB00A3D-D535-4F25-A4BB-38772BDCE893}">
      <dsp:nvSpPr>
        <dsp:cNvPr id="0" name=""/>
        <dsp:cNvSpPr/>
      </dsp:nvSpPr>
      <dsp:spPr>
        <a:xfrm>
          <a:off x="3730604" y="357"/>
          <a:ext cx="1471654" cy="14716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dirty="0" smtClean="0"/>
            <a:t>Rizikoyu Taşıma</a:t>
          </a:r>
          <a:endParaRPr lang="tr-TR" sz="1900" kern="1200" dirty="0"/>
        </a:p>
      </dsp:txBody>
      <dsp:txXfrm>
        <a:off x="3946123" y="215876"/>
        <a:ext cx="1040616" cy="1040616"/>
      </dsp:txXfrm>
    </dsp:sp>
    <dsp:sp modelId="{B9AA6EE9-6534-45FE-B0ED-902C28DAA2E4}">
      <dsp:nvSpPr>
        <dsp:cNvPr id="0" name=""/>
        <dsp:cNvSpPr/>
      </dsp:nvSpPr>
      <dsp:spPr>
        <a:xfrm>
          <a:off x="5961457" y="2231209"/>
          <a:ext cx="1471654" cy="14716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dirty="0" smtClean="0"/>
            <a:t>Sigortacı</a:t>
          </a:r>
          <a:endParaRPr lang="tr-TR" sz="1900" kern="1200" dirty="0"/>
        </a:p>
      </dsp:txBody>
      <dsp:txXfrm>
        <a:off x="6176976" y="2446728"/>
        <a:ext cx="1040616" cy="1040616"/>
      </dsp:txXfrm>
    </dsp:sp>
    <dsp:sp modelId="{59F55866-2265-4B82-9B95-7C48E60D55AD}">
      <dsp:nvSpPr>
        <dsp:cNvPr id="0" name=""/>
        <dsp:cNvSpPr/>
      </dsp:nvSpPr>
      <dsp:spPr>
        <a:xfrm>
          <a:off x="3730604" y="4462062"/>
          <a:ext cx="1471654" cy="14716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dirty="0" smtClean="0"/>
            <a:t>Prim Ödeme</a:t>
          </a:r>
          <a:endParaRPr lang="tr-TR" sz="1900" kern="1200" dirty="0"/>
        </a:p>
      </dsp:txBody>
      <dsp:txXfrm>
        <a:off x="3946123" y="4677581"/>
        <a:ext cx="1040616" cy="1040616"/>
      </dsp:txXfrm>
    </dsp:sp>
    <dsp:sp modelId="{368E0FC1-42B7-4C25-BA46-5ABF61905E60}">
      <dsp:nvSpPr>
        <dsp:cNvPr id="0" name=""/>
        <dsp:cNvSpPr/>
      </dsp:nvSpPr>
      <dsp:spPr>
        <a:xfrm>
          <a:off x="1499751" y="2231209"/>
          <a:ext cx="1471654" cy="14716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dirty="0" smtClean="0"/>
            <a:t>Sigorta Ettiren (Sigortalı)</a:t>
          </a:r>
          <a:endParaRPr lang="tr-TR" sz="1900" kern="1200" dirty="0"/>
        </a:p>
      </dsp:txBody>
      <dsp:txXfrm>
        <a:off x="1715270" y="2446728"/>
        <a:ext cx="1040616" cy="104061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57A9C9A1-342C-4D2D-B946-6DA2A05052F3}" type="datetimeFigureOut">
              <a:rPr lang="tr-TR" smtClean="0"/>
              <a:t>22.05.2024</a:t>
            </a:fld>
            <a:endParaRPr lang="tr-TR"/>
          </a:p>
        </p:txBody>
      </p:sp>
      <p:sp>
        <p:nvSpPr>
          <p:cNvPr id="4" name="Altbilgi Yer Tutucusu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5993714C-4BA4-4500-8E92-423B660FDB43}" type="slidenum">
              <a:rPr lang="tr-TR" smtClean="0"/>
              <a:t>‹#›</a:t>
            </a:fld>
            <a:endParaRPr lang="tr-TR"/>
          </a:p>
        </p:txBody>
      </p:sp>
    </p:spTree>
    <p:extLst>
      <p:ext uri="{BB962C8B-B14F-4D97-AF65-F5344CB8AC3E}">
        <p14:creationId xmlns:p14="http://schemas.microsoft.com/office/powerpoint/2010/main" val="17539420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1160EA64-D806-43AC-9DF2-F8C432F32B4C}" type="datetimeFigureOut">
              <a:rPr lang="en-US" dirty="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5/22/2024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4F7D4976-E339-4826-83B7-FBD03F55ECF8}" type="datetimeFigureOut">
              <a:rPr lang="en-US" dirty="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9" name="Date Placeholder 8"/>
          <p:cNvSpPr>
            <a:spLocks noGrp="1"/>
          </p:cNvSpPr>
          <p:nvPr>
            <p:ph type="dt" sz="half" idx="10"/>
          </p:nvPr>
        </p:nvSpPr>
        <p:spPr/>
        <p:txBody>
          <a:bodyPr/>
          <a:lstStyle/>
          <a:p>
            <a:fld id="{D1BE4249-C0D0-4B06-8692-E8BB871AF643}" type="datetimeFigureOut">
              <a:rPr lang="en-US" dirty="0"/>
              <a:t>5/22/2024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5/22/2024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5/22/2024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2F7EE08-5D66-C8B3-4ABD-540606FF872B}"/>
              </a:ext>
            </a:extLst>
          </p:cNvPr>
          <p:cNvSpPr>
            <a:spLocks noGrp="1"/>
          </p:cNvSpPr>
          <p:nvPr>
            <p:ph type="ctrTitle"/>
          </p:nvPr>
        </p:nvSpPr>
        <p:spPr/>
        <p:txBody>
          <a:bodyPr/>
          <a:lstStyle/>
          <a:p>
            <a:r>
              <a:rPr lang="tr-TR" sz="4000" cap="none" dirty="0">
                <a:solidFill>
                  <a:schemeClr val="bg1"/>
                </a:solidFill>
              </a:rPr>
              <a:t>Sigorta </a:t>
            </a:r>
            <a:r>
              <a:rPr lang="tr-TR" sz="4000" cap="none" dirty="0" smtClean="0">
                <a:solidFill>
                  <a:schemeClr val="bg1"/>
                </a:solidFill>
              </a:rPr>
              <a:t>Hukuku</a:t>
            </a:r>
            <a:br>
              <a:rPr lang="tr-TR" sz="4000" cap="none" dirty="0" smtClean="0">
                <a:solidFill>
                  <a:schemeClr val="bg1"/>
                </a:solidFill>
              </a:rPr>
            </a:br>
            <a:r>
              <a:rPr lang="tr-TR" sz="4000" cap="none" dirty="0" smtClean="0">
                <a:solidFill>
                  <a:schemeClr val="bg1"/>
                </a:solidFill>
              </a:rPr>
              <a:t>Ders Notları</a:t>
            </a:r>
            <a:endParaRPr lang="tr-TR" cap="none" dirty="0"/>
          </a:p>
        </p:txBody>
      </p:sp>
    </p:spTree>
    <p:extLst>
      <p:ext uri="{BB962C8B-B14F-4D97-AF65-F5344CB8AC3E}">
        <p14:creationId xmlns:p14="http://schemas.microsoft.com/office/powerpoint/2010/main" val="2670360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164E76D-CE76-29E6-E996-41D282864A12}"/>
              </a:ext>
            </a:extLst>
          </p:cNvPr>
          <p:cNvSpPr>
            <a:spLocks noGrp="1"/>
          </p:cNvSpPr>
          <p:nvPr>
            <p:ph type="title"/>
          </p:nvPr>
        </p:nvSpPr>
        <p:spPr/>
        <p:txBody>
          <a:bodyPr/>
          <a:lstStyle/>
          <a:p>
            <a:r>
              <a:rPr lang="tr-TR" cap="none" dirty="0" smtClean="0"/>
              <a:t>Sigorta Genel Şartları</a:t>
            </a:r>
            <a:endParaRPr lang="tr-TR" cap="none" dirty="0"/>
          </a:p>
        </p:txBody>
      </p:sp>
      <p:sp>
        <p:nvSpPr>
          <p:cNvPr id="3" name="İçerik Yer Tutucusu 2">
            <a:extLst>
              <a:ext uri="{FF2B5EF4-FFF2-40B4-BE49-F238E27FC236}">
                <a16:creationId xmlns:a16="http://schemas.microsoft.com/office/drawing/2014/main" xmlns="" id="{10C5D3CA-A958-3496-6E0A-73B7B22B1FDE}"/>
              </a:ext>
            </a:extLst>
          </p:cNvPr>
          <p:cNvSpPr>
            <a:spLocks noGrp="1"/>
          </p:cNvSpPr>
          <p:nvPr>
            <p:ph idx="1"/>
          </p:nvPr>
        </p:nvSpPr>
        <p:spPr/>
        <p:txBody>
          <a:bodyPr>
            <a:noAutofit/>
          </a:bodyPr>
          <a:lstStyle/>
          <a:p>
            <a:pPr algn="just"/>
            <a:r>
              <a:rPr lang="tr-TR" sz="2400" dirty="0"/>
              <a:t>Genel şartlar, yapılan sigorta sözleşmesinin zorunlu içeriğini oluşturur. Bu durum, iki yasal düzenlemeden çıkartılır. </a:t>
            </a:r>
          </a:p>
          <a:p>
            <a:pPr marL="457200" indent="-457200" algn="just">
              <a:buFont typeface="+mj-lt"/>
              <a:buAutoNum type="arabicPeriod"/>
            </a:pPr>
            <a:r>
              <a:rPr lang="tr-TR" sz="2400" dirty="0"/>
              <a:t>TTK md.1425’dir, bu düzenlemeye göre sigorta poliçesi tarafların haklarını, temerrüde ilişkin hükümleri, genel şartları ve varsa özel şartları içermek zorundadır. </a:t>
            </a:r>
          </a:p>
          <a:p>
            <a:pPr marL="457200" indent="-457200" algn="just">
              <a:buFont typeface="+mj-lt"/>
              <a:buAutoNum type="arabicPeriod"/>
            </a:pPr>
            <a:r>
              <a:rPr lang="tr-TR" sz="2400" dirty="0"/>
              <a:t>SK md.11’e göre sigorta sözleşmelerinin muhtevası tüm sigorta şirketleri tarafından aynı şekilde uygulanacak olan genel şartlara uygun olarak düzenlenmek zorundadır. </a:t>
            </a:r>
          </a:p>
          <a:p>
            <a:pPr marL="0" indent="0" algn="just">
              <a:buNone/>
            </a:pPr>
            <a:r>
              <a:rPr lang="tr-TR" sz="2400" dirty="0"/>
              <a:t>Genel şartlar o branştaki her sigorta sözleşmesinin zorunlu içeriğidir. </a:t>
            </a:r>
          </a:p>
        </p:txBody>
      </p:sp>
    </p:spTree>
    <p:extLst>
      <p:ext uri="{BB962C8B-B14F-4D97-AF65-F5344CB8AC3E}">
        <p14:creationId xmlns:p14="http://schemas.microsoft.com/office/powerpoint/2010/main" val="221761240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a:t>6. Sigortacının iflası da sigorta sözleşmesini sona erdirir. </a:t>
            </a:r>
            <a:endParaRPr lang="tr-TR" sz="2400" dirty="0" smtClean="0"/>
          </a:p>
          <a:p>
            <a:pPr marL="228600" lvl="1" indent="0" algn="just">
              <a:buNone/>
            </a:pPr>
            <a:r>
              <a:rPr lang="tr-TR" sz="2400" dirty="0" smtClean="0"/>
              <a:t>7</a:t>
            </a:r>
            <a:r>
              <a:rPr lang="tr-TR" sz="2400" dirty="0"/>
              <a:t>. Tarafların anlaşması</a:t>
            </a:r>
            <a:endParaRPr lang="tr-TR" sz="2400" dirty="0" smtClean="0"/>
          </a:p>
        </p:txBody>
      </p:sp>
    </p:spTree>
    <p:extLst>
      <p:ext uri="{BB962C8B-B14F-4D97-AF65-F5344CB8AC3E}">
        <p14:creationId xmlns:p14="http://schemas.microsoft.com/office/powerpoint/2010/main" val="407817380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a:t>8. Sigorta sözleşmesinin süresinin tespit edilmesi, sigorta sözleşmesinde süre doğal olarak tarafların iradesi ile belirlenir. Ancak taraflar sözleşmede bir süre tespit etmemişler ise, md.1410’da bir tamamlayıcı hüküm bulunmaktadır. Buna göre sözleşmeye bir süre konulmamışsa sözleşmenin süresi tarafların iradesi, yerel teamüller ve içinde bulunulan hal ve şartlar dikkate alınarak mahkeme tarafından belirlenir. Uygulamada genellikle sigorta sözleşmeleri 1 yıllık yapılır. Sözleşmenin başlangıç tarihi ve sona erme tarihi poliçeye yazılır. </a:t>
            </a:r>
            <a:endParaRPr lang="tr-TR" sz="2400" dirty="0" smtClean="0"/>
          </a:p>
        </p:txBody>
      </p:sp>
    </p:spTree>
    <p:extLst>
      <p:ext uri="{BB962C8B-B14F-4D97-AF65-F5344CB8AC3E}">
        <p14:creationId xmlns:p14="http://schemas.microsoft.com/office/powerpoint/2010/main" val="15370045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Bu </a:t>
            </a:r>
            <a:r>
              <a:rPr lang="tr-TR" sz="2400" dirty="0"/>
              <a:t>sürenin bitiminde başlangıç tarihi bir önceki poliçedeki bitiş tarihi olarak belirtilerek ikinci bir poliçe düzenlenir. Böylece teminatın sürekliliği sağlanır. Tabi böyle bir durumda ikinci poliçenin gösterdiği sözleşme birinci poliçenin işaret ettiği sözleşmenin devamı mı yoksa ikinci poliçenin düzenlenmesiyle yeni bir sözleşme mi akdedilmiştir. Kural şudur; Poliçede ya da zeyilnamede ikinci poliçenin dolayısıyla işaret ettiği sözleşmenin birinci sözleşmenin devamı olduğuna dair bir ibare yoksa kural ikinci poliçenin yeni bir sigorta sözleşmesine işaret ettiğidir. Bunun dışında doktrinde 3 farklı sigorta süresi görüşü mevcuttur:</a:t>
            </a:r>
            <a:endParaRPr lang="tr-TR" sz="2400" dirty="0" smtClean="0"/>
          </a:p>
        </p:txBody>
      </p:sp>
    </p:spTree>
    <p:extLst>
      <p:ext uri="{BB962C8B-B14F-4D97-AF65-F5344CB8AC3E}">
        <p14:creationId xmlns:p14="http://schemas.microsoft.com/office/powerpoint/2010/main" val="27217800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a. Şekli </a:t>
            </a:r>
            <a:r>
              <a:rPr lang="tr-TR" sz="2400" dirty="0"/>
              <a:t>sigorta süresi: Sigortacının kabul haberinin sigorta ettirene varmasıyla başlayıp sözleşmenin bir nedenle sona ermesine kadar devam eden süreyi anlatır. </a:t>
            </a:r>
            <a:endParaRPr lang="tr-TR" sz="2400" dirty="0" smtClean="0"/>
          </a:p>
          <a:p>
            <a:pPr marL="228600" lvl="1" indent="0" algn="just">
              <a:buNone/>
            </a:pPr>
            <a:r>
              <a:rPr lang="tr-TR" sz="2400" dirty="0" smtClean="0"/>
              <a:t>b</a:t>
            </a:r>
            <a:r>
              <a:rPr lang="tr-TR" sz="2400" dirty="0"/>
              <a:t>. Maddi sigorta süresi: Kısaca sigortacının sorumluluğunun devam ettiği süreyi anlatır. Bu da kural olarak primin ödendiği andan (çünkü sigortacının riski taşıma sorumluluğu bu anda başlar) riskin gerçekleşebileceği süre boyunca devam eder. </a:t>
            </a:r>
            <a:endParaRPr lang="tr-TR" sz="2400" dirty="0" smtClean="0"/>
          </a:p>
        </p:txBody>
      </p:sp>
    </p:spTree>
    <p:extLst>
      <p:ext uri="{BB962C8B-B14F-4D97-AF65-F5344CB8AC3E}">
        <p14:creationId xmlns:p14="http://schemas.microsoft.com/office/powerpoint/2010/main" val="411018827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c</a:t>
            </a:r>
            <a:r>
              <a:rPr lang="tr-TR" sz="2400" dirty="0"/>
              <a:t>. Teknik sigorta süresi: Sigorta ettirenin prim borcunun devam ettiği zaman dilimini gösterir. Bu da kural olarak sözleşmenin yapılıp poliçenin sigorta ettirene geçmesiyle başlar. Primin toptan ya da taksitle ödenmesine göre devam eder. </a:t>
            </a:r>
            <a:endParaRPr lang="tr-TR" sz="2400" dirty="0" smtClean="0"/>
          </a:p>
        </p:txBody>
      </p:sp>
    </p:spTree>
    <p:extLst>
      <p:ext uri="{BB962C8B-B14F-4D97-AF65-F5344CB8AC3E}">
        <p14:creationId xmlns:p14="http://schemas.microsoft.com/office/powerpoint/2010/main" val="2500958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164E76D-CE76-29E6-E996-41D282864A12}"/>
              </a:ext>
            </a:extLst>
          </p:cNvPr>
          <p:cNvSpPr>
            <a:spLocks noGrp="1"/>
          </p:cNvSpPr>
          <p:nvPr>
            <p:ph type="title"/>
          </p:nvPr>
        </p:nvSpPr>
        <p:spPr/>
        <p:txBody>
          <a:bodyPr/>
          <a:lstStyle/>
          <a:p>
            <a:r>
              <a:rPr lang="tr-TR" cap="none" dirty="0" smtClean="0"/>
              <a:t>Sigorta Özel Şartları</a:t>
            </a:r>
            <a:endParaRPr lang="tr-TR" cap="none" dirty="0"/>
          </a:p>
        </p:txBody>
      </p:sp>
      <p:sp>
        <p:nvSpPr>
          <p:cNvPr id="3" name="İçerik Yer Tutucusu 2">
            <a:extLst>
              <a:ext uri="{FF2B5EF4-FFF2-40B4-BE49-F238E27FC236}">
                <a16:creationId xmlns:a16="http://schemas.microsoft.com/office/drawing/2014/main" xmlns="" id="{10C5D3CA-A958-3496-6E0A-73B7B22B1FDE}"/>
              </a:ext>
            </a:extLst>
          </p:cNvPr>
          <p:cNvSpPr>
            <a:spLocks noGrp="1"/>
          </p:cNvSpPr>
          <p:nvPr>
            <p:ph idx="1"/>
          </p:nvPr>
        </p:nvSpPr>
        <p:spPr/>
        <p:txBody>
          <a:bodyPr>
            <a:noAutofit/>
          </a:bodyPr>
          <a:lstStyle/>
          <a:p>
            <a:pPr algn="just"/>
            <a:r>
              <a:rPr lang="tr-TR" sz="2400" dirty="0"/>
              <a:t>Özel şartlar ise o sigorta sözleşmesi bağlamındaki özel şartları anlatır. </a:t>
            </a:r>
          </a:p>
          <a:p>
            <a:pPr algn="just"/>
            <a:r>
              <a:rPr lang="tr-TR" sz="2400" dirty="0"/>
              <a:t>TTK md.1425’te bahsedilen özel şartlar, SK md.11’e göre, sigorta sözleşmesine özel şart koyulacaksa bunların özel şartlar başlığı altında ayrıca ve açık olarak belirtilmesi zorunludur. </a:t>
            </a:r>
          </a:p>
        </p:txBody>
      </p:sp>
    </p:spTree>
    <p:extLst>
      <p:ext uri="{BB962C8B-B14F-4D97-AF65-F5344CB8AC3E}">
        <p14:creationId xmlns:p14="http://schemas.microsoft.com/office/powerpoint/2010/main" val="132327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20E5A6B-1143-D136-488D-B763C3DF410C}"/>
              </a:ext>
            </a:extLst>
          </p:cNvPr>
          <p:cNvSpPr>
            <a:spLocks noGrp="1"/>
          </p:cNvSpPr>
          <p:nvPr>
            <p:ph type="title"/>
          </p:nvPr>
        </p:nvSpPr>
        <p:spPr/>
        <p:txBody>
          <a:bodyPr/>
          <a:lstStyle/>
          <a:p>
            <a:r>
              <a:rPr lang="tr-TR" cap="none" dirty="0" smtClean="0"/>
              <a:t>Sigortacılık İşiyle Uğraşanlar</a:t>
            </a:r>
            <a:endParaRPr lang="tr-TR" cap="none" dirty="0"/>
          </a:p>
        </p:txBody>
      </p:sp>
      <p:sp>
        <p:nvSpPr>
          <p:cNvPr id="3" name="İçerik Yer Tutucusu 2">
            <a:extLst>
              <a:ext uri="{FF2B5EF4-FFF2-40B4-BE49-F238E27FC236}">
                <a16:creationId xmlns:a16="http://schemas.microsoft.com/office/drawing/2014/main" xmlns="" id="{62728DF6-A937-13B0-8C32-3EB64C090B42}"/>
              </a:ext>
            </a:extLst>
          </p:cNvPr>
          <p:cNvSpPr>
            <a:spLocks noGrp="1"/>
          </p:cNvSpPr>
          <p:nvPr>
            <p:ph idx="1"/>
          </p:nvPr>
        </p:nvSpPr>
        <p:spPr/>
        <p:txBody>
          <a:bodyPr>
            <a:noAutofit/>
          </a:bodyPr>
          <a:lstStyle/>
          <a:p>
            <a:r>
              <a:rPr lang="tr-TR" sz="2400" dirty="0"/>
              <a:t>Sigorta Şirketleri</a:t>
            </a:r>
          </a:p>
          <a:p>
            <a:r>
              <a:rPr lang="tr-TR" sz="2400" dirty="0"/>
              <a:t>Reasürans Şirketleri</a:t>
            </a:r>
          </a:p>
          <a:p>
            <a:r>
              <a:rPr lang="tr-TR" sz="2400" dirty="0"/>
              <a:t>Sigorta Aracıları</a:t>
            </a:r>
          </a:p>
          <a:p>
            <a:pPr lvl="1"/>
            <a:r>
              <a:rPr lang="tr-TR" sz="2200" dirty="0"/>
              <a:t>Sigorta Acentaları</a:t>
            </a:r>
          </a:p>
          <a:p>
            <a:pPr lvl="1"/>
            <a:r>
              <a:rPr lang="tr-TR" sz="2200" dirty="0"/>
              <a:t>Brokerler</a:t>
            </a:r>
          </a:p>
          <a:p>
            <a:r>
              <a:rPr lang="tr-TR" sz="2400" dirty="0"/>
              <a:t>Sigorta Eksperleri</a:t>
            </a:r>
          </a:p>
          <a:p>
            <a:r>
              <a:rPr lang="tr-TR" sz="2400" dirty="0"/>
              <a:t>Aktüer</a:t>
            </a:r>
          </a:p>
          <a:p>
            <a:endParaRPr lang="tr-TR" sz="2400" dirty="0"/>
          </a:p>
        </p:txBody>
      </p:sp>
    </p:spTree>
    <p:extLst>
      <p:ext uri="{BB962C8B-B14F-4D97-AF65-F5344CB8AC3E}">
        <p14:creationId xmlns:p14="http://schemas.microsoft.com/office/powerpoint/2010/main" val="3674127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20E5A6B-1143-D136-488D-B763C3DF410C}"/>
              </a:ext>
            </a:extLst>
          </p:cNvPr>
          <p:cNvSpPr>
            <a:spLocks noGrp="1"/>
          </p:cNvSpPr>
          <p:nvPr>
            <p:ph type="title"/>
          </p:nvPr>
        </p:nvSpPr>
        <p:spPr/>
        <p:txBody>
          <a:bodyPr/>
          <a:lstStyle/>
          <a:p>
            <a:pPr marL="0" indent="0">
              <a:buNone/>
            </a:pPr>
            <a:r>
              <a:rPr lang="tr-TR" sz="2800" cap="none" dirty="0" smtClean="0"/>
              <a:t>Sigorta Şirketleri</a:t>
            </a:r>
            <a:endParaRPr lang="tr-TR" sz="2800" cap="none" dirty="0"/>
          </a:p>
        </p:txBody>
      </p:sp>
      <p:sp>
        <p:nvSpPr>
          <p:cNvPr id="3" name="İçerik Yer Tutucusu 2">
            <a:extLst>
              <a:ext uri="{FF2B5EF4-FFF2-40B4-BE49-F238E27FC236}">
                <a16:creationId xmlns:a16="http://schemas.microsoft.com/office/drawing/2014/main" xmlns="" id="{62728DF6-A937-13B0-8C32-3EB64C090B42}"/>
              </a:ext>
            </a:extLst>
          </p:cNvPr>
          <p:cNvSpPr>
            <a:spLocks noGrp="1"/>
          </p:cNvSpPr>
          <p:nvPr>
            <p:ph idx="1"/>
          </p:nvPr>
        </p:nvSpPr>
        <p:spPr/>
        <p:txBody>
          <a:bodyPr>
            <a:noAutofit/>
          </a:bodyPr>
          <a:lstStyle/>
          <a:p>
            <a:pPr algn="just"/>
            <a:r>
              <a:rPr lang="tr-TR" sz="2400" dirty="0"/>
              <a:t>SK md.3’e göre Türkiye’de faaliyet gösterecek sigorta ve reasürans şirketlerinin anonim veya kooperatif şeklinde kurulması zorunludur. </a:t>
            </a:r>
          </a:p>
          <a:p>
            <a:pPr algn="just"/>
            <a:r>
              <a:rPr lang="tr-TR" sz="2400" dirty="0"/>
              <a:t>Bunlardan sadece anonim şirket şeklinde kurulan sigorta şirketleri kendi üyeleri dışındaki kişilerle sigorta sözleşmesi akdedebilirler. </a:t>
            </a:r>
          </a:p>
        </p:txBody>
      </p:sp>
    </p:spTree>
    <p:extLst>
      <p:ext uri="{BB962C8B-B14F-4D97-AF65-F5344CB8AC3E}">
        <p14:creationId xmlns:p14="http://schemas.microsoft.com/office/powerpoint/2010/main" val="3839656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20E5A6B-1143-D136-488D-B763C3DF410C}"/>
              </a:ext>
            </a:extLst>
          </p:cNvPr>
          <p:cNvSpPr>
            <a:spLocks noGrp="1"/>
          </p:cNvSpPr>
          <p:nvPr>
            <p:ph type="title"/>
          </p:nvPr>
        </p:nvSpPr>
        <p:spPr/>
        <p:txBody>
          <a:bodyPr/>
          <a:lstStyle/>
          <a:p>
            <a:pPr marL="0" indent="0">
              <a:buNone/>
            </a:pPr>
            <a:r>
              <a:rPr lang="tr-TR" sz="2800" cap="none" dirty="0" smtClean="0"/>
              <a:t>Sigorta Şirketleri</a:t>
            </a:r>
            <a:endParaRPr lang="tr-TR" sz="2800" cap="none" dirty="0"/>
          </a:p>
        </p:txBody>
      </p:sp>
      <p:sp>
        <p:nvSpPr>
          <p:cNvPr id="3" name="İçerik Yer Tutucusu 2">
            <a:extLst>
              <a:ext uri="{FF2B5EF4-FFF2-40B4-BE49-F238E27FC236}">
                <a16:creationId xmlns:a16="http://schemas.microsoft.com/office/drawing/2014/main" xmlns="" id="{62728DF6-A937-13B0-8C32-3EB64C090B42}"/>
              </a:ext>
            </a:extLst>
          </p:cNvPr>
          <p:cNvSpPr>
            <a:spLocks noGrp="1"/>
          </p:cNvSpPr>
          <p:nvPr>
            <p:ph idx="1"/>
          </p:nvPr>
        </p:nvSpPr>
        <p:spPr/>
        <p:txBody>
          <a:bodyPr>
            <a:noAutofit/>
          </a:bodyPr>
          <a:lstStyle/>
          <a:p>
            <a:pPr algn="just"/>
            <a:r>
              <a:rPr lang="tr-TR" sz="2400" dirty="0"/>
              <a:t>Kooperatif olarak kurulan sigorta şirketleri ise sadece karşılıklı sigorta denilen sigorta türünü akdedebilir. Buna mütüel sigorta da denilir. </a:t>
            </a:r>
          </a:p>
          <a:p>
            <a:pPr algn="just"/>
            <a:r>
              <a:rPr lang="tr-TR" sz="2400" dirty="0"/>
              <a:t>Karşılıklı sigortanın kaynağı tekafüldür. (Batılılar sigorta işini tekafül yapan adamlardan öğrenmişlerdir. ) </a:t>
            </a:r>
          </a:p>
          <a:p>
            <a:pPr algn="just"/>
            <a:r>
              <a:rPr lang="tr-TR" sz="2400" dirty="0"/>
              <a:t>Karşılıklı sigorta birden çok kişinin birleşerek içlerinden herhangi birisinin belli bir riskin gerçekleşmesi durumunda doğacak zararını karşılamayı yani tazmin etmeyi üstlendikleri bir sigorta türüdür. (TTK md.1402) </a:t>
            </a:r>
          </a:p>
        </p:txBody>
      </p:sp>
    </p:spTree>
    <p:extLst>
      <p:ext uri="{BB962C8B-B14F-4D97-AF65-F5344CB8AC3E}">
        <p14:creationId xmlns:p14="http://schemas.microsoft.com/office/powerpoint/2010/main" val="2833553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20E5A6B-1143-D136-488D-B763C3DF410C}"/>
              </a:ext>
            </a:extLst>
          </p:cNvPr>
          <p:cNvSpPr>
            <a:spLocks noGrp="1"/>
          </p:cNvSpPr>
          <p:nvPr>
            <p:ph type="title"/>
          </p:nvPr>
        </p:nvSpPr>
        <p:spPr/>
        <p:txBody>
          <a:bodyPr/>
          <a:lstStyle/>
          <a:p>
            <a:pPr marL="0" indent="0">
              <a:buNone/>
            </a:pPr>
            <a:r>
              <a:rPr lang="tr-TR" sz="2800" cap="none" dirty="0" smtClean="0"/>
              <a:t>Sigorta Şirketleri</a:t>
            </a:r>
            <a:endParaRPr lang="tr-TR" sz="2800" cap="none" dirty="0"/>
          </a:p>
        </p:txBody>
      </p:sp>
      <p:sp>
        <p:nvSpPr>
          <p:cNvPr id="3" name="İçerik Yer Tutucusu 2">
            <a:extLst>
              <a:ext uri="{FF2B5EF4-FFF2-40B4-BE49-F238E27FC236}">
                <a16:creationId xmlns:a16="http://schemas.microsoft.com/office/drawing/2014/main" xmlns="" id="{62728DF6-A937-13B0-8C32-3EB64C090B42}"/>
              </a:ext>
            </a:extLst>
          </p:cNvPr>
          <p:cNvSpPr>
            <a:spLocks noGrp="1"/>
          </p:cNvSpPr>
          <p:nvPr>
            <p:ph idx="1"/>
          </p:nvPr>
        </p:nvSpPr>
        <p:spPr>
          <a:xfrm>
            <a:off x="2231136" y="2513351"/>
            <a:ext cx="7729728" cy="3101983"/>
          </a:xfrm>
        </p:spPr>
        <p:txBody>
          <a:bodyPr>
            <a:noAutofit/>
          </a:bodyPr>
          <a:lstStyle/>
          <a:p>
            <a:pPr algn="just"/>
            <a:r>
              <a:rPr lang="tr-TR" sz="2400" dirty="0"/>
              <a:t>Dolayısıyla, kooperatif şeklinde kurulan şirketler sadece kendi üyeleriyle sigorta sözleşmesi akdedebilir. </a:t>
            </a:r>
          </a:p>
          <a:p>
            <a:pPr algn="just"/>
            <a:r>
              <a:rPr lang="tr-TR" sz="2400" dirty="0"/>
              <a:t>Üyelerinin dışındaki şirketlerle 3 koşulda sözleşme yapabilir. </a:t>
            </a:r>
          </a:p>
          <a:p>
            <a:pPr lvl="1" algn="just"/>
            <a:r>
              <a:rPr lang="tr-TR" sz="2400" dirty="0">
                <a:latin typeface="+mj-lt"/>
              </a:rPr>
              <a:t>Sermaye miktarları </a:t>
            </a:r>
            <a:r>
              <a:rPr lang="tr-TR" sz="2400" b="0" i="0" dirty="0">
                <a:solidFill>
                  <a:srgbClr val="000000"/>
                </a:solidFill>
                <a:effectLst/>
                <a:latin typeface="+mj-lt"/>
              </a:rPr>
              <a:t>Sigortacılık ve Özel Emeklilik Düzenleme ve Denetleme Kurumunun </a:t>
            </a:r>
            <a:r>
              <a:rPr lang="tr-TR" sz="2400" dirty="0">
                <a:latin typeface="+mj-lt"/>
              </a:rPr>
              <a:t>istediği seviyeye çekilecek, </a:t>
            </a:r>
          </a:p>
          <a:p>
            <a:pPr lvl="1" algn="just"/>
            <a:r>
              <a:rPr lang="tr-TR" sz="2400" dirty="0"/>
              <a:t>Ana sözleşmelerinde bu konuda açık bir hüküm bulunacak, </a:t>
            </a:r>
          </a:p>
          <a:p>
            <a:pPr lvl="1" algn="just"/>
            <a:r>
              <a:rPr lang="tr-TR" sz="2400" b="0" i="0" dirty="0">
                <a:solidFill>
                  <a:srgbClr val="000000"/>
                </a:solidFill>
                <a:effectLst/>
                <a:latin typeface="+mj-lt"/>
              </a:rPr>
              <a:t>Sigortacılık ve Özel Emeklilik Düzenleme ve Denetleme Kurumundan </a:t>
            </a:r>
            <a:r>
              <a:rPr lang="tr-TR" sz="2400" dirty="0"/>
              <a:t>izin alınacak.</a:t>
            </a:r>
          </a:p>
          <a:p>
            <a:pPr marL="228600" lvl="1" indent="0" algn="just">
              <a:buNone/>
            </a:pPr>
            <a:endParaRPr lang="tr-TR" sz="2400" dirty="0"/>
          </a:p>
        </p:txBody>
      </p:sp>
    </p:spTree>
    <p:extLst>
      <p:ext uri="{BB962C8B-B14F-4D97-AF65-F5344CB8AC3E}">
        <p14:creationId xmlns:p14="http://schemas.microsoft.com/office/powerpoint/2010/main" val="1572844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20E5A6B-1143-D136-488D-B763C3DF410C}"/>
              </a:ext>
            </a:extLst>
          </p:cNvPr>
          <p:cNvSpPr>
            <a:spLocks noGrp="1"/>
          </p:cNvSpPr>
          <p:nvPr>
            <p:ph type="title"/>
          </p:nvPr>
        </p:nvSpPr>
        <p:spPr/>
        <p:txBody>
          <a:bodyPr/>
          <a:lstStyle/>
          <a:p>
            <a:pPr marL="0" indent="0">
              <a:buNone/>
            </a:pPr>
            <a:r>
              <a:rPr lang="tr-TR" sz="2800" cap="none" dirty="0" smtClean="0"/>
              <a:t>Sigorta Şirketleri</a:t>
            </a:r>
            <a:endParaRPr lang="tr-TR" sz="2800" cap="none" dirty="0"/>
          </a:p>
        </p:txBody>
      </p:sp>
      <p:sp>
        <p:nvSpPr>
          <p:cNvPr id="3" name="İçerik Yer Tutucusu 2">
            <a:extLst>
              <a:ext uri="{FF2B5EF4-FFF2-40B4-BE49-F238E27FC236}">
                <a16:creationId xmlns:a16="http://schemas.microsoft.com/office/drawing/2014/main" xmlns="" id="{62728DF6-A937-13B0-8C32-3EB64C090B42}"/>
              </a:ext>
            </a:extLst>
          </p:cNvPr>
          <p:cNvSpPr>
            <a:spLocks noGrp="1"/>
          </p:cNvSpPr>
          <p:nvPr>
            <p:ph idx="1"/>
          </p:nvPr>
        </p:nvSpPr>
        <p:spPr/>
        <p:txBody>
          <a:bodyPr>
            <a:noAutofit/>
          </a:bodyPr>
          <a:lstStyle/>
          <a:p>
            <a:pPr algn="just"/>
            <a:r>
              <a:rPr lang="tr-TR" sz="2400" dirty="0"/>
              <a:t>Sigorta ve reasürans şirketleri Türkiye’de faaliyette bulunabilmek için faaliyet göstermek istedikleri her sigorta branşı için </a:t>
            </a:r>
            <a:r>
              <a:rPr lang="tr-TR" sz="2400" b="0" i="0" dirty="0">
                <a:solidFill>
                  <a:srgbClr val="000000"/>
                </a:solidFill>
                <a:effectLst/>
                <a:latin typeface="+mj-lt"/>
              </a:rPr>
              <a:t>Sigortacılık ve Özel Emeklilik Düzenleme ve Denetleme Kurumundan </a:t>
            </a:r>
            <a:r>
              <a:rPr lang="tr-TR" sz="2400" dirty="0"/>
              <a:t>ruhsat almak zorundadırlar. </a:t>
            </a:r>
          </a:p>
        </p:txBody>
      </p:sp>
    </p:spTree>
    <p:extLst>
      <p:ext uri="{BB962C8B-B14F-4D97-AF65-F5344CB8AC3E}">
        <p14:creationId xmlns:p14="http://schemas.microsoft.com/office/powerpoint/2010/main" val="268871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AC22AD1-F89C-8E3E-58DF-71C2ECE0E2F3}"/>
              </a:ext>
            </a:extLst>
          </p:cNvPr>
          <p:cNvSpPr>
            <a:spLocks noGrp="1"/>
          </p:cNvSpPr>
          <p:nvPr>
            <p:ph type="title"/>
          </p:nvPr>
        </p:nvSpPr>
        <p:spPr/>
        <p:txBody>
          <a:bodyPr/>
          <a:lstStyle/>
          <a:p>
            <a:r>
              <a:rPr lang="tr-TR" sz="2800" cap="none" dirty="0" smtClean="0"/>
              <a:t>Sigorta Şirketleri</a:t>
            </a:r>
            <a:endParaRPr lang="tr-TR" cap="none" dirty="0"/>
          </a:p>
        </p:txBody>
      </p:sp>
      <p:sp>
        <p:nvSpPr>
          <p:cNvPr id="3" name="İçerik Yer Tutucusu 2">
            <a:extLst>
              <a:ext uri="{FF2B5EF4-FFF2-40B4-BE49-F238E27FC236}">
                <a16:creationId xmlns:a16="http://schemas.microsoft.com/office/drawing/2014/main" xmlns="" id="{74EC566D-0858-B157-536F-C865CEE86B13}"/>
              </a:ext>
            </a:extLst>
          </p:cNvPr>
          <p:cNvSpPr>
            <a:spLocks noGrp="1"/>
          </p:cNvSpPr>
          <p:nvPr>
            <p:ph idx="1"/>
          </p:nvPr>
        </p:nvSpPr>
        <p:spPr/>
        <p:txBody>
          <a:bodyPr>
            <a:normAutofit/>
          </a:bodyPr>
          <a:lstStyle/>
          <a:p>
            <a:pPr algn="just"/>
            <a:r>
              <a:rPr lang="tr-TR" sz="2400" dirty="0"/>
              <a:t>Sigorta şirketleri, hayat ve hayat dışı sigorta gruplarından sadece birinde faaliyet gösterebilirler. İki tane sigorta grubu vardır, hayat ve hayat dışı. Bunların altında da branşlar yer almaktadır.</a:t>
            </a:r>
          </a:p>
        </p:txBody>
      </p:sp>
    </p:spTree>
    <p:extLst>
      <p:ext uri="{BB962C8B-B14F-4D97-AF65-F5344CB8AC3E}">
        <p14:creationId xmlns:p14="http://schemas.microsoft.com/office/powerpoint/2010/main" val="1101221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43914EC-0611-6F16-0BD8-B893A05E6FD5}"/>
              </a:ext>
            </a:extLst>
          </p:cNvPr>
          <p:cNvSpPr>
            <a:spLocks noGrp="1"/>
          </p:cNvSpPr>
          <p:nvPr>
            <p:ph type="title"/>
          </p:nvPr>
        </p:nvSpPr>
        <p:spPr/>
        <p:txBody>
          <a:bodyPr/>
          <a:lstStyle/>
          <a:p>
            <a:r>
              <a:rPr lang="tr-TR" cap="none" dirty="0" smtClean="0"/>
              <a:t>Reasürans Şirketleri</a:t>
            </a:r>
            <a:endParaRPr lang="tr-TR" cap="none" dirty="0"/>
          </a:p>
        </p:txBody>
      </p:sp>
      <p:sp>
        <p:nvSpPr>
          <p:cNvPr id="3" name="İçerik Yer Tutucusu 2">
            <a:extLst>
              <a:ext uri="{FF2B5EF4-FFF2-40B4-BE49-F238E27FC236}">
                <a16:creationId xmlns:a16="http://schemas.microsoft.com/office/drawing/2014/main" xmlns="" id="{F48955B9-AC8A-CE24-B51F-4F53B9AA32F7}"/>
              </a:ext>
            </a:extLst>
          </p:cNvPr>
          <p:cNvSpPr>
            <a:spLocks noGrp="1"/>
          </p:cNvSpPr>
          <p:nvPr>
            <p:ph idx="1"/>
          </p:nvPr>
        </p:nvSpPr>
        <p:spPr/>
        <p:txBody>
          <a:bodyPr>
            <a:noAutofit/>
          </a:bodyPr>
          <a:lstStyle/>
          <a:p>
            <a:pPr algn="just"/>
            <a:r>
              <a:rPr lang="tr-TR" sz="2400" dirty="0"/>
              <a:t>Reasürans, sigortacının temin ettiği riski tekrar sigorta ettirmesidir. Bu bakımdan reasürans şirketleri de riski ikinci kez temin eden şirketlere verilen addır. </a:t>
            </a:r>
          </a:p>
          <a:p>
            <a:pPr algn="just"/>
            <a:r>
              <a:rPr lang="tr-TR" sz="2400" dirty="0"/>
              <a:t>Buna göre, sigortacı sigorta ettiği menfaati dilediği şartlarda tekrar sigorta ettirebilir. Ancak sigortacının bir reasürans anlaşması yapmış olması, ne sigortacıyı sigorta ettirene karşı olan borç ve yükümlülüklerinden kurtarır ne de sigorta ettirene reasürör’e karşı doğrudan dava açma veya talepte bulunma hakkı verir. (TTK md.1403) </a:t>
            </a:r>
          </a:p>
        </p:txBody>
      </p:sp>
    </p:spTree>
    <p:extLst>
      <p:ext uri="{BB962C8B-B14F-4D97-AF65-F5344CB8AC3E}">
        <p14:creationId xmlns:p14="http://schemas.microsoft.com/office/powerpoint/2010/main" val="2545118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B7A1CB-70FC-A7D7-2116-98D552FE1E80}"/>
              </a:ext>
            </a:extLst>
          </p:cNvPr>
          <p:cNvSpPr>
            <a:spLocks noGrp="1"/>
          </p:cNvSpPr>
          <p:nvPr>
            <p:ph type="title"/>
          </p:nvPr>
        </p:nvSpPr>
        <p:spPr/>
        <p:txBody>
          <a:bodyPr/>
          <a:lstStyle/>
          <a:p>
            <a:r>
              <a:rPr lang="tr-TR" cap="none" dirty="0" smtClean="0"/>
              <a:t>Sigorta Acenteleri</a:t>
            </a:r>
            <a:endParaRPr lang="tr-TR" cap="none" dirty="0"/>
          </a:p>
        </p:txBody>
      </p:sp>
      <p:sp>
        <p:nvSpPr>
          <p:cNvPr id="3" name="İçerik Yer Tutucusu 2">
            <a:extLst>
              <a:ext uri="{FF2B5EF4-FFF2-40B4-BE49-F238E27FC236}">
                <a16:creationId xmlns:a16="http://schemas.microsoft.com/office/drawing/2014/main" xmlns="" id="{B1071865-6390-1F50-910F-B5B435506FE4}"/>
              </a:ext>
            </a:extLst>
          </p:cNvPr>
          <p:cNvSpPr>
            <a:spLocks noGrp="1"/>
          </p:cNvSpPr>
          <p:nvPr>
            <p:ph idx="1"/>
          </p:nvPr>
        </p:nvSpPr>
        <p:spPr/>
        <p:txBody>
          <a:bodyPr>
            <a:normAutofit/>
          </a:bodyPr>
          <a:lstStyle/>
          <a:p>
            <a:pPr algn="just"/>
            <a:r>
              <a:rPr lang="tr-TR" sz="2400" dirty="0"/>
              <a:t>Sigorta acentesi, bir sözleşmeye dayalı olarak muayyen bir bölge ya da yer içinde daimi bir surette sigorta şirketlerinin nam ve hesabına sigorta sözleşmelerine aracılık etmeyi veya sigorta sözleşmelerini sigorta şirketleri adına yapmayı meslek edinen kişilerdir. </a:t>
            </a:r>
          </a:p>
        </p:txBody>
      </p:sp>
    </p:spTree>
    <p:extLst>
      <p:ext uri="{BB962C8B-B14F-4D97-AF65-F5344CB8AC3E}">
        <p14:creationId xmlns:p14="http://schemas.microsoft.com/office/powerpoint/2010/main" val="4116430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FD80BAE-D31F-2EEC-6FF4-4D57E77C28B7}"/>
              </a:ext>
            </a:extLst>
          </p:cNvPr>
          <p:cNvSpPr>
            <a:spLocks noGrp="1"/>
          </p:cNvSpPr>
          <p:nvPr>
            <p:ph type="title"/>
          </p:nvPr>
        </p:nvSpPr>
        <p:spPr>
          <a:solidFill>
            <a:schemeClr val="bg1"/>
          </a:solidFill>
        </p:spPr>
        <p:txBody>
          <a:bodyPr/>
          <a:lstStyle/>
          <a:p>
            <a:r>
              <a:rPr lang="tr-TR" cap="none" dirty="0" smtClean="0"/>
              <a:t>Sigorta Hukuku Nasıl Sınıflandırılır? </a:t>
            </a:r>
            <a:endParaRPr lang="tr-TR" cap="none" dirty="0"/>
          </a:p>
        </p:txBody>
      </p:sp>
      <p:sp>
        <p:nvSpPr>
          <p:cNvPr id="3" name="İçerik Yer Tutucusu 2">
            <a:extLst>
              <a:ext uri="{FF2B5EF4-FFF2-40B4-BE49-F238E27FC236}">
                <a16:creationId xmlns:a16="http://schemas.microsoft.com/office/drawing/2014/main" xmlns="" id="{ACEDC735-D993-6634-43FC-9D14EFDC421F}"/>
              </a:ext>
            </a:extLst>
          </p:cNvPr>
          <p:cNvSpPr>
            <a:spLocks noGrp="1"/>
          </p:cNvSpPr>
          <p:nvPr>
            <p:ph idx="1"/>
          </p:nvPr>
        </p:nvSpPr>
        <p:spPr/>
        <p:txBody>
          <a:bodyPr>
            <a:noAutofit/>
          </a:bodyPr>
          <a:lstStyle/>
          <a:p>
            <a:pPr marL="0" indent="0" algn="just">
              <a:buNone/>
            </a:pPr>
            <a:r>
              <a:rPr lang="tr-TR" sz="2400" dirty="0"/>
              <a:t>Sigorta hukuku;</a:t>
            </a:r>
          </a:p>
          <a:p>
            <a:pPr algn="just"/>
            <a:r>
              <a:rPr lang="tr-TR" sz="2400" dirty="0"/>
              <a:t>Ya sosyal sigortalar bağlamında kamu hukuku kuralları ile oluşturulan ya da,</a:t>
            </a:r>
          </a:p>
          <a:p>
            <a:pPr algn="just"/>
            <a:r>
              <a:rPr lang="tr-TR" sz="2400" dirty="0"/>
              <a:t>Özel hukuk kurallarına tabi olarak yapılan bir sigorta sözleşmesi ile ortaya çıkan sigorta ilişkisini inceleyen ve düzenleyen hukuk dalıdır. </a:t>
            </a:r>
          </a:p>
          <a:p>
            <a:pPr algn="just"/>
            <a:r>
              <a:rPr lang="tr-TR" sz="2400" dirty="0"/>
              <a:t>Sigorta hukuku temel olarak sosyal sigortalar ve özel sigortalar olarak ikiye ayırabiliriz: </a:t>
            </a:r>
          </a:p>
        </p:txBody>
      </p:sp>
    </p:spTree>
    <p:extLst>
      <p:ext uri="{BB962C8B-B14F-4D97-AF65-F5344CB8AC3E}">
        <p14:creationId xmlns:p14="http://schemas.microsoft.com/office/powerpoint/2010/main" val="383187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B7A1CB-70FC-A7D7-2116-98D552FE1E80}"/>
              </a:ext>
            </a:extLst>
          </p:cNvPr>
          <p:cNvSpPr>
            <a:spLocks noGrp="1"/>
          </p:cNvSpPr>
          <p:nvPr>
            <p:ph type="title"/>
          </p:nvPr>
        </p:nvSpPr>
        <p:spPr/>
        <p:txBody>
          <a:bodyPr/>
          <a:lstStyle/>
          <a:p>
            <a:r>
              <a:rPr lang="tr-TR" cap="none" dirty="0" smtClean="0"/>
              <a:t>Sigorta Acenteleri</a:t>
            </a:r>
            <a:endParaRPr lang="tr-TR" cap="none" dirty="0"/>
          </a:p>
        </p:txBody>
      </p:sp>
      <p:sp>
        <p:nvSpPr>
          <p:cNvPr id="3" name="İçerik Yer Tutucusu 2">
            <a:extLst>
              <a:ext uri="{FF2B5EF4-FFF2-40B4-BE49-F238E27FC236}">
                <a16:creationId xmlns:a16="http://schemas.microsoft.com/office/drawing/2014/main" xmlns="" id="{B1071865-6390-1F50-910F-B5B435506FE4}"/>
              </a:ext>
            </a:extLst>
          </p:cNvPr>
          <p:cNvSpPr>
            <a:spLocks noGrp="1"/>
          </p:cNvSpPr>
          <p:nvPr>
            <p:ph idx="1"/>
          </p:nvPr>
        </p:nvSpPr>
        <p:spPr/>
        <p:txBody>
          <a:bodyPr>
            <a:normAutofit/>
          </a:bodyPr>
          <a:lstStyle/>
          <a:p>
            <a:pPr algn="just"/>
            <a:r>
              <a:rPr lang="tr-TR" sz="2400" dirty="0"/>
              <a:t>Sigorta acentesi, gerçek ya da tüzel kişi olabilirler. Genelde tüzel kişidirler ve limited şirket şeklinde kurulurlar. </a:t>
            </a:r>
          </a:p>
        </p:txBody>
      </p:sp>
    </p:spTree>
    <p:extLst>
      <p:ext uri="{BB962C8B-B14F-4D97-AF65-F5344CB8AC3E}">
        <p14:creationId xmlns:p14="http://schemas.microsoft.com/office/powerpoint/2010/main" val="2488112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B7A1CB-70FC-A7D7-2116-98D552FE1E80}"/>
              </a:ext>
            </a:extLst>
          </p:cNvPr>
          <p:cNvSpPr>
            <a:spLocks noGrp="1"/>
          </p:cNvSpPr>
          <p:nvPr>
            <p:ph type="title"/>
          </p:nvPr>
        </p:nvSpPr>
        <p:spPr/>
        <p:txBody>
          <a:bodyPr/>
          <a:lstStyle/>
          <a:p>
            <a:r>
              <a:rPr lang="tr-TR" cap="none" dirty="0" smtClean="0"/>
              <a:t>Sigorta Acenteleri</a:t>
            </a:r>
            <a:endParaRPr lang="tr-TR" cap="none" dirty="0"/>
          </a:p>
        </p:txBody>
      </p:sp>
      <p:sp>
        <p:nvSpPr>
          <p:cNvPr id="3" name="İçerik Yer Tutucusu 2">
            <a:extLst>
              <a:ext uri="{FF2B5EF4-FFF2-40B4-BE49-F238E27FC236}">
                <a16:creationId xmlns:a16="http://schemas.microsoft.com/office/drawing/2014/main" xmlns="" id="{B1071865-6390-1F50-910F-B5B435506FE4}"/>
              </a:ext>
            </a:extLst>
          </p:cNvPr>
          <p:cNvSpPr>
            <a:spLocks noGrp="1"/>
          </p:cNvSpPr>
          <p:nvPr>
            <p:ph idx="1"/>
          </p:nvPr>
        </p:nvSpPr>
        <p:spPr/>
        <p:txBody>
          <a:bodyPr>
            <a:normAutofit/>
          </a:bodyPr>
          <a:lstStyle/>
          <a:p>
            <a:pPr algn="just"/>
            <a:r>
              <a:rPr lang="tr-TR" sz="2400" dirty="0"/>
              <a:t>İki tür sigorta acentesi vardır, </a:t>
            </a:r>
          </a:p>
          <a:p>
            <a:pPr marL="457200" indent="-457200" algn="just">
              <a:buFont typeface="+mj-lt"/>
              <a:buAutoNum type="arabicPeriod"/>
            </a:pPr>
            <a:r>
              <a:rPr lang="tr-TR" sz="2400" dirty="0"/>
              <a:t>Aracılık yapan acenteler: Tarafları bir araya getirip sözleşmenin yapılmasına aracılık ederler. Bunların sözleşme akdetme ya da prim tahsil etme yetkileri yoktur. Bunlara B acentesi de denir.</a:t>
            </a:r>
          </a:p>
        </p:txBody>
      </p:sp>
    </p:spTree>
    <p:extLst>
      <p:ext uri="{BB962C8B-B14F-4D97-AF65-F5344CB8AC3E}">
        <p14:creationId xmlns:p14="http://schemas.microsoft.com/office/powerpoint/2010/main" val="749849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B7A1CB-70FC-A7D7-2116-98D552FE1E80}"/>
              </a:ext>
            </a:extLst>
          </p:cNvPr>
          <p:cNvSpPr>
            <a:spLocks noGrp="1"/>
          </p:cNvSpPr>
          <p:nvPr>
            <p:ph type="title"/>
          </p:nvPr>
        </p:nvSpPr>
        <p:spPr/>
        <p:txBody>
          <a:bodyPr/>
          <a:lstStyle/>
          <a:p>
            <a:r>
              <a:rPr lang="tr-TR" cap="none" dirty="0" smtClean="0"/>
              <a:t>Sigorta Acenteleri</a:t>
            </a:r>
            <a:endParaRPr lang="tr-TR" cap="none" dirty="0"/>
          </a:p>
        </p:txBody>
      </p:sp>
      <p:sp>
        <p:nvSpPr>
          <p:cNvPr id="3" name="İçerik Yer Tutucusu 2">
            <a:extLst>
              <a:ext uri="{FF2B5EF4-FFF2-40B4-BE49-F238E27FC236}">
                <a16:creationId xmlns:a16="http://schemas.microsoft.com/office/drawing/2014/main" xmlns="" id="{B1071865-6390-1F50-910F-B5B435506FE4}"/>
              </a:ext>
            </a:extLst>
          </p:cNvPr>
          <p:cNvSpPr>
            <a:spLocks noGrp="1"/>
          </p:cNvSpPr>
          <p:nvPr>
            <p:ph idx="1"/>
          </p:nvPr>
        </p:nvSpPr>
        <p:spPr/>
        <p:txBody>
          <a:bodyPr>
            <a:noAutofit/>
          </a:bodyPr>
          <a:lstStyle/>
          <a:p>
            <a:pPr marL="457200" indent="-457200" algn="just">
              <a:buFont typeface="+mj-lt"/>
              <a:buAutoNum type="arabicPeriod" startAt="2"/>
            </a:pPr>
            <a:r>
              <a:rPr lang="tr-TR" sz="2400" dirty="0"/>
              <a:t>Sigorta sözleşmesi yapan sigorta acenteleri: Acentelik vekaletnamesinde belirtilerek sigorta şirketi adına sözleşme akdetme ve prim tahsil etme yetkisi verilen acentelerdir. Bunlara A acenteleri denir. </a:t>
            </a:r>
          </a:p>
        </p:txBody>
      </p:sp>
    </p:spTree>
    <p:extLst>
      <p:ext uri="{BB962C8B-B14F-4D97-AF65-F5344CB8AC3E}">
        <p14:creationId xmlns:p14="http://schemas.microsoft.com/office/powerpoint/2010/main" val="2635645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5B7A1CB-70FC-A7D7-2116-98D552FE1E80}"/>
              </a:ext>
            </a:extLst>
          </p:cNvPr>
          <p:cNvSpPr>
            <a:spLocks noGrp="1"/>
          </p:cNvSpPr>
          <p:nvPr>
            <p:ph type="title"/>
          </p:nvPr>
        </p:nvSpPr>
        <p:spPr/>
        <p:txBody>
          <a:bodyPr/>
          <a:lstStyle/>
          <a:p>
            <a:r>
              <a:rPr lang="tr-TR" cap="none" dirty="0" smtClean="0"/>
              <a:t>Sigorta Acenteleri</a:t>
            </a:r>
            <a:endParaRPr lang="tr-TR" cap="none" dirty="0"/>
          </a:p>
        </p:txBody>
      </p:sp>
      <p:sp>
        <p:nvSpPr>
          <p:cNvPr id="3" name="İçerik Yer Tutucusu 2">
            <a:extLst>
              <a:ext uri="{FF2B5EF4-FFF2-40B4-BE49-F238E27FC236}">
                <a16:creationId xmlns:a16="http://schemas.microsoft.com/office/drawing/2014/main" xmlns="" id="{B1071865-6390-1F50-910F-B5B435506FE4}"/>
              </a:ext>
            </a:extLst>
          </p:cNvPr>
          <p:cNvSpPr>
            <a:spLocks noGrp="1"/>
          </p:cNvSpPr>
          <p:nvPr>
            <p:ph idx="1"/>
          </p:nvPr>
        </p:nvSpPr>
        <p:spPr/>
        <p:txBody>
          <a:bodyPr>
            <a:noAutofit/>
          </a:bodyPr>
          <a:lstStyle/>
          <a:p>
            <a:pPr algn="just"/>
            <a:r>
              <a:rPr lang="tr-TR" sz="2400" dirty="0"/>
              <a:t>Sigorta acenteleri yönetmeliği md.17’de yer alan </a:t>
            </a:r>
            <a:r>
              <a:rPr lang="tr-TR" sz="2400" dirty="0" smtClean="0"/>
              <a:t>düzenlemeye göre, poliçesi </a:t>
            </a:r>
            <a:r>
              <a:rPr lang="tr-TR" sz="2400" dirty="0"/>
              <a:t>acente tarafından düzenlenen bir sigorta sözleşmesi kapsamında sigortalı (sigorta ettiren) tarafından acenteye yapılan ödeme sigorta şirketine yapılmış sayılır. </a:t>
            </a:r>
          </a:p>
          <a:p>
            <a:pPr algn="just"/>
            <a:r>
              <a:rPr lang="tr-TR" sz="2400" dirty="0"/>
              <a:t>Yine poliçesi acente tarafından düzenlenmiş bir sigorta sözleşmesi kapsamında sigorta şirketi tarafından, sigortalıya yani sigorta ettirene ödenmesi gereken tazminat acenteye ödenirse bu bedel sigortalı tarafından tahsil edilmedikçe ödenmiş sayılmaz. </a:t>
            </a:r>
          </a:p>
        </p:txBody>
      </p:sp>
    </p:spTree>
    <p:extLst>
      <p:ext uri="{BB962C8B-B14F-4D97-AF65-F5344CB8AC3E}">
        <p14:creationId xmlns:p14="http://schemas.microsoft.com/office/powerpoint/2010/main" val="3607947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698B746-17E7-D898-8D60-1C742477DED2}"/>
              </a:ext>
            </a:extLst>
          </p:cNvPr>
          <p:cNvSpPr>
            <a:spLocks noGrp="1"/>
          </p:cNvSpPr>
          <p:nvPr>
            <p:ph type="title"/>
          </p:nvPr>
        </p:nvSpPr>
        <p:spPr/>
        <p:txBody>
          <a:bodyPr/>
          <a:lstStyle/>
          <a:p>
            <a:r>
              <a:rPr lang="tr-TR" cap="none" dirty="0" smtClean="0"/>
              <a:t>Brokerler</a:t>
            </a:r>
            <a:endParaRPr lang="tr-TR" cap="none" dirty="0"/>
          </a:p>
        </p:txBody>
      </p:sp>
      <p:sp>
        <p:nvSpPr>
          <p:cNvPr id="3" name="İçerik Yer Tutucusu 2">
            <a:extLst>
              <a:ext uri="{FF2B5EF4-FFF2-40B4-BE49-F238E27FC236}">
                <a16:creationId xmlns:a16="http://schemas.microsoft.com/office/drawing/2014/main" xmlns="" id="{615C7261-6A55-3B9B-EB53-EE81401AC08B}"/>
              </a:ext>
            </a:extLst>
          </p:cNvPr>
          <p:cNvSpPr>
            <a:spLocks noGrp="1"/>
          </p:cNvSpPr>
          <p:nvPr>
            <p:ph idx="1"/>
          </p:nvPr>
        </p:nvSpPr>
        <p:spPr/>
        <p:txBody>
          <a:bodyPr>
            <a:normAutofit lnSpcReduction="10000"/>
          </a:bodyPr>
          <a:lstStyle/>
          <a:p>
            <a:pPr algn="just"/>
            <a:r>
              <a:rPr lang="tr-TR" sz="2400" dirty="0"/>
              <a:t>Sigorta veya reasürans sözleşmesi yaptırmak isteyenleri temsil ederek sözleşmelerin akdinden önceki hazırlık çalışmalarını yürütmeyi ve gerektiğinde de sözleşmenin uygulanmasında ve sigorta tazminatının tahsilinde yardımcı olmayı meslek edinen kişilerdir. </a:t>
            </a:r>
          </a:p>
          <a:p>
            <a:pPr algn="just"/>
            <a:r>
              <a:rPr lang="tr-TR" sz="2400" dirty="0"/>
              <a:t>Brokerlar daha çok sigorta ettirenin yardımcısı durumundadırlar çünkü aslen onların menfaatlerini gözetirler. </a:t>
            </a:r>
          </a:p>
        </p:txBody>
      </p:sp>
    </p:spTree>
    <p:extLst>
      <p:ext uri="{BB962C8B-B14F-4D97-AF65-F5344CB8AC3E}">
        <p14:creationId xmlns:p14="http://schemas.microsoft.com/office/powerpoint/2010/main" val="3904706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F1B7ADF-F58F-6A3A-4735-6D67EA587831}"/>
              </a:ext>
            </a:extLst>
          </p:cNvPr>
          <p:cNvSpPr>
            <a:spLocks noGrp="1"/>
          </p:cNvSpPr>
          <p:nvPr>
            <p:ph type="title"/>
          </p:nvPr>
        </p:nvSpPr>
        <p:spPr/>
        <p:txBody>
          <a:bodyPr/>
          <a:lstStyle/>
          <a:p>
            <a:r>
              <a:rPr lang="tr-TR" cap="none" dirty="0" smtClean="0"/>
              <a:t>Sigorta Eksperi</a:t>
            </a:r>
            <a:endParaRPr lang="tr-TR" cap="none" dirty="0"/>
          </a:p>
        </p:txBody>
      </p:sp>
      <p:sp>
        <p:nvSpPr>
          <p:cNvPr id="3" name="İçerik Yer Tutucusu 2">
            <a:extLst>
              <a:ext uri="{FF2B5EF4-FFF2-40B4-BE49-F238E27FC236}">
                <a16:creationId xmlns:a16="http://schemas.microsoft.com/office/drawing/2014/main" xmlns="" id="{36233C29-4A0D-3CA8-C667-E843F70640DE}"/>
              </a:ext>
            </a:extLst>
          </p:cNvPr>
          <p:cNvSpPr>
            <a:spLocks noGrp="1"/>
          </p:cNvSpPr>
          <p:nvPr>
            <p:ph idx="1"/>
          </p:nvPr>
        </p:nvSpPr>
        <p:spPr/>
        <p:txBody>
          <a:bodyPr>
            <a:normAutofit/>
          </a:bodyPr>
          <a:lstStyle/>
          <a:p>
            <a:pPr algn="just"/>
            <a:r>
              <a:rPr lang="tr-TR" sz="2400" dirty="0"/>
              <a:t>Sigorta konusu riskin gerçekleşmesiyle ortaya çıkan hasar ve kaybın miktarını, nedenlerini ve niteliklerini belirleyen, bu işi meslek haline getiren, tarafsız ve bağımsız kişilerdir.</a:t>
            </a:r>
          </a:p>
        </p:txBody>
      </p:sp>
    </p:spTree>
    <p:extLst>
      <p:ext uri="{BB962C8B-B14F-4D97-AF65-F5344CB8AC3E}">
        <p14:creationId xmlns:p14="http://schemas.microsoft.com/office/powerpoint/2010/main" val="1314257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C75CD0D-AA7A-7986-1138-452E007D9A8A}"/>
              </a:ext>
            </a:extLst>
          </p:cNvPr>
          <p:cNvSpPr>
            <a:spLocks noGrp="1"/>
          </p:cNvSpPr>
          <p:nvPr>
            <p:ph type="title"/>
          </p:nvPr>
        </p:nvSpPr>
        <p:spPr/>
        <p:txBody>
          <a:bodyPr/>
          <a:lstStyle/>
          <a:p>
            <a:r>
              <a:rPr lang="tr-TR" cap="none" dirty="0" smtClean="0"/>
              <a:t>Aktüer</a:t>
            </a:r>
            <a:endParaRPr lang="tr-TR" cap="none" dirty="0"/>
          </a:p>
        </p:txBody>
      </p:sp>
      <p:sp>
        <p:nvSpPr>
          <p:cNvPr id="3" name="İçerik Yer Tutucusu 2">
            <a:extLst>
              <a:ext uri="{FF2B5EF4-FFF2-40B4-BE49-F238E27FC236}">
                <a16:creationId xmlns:a16="http://schemas.microsoft.com/office/drawing/2014/main" xmlns="" id="{0B257B26-66F3-D30C-AA27-EC8ABC01FF7D}"/>
              </a:ext>
            </a:extLst>
          </p:cNvPr>
          <p:cNvSpPr>
            <a:spLocks noGrp="1"/>
          </p:cNvSpPr>
          <p:nvPr>
            <p:ph idx="1"/>
          </p:nvPr>
        </p:nvSpPr>
        <p:spPr/>
        <p:txBody>
          <a:bodyPr>
            <a:normAutofit/>
          </a:bodyPr>
          <a:lstStyle/>
          <a:p>
            <a:pPr algn="just"/>
            <a:r>
              <a:rPr lang="tr-TR" sz="2400" dirty="0"/>
              <a:t>İlgili teknik ve bilimi (aktüerya) kullanarak prim, karşılık ve kar paylarını hesaplayan, tarife ve teknik esasları hazırlayan kişilerdir.</a:t>
            </a:r>
          </a:p>
        </p:txBody>
      </p:sp>
    </p:spTree>
    <p:extLst>
      <p:ext uri="{BB962C8B-B14F-4D97-AF65-F5344CB8AC3E}">
        <p14:creationId xmlns:p14="http://schemas.microsoft.com/office/powerpoint/2010/main" val="2862188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8CB7776-B514-1E8D-9B70-CFBEA0C2C1C7}"/>
              </a:ext>
            </a:extLst>
          </p:cNvPr>
          <p:cNvSpPr>
            <a:spLocks noGrp="1"/>
          </p:cNvSpPr>
          <p:nvPr>
            <p:ph type="title"/>
          </p:nvPr>
        </p:nvSpPr>
        <p:spPr/>
        <p:txBody>
          <a:bodyPr/>
          <a:lstStyle/>
          <a:p>
            <a:r>
              <a:rPr lang="tr-TR" cap="none" dirty="0" smtClean="0"/>
              <a:t>Sigorta Sözleşmesinin Tanımı</a:t>
            </a:r>
            <a:endParaRPr lang="tr-TR" cap="none" dirty="0"/>
          </a:p>
        </p:txBody>
      </p:sp>
      <p:sp>
        <p:nvSpPr>
          <p:cNvPr id="3" name="İçerik Yer Tutucusu 2">
            <a:extLst>
              <a:ext uri="{FF2B5EF4-FFF2-40B4-BE49-F238E27FC236}">
                <a16:creationId xmlns:a16="http://schemas.microsoft.com/office/drawing/2014/main" xmlns="" id="{FE6C0DB7-C052-6C88-CB45-3167F32F9E44}"/>
              </a:ext>
            </a:extLst>
          </p:cNvPr>
          <p:cNvSpPr>
            <a:spLocks noGrp="1"/>
          </p:cNvSpPr>
          <p:nvPr>
            <p:ph idx="1"/>
          </p:nvPr>
        </p:nvSpPr>
        <p:spPr/>
        <p:txBody>
          <a:bodyPr>
            <a:noAutofit/>
          </a:bodyPr>
          <a:lstStyle/>
          <a:p>
            <a:pPr algn="just"/>
            <a:r>
              <a:rPr lang="tr-TR" sz="2400" b="0" i="0" dirty="0">
                <a:solidFill>
                  <a:srgbClr val="000000"/>
                </a:solidFill>
                <a:effectLst/>
                <a:latin typeface="Gill Sans MT" panose="020B0502020104020203" pitchFamily="34" charset="0"/>
              </a:rPr>
              <a:t>Sigorta sözleşmesi; </a:t>
            </a:r>
          </a:p>
          <a:p>
            <a:pPr lvl="1" algn="just"/>
            <a:r>
              <a:rPr lang="tr-TR" sz="2400" dirty="0">
                <a:solidFill>
                  <a:srgbClr val="000000"/>
                </a:solidFill>
                <a:latin typeface="Gill Sans MT" panose="020B0502020104020203" pitchFamily="34" charset="0"/>
              </a:rPr>
              <a:t>S</a:t>
            </a:r>
            <a:r>
              <a:rPr lang="tr-TR" sz="2400" b="0" i="0" dirty="0">
                <a:solidFill>
                  <a:srgbClr val="000000"/>
                </a:solidFill>
                <a:effectLst/>
                <a:latin typeface="Gill Sans MT" panose="020B0502020104020203" pitchFamily="34" charset="0"/>
              </a:rPr>
              <a:t>igortacının bir prim karşılığında, </a:t>
            </a:r>
          </a:p>
          <a:p>
            <a:pPr lvl="1" algn="just"/>
            <a:r>
              <a:rPr lang="tr-TR" sz="2400" dirty="0">
                <a:solidFill>
                  <a:srgbClr val="000000"/>
                </a:solidFill>
                <a:latin typeface="Gill Sans MT" panose="020B0502020104020203" pitchFamily="34" charset="0"/>
              </a:rPr>
              <a:t>K</a:t>
            </a:r>
            <a:r>
              <a:rPr lang="tr-TR" sz="2400" b="0" i="0" dirty="0">
                <a:solidFill>
                  <a:srgbClr val="000000"/>
                </a:solidFill>
                <a:effectLst/>
                <a:latin typeface="Gill Sans MT" panose="020B0502020104020203" pitchFamily="34" charset="0"/>
              </a:rPr>
              <a:t>işinin para ile ölçülebilir bir menfaatini zarara uğratan tehlikenin, rizikonun, meydana gelmesi hâlinde bunu tazmin etmeyi ya da,</a:t>
            </a:r>
          </a:p>
          <a:p>
            <a:pPr lvl="1" algn="just"/>
            <a:r>
              <a:rPr lang="tr-TR" sz="2400" b="0" i="0" dirty="0">
                <a:solidFill>
                  <a:srgbClr val="000000"/>
                </a:solidFill>
                <a:effectLst/>
                <a:latin typeface="Gill Sans MT" panose="020B0502020104020203" pitchFamily="34" charset="0"/>
              </a:rPr>
              <a:t>Bir veya birkaç kişinin hayat süreleri sebebiyle ya da hayatlarında gerçekleşen bazı olaylar dolayısıyla bir para ödemeyi veya diğer edimlerde bulunmayı yükümlendiği sözleşmedir.</a:t>
            </a:r>
            <a:endParaRPr lang="tr-TR" sz="2400" dirty="0">
              <a:latin typeface="Gill Sans MT" panose="020B0502020104020203" pitchFamily="34" charset="0"/>
            </a:endParaRPr>
          </a:p>
        </p:txBody>
      </p:sp>
    </p:spTree>
    <p:extLst>
      <p:ext uri="{BB962C8B-B14F-4D97-AF65-F5344CB8AC3E}">
        <p14:creationId xmlns:p14="http://schemas.microsoft.com/office/powerpoint/2010/main" val="1602513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174160389"/>
              </p:ext>
            </p:extLst>
          </p:nvPr>
        </p:nvGraphicFramePr>
        <p:xfrm>
          <a:off x="1028700" y="533401"/>
          <a:ext cx="8932863" cy="5934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5560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a:pPr>
            <a:r>
              <a:rPr lang="tr-TR" sz="2400" b="1" dirty="0">
                <a:solidFill>
                  <a:srgbClr val="FF0000"/>
                </a:solidFill>
              </a:rPr>
              <a:t>Sigorta sözleşmesi rızai bir sözleşmedir. </a:t>
            </a:r>
          </a:p>
          <a:p>
            <a:pPr marL="0" indent="0" algn="just">
              <a:buNone/>
            </a:pPr>
            <a:endParaRPr lang="tr-TR" sz="2400" dirty="0"/>
          </a:p>
          <a:p>
            <a:pPr marL="0" indent="0" algn="just">
              <a:buNone/>
            </a:pPr>
            <a:r>
              <a:rPr lang="tr-TR" sz="2400" dirty="0"/>
              <a:t>Sigorta sözleşmesi için sigortacı ve sigorta ettirenin karşılıklı ve birbirine uygun irade beyanları yeterlidir. </a:t>
            </a:r>
          </a:p>
          <a:p>
            <a:pPr marL="0" indent="0" algn="just">
              <a:buNone/>
            </a:pPr>
            <a:r>
              <a:rPr lang="tr-TR" sz="2400" dirty="0"/>
              <a:t>Sigortacının sorumluluğunun primlerin ödenmesiyle başlayacağının söyleyen kanun hükmü bu özelliği bertaraf edemez. Keza sigorta sözleşmesi primin ödenmesinden evvel zaten meydana gelmiş olur. </a:t>
            </a:r>
          </a:p>
        </p:txBody>
      </p:sp>
    </p:spTree>
    <p:extLst>
      <p:ext uri="{BB962C8B-B14F-4D97-AF65-F5344CB8AC3E}">
        <p14:creationId xmlns:p14="http://schemas.microsoft.com/office/powerpoint/2010/main" val="122424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1C94D71-7E28-F516-721D-1F08A4792029}"/>
              </a:ext>
            </a:extLst>
          </p:cNvPr>
          <p:cNvSpPr>
            <a:spLocks noGrp="1"/>
          </p:cNvSpPr>
          <p:nvPr>
            <p:ph type="title"/>
          </p:nvPr>
        </p:nvSpPr>
        <p:spPr>
          <a:solidFill>
            <a:schemeClr val="bg1"/>
          </a:solidFill>
        </p:spPr>
        <p:txBody>
          <a:bodyPr/>
          <a:lstStyle/>
          <a:p>
            <a:r>
              <a:rPr lang="tr-TR" cap="none" dirty="0" smtClean="0"/>
              <a:t>Sosyal Sigorta Hukuku</a:t>
            </a:r>
            <a:endParaRPr lang="tr-TR" cap="none" dirty="0"/>
          </a:p>
        </p:txBody>
      </p:sp>
      <p:sp>
        <p:nvSpPr>
          <p:cNvPr id="3" name="İçerik Yer Tutucusu 2">
            <a:extLst>
              <a:ext uri="{FF2B5EF4-FFF2-40B4-BE49-F238E27FC236}">
                <a16:creationId xmlns:a16="http://schemas.microsoft.com/office/drawing/2014/main" xmlns="" id="{7504EDEB-190B-DFEF-5B77-9FA52A32BD30}"/>
              </a:ext>
            </a:extLst>
          </p:cNvPr>
          <p:cNvSpPr>
            <a:spLocks noGrp="1"/>
          </p:cNvSpPr>
          <p:nvPr>
            <p:ph idx="1"/>
          </p:nvPr>
        </p:nvSpPr>
        <p:spPr>
          <a:xfrm>
            <a:off x="2231136" y="2374799"/>
            <a:ext cx="7729728" cy="3101983"/>
          </a:xfrm>
        </p:spPr>
        <p:txBody>
          <a:bodyPr>
            <a:noAutofit/>
          </a:bodyPr>
          <a:lstStyle/>
          <a:p>
            <a:pPr algn="just"/>
            <a:r>
              <a:rPr lang="tr-TR" sz="2400" dirty="0"/>
              <a:t>Sosyal sigorta hukuku, sosyal sigortaları konu alan sigorta hukuku dalıdır. </a:t>
            </a:r>
          </a:p>
          <a:p>
            <a:pPr algn="just"/>
            <a:r>
              <a:rPr lang="tr-TR" sz="2400" dirty="0"/>
              <a:t>Sosyal sigortalar, piyasa koşullarında sigorta teminatı elde etmek için yeterli maddi imkana sahip olmayan kesimleri güvence altına almak için esas olarak kamu eliyle yapılan sigortalardır. </a:t>
            </a:r>
          </a:p>
          <a:p>
            <a:pPr algn="just"/>
            <a:r>
              <a:rPr lang="tr-TR" sz="2400" dirty="0"/>
              <a:t>Sosyal sigortalardaki temel amaç kamu yararıdır. Sosyal sigortalar hukuku kapsamında, sosyal sigortaların türleri, sosyal sigortaları yapan kurumlar nitelikleri ve yapıları, sosyal sigortalardan yararlanma koşulları, bunun gibi konularla uğraşır. </a:t>
            </a:r>
            <a:r>
              <a:rPr lang="tr-TR" sz="2400" b="1" dirty="0"/>
              <a:t>Bu dersin konusu değildir. </a:t>
            </a:r>
          </a:p>
        </p:txBody>
      </p:sp>
    </p:spTree>
    <p:extLst>
      <p:ext uri="{BB962C8B-B14F-4D97-AF65-F5344CB8AC3E}">
        <p14:creationId xmlns:p14="http://schemas.microsoft.com/office/powerpoint/2010/main" val="2040182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0" indent="0" algn="just">
              <a:buNone/>
            </a:pPr>
            <a:r>
              <a:rPr lang="tr-TR" sz="2400" dirty="0"/>
              <a:t>Ayrıca bu kanun hükmü TTK md.1421’e göre taraflar bu düzenlemenin aksini kararlaştırabilecekleri gibi kara ve denizde eşya taşımacılığına ilişkin sigorta sözleşmelerinde sigortacının sorumluluğu prim ödenmeden evvel, tarafların iradelerini beyan etmeleriyle meydana gelir.</a:t>
            </a:r>
          </a:p>
        </p:txBody>
      </p:sp>
    </p:spTree>
    <p:extLst>
      <p:ext uri="{BB962C8B-B14F-4D97-AF65-F5344CB8AC3E}">
        <p14:creationId xmlns:p14="http://schemas.microsoft.com/office/powerpoint/2010/main" val="2874665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startAt="2"/>
            </a:pPr>
            <a:r>
              <a:rPr lang="tr-TR" sz="2400" b="1" dirty="0">
                <a:solidFill>
                  <a:srgbClr val="FF0000"/>
                </a:solidFill>
              </a:rPr>
              <a:t>Sigorta sözleşmesi tam iki tarafa borç yükleyen bir sözleşmedir. </a:t>
            </a:r>
          </a:p>
          <a:p>
            <a:pPr marL="0" indent="0" algn="just">
              <a:buNone/>
            </a:pPr>
            <a:endParaRPr lang="tr-TR" sz="2400" dirty="0"/>
          </a:p>
          <a:p>
            <a:pPr marL="0" indent="0" algn="just">
              <a:buNone/>
            </a:pPr>
            <a:r>
              <a:rPr lang="tr-TR" sz="2400" dirty="0"/>
              <a:t>Bu sözleşmede sigorta ettirenin primi ödeme borcunun karşılığını sigortacının riski taşıma borcu oluşturur. Bu borcun sonucu sigorta tazminatını ya da bedelini ödeme borcudur. </a:t>
            </a:r>
          </a:p>
        </p:txBody>
      </p:sp>
    </p:spTree>
    <p:extLst>
      <p:ext uri="{BB962C8B-B14F-4D97-AF65-F5344CB8AC3E}">
        <p14:creationId xmlns:p14="http://schemas.microsoft.com/office/powerpoint/2010/main" val="1624205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startAt="3"/>
            </a:pPr>
            <a:r>
              <a:rPr lang="tr-TR" sz="2400" b="1" dirty="0">
                <a:solidFill>
                  <a:srgbClr val="FF0000"/>
                </a:solidFill>
              </a:rPr>
              <a:t>Sigorta sözleşmesi sürekli edim doğuran sözleşmelerdendir. </a:t>
            </a:r>
          </a:p>
          <a:p>
            <a:pPr marL="0" indent="0" algn="just">
              <a:buNone/>
            </a:pPr>
            <a:endParaRPr lang="tr-TR" sz="2400" dirty="0"/>
          </a:p>
          <a:p>
            <a:pPr marL="0" indent="0" algn="just">
              <a:buNone/>
            </a:pPr>
            <a:r>
              <a:rPr lang="tr-TR" sz="2400" dirty="0"/>
              <a:t>Zira sigortacının riski taşıma borcu süreklilik arz eder. Bunun karşılığında karşı tarafın riski artırmama borcu vardır.</a:t>
            </a:r>
          </a:p>
        </p:txBody>
      </p:sp>
    </p:spTree>
    <p:extLst>
      <p:ext uri="{BB962C8B-B14F-4D97-AF65-F5344CB8AC3E}">
        <p14:creationId xmlns:p14="http://schemas.microsoft.com/office/powerpoint/2010/main" val="965958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startAt="4"/>
            </a:pPr>
            <a:r>
              <a:rPr lang="tr-TR" sz="2400" b="1" dirty="0">
                <a:solidFill>
                  <a:srgbClr val="FF0000"/>
                </a:solidFill>
              </a:rPr>
              <a:t>Sigorta sözleşmesi azami iyi niyet ve güvene dayalı bir sözleşmedir. </a:t>
            </a:r>
          </a:p>
          <a:p>
            <a:pPr marL="0" indent="0" algn="just">
              <a:buNone/>
            </a:pPr>
            <a:endParaRPr lang="tr-TR" sz="2400" dirty="0"/>
          </a:p>
          <a:p>
            <a:pPr marL="0" indent="0" algn="just">
              <a:buNone/>
            </a:pPr>
            <a:r>
              <a:rPr lang="tr-TR" sz="2400" dirty="0"/>
              <a:t>Bu o kadar önemli bir durumdur ki ihlal edilirse sigorta ettirenin sigorta tazminatı talep hakkını kaybettirebilir. Sigortacının da sigorta ettirene karşı bu yükümlülüğü mevcuttur.</a:t>
            </a:r>
          </a:p>
        </p:txBody>
      </p:sp>
    </p:spTree>
    <p:extLst>
      <p:ext uri="{BB962C8B-B14F-4D97-AF65-F5344CB8AC3E}">
        <p14:creationId xmlns:p14="http://schemas.microsoft.com/office/powerpoint/2010/main" val="20655599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0" indent="0" algn="just">
              <a:buNone/>
            </a:pPr>
            <a:r>
              <a:rPr lang="tr-TR" sz="2400" dirty="0"/>
              <a:t>Sigorta sözleşmesi çoğu kez sigorta ettirenin beyanlarına dayanılarak yapılır. Sözleşmenin şartları ve alınacak prim sigorta ettirenin beyanına göre tespit edilir. </a:t>
            </a:r>
          </a:p>
          <a:p>
            <a:pPr marL="0" indent="0" algn="just">
              <a:buNone/>
            </a:pPr>
            <a:r>
              <a:rPr lang="tr-TR" sz="2400" dirty="0"/>
              <a:t>Sigortacının sigorta konusu şeyi muayene hakkı vardır ancak bu çoğu kez kullanılmaz. Dolayısıyla sigorta ettirenin gerçeği yansıtmayan beyanları ve sigortacının riski yanlış hesaplayıp alınacak primi yanlış tespit etmesine yol açar. Çoğunlukla sigorta konusu şey sigorta ettirenin kontrolü altındadır.</a:t>
            </a:r>
          </a:p>
        </p:txBody>
      </p:sp>
    </p:spTree>
    <p:extLst>
      <p:ext uri="{BB962C8B-B14F-4D97-AF65-F5344CB8AC3E}">
        <p14:creationId xmlns:p14="http://schemas.microsoft.com/office/powerpoint/2010/main" val="585694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0" indent="0" algn="just">
              <a:buNone/>
            </a:pPr>
            <a:r>
              <a:rPr lang="tr-TR" sz="2400" dirty="0"/>
              <a:t>Örneğin yangın sigortasında sigorta ettirilen evde sigorta ettiren oturur. Ya da hayat sigortasında sigorta ettirilen beden sigorta ettirenin kendisidir. Örneğin böyle bir durumda sigorta ettiren sigortacıya sigara içtiği halde sigara içmediğini söylerse sigortacı riskin gerçekleşme ihtimalini tam ölçemeyecek ve primi yanlış hesaplayacaktır. Bu durum sigortacının tahakkuk etmediği zararları ödemesine neden olur. </a:t>
            </a:r>
          </a:p>
        </p:txBody>
      </p:sp>
    </p:spTree>
    <p:extLst>
      <p:ext uri="{BB962C8B-B14F-4D97-AF65-F5344CB8AC3E}">
        <p14:creationId xmlns:p14="http://schemas.microsoft.com/office/powerpoint/2010/main" val="1454725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startAt="5"/>
            </a:pPr>
            <a:r>
              <a:rPr lang="tr-TR" sz="2400" b="1" dirty="0">
                <a:solidFill>
                  <a:srgbClr val="FF0000"/>
                </a:solidFill>
              </a:rPr>
              <a:t>Sigorta sözleşmesi kural olarak tesadüfe bağlı sözleşmelerden değildir. </a:t>
            </a:r>
          </a:p>
          <a:p>
            <a:pPr marL="0" indent="0" algn="just">
              <a:buNone/>
            </a:pPr>
            <a:endParaRPr lang="tr-TR" sz="2400" dirty="0"/>
          </a:p>
          <a:p>
            <a:pPr marL="0" indent="0" algn="just">
              <a:buNone/>
            </a:pPr>
            <a:r>
              <a:rPr lang="tr-TR" sz="2400" dirty="0"/>
              <a:t>Çünkü bugün kullanılan istatistik ve aktüel teknik sayesinde riskin gerçekleşme ihtimali kesine yakın bir şekilde hesaplanabilmektedir. Ancak bu her sigorta dalı için geçerli değildir. Örneğin politik risk sigortası. </a:t>
            </a:r>
          </a:p>
        </p:txBody>
      </p:sp>
    </p:spTree>
    <p:extLst>
      <p:ext uri="{BB962C8B-B14F-4D97-AF65-F5344CB8AC3E}">
        <p14:creationId xmlns:p14="http://schemas.microsoft.com/office/powerpoint/2010/main" val="1305158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Özellikleri</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startAt="6"/>
            </a:pPr>
            <a:r>
              <a:rPr lang="tr-TR" sz="2400" b="1" dirty="0">
                <a:solidFill>
                  <a:srgbClr val="FF0000"/>
                </a:solidFill>
              </a:rPr>
              <a:t>Sigorta sözleşmesi şekle tabi değildir. </a:t>
            </a:r>
          </a:p>
          <a:p>
            <a:pPr marL="0" indent="0" algn="just">
              <a:buNone/>
            </a:pPr>
            <a:endParaRPr lang="tr-TR" sz="2400" dirty="0"/>
          </a:p>
          <a:p>
            <a:pPr marL="0" indent="0" algn="just">
              <a:buNone/>
            </a:pPr>
            <a:r>
              <a:rPr lang="tr-TR" sz="2400" dirty="0"/>
              <a:t>Poliçenin varlığı sigorta sözleşmesini şekle bağlı sözleşme haline getirmez. Poliçe sadece ispat aracı olarak kullanılır. </a:t>
            </a:r>
          </a:p>
        </p:txBody>
      </p:sp>
    </p:spTree>
    <p:extLst>
      <p:ext uri="{BB962C8B-B14F-4D97-AF65-F5344CB8AC3E}">
        <p14:creationId xmlns:p14="http://schemas.microsoft.com/office/powerpoint/2010/main" val="575364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a:pPr>
            <a:r>
              <a:rPr lang="tr-TR" sz="2400" dirty="0" smtClean="0">
                <a:solidFill>
                  <a:schemeClr val="tx1"/>
                </a:solidFill>
              </a:rPr>
              <a:t>Taraflar</a:t>
            </a:r>
          </a:p>
          <a:p>
            <a:pPr marL="685800" lvl="1" indent="-457200" algn="just">
              <a:buFont typeface="+mj-lt"/>
              <a:buAutoNum type="alphaLcParenR"/>
            </a:pPr>
            <a:r>
              <a:rPr lang="tr-TR" sz="2200" dirty="0" smtClean="0">
                <a:solidFill>
                  <a:schemeClr val="tx1"/>
                </a:solidFill>
              </a:rPr>
              <a:t>Sigorta Ettiren</a:t>
            </a:r>
          </a:p>
          <a:p>
            <a:pPr marL="685800" lvl="1" indent="-457200" algn="just">
              <a:buFont typeface="+mj-lt"/>
              <a:buAutoNum type="alphaLcParenR"/>
            </a:pPr>
            <a:r>
              <a:rPr lang="tr-TR" sz="2200" dirty="0" smtClean="0">
                <a:solidFill>
                  <a:schemeClr val="tx1"/>
                </a:solidFill>
              </a:rPr>
              <a:t>Sigortacı</a:t>
            </a:r>
          </a:p>
          <a:p>
            <a:pPr marL="457200" indent="-457200" algn="just">
              <a:buFont typeface="+mj-lt"/>
              <a:buAutoNum type="arabicPeriod"/>
            </a:pPr>
            <a:r>
              <a:rPr lang="tr-TR" sz="2400" dirty="0" smtClean="0">
                <a:solidFill>
                  <a:schemeClr val="tx1"/>
                </a:solidFill>
              </a:rPr>
              <a:t>Menfaat</a:t>
            </a:r>
          </a:p>
          <a:p>
            <a:pPr marL="457200" indent="-457200" algn="just">
              <a:buFont typeface="+mj-lt"/>
              <a:buAutoNum type="arabicPeriod"/>
            </a:pPr>
            <a:r>
              <a:rPr lang="tr-TR" sz="2400" dirty="0" smtClean="0">
                <a:solidFill>
                  <a:schemeClr val="tx1"/>
                </a:solidFill>
              </a:rPr>
              <a:t>Riziko</a:t>
            </a:r>
          </a:p>
          <a:p>
            <a:pPr marL="457200" indent="-457200" algn="just">
              <a:buFont typeface="+mj-lt"/>
              <a:buAutoNum type="arabicPeriod"/>
            </a:pPr>
            <a:r>
              <a:rPr lang="tr-TR" sz="2400" dirty="0" smtClean="0">
                <a:solidFill>
                  <a:schemeClr val="tx1"/>
                </a:solidFill>
              </a:rPr>
              <a:t>Sigorta Bedeli</a:t>
            </a:r>
          </a:p>
          <a:p>
            <a:pPr marL="457200" indent="-457200" algn="just">
              <a:buFont typeface="+mj-lt"/>
              <a:buAutoNum type="arabicPeriod"/>
            </a:pPr>
            <a:r>
              <a:rPr lang="tr-TR" sz="2400" dirty="0" smtClean="0">
                <a:solidFill>
                  <a:schemeClr val="tx1"/>
                </a:solidFill>
              </a:rPr>
              <a:t>Sigorta Ücreti</a:t>
            </a:r>
          </a:p>
          <a:p>
            <a:pPr marL="457200" indent="-457200" algn="just">
              <a:buFont typeface="+mj-lt"/>
              <a:buAutoNum type="arabicPeriod"/>
            </a:pPr>
            <a:r>
              <a:rPr lang="tr-TR" sz="2400" dirty="0" smtClean="0">
                <a:solidFill>
                  <a:schemeClr val="tx1"/>
                </a:solidFill>
              </a:rPr>
              <a:t>Süre</a:t>
            </a:r>
            <a:endParaRPr lang="tr-TR" sz="2400" dirty="0">
              <a:solidFill>
                <a:schemeClr val="tx1"/>
              </a:solidFill>
            </a:endParaRPr>
          </a:p>
        </p:txBody>
      </p:sp>
    </p:spTree>
    <p:extLst>
      <p:ext uri="{BB962C8B-B14F-4D97-AF65-F5344CB8AC3E}">
        <p14:creationId xmlns:p14="http://schemas.microsoft.com/office/powerpoint/2010/main" val="1643659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457200" indent="-457200" algn="just">
              <a:buFont typeface="+mj-lt"/>
              <a:buAutoNum type="arabicPeriod"/>
            </a:pPr>
            <a:r>
              <a:rPr lang="tr-TR" sz="2400" dirty="0" smtClean="0">
                <a:solidFill>
                  <a:schemeClr val="tx1"/>
                </a:solidFill>
              </a:rPr>
              <a:t>Taraflar</a:t>
            </a:r>
          </a:p>
          <a:p>
            <a:pPr marL="685800" lvl="1" indent="-457200" algn="just">
              <a:buFont typeface="+mj-lt"/>
              <a:buAutoNum type="alphaLcParenR"/>
            </a:pPr>
            <a:r>
              <a:rPr lang="tr-TR" sz="2400" dirty="0" smtClean="0">
                <a:solidFill>
                  <a:schemeClr val="tx1"/>
                </a:solidFill>
              </a:rPr>
              <a:t>Sigorta Ettiren</a:t>
            </a:r>
          </a:p>
          <a:p>
            <a:pPr marL="685800" lvl="1" indent="-457200" algn="just">
              <a:buFont typeface="+mj-lt"/>
              <a:buAutoNum type="alphaLcParenR"/>
            </a:pPr>
            <a:r>
              <a:rPr lang="tr-TR" sz="2400" dirty="0" smtClean="0">
                <a:solidFill>
                  <a:schemeClr val="tx1"/>
                </a:solidFill>
              </a:rPr>
              <a:t>Sigortacı</a:t>
            </a:r>
          </a:p>
        </p:txBody>
      </p:sp>
    </p:spTree>
    <p:extLst>
      <p:ext uri="{BB962C8B-B14F-4D97-AF65-F5344CB8AC3E}">
        <p14:creationId xmlns:p14="http://schemas.microsoft.com/office/powerpoint/2010/main" val="259454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1C94D71-7E28-F516-721D-1F08A4792029}"/>
              </a:ext>
            </a:extLst>
          </p:cNvPr>
          <p:cNvSpPr>
            <a:spLocks noGrp="1"/>
          </p:cNvSpPr>
          <p:nvPr>
            <p:ph type="title"/>
          </p:nvPr>
        </p:nvSpPr>
        <p:spPr>
          <a:solidFill>
            <a:schemeClr val="bg1"/>
          </a:solidFill>
        </p:spPr>
        <p:txBody>
          <a:bodyPr/>
          <a:lstStyle/>
          <a:p>
            <a:r>
              <a:rPr lang="tr-TR" cap="none" dirty="0" smtClean="0"/>
              <a:t>Sosyal Sigorta Hukuku</a:t>
            </a:r>
            <a:endParaRPr lang="tr-TR" cap="none" dirty="0"/>
          </a:p>
        </p:txBody>
      </p:sp>
      <p:sp>
        <p:nvSpPr>
          <p:cNvPr id="3" name="İçerik Yer Tutucusu 2">
            <a:extLst>
              <a:ext uri="{FF2B5EF4-FFF2-40B4-BE49-F238E27FC236}">
                <a16:creationId xmlns:a16="http://schemas.microsoft.com/office/drawing/2014/main" xmlns="" id="{7504EDEB-190B-DFEF-5B77-9FA52A32BD30}"/>
              </a:ext>
            </a:extLst>
          </p:cNvPr>
          <p:cNvSpPr>
            <a:spLocks noGrp="1"/>
          </p:cNvSpPr>
          <p:nvPr>
            <p:ph idx="1"/>
          </p:nvPr>
        </p:nvSpPr>
        <p:spPr/>
        <p:txBody>
          <a:bodyPr>
            <a:noAutofit/>
          </a:bodyPr>
          <a:lstStyle/>
          <a:p>
            <a:pPr algn="just"/>
            <a:r>
              <a:rPr lang="tr-TR" sz="2400" dirty="0"/>
              <a:t>TTK md.1450/7’ye göre sosyal güvenlik kurumları ile yapılan, yani sosyal sigortalar hakkında kendi kanunlarında aksine bir düzenleme olmadıkça, ticaret kanununun 6. kitabındaki sigorta hukukuna ilişkin hükümleri uygulanmaz. </a:t>
            </a:r>
          </a:p>
        </p:txBody>
      </p:sp>
    </p:spTree>
    <p:extLst>
      <p:ext uri="{BB962C8B-B14F-4D97-AF65-F5344CB8AC3E}">
        <p14:creationId xmlns:p14="http://schemas.microsoft.com/office/powerpoint/2010/main" val="4077259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Sigorta Ettiren</a:t>
            </a:r>
          </a:p>
          <a:p>
            <a:pPr marL="228600" lvl="1" indent="0" algn="just">
              <a:buNone/>
            </a:pPr>
            <a:endParaRPr lang="tr-TR" sz="2400" dirty="0" smtClean="0">
              <a:solidFill>
                <a:schemeClr val="tx1"/>
              </a:solidFill>
            </a:endParaRPr>
          </a:p>
          <a:p>
            <a:pPr lvl="1" algn="just"/>
            <a:r>
              <a:rPr lang="tr-TR" sz="2400" dirty="0"/>
              <a:t>Sigorta ettiren sigortacı ile sigorta sözleşmesi akdeden diğer kişi, yani sigorta sözleşmesinin diğer tarafıdır. Sigorta ettirenin bu tanımı hem meblağ hem zarar, hem can hem mal sigortaları için aynıdır. </a:t>
            </a:r>
            <a:endParaRPr lang="tr-TR" sz="2400" dirty="0" smtClean="0"/>
          </a:p>
          <a:p>
            <a:pPr lvl="1" algn="just"/>
            <a:r>
              <a:rPr lang="tr-TR" sz="2400" dirty="0" smtClean="0"/>
              <a:t>Sigorta </a:t>
            </a:r>
            <a:r>
              <a:rPr lang="tr-TR" sz="2400" dirty="0"/>
              <a:t>ettiren sigorta sözleşmesinin tarafı olduğu için </a:t>
            </a:r>
            <a:r>
              <a:rPr lang="tr-TR" sz="2400" dirty="0" smtClean="0"/>
              <a:t>prim </a:t>
            </a:r>
            <a:r>
              <a:rPr lang="tr-TR" sz="2400" dirty="0"/>
              <a:t>borcu ödemek başta olmak üzere sözleşmeden doğan yükümlülükler ona ait olur. </a:t>
            </a:r>
            <a:endParaRPr lang="tr-TR" sz="2400" dirty="0" smtClean="0"/>
          </a:p>
        </p:txBody>
      </p:sp>
    </p:spTree>
    <p:extLst>
      <p:ext uri="{BB962C8B-B14F-4D97-AF65-F5344CB8AC3E}">
        <p14:creationId xmlns:p14="http://schemas.microsoft.com/office/powerpoint/2010/main" val="3565228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507419"/>
            <a:ext cx="7729728" cy="3101983"/>
          </a:xfrm>
        </p:spPr>
        <p:txBody>
          <a:bodyPr>
            <a:noAutofit/>
          </a:bodyPr>
          <a:lstStyle/>
          <a:p>
            <a:pPr marL="228600" lvl="1" indent="0" algn="just">
              <a:buNone/>
            </a:pPr>
            <a:r>
              <a:rPr lang="tr-TR" sz="2400" dirty="0">
                <a:solidFill>
                  <a:schemeClr val="tx1"/>
                </a:solidFill>
              </a:rPr>
              <a:t>Sigorta Ettiren</a:t>
            </a:r>
          </a:p>
          <a:p>
            <a:pPr lvl="1" algn="just"/>
            <a:endParaRPr lang="tr-TR" sz="2400" dirty="0" smtClean="0"/>
          </a:p>
          <a:p>
            <a:pPr lvl="1" algn="just"/>
            <a:r>
              <a:rPr lang="tr-TR" sz="2400" dirty="0" smtClean="0"/>
              <a:t>Temel </a:t>
            </a:r>
            <a:r>
              <a:rPr lang="tr-TR" sz="2400" dirty="0"/>
              <a:t>olarak sözleşmeden doğan haklar da sigorta ettirene aittir</a:t>
            </a:r>
            <a:r>
              <a:rPr lang="tr-TR" sz="2400" dirty="0" smtClean="0"/>
              <a:t>. Ancak </a:t>
            </a:r>
            <a:r>
              <a:rPr lang="tr-TR" sz="2400" dirty="0"/>
              <a:t>bazen sözleşmede ayrı bir sigortalı lehtar olduğu durumlarda sözleşmeden doğan haklar sigorta ettirene değil bunlara ait olur. </a:t>
            </a:r>
          </a:p>
          <a:p>
            <a:pPr lvl="1" algn="just"/>
            <a:r>
              <a:rPr lang="tr-TR" sz="2400" dirty="0" smtClean="0"/>
              <a:t>Sigorta sözleşmesinin yapılması bakımından sigorta ettiren için özel bir ehliyet koşulu getirilmemiştir. Fiil ehliyetine sahip olan herkes sigorta sözleşmesi yapabilir. </a:t>
            </a:r>
            <a:endParaRPr lang="tr-TR" sz="2200" dirty="0" smtClean="0">
              <a:solidFill>
                <a:schemeClr val="tx1"/>
              </a:solidFill>
            </a:endParaRPr>
          </a:p>
        </p:txBody>
      </p:sp>
    </p:spTree>
    <p:extLst>
      <p:ext uri="{BB962C8B-B14F-4D97-AF65-F5344CB8AC3E}">
        <p14:creationId xmlns:p14="http://schemas.microsoft.com/office/powerpoint/2010/main" val="3993592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Sigortalı</a:t>
            </a:r>
          </a:p>
          <a:p>
            <a:pPr marL="228600" lvl="1" indent="0" algn="just">
              <a:buNone/>
            </a:pPr>
            <a:endParaRPr lang="tr-TR" sz="2400" dirty="0" smtClean="0">
              <a:solidFill>
                <a:schemeClr val="tx1"/>
              </a:solidFill>
            </a:endParaRPr>
          </a:p>
          <a:p>
            <a:pPr lvl="1" algn="just"/>
            <a:r>
              <a:rPr lang="tr-TR" sz="2400" dirty="0" smtClean="0">
                <a:solidFill>
                  <a:srgbClr val="FF0000"/>
                </a:solidFill>
              </a:rPr>
              <a:t>Can ve </a:t>
            </a:r>
            <a:r>
              <a:rPr lang="tr-TR" sz="2400" dirty="0">
                <a:solidFill>
                  <a:srgbClr val="FF0000"/>
                </a:solidFill>
              </a:rPr>
              <a:t>zarar sigortaları </a:t>
            </a:r>
            <a:r>
              <a:rPr lang="tr-TR" sz="2400" dirty="0"/>
              <a:t>açısından farklı anlamlar taşır</a:t>
            </a:r>
            <a:r>
              <a:rPr lang="tr-TR" sz="2400" dirty="0" smtClean="0"/>
              <a:t>.</a:t>
            </a:r>
          </a:p>
          <a:p>
            <a:pPr lvl="1" algn="just"/>
            <a:r>
              <a:rPr lang="tr-TR" sz="2400" dirty="0" smtClean="0"/>
              <a:t>Zarar </a:t>
            </a:r>
            <a:r>
              <a:rPr lang="tr-TR" sz="2400" dirty="0" smtClean="0"/>
              <a:t>sigortalarında menfaati </a:t>
            </a:r>
            <a:r>
              <a:rPr lang="tr-TR" sz="2400" dirty="0"/>
              <a:t>sigortalanan </a:t>
            </a:r>
            <a:r>
              <a:rPr lang="tr-TR" sz="2400" dirty="0" smtClean="0"/>
              <a:t>kişiyi, can sigortalarında ise hayatı sigortalanan kişiyi ifade </a:t>
            </a:r>
            <a:r>
              <a:rPr lang="tr-TR" sz="2400" dirty="0"/>
              <a:t>eder. Çoğu sigorta sözleşmesinde </a:t>
            </a:r>
            <a:r>
              <a:rPr lang="tr-TR" sz="2400" dirty="0" smtClean="0"/>
              <a:t>sigorta </a:t>
            </a:r>
            <a:r>
              <a:rPr lang="tr-TR" sz="2400" dirty="0"/>
              <a:t>ettiren ve sigortalı aynıdır. Örneğin A tek başına sahip olduğu bir arabayı kazaya karşı sigortaladığında hem sigorta ettiren hem sigortalı A’nın kendisidir. </a:t>
            </a:r>
            <a:endParaRPr lang="tr-TR" sz="2400" dirty="0" smtClean="0"/>
          </a:p>
        </p:txBody>
      </p:sp>
    </p:spTree>
    <p:extLst>
      <p:ext uri="{BB962C8B-B14F-4D97-AF65-F5344CB8AC3E}">
        <p14:creationId xmlns:p14="http://schemas.microsoft.com/office/powerpoint/2010/main" val="39679659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Sigortalı</a:t>
            </a:r>
          </a:p>
          <a:p>
            <a:pPr marL="228600" lvl="1" indent="0" algn="just">
              <a:buNone/>
            </a:pPr>
            <a:endParaRPr lang="tr-TR" sz="2400" dirty="0" smtClean="0">
              <a:solidFill>
                <a:schemeClr val="tx1"/>
              </a:solidFill>
            </a:endParaRPr>
          </a:p>
          <a:p>
            <a:pPr lvl="1" algn="just"/>
            <a:r>
              <a:rPr lang="tr-TR" sz="2400" dirty="0" smtClean="0"/>
              <a:t>Dolayısıyla </a:t>
            </a:r>
            <a:r>
              <a:rPr lang="tr-TR" sz="2400" dirty="0"/>
              <a:t>A hem primleri ödemekle yükümlüdür hem de risk gerçekleştiğinde sigorta tazminatının alacaklısı da odur. </a:t>
            </a:r>
            <a:endParaRPr lang="tr-TR" sz="2400" dirty="0" smtClean="0"/>
          </a:p>
        </p:txBody>
      </p:sp>
    </p:spTree>
    <p:extLst>
      <p:ext uri="{BB962C8B-B14F-4D97-AF65-F5344CB8AC3E}">
        <p14:creationId xmlns:p14="http://schemas.microsoft.com/office/powerpoint/2010/main" val="31819736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48044"/>
            <a:ext cx="7729728" cy="3101983"/>
          </a:xfrm>
        </p:spPr>
        <p:txBody>
          <a:bodyPr>
            <a:noAutofit/>
          </a:bodyPr>
          <a:lstStyle/>
          <a:p>
            <a:pPr marL="228600" lvl="1" indent="0" algn="just">
              <a:buNone/>
            </a:pPr>
            <a:r>
              <a:rPr lang="tr-TR" sz="2400" dirty="0" smtClean="0">
                <a:solidFill>
                  <a:schemeClr val="tx1"/>
                </a:solidFill>
              </a:rPr>
              <a:t>Sigortalı</a:t>
            </a:r>
          </a:p>
          <a:p>
            <a:pPr marL="228600" lvl="1" indent="0" algn="just">
              <a:buNone/>
            </a:pPr>
            <a:endParaRPr lang="tr-TR" sz="2400" dirty="0" smtClean="0">
              <a:solidFill>
                <a:schemeClr val="tx1"/>
              </a:solidFill>
            </a:endParaRPr>
          </a:p>
          <a:p>
            <a:pPr lvl="1" algn="just"/>
            <a:r>
              <a:rPr lang="tr-TR" sz="2400" dirty="0" smtClean="0"/>
              <a:t>Ancak </a:t>
            </a:r>
            <a:r>
              <a:rPr lang="tr-TR" sz="2400" dirty="0"/>
              <a:t>bazı sigorta sözleşmelerinde (başkası lehine sigortalarda) sigorta ettiren ve sigortalı farklı kişiler olur. </a:t>
            </a:r>
            <a:endParaRPr lang="tr-TR" sz="2400" dirty="0" smtClean="0"/>
          </a:p>
        </p:txBody>
      </p:sp>
    </p:spTree>
    <p:extLst>
      <p:ext uri="{BB962C8B-B14F-4D97-AF65-F5344CB8AC3E}">
        <p14:creationId xmlns:p14="http://schemas.microsoft.com/office/powerpoint/2010/main" val="6503725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48044"/>
            <a:ext cx="7729728" cy="3101983"/>
          </a:xfrm>
        </p:spPr>
        <p:txBody>
          <a:bodyPr>
            <a:noAutofit/>
          </a:bodyPr>
          <a:lstStyle/>
          <a:p>
            <a:pPr marL="228600" lvl="1" indent="0" algn="just">
              <a:buNone/>
            </a:pPr>
            <a:r>
              <a:rPr lang="tr-TR" sz="2400" dirty="0" smtClean="0">
                <a:solidFill>
                  <a:schemeClr val="tx1"/>
                </a:solidFill>
              </a:rPr>
              <a:t>Sigortalı</a:t>
            </a:r>
          </a:p>
          <a:p>
            <a:pPr marL="228600" lvl="1" indent="0" algn="just">
              <a:buNone/>
            </a:pPr>
            <a:endParaRPr lang="tr-TR" sz="2400" dirty="0" smtClean="0">
              <a:solidFill>
                <a:schemeClr val="tx1"/>
              </a:solidFill>
            </a:endParaRPr>
          </a:p>
          <a:p>
            <a:pPr lvl="1" algn="just"/>
            <a:r>
              <a:rPr lang="tr-TR" sz="2400" dirty="0" smtClean="0"/>
              <a:t>Örneğin </a:t>
            </a:r>
            <a:r>
              <a:rPr lang="tr-TR" sz="2400" dirty="0"/>
              <a:t>bir arabanın iki sahibinden birisi olan A, arabayı tam değeri üzerinden sigortalattığında sözleşmedeki sigorta ettiren sıfatını haiz olur. Ama aynı zamanda kendi payında sigortalıyken ikinci malik B de kendi payından ikinci sigortalı olur. Böyle bir durumda sigorta primlerini sigorta ettiren olduğu için A öder. Ancak risk gerçekleştiğinde tazminat </a:t>
            </a:r>
            <a:r>
              <a:rPr lang="tr-TR" sz="2400" dirty="0" smtClean="0"/>
              <a:t> A </a:t>
            </a:r>
            <a:r>
              <a:rPr lang="tr-TR" sz="2400" dirty="0"/>
              <a:t>ve B arasında paylaştırılır. </a:t>
            </a:r>
            <a:endParaRPr lang="tr-TR" sz="2400" dirty="0" smtClean="0"/>
          </a:p>
        </p:txBody>
      </p:sp>
    </p:spTree>
    <p:extLst>
      <p:ext uri="{BB962C8B-B14F-4D97-AF65-F5344CB8AC3E}">
        <p14:creationId xmlns:p14="http://schemas.microsoft.com/office/powerpoint/2010/main" val="25863286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222419"/>
            <a:ext cx="7729728" cy="3101983"/>
          </a:xfrm>
        </p:spPr>
        <p:txBody>
          <a:bodyPr>
            <a:noAutofit/>
          </a:bodyPr>
          <a:lstStyle/>
          <a:p>
            <a:pPr marL="228600" lvl="1" indent="0" algn="just">
              <a:buNone/>
            </a:pPr>
            <a:r>
              <a:rPr lang="tr-TR" sz="2400" dirty="0" smtClean="0">
                <a:solidFill>
                  <a:schemeClr val="tx1"/>
                </a:solidFill>
              </a:rPr>
              <a:t>Lehtar</a:t>
            </a:r>
          </a:p>
          <a:p>
            <a:pPr marL="228600" lvl="1" indent="0" algn="just">
              <a:buNone/>
            </a:pPr>
            <a:endParaRPr lang="tr-TR" sz="2400" dirty="0" smtClean="0">
              <a:solidFill>
                <a:schemeClr val="tx1"/>
              </a:solidFill>
            </a:endParaRPr>
          </a:p>
          <a:p>
            <a:pPr lvl="1" algn="just"/>
            <a:r>
              <a:rPr lang="tr-TR" sz="2400" dirty="0" smtClean="0"/>
              <a:t>Sadece can sigortalarında mümkündür. </a:t>
            </a:r>
            <a:r>
              <a:rPr lang="tr-TR" sz="2400" dirty="0">
                <a:solidFill>
                  <a:srgbClr val="FF0000"/>
                </a:solidFill>
              </a:rPr>
              <a:t>Zarar sigortalarında lehtar yoktur. </a:t>
            </a:r>
          </a:p>
          <a:p>
            <a:pPr lvl="1" algn="just"/>
            <a:r>
              <a:rPr lang="tr-TR" sz="2400" dirty="0" smtClean="0"/>
              <a:t>Risk </a:t>
            </a:r>
            <a:r>
              <a:rPr lang="tr-TR" sz="2400" dirty="0"/>
              <a:t>gerçekleştiğinde sigorta bedelinin ödeneceği kişiyi anlatır. </a:t>
            </a:r>
            <a:r>
              <a:rPr lang="tr-TR" sz="2400" dirty="0" smtClean="0"/>
              <a:t>Sigorta ettiren tarafından lehine sigorta sözleşmesi yapılan gerçek veya tüzel kişidir. </a:t>
            </a:r>
            <a:r>
              <a:rPr lang="tr-TR" sz="2400" dirty="0" smtClean="0"/>
              <a:t>Sigorta </a:t>
            </a:r>
            <a:r>
              <a:rPr lang="tr-TR" sz="2400" dirty="0" smtClean="0"/>
              <a:t>ettirenin atadığı ve sigortacıya bildirdiği lehtar sigorta sözleşmesinden yararlanan kişidir. </a:t>
            </a:r>
            <a:endParaRPr lang="tr-TR" sz="2400" dirty="0"/>
          </a:p>
          <a:p>
            <a:pPr lvl="1" algn="just"/>
            <a:r>
              <a:rPr lang="tr-TR" sz="2400" dirty="0" smtClean="0"/>
              <a:t>Sigorta </a:t>
            </a:r>
            <a:r>
              <a:rPr lang="tr-TR" sz="2400" dirty="0"/>
              <a:t>ettiren, sigortalı ve lehtarın farklı olduğu kişiler </a:t>
            </a:r>
            <a:r>
              <a:rPr lang="tr-TR" sz="2400" dirty="0">
                <a:solidFill>
                  <a:srgbClr val="FF0000"/>
                </a:solidFill>
              </a:rPr>
              <a:t>başkası lehine sigortalar</a:t>
            </a:r>
            <a:r>
              <a:rPr lang="tr-TR" sz="2400" dirty="0"/>
              <a:t>da ortaya çıkar. </a:t>
            </a:r>
            <a:endParaRPr lang="tr-TR" sz="2400" dirty="0" smtClean="0">
              <a:solidFill>
                <a:srgbClr val="FF0000"/>
              </a:solidFill>
            </a:endParaRPr>
          </a:p>
        </p:txBody>
      </p:sp>
    </p:spTree>
    <p:extLst>
      <p:ext uri="{BB962C8B-B14F-4D97-AF65-F5344CB8AC3E}">
        <p14:creationId xmlns:p14="http://schemas.microsoft.com/office/powerpoint/2010/main" val="30129016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Lehtar</a:t>
            </a:r>
          </a:p>
          <a:p>
            <a:pPr marL="228600" lvl="1" indent="0" algn="just">
              <a:buNone/>
            </a:pPr>
            <a:endParaRPr lang="tr-TR" sz="2400" dirty="0" smtClean="0">
              <a:solidFill>
                <a:schemeClr val="tx1"/>
              </a:solidFill>
            </a:endParaRPr>
          </a:p>
          <a:p>
            <a:pPr lvl="1" algn="just"/>
            <a:r>
              <a:rPr lang="tr-TR" sz="2400" dirty="0" smtClean="0"/>
              <a:t>Başkası </a:t>
            </a:r>
            <a:r>
              <a:rPr lang="tr-TR" sz="2400" dirty="0"/>
              <a:t>Lehine Sigorta: Sigorta ettirenin </a:t>
            </a:r>
            <a:r>
              <a:rPr lang="tr-TR" sz="2400" dirty="0" smtClean="0"/>
              <a:t>3. bir kişinin maddi menfaatini kendi </a:t>
            </a:r>
            <a:r>
              <a:rPr lang="tr-TR" sz="2400" dirty="0"/>
              <a:t>adına ancak menfaat sahibinin yararına sigortalatmasıdır. </a:t>
            </a:r>
            <a:r>
              <a:rPr lang="tr-TR" sz="2400" dirty="0" smtClean="0"/>
              <a:t>Hem </a:t>
            </a:r>
            <a:r>
              <a:rPr lang="tr-TR" sz="2400" dirty="0"/>
              <a:t>zarar hem meblağ sigortalarında </a:t>
            </a:r>
            <a:r>
              <a:rPr lang="tr-TR" sz="2400" dirty="0" smtClean="0"/>
              <a:t>yapılabilir</a:t>
            </a:r>
            <a:r>
              <a:rPr lang="tr-TR" sz="2400" dirty="0"/>
              <a:t>.</a:t>
            </a:r>
          </a:p>
          <a:p>
            <a:pPr lvl="1" algn="just"/>
            <a:r>
              <a:rPr lang="tr-TR" sz="2400" dirty="0" smtClean="0"/>
              <a:t>Sigorta sözleşmesinden doğan borçlar sigorta ettirene, haklar sigortalıya aittir. Sigortalı, aksine bir sözleşme yoksa sigorta tazminatının ödenmesini sigortacıdan isteyebilir ve onu dava edebilir. </a:t>
            </a:r>
          </a:p>
        </p:txBody>
      </p:sp>
    </p:spTree>
    <p:extLst>
      <p:ext uri="{BB962C8B-B14F-4D97-AF65-F5344CB8AC3E}">
        <p14:creationId xmlns:p14="http://schemas.microsoft.com/office/powerpoint/2010/main" val="30079735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a:t>
            </a:r>
            <a:endParaRPr lang="tr-TR" dirty="0"/>
          </a:p>
        </p:txBody>
      </p:sp>
      <p:sp>
        <p:nvSpPr>
          <p:cNvPr id="3" name="İçerik Yer Tutucusu 2"/>
          <p:cNvSpPr>
            <a:spLocks noGrp="1"/>
          </p:cNvSpPr>
          <p:nvPr>
            <p:ph idx="1"/>
          </p:nvPr>
        </p:nvSpPr>
        <p:spPr/>
        <p:txBody>
          <a:bodyPr>
            <a:normAutofit/>
          </a:bodyPr>
          <a:lstStyle/>
          <a:p>
            <a:pPr algn="just"/>
            <a:r>
              <a:rPr lang="tr-TR" sz="2400" dirty="0"/>
              <a:t>Aşağıdaki </a:t>
            </a:r>
            <a:r>
              <a:rPr lang="tr-TR" sz="2400" dirty="0" smtClean="0"/>
              <a:t>durumda </a:t>
            </a:r>
            <a:r>
              <a:rPr lang="tr-TR" sz="2400" dirty="0"/>
              <a:t>Sigortalıyı</a:t>
            </a:r>
            <a:r>
              <a:rPr lang="tr-TR" sz="2400" dirty="0" smtClean="0"/>
              <a:t>, sigorta </a:t>
            </a:r>
            <a:r>
              <a:rPr lang="tr-TR" sz="2400" dirty="0"/>
              <a:t>ettireni ve lehtarı gösteriniz. </a:t>
            </a:r>
            <a:endParaRPr lang="tr-TR" sz="2400" dirty="0" smtClean="0"/>
          </a:p>
          <a:p>
            <a:r>
              <a:rPr lang="tr-TR" sz="2400" dirty="0" smtClean="0"/>
              <a:t>A </a:t>
            </a:r>
            <a:r>
              <a:rPr lang="tr-TR" sz="2400" dirty="0"/>
              <a:t>kendi evini </a:t>
            </a:r>
            <a:r>
              <a:rPr lang="tr-TR" sz="2400" dirty="0" smtClean="0"/>
              <a:t>sigortalatmıştır.</a:t>
            </a:r>
            <a:endParaRPr lang="tr-TR" sz="2400" dirty="0" smtClean="0"/>
          </a:p>
          <a:p>
            <a:r>
              <a:rPr lang="tr-TR" sz="2400" dirty="0" smtClean="0"/>
              <a:t>Sigortalı da, lehtar </a:t>
            </a:r>
            <a:r>
              <a:rPr lang="tr-TR" sz="2400" dirty="0"/>
              <a:t>da , </a:t>
            </a:r>
            <a:r>
              <a:rPr lang="tr-TR" sz="2400" dirty="0" smtClean="0"/>
              <a:t>sigorta </a:t>
            </a:r>
            <a:r>
              <a:rPr lang="tr-TR" sz="2400" dirty="0"/>
              <a:t>ettiren de A’dır.</a:t>
            </a:r>
          </a:p>
        </p:txBody>
      </p:sp>
    </p:spTree>
    <p:extLst>
      <p:ext uri="{BB962C8B-B14F-4D97-AF65-F5344CB8AC3E}">
        <p14:creationId xmlns:p14="http://schemas.microsoft.com/office/powerpoint/2010/main" val="35847451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a:t>
            </a:r>
            <a:endParaRPr lang="tr-TR" dirty="0"/>
          </a:p>
        </p:txBody>
      </p:sp>
      <p:sp>
        <p:nvSpPr>
          <p:cNvPr id="3" name="İçerik Yer Tutucusu 2"/>
          <p:cNvSpPr>
            <a:spLocks noGrp="1"/>
          </p:cNvSpPr>
          <p:nvPr>
            <p:ph idx="1"/>
          </p:nvPr>
        </p:nvSpPr>
        <p:spPr/>
        <p:txBody>
          <a:bodyPr>
            <a:normAutofit/>
          </a:bodyPr>
          <a:lstStyle/>
          <a:p>
            <a:pPr algn="just"/>
            <a:r>
              <a:rPr lang="tr-TR" sz="2400" dirty="0"/>
              <a:t>Aşağıdaki </a:t>
            </a:r>
            <a:r>
              <a:rPr lang="tr-TR" sz="2400" dirty="0" smtClean="0"/>
              <a:t>durumda </a:t>
            </a:r>
            <a:r>
              <a:rPr lang="tr-TR" sz="2400" dirty="0"/>
              <a:t>Sigortalıyı</a:t>
            </a:r>
            <a:r>
              <a:rPr lang="tr-TR" sz="2400" dirty="0" smtClean="0"/>
              <a:t>, sigorta </a:t>
            </a:r>
            <a:r>
              <a:rPr lang="tr-TR" sz="2400" dirty="0"/>
              <a:t>ettireni ve lehtarı gösteriniz. </a:t>
            </a:r>
            <a:endParaRPr lang="tr-TR" sz="2400" dirty="0" smtClean="0"/>
          </a:p>
          <a:p>
            <a:r>
              <a:rPr lang="tr-TR" sz="2400" dirty="0" smtClean="0"/>
              <a:t>A, </a:t>
            </a:r>
            <a:r>
              <a:rPr lang="tr-TR" sz="2400" dirty="0"/>
              <a:t>erkek arkadaşının evini sigortalatmıştır. </a:t>
            </a:r>
            <a:endParaRPr lang="tr-TR" sz="2400" dirty="0" smtClean="0"/>
          </a:p>
          <a:p>
            <a:r>
              <a:rPr lang="tr-TR" sz="2400" dirty="0" smtClean="0"/>
              <a:t>Sigorta </a:t>
            </a:r>
            <a:r>
              <a:rPr lang="tr-TR" sz="2400" dirty="0"/>
              <a:t>ettiren A, </a:t>
            </a:r>
            <a:r>
              <a:rPr lang="tr-TR" sz="2400" dirty="0" smtClean="0"/>
              <a:t>sigortalı </a:t>
            </a:r>
            <a:r>
              <a:rPr lang="tr-TR" sz="2400" dirty="0"/>
              <a:t>arkadaşı, Lehtar </a:t>
            </a:r>
            <a:r>
              <a:rPr lang="tr-TR" sz="2400" dirty="0" smtClean="0"/>
              <a:t>yok.</a:t>
            </a:r>
            <a:endParaRPr lang="tr-TR" sz="2400" dirty="0"/>
          </a:p>
        </p:txBody>
      </p:sp>
    </p:spTree>
    <p:extLst>
      <p:ext uri="{BB962C8B-B14F-4D97-AF65-F5344CB8AC3E}">
        <p14:creationId xmlns:p14="http://schemas.microsoft.com/office/powerpoint/2010/main" val="74217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1B283C4-DAEE-B653-4D3A-B0E2816919EA}"/>
              </a:ext>
            </a:extLst>
          </p:cNvPr>
          <p:cNvSpPr>
            <a:spLocks noGrp="1"/>
          </p:cNvSpPr>
          <p:nvPr>
            <p:ph type="title"/>
          </p:nvPr>
        </p:nvSpPr>
        <p:spPr>
          <a:solidFill>
            <a:schemeClr val="bg1"/>
          </a:solidFill>
        </p:spPr>
        <p:txBody>
          <a:bodyPr/>
          <a:lstStyle/>
          <a:p>
            <a:r>
              <a:rPr lang="tr-TR" cap="none" dirty="0" smtClean="0"/>
              <a:t>Özel Sigorta Hukuku</a:t>
            </a:r>
            <a:endParaRPr lang="tr-TR" cap="none" dirty="0"/>
          </a:p>
        </p:txBody>
      </p:sp>
      <p:sp>
        <p:nvSpPr>
          <p:cNvPr id="3" name="İçerik Yer Tutucusu 2">
            <a:extLst>
              <a:ext uri="{FF2B5EF4-FFF2-40B4-BE49-F238E27FC236}">
                <a16:creationId xmlns:a16="http://schemas.microsoft.com/office/drawing/2014/main" xmlns="" id="{70122F4F-7EE9-4BEA-CCE3-4D9B8B5931AF}"/>
              </a:ext>
            </a:extLst>
          </p:cNvPr>
          <p:cNvSpPr>
            <a:spLocks noGrp="1"/>
          </p:cNvSpPr>
          <p:nvPr>
            <p:ph idx="1"/>
          </p:nvPr>
        </p:nvSpPr>
        <p:spPr/>
        <p:txBody>
          <a:bodyPr>
            <a:noAutofit/>
          </a:bodyPr>
          <a:lstStyle/>
          <a:p>
            <a:pPr algn="just"/>
            <a:r>
              <a:rPr lang="tr-TR" sz="2400" dirty="0"/>
              <a:t>Özel sigorta hukukunda, kişilerin parayla ölçülebilen her türlü menfaatini güvence altına almak için özel hukuk hükümlerine tabi olarak ve tarafların serbest iradeleriyle akdettikleri sigorta sözleşmeleriyle oluşturulan sigorta ilişkisi incelenir. </a:t>
            </a:r>
          </a:p>
          <a:p>
            <a:pPr algn="just"/>
            <a:r>
              <a:rPr lang="tr-TR" sz="2400" dirty="0"/>
              <a:t>Kısacası özel sigorta hukukunun konusunu özel hukuka tabi olarak yapılan sigorta sözleşmeleri oluşturulur. </a:t>
            </a:r>
          </a:p>
        </p:txBody>
      </p:sp>
    </p:spTree>
    <p:extLst>
      <p:ext uri="{BB962C8B-B14F-4D97-AF65-F5344CB8AC3E}">
        <p14:creationId xmlns:p14="http://schemas.microsoft.com/office/powerpoint/2010/main" val="22159693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a:t>
            </a:r>
            <a:endParaRPr lang="tr-TR" dirty="0"/>
          </a:p>
        </p:txBody>
      </p:sp>
      <p:sp>
        <p:nvSpPr>
          <p:cNvPr id="3" name="İçerik Yer Tutucusu 2"/>
          <p:cNvSpPr>
            <a:spLocks noGrp="1"/>
          </p:cNvSpPr>
          <p:nvPr>
            <p:ph idx="1"/>
          </p:nvPr>
        </p:nvSpPr>
        <p:spPr/>
        <p:txBody>
          <a:bodyPr>
            <a:normAutofit/>
          </a:bodyPr>
          <a:lstStyle/>
          <a:p>
            <a:pPr algn="just"/>
            <a:r>
              <a:rPr lang="tr-TR" sz="2400" dirty="0"/>
              <a:t>Aşağıdaki </a:t>
            </a:r>
            <a:r>
              <a:rPr lang="tr-TR" sz="2400" dirty="0" smtClean="0"/>
              <a:t>durumda </a:t>
            </a:r>
            <a:r>
              <a:rPr lang="tr-TR" sz="2400" dirty="0"/>
              <a:t>Sigortalıyı</a:t>
            </a:r>
            <a:r>
              <a:rPr lang="tr-TR" sz="2400" dirty="0" smtClean="0"/>
              <a:t>, sigorta </a:t>
            </a:r>
            <a:r>
              <a:rPr lang="tr-TR" sz="2400" dirty="0"/>
              <a:t>ettireni ve lehtarı gösteriniz. </a:t>
            </a:r>
            <a:endParaRPr lang="tr-TR" sz="2400" dirty="0" smtClean="0"/>
          </a:p>
          <a:p>
            <a:pPr algn="just"/>
            <a:r>
              <a:rPr lang="tr-TR" sz="2400" dirty="0" smtClean="0"/>
              <a:t>A, </a:t>
            </a:r>
            <a:r>
              <a:rPr lang="tr-TR" sz="2400" dirty="0"/>
              <a:t>60 yaşına kadar yaşama ihtimaline karşılık sigorta yapmıştır. </a:t>
            </a:r>
            <a:endParaRPr lang="tr-TR" sz="2400" dirty="0" smtClean="0"/>
          </a:p>
          <a:p>
            <a:r>
              <a:rPr lang="tr-TR" sz="2400" dirty="0" smtClean="0"/>
              <a:t>Sigorta ettiren, Sigortalı ve Lehtar A’dır</a:t>
            </a:r>
            <a:r>
              <a:rPr lang="tr-TR" sz="2400" dirty="0"/>
              <a:t>. </a:t>
            </a:r>
          </a:p>
        </p:txBody>
      </p:sp>
    </p:spTree>
    <p:extLst>
      <p:ext uri="{BB962C8B-B14F-4D97-AF65-F5344CB8AC3E}">
        <p14:creationId xmlns:p14="http://schemas.microsoft.com/office/powerpoint/2010/main" val="20833847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a:t>
            </a:r>
            <a:endParaRPr lang="tr-TR" dirty="0"/>
          </a:p>
        </p:txBody>
      </p:sp>
      <p:sp>
        <p:nvSpPr>
          <p:cNvPr id="3" name="İçerik Yer Tutucusu 2"/>
          <p:cNvSpPr>
            <a:spLocks noGrp="1"/>
          </p:cNvSpPr>
          <p:nvPr>
            <p:ph idx="1"/>
          </p:nvPr>
        </p:nvSpPr>
        <p:spPr/>
        <p:txBody>
          <a:bodyPr>
            <a:normAutofit/>
          </a:bodyPr>
          <a:lstStyle/>
          <a:p>
            <a:pPr algn="just"/>
            <a:r>
              <a:rPr lang="tr-TR" sz="2400" dirty="0"/>
              <a:t>Aşağıdaki </a:t>
            </a:r>
            <a:r>
              <a:rPr lang="tr-TR" sz="2400" dirty="0" smtClean="0"/>
              <a:t>durumda </a:t>
            </a:r>
            <a:r>
              <a:rPr lang="tr-TR" sz="2400" dirty="0"/>
              <a:t>Sigortalıyı</a:t>
            </a:r>
            <a:r>
              <a:rPr lang="tr-TR" sz="2400" dirty="0" smtClean="0"/>
              <a:t>, sigorta </a:t>
            </a:r>
            <a:r>
              <a:rPr lang="tr-TR" sz="2400" dirty="0"/>
              <a:t>ettireni ve lehtarı gösteriniz. </a:t>
            </a:r>
            <a:endParaRPr lang="tr-TR" sz="2400" dirty="0" smtClean="0"/>
          </a:p>
          <a:p>
            <a:pPr algn="just"/>
            <a:r>
              <a:rPr lang="tr-TR" sz="2400" dirty="0" smtClean="0"/>
              <a:t>A, </a:t>
            </a:r>
            <a:r>
              <a:rPr lang="tr-TR" sz="2400" dirty="0"/>
              <a:t>ölme riskine karşı hayat sigortası yaptırır. Ölme riskine karşılık sigorta bedelinin alacaklısı olarak </a:t>
            </a:r>
            <a:r>
              <a:rPr lang="tr-TR" sz="2400" dirty="0" smtClean="0"/>
              <a:t>karısı B’ </a:t>
            </a:r>
            <a:r>
              <a:rPr lang="tr-TR" sz="2400" dirty="0" err="1" smtClean="0"/>
              <a:t>yi</a:t>
            </a:r>
            <a:r>
              <a:rPr lang="tr-TR" sz="2400" dirty="0" smtClean="0"/>
              <a:t> </a:t>
            </a:r>
            <a:r>
              <a:rPr lang="tr-TR" sz="2400" dirty="0"/>
              <a:t>göstermiştir. </a:t>
            </a:r>
            <a:endParaRPr lang="tr-TR" sz="2400" dirty="0" smtClean="0"/>
          </a:p>
          <a:p>
            <a:pPr algn="just"/>
            <a:r>
              <a:rPr lang="tr-TR" sz="2400" dirty="0" smtClean="0"/>
              <a:t>Sigorta </a:t>
            </a:r>
            <a:r>
              <a:rPr lang="tr-TR" sz="2400" dirty="0"/>
              <a:t>ettiren ve Sigortalı A’dır. </a:t>
            </a:r>
            <a:r>
              <a:rPr lang="tr-TR" sz="2400" dirty="0" smtClean="0"/>
              <a:t> Lehtar </a:t>
            </a:r>
            <a:r>
              <a:rPr lang="tr-TR" sz="2400" dirty="0"/>
              <a:t>B’dir.</a:t>
            </a:r>
          </a:p>
        </p:txBody>
      </p:sp>
    </p:spTree>
    <p:extLst>
      <p:ext uri="{BB962C8B-B14F-4D97-AF65-F5344CB8AC3E}">
        <p14:creationId xmlns:p14="http://schemas.microsoft.com/office/powerpoint/2010/main" val="5412728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a:t>
            </a:r>
            <a:endParaRPr lang="tr-TR" dirty="0"/>
          </a:p>
        </p:txBody>
      </p:sp>
      <p:sp>
        <p:nvSpPr>
          <p:cNvPr id="3" name="İçerik Yer Tutucusu 2"/>
          <p:cNvSpPr>
            <a:spLocks noGrp="1"/>
          </p:cNvSpPr>
          <p:nvPr>
            <p:ph idx="1"/>
          </p:nvPr>
        </p:nvSpPr>
        <p:spPr/>
        <p:txBody>
          <a:bodyPr>
            <a:normAutofit/>
          </a:bodyPr>
          <a:lstStyle/>
          <a:p>
            <a:pPr algn="just"/>
            <a:r>
              <a:rPr lang="tr-TR" sz="2400" dirty="0"/>
              <a:t>Aşağıdaki </a:t>
            </a:r>
            <a:r>
              <a:rPr lang="tr-TR" sz="2400" dirty="0" smtClean="0"/>
              <a:t>durumda </a:t>
            </a:r>
            <a:r>
              <a:rPr lang="tr-TR" sz="2400" dirty="0"/>
              <a:t>Sigortalıyı</a:t>
            </a:r>
            <a:r>
              <a:rPr lang="tr-TR" sz="2400" dirty="0" smtClean="0"/>
              <a:t>, sigorta </a:t>
            </a:r>
            <a:r>
              <a:rPr lang="tr-TR" sz="2400" dirty="0"/>
              <a:t>ettireni ve lehtarı gösteriniz. </a:t>
            </a:r>
            <a:endParaRPr lang="tr-TR" sz="2400" dirty="0" smtClean="0"/>
          </a:p>
          <a:p>
            <a:pPr algn="just"/>
            <a:r>
              <a:rPr lang="tr-TR" sz="2400" dirty="0" smtClean="0"/>
              <a:t>A, </a:t>
            </a:r>
            <a:r>
              <a:rPr lang="tr-TR" sz="2400" dirty="0"/>
              <a:t>karısının ölme riskine karşı hayat sigortası yaptırır. Alacaklı olarak kendisini ve kızını gösterir. </a:t>
            </a:r>
            <a:endParaRPr lang="tr-TR" sz="2400" dirty="0" smtClean="0"/>
          </a:p>
          <a:p>
            <a:pPr algn="just"/>
            <a:r>
              <a:rPr lang="tr-TR" sz="2400" dirty="0" smtClean="0"/>
              <a:t>Sigorta </a:t>
            </a:r>
            <a:r>
              <a:rPr lang="tr-TR" sz="2400" dirty="0"/>
              <a:t>Ettiren A, Sigortalı eşi, Lehtar A ve kızıdır.</a:t>
            </a:r>
          </a:p>
        </p:txBody>
      </p:sp>
    </p:spTree>
    <p:extLst>
      <p:ext uri="{BB962C8B-B14F-4D97-AF65-F5344CB8AC3E}">
        <p14:creationId xmlns:p14="http://schemas.microsoft.com/office/powerpoint/2010/main" val="3761030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Sigorta Menfaati ve Değeri</a:t>
            </a:r>
          </a:p>
          <a:p>
            <a:pPr marL="228600" lvl="1" indent="0" algn="just">
              <a:buNone/>
            </a:pPr>
            <a:endParaRPr lang="tr-TR" sz="2400" dirty="0" smtClean="0">
              <a:solidFill>
                <a:schemeClr val="tx1"/>
              </a:solidFill>
            </a:endParaRPr>
          </a:p>
          <a:p>
            <a:pPr lvl="1" algn="just"/>
            <a:r>
              <a:rPr lang="tr-TR" sz="2400" dirty="0"/>
              <a:t>Sigortanın konusunu mal ya da şahıs varlığı değil bunların zarar görmemesine ilişkin menfaat oluşturur. Bu bakımdan sigortalanabilir bir menfaatin varlığı bütün sigorta türleri için olmazsa olmaz bir koşuldur. Buna menfaat ilkesi denir. </a:t>
            </a:r>
            <a:endParaRPr lang="tr-TR" sz="2400" dirty="0" smtClean="0"/>
          </a:p>
        </p:txBody>
      </p:sp>
    </p:spTree>
    <p:extLst>
      <p:ext uri="{BB962C8B-B14F-4D97-AF65-F5344CB8AC3E}">
        <p14:creationId xmlns:p14="http://schemas.microsoft.com/office/powerpoint/2010/main" val="60755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59919"/>
            <a:ext cx="7729728" cy="3101983"/>
          </a:xfrm>
        </p:spPr>
        <p:txBody>
          <a:bodyPr>
            <a:noAutofit/>
          </a:bodyPr>
          <a:lstStyle/>
          <a:p>
            <a:pPr marL="228600" lvl="1" indent="0" algn="just">
              <a:buNone/>
            </a:pPr>
            <a:r>
              <a:rPr lang="tr-TR" sz="2300" dirty="0" smtClean="0">
                <a:solidFill>
                  <a:schemeClr val="tx1"/>
                </a:solidFill>
              </a:rPr>
              <a:t>Sigorta Menfaati ve Değeri</a:t>
            </a:r>
          </a:p>
          <a:p>
            <a:pPr marL="228600" lvl="1" indent="0" algn="just">
              <a:buNone/>
            </a:pPr>
            <a:endParaRPr lang="tr-TR" sz="2300" dirty="0" smtClean="0">
              <a:solidFill>
                <a:schemeClr val="tx1"/>
              </a:solidFill>
            </a:endParaRPr>
          </a:p>
          <a:p>
            <a:pPr lvl="1" algn="just"/>
            <a:r>
              <a:rPr lang="tr-TR" sz="2300" dirty="0"/>
              <a:t>Bir menfaatin sigortalanabilir olması için bazı koşulları taşıması gerekir. Sigortanın konusunu oluşturacak menfaatin; </a:t>
            </a:r>
            <a:endParaRPr lang="tr-TR" sz="2300" dirty="0" smtClean="0"/>
          </a:p>
          <a:p>
            <a:pPr lvl="1" algn="just"/>
            <a:r>
              <a:rPr lang="tr-TR" sz="2300" dirty="0" smtClean="0"/>
              <a:t>Parayla </a:t>
            </a:r>
            <a:r>
              <a:rPr lang="tr-TR" sz="2300" dirty="0"/>
              <a:t>ölçülebilir olması gerekir. Meblağ sigortalarında bir kişinin bir başkasının hayatı üzerine sigorta yaptırabilmesi için sigortalı kişinin ölümünün lehtar açısında finansal kayıp veya zorluğa yol açacak olması gerekir. Mesela bir şirket kendisi için çok önemli bir pozisyondaki yöneticisi için </a:t>
            </a:r>
            <a:r>
              <a:rPr lang="tr-TR" sz="2300" dirty="0" smtClean="0"/>
              <a:t>hayat </a:t>
            </a:r>
            <a:r>
              <a:rPr lang="tr-TR" sz="2300" dirty="0"/>
              <a:t>sigortası yaptırabilir. Çünkü ölümü şirketi finansal olarak zarar sokacaktır. </a:t>
            </a:r>
            <a:endParaRPr lang="tr-TR" sz="2300" dirty="0" smtClean="0"/>
          </a:p>
        </p:txBody>
      </p:sp>
    </p:spTree>
    <p:extLst>
      <p:ext uri="{BB962C8B-B14F-4D97-AF65-F5344CB8AC3E}">
        <p14:creationId xmlns:p14="http://schemas.microsoft.com/office/powerpoint/2010/main" val="15046572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Sigorta Menfaati ve Değeri</a:t>
            </a:r>
          </a:p>
          <a:p>
            <a:pPr marL="228600" lvl="1" indent="0" algn="just">
              <a:buNone/>
            </a:pPr>
            <a:endParaRPr lang="tr-TR" sz="2400" dirty="0" smtClean="0">
              <a:solidFill>
                <a:schemeClr val="tx1"/>
              </a:solidFill>
            </a:endParaRPr>
          </a:p>
          <a:p>
            <a:pPr lvl="1" algn="just"/>
            <a:r>
              <a:rPr lang="tr-TR" sz="2400" dirty="0" smtClean="0"/>
              <a:t>Meşru </a:t>
            </a:r>
            <a:r>
              <a:rPr lang="tr-TR" sz="2400" dirty="0"/>
              <a:t>bir menfaat olması gerekir. Uyuşturucunun taşınmasında zarar görmesi riskine karşı sigorta yaptırılamaz. </a:t>
            </a:r>
            <a:endParaRPr lang="tr-TR" sz="2400" dirty="0" smtClean="0"/>
          </a:p>
        </p:txBody>
      </p:sp>
    </p:spTree>
    <p:extLst>
      <p:ext uri="{BB962C8B-B14F-4D97-AF65-F5344CB8AC3E}">
        <p14:creationId xmlns:p14="http://schemas.microsoft.com/office/powerpoint/2010/main" val="15439588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Sigorta Menfaati ve Değeri</a:t>
            </a:r>
          </a:p>
          <a:p>
            <a:pPr marL="228600" lvl="1" indent="0" algn="just">
              <a:buNone/>
            </a:pPr>
            <a:endParaRPr lang="tr-TR" sz="2400" dirty="0" smtClean="0">
              <a:solidFill>
                <a:schemeClr val="tx1"/>
              </a:solidFill>
            </a:endParaRPr>
          </a:p>
          <a:p>
            <a:pPr lvl="1" algn="just"/>
            <a:r>
              <a:rPr lang="tr-TR" sz="2400" dirty="0" smtClean="0"/>
              <a:t>Sigorta </a:t>
            </a:r>
            <a:r>
              <a:rPr lang="tr-TR" sz="2400" dirty="0"/>
              <a:t>menfaatinin sözleşmenin yapıldığı sırada, devamında ve risk gerçekleştiğinde varlığını koruyor olması gerekir. </a:t>
            </a:r>
            <a:endParaRPr lang="tr-TR" sz="2400" dirty="0" smtClean="0"/>
          </a:p>
          <a:p>
            <a:pPr lvl="1" algn="just"/>
            <a:r>
              <a:rPr lang="tr-TR" sz="2400" dirty="0" smtClean="0"/>
              <a:t>Sigorta </a:t>
            </a:r>
            <a:r>
              <a:rPr lang="tr-TR" sz="2400" dirty="0"/>
              <a:t>sözleşmesinin yapıldığı sırada var olan menfaat sonradan ortadan kalkarsa sigorta sözleşmesi de geçersiz hale gelir. </a:t>
            </a:r>
            <a:endParaRPr lang="tr-TR" sz="2400" dirty="0" smtClean="0"/>
          </a:p>
        </p:txBody>
      </p:sp>
    </p:spTree>
    <p:extLst>
      <p:ext uri="{BB962C8B-B14F-4D97-AF65-F5344CB8AC3E}">
        <p14:creationId xmlns:p14="http://schemas.microsoft.com/office/powerpoint/2010/main" val="15439588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lvl="1" algn="just"/>
            <a:r>
              <a:rPr lang="tr-TR" sz="2400" dirty="0"/>
              <a:t>İleride gerçekleşmesi muhtemel olan zarar ya da başkaca uygun olmayan sonuçlar doğuran olaylardır. Bu tanımda risk olumsuz olayları anlatır. </a:t>
            </a:r>
            <a:r>
              <a:rPr lang="tr-TR" sz="2400" dirty="0" smtClean="0"/>
              <a:t> </a:t>
            </a:r>
            <a:r>
              <a:rPr lang="tr-TR" sz="2400" dirty="0"/>
              <a:t>Ama sigorta sözleşmesinde her zaman olumsuz bir durumu ifade etmeyebilir. Örneğin olumlu bir durumun gerçekleşmesi ihtimaline bağlı meblağ sigortası gibi. </a:t>
            </a:r>
            <a:endParaRPr lang="tr-TR" sz="2400" dirty="0" smtClean="0"/>
          </a:p>
        </p:txBody>
      </p:sp>
    </p:spTree>
    <p:extLst>
      <p:ext uri="{BB962C8B-B14F-4D97-AF65-F5344CB8AC3E}">
        <p14:creationId xmlns:p14="http://schemas.microsoft.com/office/powerpoint/2010/main" val="29132583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400" dirty="0"/>
              <a:t>Bir olayın risk teşkil etmesi için bazı koşulları taşıması gerekir; </a:t>
            </a:r>
            <a:endParaRPr lang="tr-TR" sz="2400" dirty="0" smtClean="0"/>
          </a:p>
          <a:p>
            <a:pPr lvl="1" algn="just"/>
            <a:r>
              <a:rPr lang="tr-TR" sz="2400" dirty="0" smtClean="0"/>
              <a:t>Riskin </a:t>
            </a:r>
            <a:r>
              <a:rPr lang="tr-TR" sz="2400" dirty="0"/>
              <a:t>müstakbel bir olay olması gerekir. </a:t>
            </a:r>
            <a:endParaRPr lang="tr-TR" sz="2400" dirty="0" smtClean="0"/>
          </a:p>
          <a:p>
            <a:pPr lvl="1" algn="just"/>
            <a:r>
              <a:rPr lang="tr-TR" sz="2400" dirty="0" smtClean="0"/>
              <a:t>Riskin </a:t>
            </a:r>
            <a:r>
              <a:rPr lang="tr-TR" sz="2400" dirty="0"/>
              <a:t>gerçekleşip gerçekleşmeyeceği şimdiden belli olmamalıdır. </a:t>
            </a:r>
            <a:endParaRPr lang="tr-TR" sz="2400" dirty="0" smtClean="0"/>
          </a:p>
        </p:txBody>
      </p:sp>
    </p:spTree>
    <p:extLst>
      <p:ext uri="{BB962C8B-B14F-4D97-AF65-F5344CB8AC3E}">
        <p14:creationId xmlns:p14="http://schemas.microsoft.com/office/powerpoint/2010/main" val="41880791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lvl="1" algn="just"/>
            <a:r>
              <a:rPr lang="tr-TR" sz="2400" dirty="0" smtClean="0"/>
              <a:t>Gerçekleşmesi </a:t>
            </a:r>
            <a:r>
              <a:rPr lang="tr-TR" sz="2400" dirty="0"/>
              <a:t>imkansız hale gelen riskler sigorta edilemez. Keza 1422. maddede sigortacının sorumluluğu başlamadan sigorta ettirenin sigortalının ve can sigortalarında lehtarın fiili etkisi olmadan temin edilen riskin gerçekleşme ihtimali kalmamışsa sigortacı prime hak kazanamaz. </a:t>
            </a:r>
            <a:endParaRPr lang="tr-TR" sz="2400" dirty="0" smtClean="0"/>
          </a:p>
        </p:txBody>
      </p:sp>
    </p:spTree>
    <p:extLst>
      <p:ext uri="{BB962C8B-B14F-4D97-AF65-F5344CB8AC3E}">
        <p14:creationId xmlns:p14="http://schemas.microsoft.com/office/powerpoint/2010/main" val="14008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1B283C4-DAEE-B653-4D3A-B0E2816919EA}"/>
              </a:ext>
            </a:extLst>
          </p:cNvPr>
          <p:cNvSpPr>
            <a:spLocks noGrp="1"/>
          </p:cNvSpPr>
          <p:nvPr>
            <p:ph type="title"/>
          </p:nvPr>
        </p:nvSpPr>
        <p:spPr>
          <a:solidFill>
            <a:schemeClr val="bg1"/>
          </a:solidFill>
        </p:spPr>
        <p:txBody>
          <a:bodyPr/>
          <a:lstStyle/>
          <a:p>
            <a:r>
              <a:rPr lang="tr-TR" cap="none" dirty="0" smtClean="0"/>
              <a:t>Özel Sigorta Hukuku</a:t>
            </a:r>
            <a:endParaRPr lang="tr-TR" cap="none" dirty="0"/>
          </a:p>
        </p:txBody>
      </p:sp>
      <p:sp>
        <p:nvSpPr>
          <p:cNvPr id="3" name="İçerik Yer Tutucusu 2">
            <a:extLst>
              <a:ext uri="{FF2B5EF4-FFF2-40B4-BE49-F238E27FC236}">
                <a16:creationId xmlns:a16="http://schemas.microsoft.com/office/drawing/2014/main" xmlns="" id="{70122F4F-7EE9-4BEA-CCE3-4D9B8B5931AF}"/>
              </a:ext>
            </a:extLst>
          </p:cNvPr>
          <p:cNvSpPr>
            <a:spLocks noGrp="1"/>
          </p:cNvSpPr>
          <p:nvPr>
            <p:ph idx="1"/>
          </p:nvPr>
        </p:nvSpPr>
        <p:spPr/>
        <p:txBody>
          <a:bodyPr>
            <a:noAutofit/>
          </a:bodyPr>
          <a:lstStyle/>
          <a:p>
            <a:pPr algn="just"/>
            <a:r>
              <a:rPr lang="tr-TR" sz="2400" dirty="0"/>
              <a:t>Özel sigorta hukukunun temel konuları, sigorta sözleşmesinin akdi, sigorta sözleşmesinin hükümleri, sigorta sözleşmesinin türleri, sigortacılık faaliyetleri, sigortacılıkla uğraşan kişi ve kurumların neler olduğu ve sigortacılık faaliyetlerinin denetlenmesi gibi hususlardır.</a:t>
            </a:r>
          </a:p>
        </p:txBody>
      </p:sp>
    </p:spTree>
    <p:extLst>
      <p:ext uri="{BB962C8B-B14F-4D97-AF65-F5344CB8AC3E}">
        <p14:creationId xmlns:p14="http://schemas.microsoft.com/office/powerpoint/2010/main" val="11092752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lvl="1" algn="just"/>
            <a:r>
              <a:rPr lang="tr-TR" sz="2400" dirty="0" smtClean="0"/>
              <a:t>Gerçekleşmiş </a:t>
            </a:r>
            <a:r>
              <a:rPr lang="tr-TR" sz="2400" dirty="0"/>
              <a:t>riskler de sigortalanamaz. Bunun istisnası geçmişe etkili </a:t>
            </a:r>
            <a:r>
              <a:rPr lang="tr-TR" sz="2400" dirty="0" smtClean="0"/>
              <a:t>sigortadır. Bu sigorta, </a:t>
            </a:r>
            <a:r>
              <a:rPr lang="tr-TR" sz="2400" dirty="0"/>
              <a:t>korumasının sözleşmesinin yapılış tarihinden önceki bir zamanda başlayacak şekilde </a:t>
            </a:r>
            <a:r>
              <a:rPr lang="tr-TR" sz="2400" dirty="0" smtClean="0"/>
              <a:t>addedilmesidir.</a:t>
            </a:r>
          </a:p>
        </p:txBody>
      </p:sp>
    </p:spTree>
    <p:extLst>
      <p:ext uri="{BB962C8B-B14F-4D97-AF65-F5344CB8AC3E}">
        <p14:creationId xmlns:p14="http://schemas.microsoft.com/office/powerpoint/2010/main" val="13765250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400" dirty="0"/>
              <a:t>Geçmişe etkili sigorta: Sigorta korumasının sözleşmenin yapılma tarihinden önceki bir tarihten itibaren yapılmasıdır. Buna geçmişe etkili sigorta denir. Sözleşmenin yapıldığı sırada riskin gerçekleştiği ya da gerçekleşme ihtimalinin kalmadığı sigortacı, sigorta ettiren ve sigortanın varlığından haberdar olması koşuluyla sigortalı tarafından biliniyorsa böyle bir sözleşme geçersiz olur. </a:t>
            </a:r>
            <a:endParaRPr lang="tr-TR" sz="2400" dirty="0" smtClean="0"/>
          </a:p>
        </p:txBody>
      </p:sp>
    </p:spTree>
    <p:extLst>
      <p:ext uri="{BB962C8B-B14F-4D97-AF65-F5344CB8AC3E}">
        <p14:creationId xmlns:p14="http://schemas.microsoft.com/office/powerpoint/2010/main" val="4204270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400" dirty="0" smtClean="0"/>
              <a:t>Yani </a:t>
            </a:r>
            <a:r>
              <a:rPr lang="tr-TR" sz="2400" dirty="0"/>
              <a:t>sözleşmenin yapıldığı sırada taraflar riskin gerçekleştiğini veya gerçekleşme imkanının kalmadığını sigortacı bilmiyor ancak sigorta ettiren ve sigortalı biliyorsa sigortacı o sözleşmeyle bağlı olmaz. Aynı zamanda ödenmesi gereken tüm prime de hak kazanır.</a:t>
            </a:r>
            <a:endParaRPr lang="tr-TR" sz="2400" dirty="0" smtClean="0"/>
          </a:p>
        </p:txBody>
      </p:sp>
    </p:spTree>
    <p:extLst>
      <p:ext uri="{BB962C8B-B14F-4D97-AF65-F5344CB8AC3E}">
        <p14:creationId xmlns:p14="http://schemas.microsoft.com/office/powerpoint/2010/main" val="22150887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lvl="1" algn="just"/>
            <a:r>
              <a:rPr lang="tr-TR" sz="2400" dirty="0"/>
              <a:t>Risk kişinin mal veya can varlığını tehdit ediyor olmalıdır. Gerçekleşmesi durumunda ekonomik bir zarar ortaya çıkarıyor olmalıdır.</a:t>
            </a:r>
            <a:endParaRPr lang="tr-TR" sz="2400" dirty="0" smtClean="0"/>
          </a:p>
        </p:txBody>
      </p:sp>
    </p:spTree>
    <p:extLst>
      <p:ext uri="{BB962C8B-B14F-4D97-AF65-F5344CB8AC3E}">
        <p14:creationId xmlns:p14="http://schemas.microsoft.com/office/powerpoint/2010/main" val="2924359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4116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lvl="1" algn="just"/>
            <a:r>
              <a:rPr lang="tr-TR" sz="2400" dirty="0"/>
              <a:t>Risk belli ya da belirlenebilir olmalıdır. Nitekim her sigorta sözleşmesi yapılırken temin edilen risk; türü, yeri ve zamanı gibi kriterlerle sınırlandırılıp tanımlanarak belirli hale getirilir. </a:t>
            </a:r>
            <a:endParaRPr lang="tr-TR" sz="2400" dirty="0" smtClean="0"/>
          </a:p>
          <a:p>
            <a:pPr marL="228600" lvl="1" indent="0" algn="just">
              <a:buNone/>
            </a:pPr>
            <a:r>
              <a:rPr lang="tr-TR" sz="2400" dirty="0" smtClean="0"/>
              <a:t>Bu </a:t>
            </a:r>
            <a:r>
              <a:rPr lang="tr-TR" sz="2400" dirty="0"/>
              <a:t>işleme doktrinde Birincil Risk Sınırlaması denir. Bu yapılmazsa riskin gerçekleşip gerçekleşmediği tespit edilemez. Bunu yapamadığımız için de sigortacının ödeme borcunun doğup doğmadığı anlaşılamaz. Alınacak prim de yanlış hesaplanmasına sebep olur. </a:t>
            </a:r>
            <a:endParaRPr lang="tr-TR" sz="2400" dirty="0" smtClean="0"/>
          </a:p>
        </p:txBody>
      </p:sp>
    </p:spTree>
    <p:extLst>
      <p:ext uri="{BB962C8B-B14F-4D97-AF65-F5344CB8AC3E}">
        <p14:creationId xmlns:p14="http://schemas.microsoft.com/office/powerpoint/2010/main" val="17220964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400" dirty="0" smtClean="0"/>
              <a:t>Sigorta </a:t>
            </a:r>
            <a:r>
              <a:rPr lang="tr-TR" sz="2400" dirty="0"/>
              <a:t>sözleşmesinde birincil risk sınırlandırmalarının dışında birtakım muafiyet ya da istisna halleri de belirlenir ki buna doktrinde İkincil Risk Sınırlaması </a:t>
            </a:r>
            <a:r>
              <a:rPr lang="tr-TR" sz="2400" dirty="0" smtClean="0"/>
              <a:t>denir.</a:t>
            </a:r>
          </a:p>
        </p:txBody>
      </p:sp>
    </p:spTree>
    <p:extLst>
      <p:ext uri="{BB962C8B-B14F-4D97-AF65-F5344CB8AC3E}">
        <p14:creationId xmlns:p14="http://schemas.microsoft.com/office/powerpoint/2010/main" val="653491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412419"/>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400" dirty="0"/>
              <a:t>Muafiyet kavramı burada sigortacının teminat </a:t>
            </a:r>
            <a:r>
              <a:rPr lang="tr-TR" sz="2400" dirty="0" smtClean="0"/>
              <a:t>kapsamı dışında bıraktığı </a:t>
            </a:r>
            <a:r>
              <a:rPr lang="tr-TR" sz="2400" dirty="0"/>
              <a:t>haller olarak kullanılır. Ancak aynı kavram, uygulamada sigortacıların arasında ve Yargıtay kararlarında ortaya çıkan zararın sigorta ettirenin üzerinde bırakılacak kısmını anlatmak için kullanılır. </a:t>
            </a:r>
            <a:endParaRPr lang="tr-TR" sz="2400" dirty="0" smtClean="0"/>
          </a:p>
        </p:txBody>
      </p:sp>
    </p:spTree>
    <p:extLst>
      <p:ext uri="{BB962C8B-B14F-4D97-AF65-F5344CB8AC3E}">
        <p14:creationId xmlns:p14="http://schemas.microsoft.com/office/powerpoint/2010/main" val="41975180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200" dirty="0" smtClean="0"/>
              <a:t>Bu </a:t>
            </a:r>
            <a:r>
              <a:rPr lang="tr-TR" sz="2200" dirty="0"/>
              <a:t>iki sınırlama arasındaki en büyük fark ispat yükü hususunda ortaya çıkar. </a:t>
            </a:r>
            <a:r>
              <a:rPr lang="tr-TR" sz="2200" dirty="0" smtClean="0"/>
              <a:t>Şöyle ki</a:t>
            </a:r>
            <a:r>
              <a:rPr lang="tr-TR" sz="2200" dirty="0"/>
              <a:t>; gerçekleşen bir riskin teminat kapsamında olduğunu ispat yükü sigorta ettirenin üstündedir. Buna karşılık gerçekleşen riskin teminat dışında olduğunu yani istisnadan kaynaklandığını ikincil risk sınırlaması olduğunu ispat yükü ise sigortacıdadır. Bu sınırlamalar dışında sigortacının sorumluluğu başladıktan sonra kural olarak teminat süresi içinde gerçekleşen teminat süresi içinde meydana gelen risklerin temin edilmesi kuralı da riskin belirli hale getirilmesine hizmet eden bir diğer husustur.</a:t>
            </a:r>
            <a:endParaRPr lang="tr-TR" sz="2200" dirty="0" smtClean="0"/>
          </a:p>
        </p:txBody>
      </p:sp>
    </p:spTree>
    <p:extLst>
      <p:ext uri="{BB962C8B-B14F-4D97-AF65-F5344CB8AC3E}">
        <p14:creationId xmlns:p14="http://schemas.microsoft.com/office/powerpoint/2010/main" val="25552005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Tehlike/Risk/Riziko</a:t>
            </a:r>
          </a:p>
          <a:p>
            <a:pPr marL="228600" lvl="1" indent="0" algn="just">
              <a:buNone/>
            </a:pPr>
            <a:endParaRPr lang="tr-TR" sz="2400" dirty="0" smtClean="0">
              <a:solidFill>
                <a:schemeClr val="tx1"/>
              </a:solidFill>
            </a:endParaRPr>
          </a:p>
          <a:p>
            <a:pPr marL="228600" lvl="1" indent="0" algn="just">
              <a:buNone/>
            </a:pPr>
            <a:r>
              <a:rPr lang="tr-TR" sz="2200" dirty="0" smtClean="0"/>
              <a:t>Bu </a:t>
            </a:r>
            <a:r>
              <a:rPr lang="tr-TR" sz="2200" dirty="0"/>
              <a:t>iki sınırlama arasındaki en büyük fark ispat yükü hususunda ortaya çıkar. </a:t>
            </a:r>
            <a:r>
              <a:rPr lang="tr-TR" sz="2200" dirty="0" smtClean="0"/>
              <a:t>Şöyle ki</a:t>
            </a:r>
            <a:r>
              <a:rPr lang="tr-TR" sz="2200" dirty="0"/>
              <a:t>; gerçekleşen bir riskin teminat kapsamında olduğunu ispat yükü sigorta ettirenin üstündedir. Buna karşılık gerçekleşen riskin teminat dışında olduğunu yani istisnadan kaynaklandığını ikincil risk sınırlaması olduğunu ispat yükü ise sigortacıdadır. Bu sınırlamalar dışında sigortacının sorumluluğu başladıktan sonra kural olarak teminat süresi içinde gerçekleşen teminat süresi içinde meydana gelen risklerin temin edilmesi kuralı da riskin belirli hale getirilmesine hizmet eden bir diğer husustur.</a:t>
            </a:r>
            <a:endParaRPr lang="tr-TR" sz="2200" dirty="0" smtClean="0"/>
          </a:p>
        </p:txBody>
      </p:sp>
    </p:spTree>
    <p:extLst>
      <p:ext uri="{BB962C8B-B14F-4D97-AF65-F5344CB8AC3E}">
        <p14:creationId xmlns:p14="http://schemas.microsoft.com/office/powerpoint/2010/main" val="4462541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Bedeli/Tazminatı </a:t>
            </a:r>
          </a:p>
          <a:p>
            <a:pPr marL="228600" lvl="1" indent="0" algn="just">
              <a:buNone/>
            </a:pPr>
            <a:endParaRPr lang="tr-TR" sz="2400" dirty="0">
              <a:solidFill>
                <a:schemeClr val="tx1"/>
              </a:solidFill>
            </a:endParaRPr>
          </a:p>
          <a:p>
            <a:pPr marL="228600" lvl="1" indent="0" algn="just">
              <a:buNone/>
            </a:pPr>
            <a:r>
              <a:rPr lang="tr-TR" sz="2400" dirty="0"/>
              <a:t>Sigorta bedeli poliçede gösterilir ve riskin gerçekleşmesi durumunda sigortacının ödeyeceği azami bedeli ifade eder. Sigorta tazminatı ise risk gerçekleştiğinde sigortacının fiilen ödediği meblağı ifade eder. Meblağ sigortalarında sigorta bedeli aynı zamanda sigorta tazminatını anlatır yani meblağ sigortalarında sigorta tazminatı ve sigorta bedeli hep aynıdır. </a:t>
            </a:r>
            <a:endParaRPr lang="tr-TR" sz="2200" dirty="0" smtClean="0"/>
          </a:p>
        </p:txBody>
      </p:sp>
    </p:spTree>
    <p:extLst>
      <p:ext uri="{BB962C8B-B14F-4D97-AF65-F5344CB8AC3E}">
        <p14:creationId xmlns:p14="http://schemas.microsoft.com/office/powerpoint/2010/main" val="417532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CE18F9C-3BC8-931D-29D2-7457AF8A2937}"/>
              </a:ext>
            </a:extLst>
          </p:cNvPr>
          <p:cNvSpPr>
            <a:spLocks noGrp="1"/>
          </p:cNvSpPr>
          <p:nvPr>
            <p:ph type="title"/>
          </p:nvPr>
        </p:nvSpPr>
        <p:spPr>
          <a:solidFill>
            <a:schemeClr val="bg1"/>
          </a:solidFill>
        </p:spPr>
        <p:txBody>
          <a:bodyPr/>
          <a:lstStyle/>
          <a:p>
            <a:r>
              <a:rPr lang="tr-TR" cap="none" dirty="0" smtClean="0"/>
              <a:t>Özel Sigorta Hukukunun Kaynakları </a:t>
            </a:r>
            <a:endParaRPr lang="tr-TR" cap="none" dirty="0"/>
          </a:p>
        </p:txBody>
      </p:sp>
      <p:sp>
        <p:nvSpPr>
          <p:cNvPr id="3" name="İçerik Yer Tutucusu 2">
            <a:extLst>
              <a:ext uri="{FF2B5EF4-FFF2-40B4-BE49-F238E27FC236}">
                <a16:creationId xmlns:a16="http://schemas.microsoft.com/office/drawing/2014/main" xmlns="" id="{CEE3765B-E9C4-0447-28CB-9DB9A88BC412}"/>
              </a:ext>
            </a:extLst>
          </p:cNvPr>
          <p:cNvSpPr>
            <a:spLocks noGrp="1"/>
          </p:cNvSpPr>
          <p:nvPr>
            <p:ph idx="1"/>
          </p:nvPr>
        </p:nvSpPr>
        <p:spPr/>
        <p:txBody>
          <a:bodyPr>
            <a:noAutofit/>
          </a:bodyPr>
          <a:lstStyle/>
          <a:p>
            <a:pPr marL="0" indent="0" algn="just">
              <a:buNone/>
            </a:pPr>
            <a:r>
              <a:rPr lang="tr-TR" sz="2400" dirty="0"/>
              <a:t>TTK (Türk Ticaret Kanunu)</a:t>
            </a:r>
          </a:p>
          <a:p>
            <a:pPr algn="just"/>
            <a:r>
              <a:rPr lang="tr-TR" sz="2400" dirty="0"/>
              <a:t>TTK özel sigorta hukukunu düzenleyen kanunlar arasında asli kaynak durumunda olanıdır. 6502 sayılı TTK’da sigorta hukuku 6. kitapta 2 kısım halinde düzenlenmiştir. </a:t>
            </a:r>
          </a:p>
          <a:p>
            <a:pPr algn="just"/>
            <a:r>
              <a:rPr lang="tr-TR" sz="2400" dirty="0"/>
              <a:t>Birinci kısımda, herhangi bir sigorta sözleşmesine uygulanacak genel hükümlere yer verilmiştir. </a:t>
            </a:r>
          </a:p>
          <a:p>
            <a:pPr algn="just"/>
            <a:r>
              <a:rPr lang="tr-TR" sz="2400" dirty="0"/>
              <a:t>İkinci kısım ise kendi içinde iki bölüme ayrılır ki birinci bölümde zarar sigortaları ikinci bölümde ise can sigortaları düzenlenmiştir. </a:t>
            </a:r>
          </a:p>
        </p:txBody>
      </p:sp>
    </p:spTree>
    <p:extLst>
      <p:ext uri="{BB962C8B-B14F-4D97-AF65-F5344CB8AC3E}">
        <p14:creationId xmlns:p14="http://schemas.microsoft.com/office/powerpoint/2010/main" val="29376893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Bedeli/Tazminatı </a:t>
            </a:r>
          </a:p>
          <a:p>
            <a:pPr marL="228600" lvl="1" indent="0" algn="just">
              <a:buNone/>
            </a:pPr>
            <a:endParaRPr lang="tr-TR" sz="2400" dirty="0">
              <a:solidFill>
                <a:schemeClr val="tx1"/>
              </a:solidFill>
            </a:endParaRPr>
          </a:p>
          <a:p>
            <a:pPr marL="228600" lvl="1" indent="0" algn="just">
              <a:buNone/>
            </a:pPr>
            <a:r>
              <a:rPr lang="tr-TR" sz="2400" dirty="0" smtClean="0"/>
              <a:t>Mal </a:t>
            </a:r>
            <a:r>
              <a:rPr lang="tr-TR" sz="2400" dirty="0"/>
              <a:t>ya da zarar sigortalarında ise sigorta bedeli ve tazminatı farklıdır. Çünkü burada sigortacı risk gerçekleştiğinde poliçedeki miktarı yani sigorta bedelini değil, sigorta ettirenin gerçek zararına tekabül edep meblağ yani sigorta tazminatını ödemekle yükümlüdür. Sigorta tazminatı aynen ya da nakden, toptan ya da irad şeklinde ödenebilir. Ancak hayat sigortalarında işin niteliği gereği nakden ödenir.</a:t>
            </a:r>
            <a:endParaRPr lang="tr-TR" sz="2200" dirty="0" smtClean="0"/>
          </a:p>
        </p:txBody>
      </p:sp>
    </p:spTree>
    <p:extLst>
      <p:ext uri="{BB962C8B-B14F-4D97-AF65-F5344CB8AC3E}">
        <p14:creationId xmlns:p14="http://schemas.microsoft.com/office/powerpoint/2010/main" val="40735455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a:solidFill>
                <a:schemeClr val="tx1"/>
              </a:solidFill>
            </a:endParaRPr>
          </a:p>
          <a:p>
            <a:pPr marL="228600" lvl="1" indent="0" algn="just">
              <a:buNone/>
            </a:pPr>
            <a:r>
              <a:rPr lang="tr-TR" sz="2400" dirty="0"/>
              <a:t>Sigorta primi sigorta ettirenin, sigortacının riski taşıma borcunun karşılığı olarak ödediği paraya denir. Sigorta priminin diğer adı sigorta ücretidir. Karşılıklı sigortada ise aidat ismini alır. Prim ayrıca risk gerçekleştiğinde ödenecek tazminat ya da bedelin esasını teşkil eden paradır. TTK</a:t>
            </a:r>
            <a:r>
              <a:rPr lang="tr-TR" sz="2400" dirty="0" smtClean="0"/>
              <a:t>’ ya </a:t>
            </a:r>
            <a:r>
              <a:rPr lang="tr-TR" sz="2400" dirty="0"/>
              <a:t>göre primin nakit olarak ödenmesi esastır. Ancak ilk prim taksitinin nakit ödenmesi koşuluyla, sonraki taksitler için kambiyo senedi verilebilir. </a:t>
            </a:r>
            <a:endParaRPr lang="tr-TR" sz="2200" dirty="0" smtClean="0"/>
          </a:p>
        </p:txBody>
      </p:sp>
    </p:spTree>
    <p:extLst>
      <p:ext uri="{BB962C8B-B14F-4D97-AF65-F5344CB8AC3E}">
        <p14:creationId xmlns:p14="http://schemas.microsoft.com/office/powerpoint/2010/main" val="5170352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a:solidFill>
                <a:schemeClr val="tx1"/>
              </a:solidFill>
            </a:endParaRPr>
          </a:p>
          <a:p>
            <a:pPr marL="228600" lvl="1" indent="0" algn="just">
              <a:buNone/>
            </a:pPr>
            <a:r>
              <a:rPr lang="tr-TR" sz="2400" dirty="0" smtClean="0"/>
              <a:t>Ancak </a:t>
            </a:r>
            <a:r>
              <a:rPr lang="tr-TR" sz="2400" dirty="0"/>
              <a:t>bu durumda primin senedin tahsil edildiği tarihte ödendiği kabul edilir. Sözleşmede aksine hüküm yoksa primin toptan/peşin ödenmesi esastır. Sözleşmede aksi kararlaştırılabilir ve aylık/yıllık şeklinde ödeneceği kararlaştırılabilir. Prim iki kısımdan oluşur; bunlar safi prim ve sigorta yüküdür. Safi prim ve sigorta yükü bir araya gelip ticari primi oluşturur. Ticari prim, sözleşme yapıldığında sigorta ettirenden alınan prim miktarıdır. </a:t>
            </a:r>
            <a:endParaRPr lang="tr-TR" sz="2200" dirty="0" smtClean="0"/>
          </a:p>
        </p:txBody>
      </p:sp>
    </p:spTree>
    <p:extLst>
      <p:ext uri="{BB962C8B-B14F-4D97-AF65-F5344CB8AC3E}">
        <p14:creationId xmlns:p14="http://schemas.microsoft.com/office/powerpoint/2010/main" val="18611720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a:solidFill>
                <a:schemeClr val="tx1"/>
              </a:solidFill>
            </a:endParaRPr>
          </a:p>
          <a:p>
            <a:pPr marL="228600" lvl="1" indent="0" algn="just">
              <a:buNone/>
            </a:pPr>
            <a:r>
              <a:rPr lang="tr-TR" sz="2400" dirty="0" smtClean="0"/>
              <a:t>A) Safi </a:t>
            </a:r>
            <a:r>
              <a:rPr lang="tr-TR" sz="2400" dirty="0"/>
              <a:t>Prim: Sigortacı tarafından üstlenilen riskin karşılığını, yani risk gerçekleştiğinde ödenecek sigorta tazminatının ya da bedelinin karşılığını teşkil eden kısımdır. </a:t>
            </a:r>
            <a:endParaRPr lang="tr-TR" sz="2400" dirty="0" smtClean="0"/>
          </a:p>
        </p:txBody>
      </p:sp>
    </p:spTree>
    <p:extLst>
      <p:ext uri="{BB962C8B-B14F-4D97-AF65-F5344CB8AC3E}">
        <p14:creationId xmlns:p14="http://schemas.microsoft.com/office/powerpoint/2010/main" val="25976689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a:solidFill>
                <a:schemeClr val="tx1"/>
              </a:solidFill>
            </a:endParaRPr>
          </a:p>
          <a:p>
            <a:pPr marL="228600" lvl="1" indent="0" algn="just">
              <a:buNone/>
            </a:pPr>
            <a:r>
              <a:rPr lang="tr-TR" sz="2400" dirty="0" smtClean="0"/>
              <a:t>1) Miktarın </a:t>
            </a:r>
            <a:r>
              <a:rPr lang="tr-TR" sz="2400" dirty="0"/>
              <a:t>tespiti </a:t>
            </a:r>
            <a:endParaRPr lang="tr-TR" sz="2400" dirty="0" smtClean="0"/>
          </a:p>
          <a:p>
            <a:pPr marL="228600" lvl="1" indent="0" algn="just">
              <a:buNone/>
            </a:pPr>
            <a:r>
              <a:rPr lang="tr-TR" sz="2400" dirty="0" smtClean="0"/>
              <a:t>a) Riskin </a:t>
            </a:r>
            <a:r>
              <a:rPr lang="tr-TR" sz="2400" dirty="0"/>
              <a:t>gerçekleşme ihtimali: Riskin gerçekleşme ihtimali ne kadar yüksekse prim o kadar yüksektir. </a:t>
            </a:r>
            <a:endParaRPr lang="tr-TR" sz="2400" dirty="0" smtClean="0"/>
          </a:p>
          <a:p>
            <a:pPr marL="228600" lvl="1" indent="0" algn="just">
              <a:buNone/>
            </a:pPr>
            <a:r>
              <a:rPr lang="tr-TR" sz="2400" dirty="0" smtClean="0"/>
              <a:t>b) Sigorta </a:t>
            </a:r>
            <a:r>
              <a:rPr lang="tr-TR" sz="2400" dirty="0"/>
              <a:t>edilen menfaatin değeri yahut sigorta bedeli: </a:t>
            </a:r>
            <a:endParaRPr lang="tr-TR" sz="2400" dirty="0" smtClean="0"/>
          </a:p>
          <a:p>
            <a:pPr marL="971550" lvl="2" indent="-514350" algn="just">
              <a:buFont typeface="+mj-lt"/>
              <a:buAutoNum type="romanLcPeriod"/>
            </a:pPr>
            <a:r>
              <a:rPr lang="tr-TR" sz="2400" dirty="0" smtClean="0"/>
              <a:t>Zarar </a:t>
            </a:r>
            <a:r>
              <a:rPr lang="tr-TR" sz="2400" dirty="0"/>
              <a:t>sigortalarında sigorta edilen menfaatin değeri </a:t>
            </a:r>
            <a:endParaRPr lang="tr-TR" sz="2400" dirty="0" smtClean="0"/>
          </a:p>
          <a:p>
            <a:pPr marL="971550" lvl="2" indent="-514350" algn="just">
              <a:buFont typeface="+mj-lt"/>
              <a:buAutoNum type="romanLcPeriod"/>
            </a:pPr>
            <a:r>
              <a:rPr lang="tr-TR" sz="2400" dirty="0" smtClean="0"/>
              <a:t>Meblağ </a:t>
            </a:r>
            <a:r>
              <a:rPr lang="tr-TR" sz="2400" dirty="0"/>
              <a:t>sigortalarında sözleşmede tespit edilen sigorta bedelinin yüksekliği primin miktarını da artırır. </a:t>
            </a:r>
            <a:endParaRPr lang="tr-TR" sz="2400" dirty="0" smtClean="0"/>
          </a:p>
        </p:txBody>
      </p:sp>
    </p:spTree>
    <p:extLst>
      <p:ext uri="{BB962C8B-B14F-4D97-AF65-F5344CB8AC3E}">
        <p14:creationId xmlns:p14="http://schemas.microsoft.com/office/powerpoint/2010/main" val="26099512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smtClean="0"/>
          </a:p>
          <a:p>
            <a:pPr marL="228600" lvl="1" indent="0" algn="just">
              <a:buNone/>
            </a:pPr>
            <a:r>
              <a:rPr lang="tr-TR" sz="2400" dirty="0" smtClean="0"/>
              <a:t>c) Sigorta </a:t>
            </a:r>
            <a:r>
              <a:rPr lang="tr-TR" sz="2400" dirty="0"/>
              <a:t>sözleşmesinin süresi: Süre arttıkça görece olarak prim de yükselir. Ancak çok uzun süreli sigorta sözleşmelerinde sigortacının aldığı primi nemalandırma imkanları da arttığından aslında prim daha düşük tespit edilebilir. Dolayısıyla bu yönden primler aslında olması gerektiğine göre daha düşük tespit edilebilir. </a:t>
            </a:r>
            <a:endParaRPr lang="tr-TR" sz="2400" dirty="0">
              <a:solidFill>
                <a:schemeClr val="tx1"/>
              </a:solidFill>
            </a:endParaRPr>
          </a:p>
        </p:txBody>
      </p:sp>
    </p:spTree>
    <p:extLst>
      <p:ext uri="{BB962C8B-B14F-4D97-AF65-F5344CB8AC3E}">
        <p14:creationId xmlns:p14="http://schemas.microsoft.com/office/powerpoint/2010/main" val="35516697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smtClean="0"/>
          </a:p>
          <a:p>
            <a:pPr marL="228600" lvl="1" indent="0" algn="just">
              <a:buNone/>
            </a:pPr>
            <a:r>
              <a:rPr lang="tr-TR" sz="2400" dirty="0" smtClean="0"/>
              <a:t>ç) Sigortacının </a:t>
            </a:r>
            <a:r>
              <a:rPr lang="tr-TR" sz="2400" dirty="0"/>
              <a:t>rücu olanağı: Sigortacı ödediği tazminat için bir başkasına başvurup ödediği tazminatı alma ihtimali ne kadar yüksek olursa prim miktarları da düşecektir. </a:t>
            </a:r>
            <a:endParaRPr lang="tr-TR" sz="2400" dirty="0">
              <a:solidFill>
                <a:schemeClr val="tx1"/>
              </a:solidFill>
            </a:endParaRPr>
          </a:p>
        </p:txBody>
      </p:sp>
    </p:spTree>
    <p:extLst>
      <p:ext uri="{BB962C8B-B14F-4D97-AF65-F5344CB8AC3E}">
        <p14:creationId xmlns:p14="http://schemas.microsoft.com/office/powerpoint/2010/main" val="33977289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smtClean="0"/>
          </a:p>
          <a:p>
            <a:pPr marL="228600" lvl="1" indent="0" algn="just">
              <a:buNone/>
            </a:pPr>
            <a:r>
              <a:rPr lang="tr-TR" sz="2400" dirty="0" smtClean="0"/>
              <a:t>d) Sigorta </a:t>
            </a:r>
            <a:r>
              <a:rPr lang="tr-TR" sz="2400" dirty="0"/>
              <a:t>dönemi: Sigorta prim miktarı hesaplanırken ölçü olsun diye belirlenen zaman dilimidir. TTK’ya göre prim daha kısa zaman dilimlerine göre hesaplanmamış ise sigorta dönemi 1 yıldır. Yani bizim ülkemizde primlerin yıl esas alınarak hesaplanması söz konusudur. Ancak sigorta döneminin asıl önemi prim borcunun ifasında ortaya çıkar ki sigorta sözleşmesi dönem arasında sona erdiğinde buna rağmen prim borcu dönem sonuna kadar devam eder.</a:t>
            </a:r>
            <a:endParaRPr lang="tr-TR" sz="2400" dirty="0">
              <a:solidFill>
                <a:schemeClr val="tx1"/>
              </a:solidFill>
            </a:endParaRPr>
          </a:p>
        </p:txBody>
      </p:sp>
    </p:spTree>
    <p:extLst>
      <p:ext uri="{BB962C8B-B14F-4D97-AF65-F5344CB8AC3E}">
        <p14:creationId xmlns:p14="http://schemas.microsoft.com/office/powerpoint/2010/main" val="11933270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smtClean="0"/>
          </a:p>
          <a:p>
            <a:pPr marL="228600" lvl="1" indent="0" algn="just">
              <a:buNone/>
            </a:pPr>
            <a:r>
              <a:rPr lang="tr-TR" sz="2400" dirty="0" smtClean="0"/>
              <a:t>2) Primi </a:t>
            </a:r>
            <a:r>
              <a:rPr lang="tr-TR" sz="2400" dirty="0"/>
              <a:t>kim tespit eder? </a:t>
            </a:r>
            <a:endParaRPr lang="tr-TR" sz="2400" dirty="0" smtClean="0"/>
          </a:p>
          <a:p>
            <a:pPr marL="228600" lvl="1" indent="0" algn="just">
              <a:buNone/>
            </a:pPr>
            <a:r>
              <a:rPr lang="tr-TR" sz="2400" dirty="0" smtClean="0"/>
              <a:t>Sigortacılık Kanununa </a:t>
            </a:r>
            <a:r>
              <a:rPr lang="tr-TR" sz="2400" dirty="0"/>
              <a:t>göre sigortacılık esasları ve genel kabul görmüş aktüeryal teknikler kullanılarak sigorta şirketleri tarafından serbestçe belirlenebilir. İstisnası zorunlu sigortalardır. Bir yıldan uzun süreli hayat sigortaları da bu duruma istisnadır. </a:t>
            </a:r>
            <a:endParaRPr lang="tr-TR" sz="2400" dirty="0">
              <a:solidFill>
                <a:schemeClr val="tx1"/>
              </a:solidFill>
            </a:endParaRPr>
          </a:p>
        </p:txBody>
      </p:sp>
    </p:spTree>
    <p:extLst>
      <p:ext uri="{BB962C8B-B14F-4D97-AF65-F5344CB8AC3E}">
        <p14:creationId xmlns:p14="http://schemas.microsoft.com/office/powerpoint/2010/main" val="33745182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Prim</a:t>
            </a:r>
          </a:p>
          <a:p>
            <a:pPr marL="228600" lvl="1" indent="0" algn="just">
              <a:buNone/>
            </a:pPr>
            <a:endParaRPr lang="tr-TR" sz="2400" dirty="0" smtClean="0"/>
          </a:p>
          <a:p>
            <a:pPr marL="228600" lvl="1" indent="0" algn="just">
              <a:buNone/>
            </a:pPr>
            <a:r>
              <a:rPr lang="tr-TR" sz="2400" dirty="0" smtClean="0"/>
              <a:t>B) Sigorta </a:t>
            </a:r>
            <a:r>
              <a:rPr lang="tr-TR" sz="2400" dirty="0"/>
              <a:t>Yükü: Sigorta yükü ise, sigortacının gider ve masraflarını oluşturan kısımdır. Bunların arasında kırtasiye masrafları, kiralar</a:t>
            </a:r>
            <a:r>
              <a:rPr lang="tr-TR" sz="2400" dirty="0" smtClean="0"/>
              <a:t>, verilen </a:t>
            </a:r>
            <a:r>
              <a:rPr lang="tr-TR" sz="2400" dirty="0"/>
              <a:t>komisyonlar, maaşlar vs. vardır. </a:t>
            </a:r>
            <a:endParaRPr lang="tr-TR" sz="2400" dirty="0">
              <a:solidFill>
                <a:schemeClr val="tx1"/>
              </a:solidFill>
            </a:endParaRPr>
          </a:p>
        </p:txBody>
      </p:sp>
    </p:spTree>
    <p:extLst>
      <p:ext uri="{BB962C8B-B14F-4D97-AF65-F5344CB8AC3E}">
        <p14:creationId xmlns:p14="http://schemas.microsoft.com/office/powerpoint/2010/main" val="233411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680B855-BCC3-9553-103E-5F39F1097AE8}"/>
              </a:ext>
            </a:extLst>
          </p:cNvPr>
          <p:cNvSpPr>
            <a:spLocks noGrp="1"/>
          </p:cNvSpPr>
          <p:nvPr>
            <p:ph type="title"/>
          </p:nvPr>
        </p:nvSpPr>
        <p:spPr>
          <a:solidFill>
            <a:schemeClr val="bg1"/>
          </a:solidFill>
        </p:spPr>
        <p:txBody>
          <a:bodyPr/>
          <a:lstStyle/>
          <a:p>
            <a:r>
              <a:rPr lang="tr-TR" cap="none" dirty="0" smtClean="0"/>
              <a:t>Özel Sigorta Hukukunun Kaynakları </a:t>
            </a:r>
            <a:endParaRPr lang="tr-TR" cap="none" dirty="0"/>
          </a:p>
        </p:txBody>
      </p:sp>
      <p:sp>
        <p:nvSpPr>
          <p:cNvPr id="3" name="İçerik Yer Tutucusu 2">
            <a:extLst>
              <a:ext uri="{FF2B5EF4-FFF2-40B4-BE49-F238E27FC236}">
                <a16:creationId xmlns:a16="http://schemas.microsoft.com/office/drawing/2014/main" xmlns="" id="{EF4B676E-CC2C-FDAA-F261-D7F7BC958032}"/>
              </a:ext>
            </a:extLst>
          </p:cNvPr>
          <p:cNvSpPr>
            <a:spLocks noGrp="1"/>
          </p:cNvSpPr>
          <p:nvPr>
            <p:ph idx="1"/>
          </p:nvPr>
        </p:nvSpPr>
        <p:spPr/>
        <p:txBody>
          <a:bodyPr>
            <a:noAutofit/>
          </a:bodyPr>
          <a:lstStyle/>
          <a:p>
            <a:pPr algn="just"/>
            <a:r>
              <a:rPr lang="tr-TR" sz="2400" dirty="0"/>
              <a:t>SK (Sigortacılık Kanunu)</a:t>
            </a:r>
          </a:p>
          <a:p>
            <a:pPr algn="just"/>
            <a:r>
              <a:rPr lang="tr-TR" sz="2400" dirty="0"/>
              <a:t>Türk özel sigorta hukukunun ticaret kanunundan sonraki ikinci temel kaynağını </a:t>
            </a:r>
            <a:r>
              <a:rPr lang="tr-TR" sz="2400" dirty="0" smtClean="0"/>
              <a:t>sigortacılık kanunu </a:t>
            </a:r>
            <a:r>
              <a:rPr lang="tr-TR" sz="2400" dirty="0"/>
              <a:t>oluşturur. </a:t>
            </a:r>
          </a:p>
        </p:txBody>
      </p:sp>
    </p:spTree>
    <p:extLst>
      <p:ext uri="{BB962C8B-B14F-4D97-AF65-F5344CB8AC3E}">
        <p14:creationId xmlns:p14="http://schemas.microsoft.com/office/powerpoint/2010/main" val="282474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Poliçesi</a:t>
            </a:r>
          </a:p>
          <a:p>
            <a:pPr marL="228600" lvl="1" indent="0" algn="just">
              <a:buNone/>
            </a:pPr>
            <a:endParaRPr lang="tr-TR" sz="2400" dirty="0" smtClean="0"/>
          </a:p>
          <a:p>
            <a:pPr marL="228600" lvl="1" indent="0" algn="just">
              <a:buNone/>
            </a:pPr>
            <a:r>
              <a:rPr lang="tr-TR" sz="2400" dirty="0" smtClean="0"/>
              <a:t>Sigortacıdan </a:t>
            </a:r>
            <a:r>
              <a:rPr lang="tr-TR" sz="2400" dirty="0"/>
              <a:t>sigorta tazminatı ya da bedelinin ödenmesinin talep edilebilmesi için poliçenin ibrazına gerek yoktur. Öte yandan poliçenin düzenlenmiş olması ne sigorta sözleşmesinin tamam olması için gereklidir ne de sigorta sözleşmesinin varlığını ispat için. Poliçe düzenlenmiş olmasa dahi bir sözleşmenin yapıldığı, genel ispat hükümlerine göre pekâlâ ispat edilebilir. </a:t>
            </a:r>
            <a:endParaRPr lang="tr-TR" sz="2400" dirty="0">
              <a:solidFill>
                <a:schemeClr val="tx1"/>
              </a:solidFill>
            </a:endParaRPr>
          </a:p>
        </p:txBody>
      </p:sp>
    </p:spTree>
    <p:extLst>
      <p:ext uri="{BB962C8B-B14F-4D97-AF65-F5344CB8AC3E}">
        <p14:creationId xmlns:p14="http://schemas.microsoft.com/office/powerpoint/2010/main" val="12050048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Poliçesi</a:t>
            </a:r>
          </a:p>
          <a:p>
            <a:pPr marL="228600" lvl="1" indent="0" algn="just">
              <a:buNone/>
            </a:pPr>
            <a:endParaRPr lang="tr-TR" sz="2400" dirty="0" smtClean="0"/>
          </a:p>
          <a:p>
            <a:pPr marL="228600" lvl="1" indent="0" algn="just">
              <a:buNone/>
            </a:pPr>
            <a:r>
              <a:rPr lang="tr-TR" sz="2400" dirty="0"/>
              <a:t>Yapılan sigorta sözleşmesine göre her iki tarafın da sahip olduğu hak ve borçları gösteren temerrüde ilişkin hükümleri genel ve varsa özel şartları içeren sigortacı tarafından imzalanıp sigorta ettirene verilmesi gereken bir senettir. Sigorta poliçesi bir kıymetli evrak değildir. Keza 645. maddeye göre kıymetli evrak öyle senetlerdir ki bunların içerdiği hak, senetten ayrı ileri sürülemeyeceği gibi senetten ayrı olarak devri </a:t>
            </a:r>
            <a:r>
              <a:rPr lang="tr-TR" sz="2400" dirty="0" smtClean="0"/>
              <a:t>de </a:t>
            </a:r>
            <a:r>
              <a:rPr lang="tr-TR" sz="2400" dirty="0"/>
              <a:t>mümkün </a:t>
            </a:r>
            <a:r>
              <a:rPr lang="tr-TR" sz="2400" dirty="0" smtClean="0"/>
              <a:t>değildir. </a:t>
            </a:r>
            <a:endParaRPr lang="tr-TR" sz="2400" dirty="0">
              <a:solidFill>
                <a:schemeClr val="tx1"/>
              </a:solidFill>
            </a:endParaRPr>
          </a:p>
        </p:txBody>
      </p:sp>
    </p:spTree>
    <p:extLst>
      <p:ext uri="{BB962C8B-B14F-4D97-AF65-F5344CB8AC3E}">
        <p14:creationId xmlns:p14="http://schemas.microsoft.com/office/powerpoint/2010/main" val="19246695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Poliçesi</a:t>
            </a:r>
          </a:p>
          <a:p>
            <a:pPr marL="228600" lvl="1" indent="0" algn="just">
              <a:buNone/>
            </a:pPr>
            <a:endParaRPr lang="tr-TR" sz="2400" dirty="0" smtClean="0"/>
          </a:p>
          <a:p>
            <a:pPr marL="228600" lvl="1" indent="0" algn="just">
              <a:buNone/>
            </a:pPr>
            <a:r>
              <a:rPr lang="tr-TR" sz="2400" dirty="0"/>
              <a:t>Sigortacının Poliçeyi Verme </a:t>
            </a:r>
            <a:r>
              <a:rPr lang="tr-TR" sz="2400" dirty="0" smtClean="0"/>
              <a:t>Yükümlülüğü: </a:t>
            </a:r>
            <a:r>
              <a:rPr lang="tr-TR" sz="2400" dirty="0"/>
              <a:t>Hem zarar hem meblağ sigortalarında sigortacının kanundan doğan yükümlülüklerinden birisi sigorta poliçesini düzenleyip sigorta ettirene vermesidir. Bu yükümlülüğüne aykırı davranırsa sigorta ettirenin zararını tazmin etmek durumunda kalır. </a:t>
            </a:r>
            <a:endParaRPr lang="tr-TR" sz="2400" dirty="0">
              <a:solidFill>
                <a:schemeClr val="tx1"/>
              </a:solidFill>
            </a:endParaRPr>
          </a:p>
        </p:txBody>
      </p:sp>
    </p:spTree>
    <p:extLst>
      <p:ext uri="{BB962C8B-B14F-4D97-AF65-F5344CB8AC3E}">
        <p14:creationId xmlns:p14="http://schemas.microsoft.com/office/powerpoint/2010/main" val="22533570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Poliçesi</a:t>
            </a:r>
          </a:p>
          <a:p>
            <a:pPr marL="228600" lvl="1" indent="0" algn="just">
              <a:buNone/>
            </a:pPr>
            <a:endParaRPr lang="tr-TR" sz="2400" dirty="0" smtClean="0"/>
          </a:p>
          <a:p>
            <a:pPr marL="228600" lvl="1" indent="0" algn="just">
              <a:buNone/>
            </a:pPr>
            <a:r>
              <a:rPr lang="tr-TR" sz="2400" dirty="0"/>
              <a:t>Poliçe ve teklifname arasında çelişkilerin sigorta sözleşmesine etkileri: Poliçe veya zeyilnamenin eklerinin içeriği teklifnameden ya da kararlaştırılan hükümlerden farklı ise, bu belgelerde yer alıp teklifnameden farklı olup sigorta ettiren, sigortalı veya lehtarın aleyhine olan hükümler geçersiz sayılır. Örneğin teklifnamede sigortacının sigorta ettirenin işçilerinin ihmalinden doğan zararları temin edeceği yazılmıştır. </a:t>
            </a:r>
            <a:endParaRPr lang="tr-TR" sz="2400" dirty="0">
              <a:solidFill>
                <a:schemeClr val="tx1"/>
              </a:solidFill>
            </a:endParaRPr>
          </a:p>
        </p:txBody>
      </p:sp>
    </p:spTree>
    <p:extLst>
      <p:ext uri="{BB962C8B-B14F-4D97-AF65-F5344CB8AC3E}">
        <p14:creationId xmlns:p14="http://schemas.microsoft.com/office/powerpoint/2010/main" val="247419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 Poliçesi</a:t>
            </a:r>
          </a:p>
          <a:p>
            <a:pPr marL="228600" lvl="1" indent="0" algn="just">
              <a:buNone/>
            </a:pPr>
            <a:endParaRPr lang="tr-TR" sz="2400" dirty="0" smtClean="0"/>
          </a:p>
          <a:p>
            <a:pPr marL="228600" lvl="1" indent="0" algn="just">
              <a:buNone/>
            </a:pPr>
            <a:r>
              <a:rPr lang="tr-TR" sz="2400" dirty="0" smtClean="0"/>
              <a:t>Oysa </a:t>
            </a:r>
            <a:r>
              <a:rPr lang="tr-TR" sz="2400" dirty="0"/>
              <a:t>düzenlenen poliçede ihmalden doğan zararlar toptan teminat dışı bırakılmıştır. Buna göre sigortacı doğan zarardan sorumlu olmayacaktır. Böyle bir durumda poliçe ve teklifname arasında çelişkinin olduğu ve bu çelişkinin sigorta ettirenin aleyhine olduğu açıktır. Dolayısıyla poliçedeki hüküm işlemeyecek, Sigortacı doğan zarardan sorumlu olacaktır.</a:t>
            </a:r>
            <a:endParaRPr lang="tr-TR" sz="2400" dirty="0">
              <a:solidFill>
                <a:schemeClr val="tx1"/>
              </a:solidFill>
            </a:endParaRPr>
          </a:p>
        </p:txBody>
      </p:sp>
    </p:spTree>
    <p:extLst>
      <p:ext uri="{BB962C8B-B14F-4D97-AF65-F5344CB8AC3E}">
        <p14:creationId xmlns:p14="http://schemas.microsoft.com/office/powerpoint/2010/main" val="18646364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300" dirty="0" smtClean="0">
                <a:solidFill>
                  <a:schemeClr val="tx1"/>
                </a:solidFill>
              </a:rPr>
              <a:t>Sigorta Poliçesi</a:t>
            </a:r>
          </a:p>
          <a:p>
            <a:pPr marL="228600" lvl="1" indent="0" algn="just">
              <a:buNone/>
            </a:pPr>
            <a:endParaRPr lang="tr-TR" sz="2300" dirty="0" smtClean="0"/>
          </a:p>
          <a:p>
            <a:pPr marL="228600" lvl="1" indent="0" algn="just">
              <a:buNone/>
            </a:pPr>
            <a:r>
              <a:rPr lang="tr-TR" sz="2300" dirty="0"/>
              <a:t>Genel şartlarda yapılan değişikliklerin sigorta sözleşmesine etkisi: Sigorta genel şartları her sigorta sözleşmesinin zorunlu içeriğidir. Bir sözleşme yürürlükteyken tabi olduğu genel şartlar değişirse ve bu şartlar sigorta ettirenin, sigortalının ya da lehtarın lehineyse hemen doğrudan uygulanır. Ancak bu değişiklik prim farkının alınmasını gerektiriyorsa sigortacı 8 gün içinde prim farkını talep etmelidir. Sigorta ettiren 8 gün içinde cevap vermezse sözleşme eski şartlara tabii olarak devam eder, değişiklik uygulanmaz. </a:t>
            </a:r>
            <a:endParaRPr lang="tr-TR" sz="2300" dirty="0">
              <a:solidFill>
                <a:schemeClr val="tx1"/>
              </a:solidFill>
            </a:endParaRPr>
          </a:p>
        </p:txBody>
      </p:sp>
    </p:spTree>
    <p:extLst>
      <p:ext uri="{BB962C8B-B14F-4D97-AF65-F5344CB8AC3E}">
        <p14:creationId xmlns:p14="http://schemas.microsoft.com/office/powerpoint/2010/main" val="2833706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300" dirty="0" smtClean="0">
                <a:solidFill>
                  <a:schemeClr val="tx1"/>
                </a:solidFill>
              </a:rPr>
              <a:t>Sigortada Zamanaşımı</a:t>
            </a:r>
          </a:p>
          <a:p>
            <a:pPr marL="228600" lvl="1" indent="0" algn="just">
              <a:buNone/>
            </a:pPr>
            <a:endParaRPr lang="tr-TR" sz="2300" dirty="0" smtClean="0"/>
          </a:p>
          <a:p>
            <a:pPr marL="228600" lvl="1" indent="0" algn="just">
              <a:buNone/>
            </a:pPr>
            <a:r>
              <a:rPr lang="tr-TR" sz="2400" dirty="0"/>
              <a:t>Sigorta sözleşmesinden doğan bütün talepler alacağın </a:t>
            </a:r>
            <a:r>
              <a:rPr lang="tr-TR" sz="2400" b="1" dirty="0"/>
              <a:t>muaccel </a:t>
            </a:r>
            <a:r>
              <a:rPr lang="tr-TR" sz="2400" dirty="0"/>
              <a:t>olduğu tarihten itibaren </a:t>
            </a:r>
            <a:r>
              <a:rPr lang="tr-TR" sz="2400" b="1" dirty="0"/>
              <a:t>2 yıl</a:t>
            </a:r>
            <a:r>
              <a:rPr lang="tr-TR" sz="2400" dirty="0"/>
              <a:t>, sigorta tazminatı ya da bedeline ilişkin istemler bakımından ise her </a:t>
            </a:r>
            <a:r>
              <a:rPr lang="tr-TR" sz="2400" dirty="0" smtClean="0"/>
              <a:t>halde </a:t>
            </a:r>
            <a:r>
              <a:rPr lang="tr-TR" sz="2400" b="1" dirty="0" smtClean="0"/>
              <a:t>riskin gerçekleştiği </a:t>
            </a:r>
            <a:r>
              <a:rPr lang="tr-TR" sz="2400" dirty="0" smtClean="0"/>
              <a:t>tarihten itibaren </a:t>
            </a:r>
            <a:r>
              <a:rPr lang="tr-TR" sz="2400" b="1" dirty="0" smtClean="0"/>
              <a:t>6 yıl </a:t>
            </a:r>
            <a:r>
              <a:rPr lang="tr-TR" sz="2400" dirty="0" smtClean="0"/>
              <a:t>geçmekle </a:t>
            </a:r>
            <a:r>
              <a:rPr lang="tr-TR" sz="2400" dirty="0"/>
              <a:t>zamanaşımına uğrar</a:t>
            </a:r>
            <a:r>
              <a:rPr lang="tr-TR" sz="2400"/>
              <a:t>. </a:t>
            </a:r>
            <a:r>
              <a:rPr lang="tr-TR" sz="2400" smtClean="0"/>
              <a:t>Bu maddede sigorta tazminatı alacakları için farklı bir zamanaşımı süresi öngörülmüştür. Sebebi ise bu alacakların muacceliyetinin riskin gerçekleştiğinin sigortacıya bildirilmesine bağlanmış olmasıdır. </a:t>
            </a:r>
            <a:endParaRPr lang="tr-TR" sz="2300" dirty="0" smtClean="0"/>
          </a:p>
        </p:txBody>
      </p:sp>
    </p:spTree>
    <p:extLst>
      <p:ext uri="{BB962C8B-B14F-4D97-AF65-F5344CB8AC3E}">
        <p14:creationId xmlns:p14="http://schemas.microsoft.com/office/powerpoint/2010/main" val="35836371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300" dirty="0" smtClean="0">
                <a:solidFill>
                  <a:schemeClr val="tx1"/>
                </a:solidFill>
              </a:rPr>
              <a:t>Sigortada Zamanaşımı</a:t>
            </a:r>
          </a:p>
          <a:p>
            <a:pPr marL="228600" lvl="1" indent="0" algn="just">
              <a:buNone/>
            </a:pPr>
            <a:endParaRPr lang="tr-TR" sz="2300" dirty="0" smtClean="0"/>
          </a:p>
          <a:p>
            <a:pPr marL="228600" lvl="1" indent="0" algn="just">
              <a:buNone/>
            </a:pPr>
            <a:r>
              <a:rPr lang="tr-TR" sz="2400" dirty="0" smtClean="0"/>
              <a:t>Nitekim </a:t>
            </a:r>
            <a:r>
              <a:rPr lang="tr-TR" sz="2400" dirty="0"/>
              <a:t>sigorta </a:t>
            </a:r>
            <a:r>
              <a:rPr lang="tr-TR" sz="2400" dirty="0" smtClean="0"/>
              <a:t>ettiren ya </a:t>
            </a:r>
            <a:r>
              <a:rPr lang="tr-TR" sz="2400" dirty="0"/>
              <a:t>da sigortalı gibi riskin gerçekleştiğini sigortacıya ihbarla yükümlü kişiler olay tarihinden çok sonra öğrenmiş olduğunda, örneğin 7 yıl sonra, sigortacı her zaman bir tazminat ödeme durumuyla karşı karşıya kalır. Bu nedenle kanun koyucu bu durumu menfaatler dengesine aykırı bularak muacceliyeti riskin gerçekleştiğine bağlı olan sigorta bedeli ve alacakları için ayrı, ikinci bir 6 yıllık zamanaşımı öngörmüştür.</a:t>
            </a:r>
            <a:endParaRPr lang="tr-TR" sz="2300" dirty="0" smtClean="0"/>
          </a:p>
        </p:txBody>
      </p:sp>
    </p:spTree>
    <p:extLst>
      <p:ext uri="{BB962C8B-B14F-4D97-AF65-F5344CB8AC3E}">
        <p14:creationId xmlns:p14="http://schemas.microsoft.com/office/powerpoint/2010/main" val="29177500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Sigortada Zamanaşımı</a:t>
            </a:r>
          </a:p>
          <a:p>
            <a:pPr marL="228600" lvl="1" indent="0" algn="just">
              <a:buNone/>
            </a:pPr>
            <a:endParaRPr lang="tr-TR" sz="2400" dirty="0" smtClean="0"/>
          </a:p>
          <a:p>
            <a:pPr algn="just"/>
            <a:r>
              <a:rPr lang="tr-TR" sz="2400" dirty="0"/>
              <a:t>Sorumluluk sigortaları için, sigorta tazminatına ilişkin talepler bakımından getirilen 6 yıllık zamanaşımı </a:t>
            </a:r>
            <a:r>
              <a:rPr lang="tr-TR" sz="2400" dirty="0" smtClean="0"/>
              <a:t>süresine bir </a:t>
            </a:r>
            <a:r>
              <a:rPr lang="tr-TR" sz="2400" dirty="0"/>
              <a:t>istisna daha getirilmiş ve bu süre 10 yıla çıkarılmıştır. Buna göre sorumluluk sigortalarında sigorta tazminatına ilişkin talepler sigorta konusu </a:t>
            </a:r>
            <a:r>
              <a:rPr lang="tr-TR" sz="2400" dirty="0" smtClean="0"/>
              <a:t>olayın </a:t>
            </a:r>
            <a:r>
              <a:rPr lang="tr-TR" sz="2400" dirty="0"/>
              <a:t>gerçekleşmesinden itibaren 10 yıl sonra zamanaşımına uğrar. Bunun sebebi </a:t>
            </a:r>
            <a:r>
              <a:rPr lang="tr-TR" sz="2400" dirty="0" smtClean="0"/>
              <a:t>ise sorumluluk sigortalarında </a:t>
            </a:r>
            <a:r>
              <a:rPr lang="tr-TR" sz="2400" dirty="0"/>
              <a:t>zararın gerçekleştiğinin tespitinin uzun zaman alabiliyor olmasıdır. </a:t>
            </a:r>
            <a:endParaRPr lang="tr-TR" sz="2400" dirty="0" smtClean="0"/>
          </a:p>
        </p:txBody>
      </p:sp>
    </p:spTree>
    <p:extLst>
      <p:ext uri="{BB962C8B-B14F-4D97-AF65-F5344CB8AC3E}">
        <p14:creationId xmlns:p14="http://schemas.microsoft.com/office/powerpoint/2010/main" val="352158804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Sözleşmesinin Unsurları</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solidFill>
                  <a:schemeClr val="tx1"/>
                </a:solidFill>
              </a:rPr>
              <a:t>Sigortada Zamanaşımı</a:t>
            </a:r>
          </a:p>
          <a:p>
            <a:pPr marL="228600" lvl="1" indent="0" algn="just">
              <a:buNone/>
            </a:pPr>
            <a:endParaRPr lang="tr-TR" sz="2400" dirty="0" smtClean="0"/>
          </a:p>
          <a:p>
            <a:pPr algn="just"/>
            <a:r>
              <a:rPr lang="tr-TR" sz="2400" dirty="0" smtClean="0"/>
              <a:t>Özellikle </a:t>
            </a:r>
            <a:r>
              <a:rPr lang="tr-TR" sz="2400" dirty="0"/>
              <a:t>asbest kaynaklı sigortalar böyledir. (Yıllar sonra hastalanmak) Zarar sigortalarında sigorta tazminat alacaklarının muacceliyeti md.1427’ye göre sigorta ettirenin riskin gerçekleştiğini sigortacıya bildirdiği tarihten 45 gün sonra muaccel olur.</a:t>
            </a:r>
            <a:endParaRPr lang="tr-TR" sz="2400" dirty="0" smtClean="0"/>
          </a:p>
        </p:txBody>
      </p:sp>
    </p:spTree>
    <p:extLst>
      <p:ext uri="{BB962C8B-B14F-4D97-AF65-F5344CB8AC3E}">
        <p14:creationId xmlns:p14="http://schemas.microsoft.com/office/powerpoint/2010/main" val="939292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680B855-BCC3-9553-103E-5F39F1097AE8}"/>
              </a:ext>
            </a:extLst>
          </p:cNvPr>
          <p:cNvSpPr>
            <a:spLocks noGrp="1"/>
          </p:cNvSpPr>
          <p:nvPr>
            <p:ph type="title"/>
          </p:nvPr>
        </p:nvSpPr>
        <p:spPr/>
        <p:txBody>
          <a:bodyPr/>
          <a:lstStyle/>
          <a:p>
            <a:r>
              <a:rPr lang="tr-TR" cap="none" dirty="0" smtClean="0"/>
              <a:t>Özel Sigorta Hukukunun Kaynakları </a:t>
            </a:r>
            <a:endParaRPr lang="tr-TR" cap="none" dirty="0"/>
          </a:p>
        </p:txBody>
      </p:sp>
      <p:sp>
        <p:nvSpPr>
          <p:cNvPr id="3" name="İçerik Yer Tutucusu 2">
            <a:extLst>
              <a:ext uri="{FF2B5EF4-FFF2-40B4-BE49-F238E27FC236}">
                <a16:creationId xmlns:a16="http://schemas.microsoft.com/office/drawing/2014/main" xmlns="" id="{EF4B676E-CC2C-FDAA-F261-D7F7BC958032}"/>
              </a:ext>
            </a:extLst>
          </p:cNvPr>
          <p:cNvSpPr>
            <a:spLocks noGrp="1"/>
          </p:cNvSpPr>
          <p:nvPr>
            <p:ph idx="1"/>
          </p:nvPr>
        </p:nvSpPr>
        <p:spPr/>
        <p:txBody>
          <a:bodyPr>
            <a:noAutofit/>
          </a:bodyPr>
          <a:lstStyle/>
          <a:p>
            <a:pPr algn="just"/>
            <a:r>
              <a:rPr lang="tr-TR" sz="2400" dirty="0"/>
              <a:t>SK’da düzenlenen hususlar; sigorta ve reasürans şirketleri, sigorta sözleşmesinin akdiyle ilgili temel bazı husus ve ilkeler, sigortacının bilgilendirme yükümlülüğü, sigorta tarifelerinin tespiti usulü, zorunlu sigortalarla ilgili esaslar, güvence hesabının oluşturulması ile ilgili esaslar, yurtdışında yapılabilecek sigortaların tespiti, sigortacılık faaliyetleri ile uğraşan diğer kişiler (aktüerler, sigorta eksperleri, ve aracılar (broker ve acente)), sigorta alanındaki meslek örgütlenmeleri, sigortacılık faaliyetinde bulunan kişilerin denetlenmesi ve sigortacılıkta tahkimdir. Tahkimin asli kaynağı bu kanundur. </a:t>
            </a:r>
          </a:p>
        </p:txBody>
      </p:sp>
    </p:spTree>
    <p:extLst>
      <p:ext uri="{BB962C8B-B14F-4D97-AF65-F5344CB8AC3E}">
        <p14:creationId xmlns:p14="http://schemas.microsoft.com/office/powerpoint/2010/main" val="4239216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1. Sözleşmede </a:t>
            </a:r>
            <a:r>
              <a:rPr lang="tr-TR" sz="2400" dirty="0"/>
              <a:t>yazılan süre sona erdiğinde sigorta sözleşmesi de sona erecektir. </a:t>
            </a:r>
            <a:endParaRPr lang="tr-TR" sz="2400" dirty="0" smtClean="0"/>
          </a:p>
          <a:p>
            <a:pPr marL="228600" lvl="1" indent="0" algn="just">
              <a:buNone/>
            </a:pPr>
            <a:r>
              <a:rPr lang="tr-TR" sz="2400" dirty="0" smtClean="0"/>
              <a:t>2</a:t>
            </a:r>
            <a:r>
              <a:rPr lang="tr-TR" sz="2400" dirty="0"/>
              <a:t>. Riskin gerçekleşmesi: Sözleşme ile temin edilen risk gerçekleştiğinde ve zarar sigortaları açısından bu tam hasara yol açtığında sigorta sözleşmesi sona erer. Kısmi hasarlarda ise risk gerçekleştiğinde sigorta bedeli bu oranda azalır. Bununla birlikte kanun koyucu iki tarafa da sözleşmeyi feshetme yetkisi vermiştir. Ancak sigortacı bu hakkını sigorta tazminatını ödemeden kullanamaz.</a:t>
            </a:r>
            <a:endParaRPr lang="tr-TR" sz="2400" dirty="0" smtClean="0"/>
          </a:p>
        </p:txBody>
      </p:sp>
    </p:spTree>
    <p:extLst>
      <p:ext uri="{BB962C8B-B14F-4D97-AF65-F5344CB8AC3E}">
        <p14:creationId xmlns:p14="http://schemas.microsoft.com/office/powerpoint/2010/main" val="40707969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3. Riskin </a:t>
            </a:r>
            <a:r>
              <a:rPr lang="tr-TR" sz="2400" dirty="0"/>
              <a:t>gerçekleşme imkanının kalmaması: </a:t>
            </a:r>
            <a:endParaRPr lang="tr-TR" sz="2400" dirty="0" smtClean="0"/>
          </a:p>
          <a:p>
            <a:pPr marL="228600" lvl="1" indent="0" algn="just">
              <a:buNone/>
            </a:pPr>
            <a:r>
              <a:rPr lang="tr-TR" sz="2400" dirty="0" smtClean="0"/>
              <a:t>4</a:t>
            </a:r>
            <a:r>
              <a:rPr lang="tr-TR" sz="2400" dirty="0"/>
              <a:t>. Sigorta konusunun ortadan kalkması: Sigorta edilen menfaat temin edilen riskten başka bir nedenle ortadan kalkarsa, zayi olursa sözleşme yine sona erecektir. Bu hem zarar hem meblağ sigortaları için söz konusudur. Örneğin zarar sigortalarında yangına karşı sigortalanan bir ev depremden ötürü yıkılırsa sigorta konusu ortadan kalktığı için sigorta sözleşmesi sona erer. Aynısı meblağ sigortaları için de geçerlidir. Kaza riskine karşı sigorta yaptıran biri hastalıktan ölürse sözleşme sona erer. </a:t>
            </a:r>
            <a:endParaRPr lang="tr-TR" sz="2400" dirty="0" smtClean="0"/>
          </a:p>
        </p:txBody>
      </p:sp>
    </p:spTree>
    <p:extLst>
      <p:ext uri="{BB962C8B-B14F-4D97-AF65-F5344CB8AC3E}">
        <p14:creationId xmlns:p14="http://schemas.microsoft.com/office/powerpoint/2010/main" val="34965253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5. Sigorta </a:t>
            </a:r>
            <a:r>
              <a:rPr lang="tr-TR" sz="2400" dirty="0"/>
              <a:t>sözleşmesinin fesih ya da cayma ile sona ermesi: </a:t>
            </a:r>
            <a:endParaRPr lang="tr-TR" sz="2400" dirty="0" smtClean="0"/>
          </a:p>
          <a:p>
            <a:pPr marL="228600" lvl="1" indent="0" algn="just">
              <a:buNone/>
            </a:pPr>
            <a:r>
              <a:rPr lang="tr-TR" sz="2400" dirty="0" smtClean="0"/>
              <a:t>a. Sigorta </a:t>
            </a:r>
            <a:r>
              <a:rPr lang="tr-TR" sz="2400" dirty="0"/>
              <a:t>sözleşmesi sözleşmeden doğan yükümlülüklerin yerine getirilmemesi nedeniyle fesih ya da cayma yoluyla sona erdirilebilir. </a:t>
            </a:r>
            <a:endParaRPr lang="tr-TR" sz="2400" dirty="0" smtClean="0"/>
          </a:p>
          <a:p>
            <a:pPr marL="228600" lvl="1" indent="0" algn="just">
              <a:buNone/>
            </a:pPr>
            <a:r>
              <a:rPr lang="tr-TR" sz="2400" dirty="0" smtClean="0"/>
              <a:t>b. Olağanüstü </a:t>
            </a:r>
            <a:r>
              <a:rPr lang="tr-TR" sz="2400" dirty="0"/>
              <a:t>hallerde fesih: Sigorta sözleşmesi azami güvene dayalı sözleşmelerden olduğu için bu güven ilişkinin zedelenmesi fesihe yol açabilir. </a:t>
            </a:r>
            <a:endParaRPr lang="tr-TR" sz="2400" dirty="0" smtClean="0"/>
          </a:p>
        </p:txBody>
      </p:sp>
    </p:spTree>
    <p:extLst>
      <p:ext uri="{BB962C8B-B14F-4D97-AF65-F5344CB8AC3E}">
        <p14:creationId xmlns:p14="http://schemas.microsoft.com/office/powerpoint/2010/main" val="26247940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Güven </a:t>
            </a:r>
            <a:r>
              <a:rPr lang="tr-TR" sz="2400" dirty="0"/>
              <a:t>ilişkisini sarsan haller şunlardır; </a:t>
            </a:r>
            <a:endParaRPr lang="tr-TR" sz="2400" dirty="0" smtClean="0"/>
          </a:p>
          <a:p>
            <a:pPr marL="228600" lvl="1" indent="0" algn="just">
              <a:buNone/>
            </a:pPr>
            <a:r>
              <a:rPr lang="tr-TR" sz="2400" dirty="0" smtClean="0"/>
              <a:t>i. Sigortacı </a:t>
            </a:r>
            <a:r>
              <a:rPr lang="tr-TR" sz="2400" dirty="0"/>
              <a:t>açısından </a:t>
            </a:r>
            <a:endParaRPr lang="tr-TR" sz="2400" dirty="0" smtClean="0"/>
          </a:p>
          <a:p>
            <a:pPr marL="228600" lvl="1" indent="0" algn="just">
              <a:buNone/>
            </a:pPr>
            <a:r>
              <a:rPr lang="tr-TR" sz="2400" dirty="0" smtClean="0"/>
              <a:t>	1</a:t>
            </a:r>
            <a:r>
              <a:rPr lang="tr-TR" sz="2400" dirty="0"/>
              <a:t>. Sigortacının konkordato ilan etmesi </a:t>
            </a:r>
            <a:endParaRPr lang="tr-TR" sz="2400" dirty="0" smtClean="0"/>
          </a:p>
          <a:p>
            <a:pPr marL="228600" lvl="1" indent="0" algn="just">
              <a:buNone/>
            </a:pPr>
            <a:r>
              <a:rPr lang="tr-TR" sz="2400" dirty="0"/>
              <a:t>	</a:t>
            </a:r>
            <a:r>
              <a:rPr lang="tr-TR" sz="2400" dirty="0" smtClean="0"/>
              <a:t>2</a:t>
            </a:r>
            <a:r>
              <a:rPr lang="tr-TR" sz="2400" dirty="0"/>
              <a:t>. İlgili sigorta branşındaki ruhsatının iptal edilmesi </a:t>
            </a:r>
            <a:endParaRPr lang="tr-TR" sz="2400" dirty="0" smtClean="0"/>
          </a:p>
          <a:p>
            <a:pPr marL="228600" lvl="1" indent="0" algn="just">
              <a:buNone/>
            </a:pPr>
            <a:r>
              <a:rPr lang="tr-TR" sz="2400" dirty="0"/>
              <a:t>	</a:t>
            </a:r>
            <a:r>
              <a:rPr lang="tr-TR" sz="2400" dirty="0" smtClean="0"/>
              <a:t>3</a:t>
            </a:r>
            <a:r>
              <a:rPr lang="tr-TR" sz="2400" dirty="0"/>
              <a:t>. Sözleşme yapma yetkisinin tamamen elinden alınması </a:t>
            </a:r>
            <a:endParaRPr lang="tr-TR" sz="2400" dirty="0" smtClean="0"/>
          </a:p>
          <a:p>
            <a:pPr marL="228600" lvl="1" indent="0" algn="just">
              <a:buNone/>
            </a:pPr>
            <a:r>
              <a:rPr lang="tr-TR" sz="2400" dirty="0" smtClean="0"/>
              <a:t>ii</a:t>
            </a:r>
            <a:r>
              <a:rPr lang="tr-TR" sz="2400" dirty="0"/>
              <a:t>. Sigortalı açısından </a:t>
            </a:r>
            <a:endParaRPr lang="tr-TR" sz="2400" dirty="0" smtClean="0"/>
          </a:p>
          <a:p>
            <a:pPr marL="228600" lvl="1" indent="0" algn="just">
              <a:buNone/>
            </a:pPr>
            <a:r>
              <a:rPr lang="tr-TR" sz="2400" dirty="0" smtClean="0"/>
              <a:t>	1</a:t>
            </a:r>
            <a:r>
              <a:rPr lang="tr-TR" sz="2400" dirty="0"/>
              <a:t>. Primlerin tamamen ödenmeden konkordato ilan etmesi</a:t>
            </a:r>
            <a:endParaRPr lang="tr-TR" sz="2400" dirty="0" smtClean="0"/>
          </a:p>
        </p:txBody>
      </p:sp>
    </p:spTree>
    <p:extLst>
      <p:ext uri="{BB962C8B-B14F-4D97-AF65-F5344CB8AC3E}">
        <p14:creationId xmlns:p14="http://schemas.microsoft.com/office/powerpoint/2010/main" val="28443746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a:t>Bu durumlarda her iki taraf da bu halleri öğrendikten itibaren 1 aylık süre içinde karşı tarafa bildirimde bulunarak sözleşmenin feshini sağlayabilirler. Bu düzenlemenin bir istisnası vardır, zorunlu sigortalar ile prim ödemesinden muaf haline gelen can sigortaları hakkında bu uygulanmaz. </a:t>
            </a:r>
            <a:endParaRPr lang="tr-TR" sz="2400" dirty="0" smtClean="0"/>
          </a:p>
        </p:txBody>
      </p:sp>
    </p:spTree>
    <p:extLst>
      <p:ext uri="{BB962C8B-B14F-4D97-AF65-F5344CB8AC3E}">
        <p14:creationId xmlns:p14="http://schemas.microsoft.com/office/powerpoint/2010/main" val="190019262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Sigorta </a:t>
            </a:r>
            <a:r>
              <a:rPr lang="tr-TR" sz="2400" dirty="0"/>
              <a:t>ettiren, ödeme güçlüğüne düşen ya da hakkında yapılan takip semeresiz 23 kalan sigortacıdan taahhüdünü yerine getirebileceğine dair teminat isteyebilir. Sigortacı bu teminatı bu istemden itibaren 1 hafta içinde vermezse sigorta ettiren sözleşmeyi feshedilebilir. Prim ödenmeden evvel sigorta ettiren ödeme güçlüğüne düşer veya hakkında yapılan takip semeresiz kalırsa sigortacı sigorta ettirenden teminat isteyebilir. 1 hafta içinde verilmezse sözleşmeyi feshedebilir. </a:t>
            </a:r>
            <a:endParaRPr lang="tr-TR" sz="2400" dirty="0" smtClean="0"/>
          </a:p>
        </p:txBody>
      </p:sp>
    </p:spTree>
    <p:extLst>
      <p:ext uri="{BB962C8B-B14F-4D97-AF65-F5344CB8AC3E}">
        <p14:creationId xmlns:p14="http://schemas.microsoft.com/office/powerpoint/2010/main" val="21375303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a:t>c. Sigortacı teminatın kapsamında bir değişiklik yapmadan sözleşmedeki ayarlama şartına dayanarak primi artırırsa, sigorta ettirenin, sigortacının bu bildirimini aldığı tarihten itibaren 1 ay içinde sözleşmeyi fesih yetkisi vardır. </a:t>
            </a:r>
            <a:endParaRPr lang="tr-TR" sz="2400" dirty="0" smtClean="0"/>
          </a:p>
        </p:txBody>
      </p:sp>
    </p:spTree>
    <p:extLst>
      <p:ext uri="{BB962C8B-B14F-4D97-AF65-F5344CB8AC3E}">
        <p14:creationId xmlns:p14="http://schemas.microsoft.com/office/powerpoint/2010/main" val="298738491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a:t>Kısmi fesih ve cayma: md.1415’e göre sigortacının sigorta sözleşmesini bazı hükümlerine ilişkin olarak kısmen feshetmesi ya da sözleşmeden cayması haklı nedenlere dayanıyorsa ve böyle bir durumda sigortacının o sözleşmeyi geri kalan kısmıyla aynı şartlarda yapmayacağı hal ve durumdan anlaşılıyorsa sigortacı sözleşmeyi tamamen feshedebilir ya da ondan cayabilir. Öte yandan sigortacı sözleşmeyi kısmen feshettiğinde ya da sözleşmeden kısmen caydığında, sigorta ettiren sözleşmeye devam etmek istemeyebilir. o yüzden sigorta ettiren buna karşılık sözleşmenin tamamını feshedebilir veya cayabilir. </a:t>
            </a:r>
            <a:endParaRPr lang="tr-TR" sz="2400" dirty="0" smtClean="0"/>
          </a:p>
        </p:txBody>
      </p:sp>
    </p:spTree>
    <p:extLst>
      <p:ext uri="{BB962C8B-B14F-4D97-AF65-F5344CB8AC3E}">
        <p14:creationId xmlns:p14="http://schemas.microsoft.com/office/powerpoint/2010/main" val="303431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Örneğin </a:t>
            </a:r>
            <a:r>
              <a:rPr lang="tr-TR" sz="2400" dirty="0"/>
              <a:t>sigortacı yangın riskine ek olarak su baskını teminatı da vermiştir. Yangın riski için 100₺ su baskını için 10₺ prim alınmıştır. Sözleşme yapıldıktan sonra sigortalı evin betonarme değil ahşap olduğunu öğrenmiştir sigortacı. Bu durum yangın sigortası açısından riski artıran bir durumdur. Bu durumlarda kanunda sigortacıya sözleşmeyi fesih yetkisi verilmiştir. Sigortacı bunu öğrendiğinde sözleşmeyi kısmen feshedebilir. </a:t>
            </a:r>
            <a:endParaRPr lang="tr-TR" sz="2400" dirty="0" smtClean="0"/>
          </a:p>
        </p:txBody>
      </p:sp>
    </p:spTree>
    <p:extLst>
      <p:ext uri="{BB962C8B-B14F-4D97-AF65-F5344CB8AC3E}">
        <p14:creationId xmlns:p14="http://schemas.microsoft.com/office/powerpoint/2010/main" val="417165969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46E5C77-F737-6E99-E98B-DE9EE49DC7D1}"/>
              </a:ext>
            </a:extLst>
          </p:cNvPr>
          <p:cNvSpPr>
            <a:spLocks noGrp="1"/>
          </p:cNvSpPr>
          <p:nvPr>
            <p:ph type="title"/>
          </p:nvPr>
        </p:nvSpPr>
        <p:spPr/>
        <p:txBody>
          <a:bodyPr/>
          <a:lstStyle/>
          <a:p>
            <a:r>
              <a:rPr lang="tr-TR" cap="none" dirty="0" smtClean="0"/>
              <a:t>Sigorta </a:t>
            </a:r>
            <a:r>
              <a:rPr lang="tr-TR" cap="none" dirty="0" smtClean="0"/>
              <a:t>Sözleşmesini Sona Erdiren Haller</a:t>
            </a:r>
            <a:endParaRPr lang="tr-TR" cap="none" dirty="0"/>
          </a:p>
        </p:txBody>
      </p:sp>
      <p:sp>
        <p:nvSpPr>
          <p:cNvPr id="3" name="İçerik Yer Tutucusu 2">
            <a:extLst>
              <a:ext uri="{FF2B5EF4-FFF2-40B4-BE49-F238E27FC236}">
                <a16:creationId xmlns:a16="http://schemas.microsoft.com/office/drawing/2014/main" xmlns="" id="{F15A1777-9CEF-7255-3653-1E934CDC906A}"/>
              </a:ext>
            </a:extLst>
          </p:cNvPr>
          <p:cNvSpPr>
            <a:spLocks noGrp="1"/>
          </p:cNvSpPr>
          <p:nvPr>
            <p:ph idx="1"/>
          </p:nvPr>
        </p:nvSpPr>
        <p:spPr>
          <a:xfrm>
            <a:off x="2231136" y="2329294"/>
            <a:ext cx="7729728" cy="3101983"/>
          </a:xfrm>
        </p:spPr>
        <p:txBody>
          <a:bodyPr>
            <a:noAutofit/>
          </a:bodyPr>
          <a:lstStyle/>
          <a:p>
            <a:pPr marL="228600" lvl="1" indent="0" algn="just">
              <a:buNone/>
            </a:pPr>
            <a:r>
              <a:rPr lang="tr-TR" sz="2400" dirty="0" smtClean="0"/>
              <a:t>Böyle </a:t>
            </a:r>
            <a:r>
              <a:rPr lang="tr-TR" sz="2400" dirty="0"/>
              <a:t>bir durumda 10₺ prime de devam etmek istemeyebilir. Bu sebeple su baskını teminatına da devam etmeyeceğinden sigorta sözleşmesinin tamamını feshedebileceği gibi kısmen de feshedebilir. Kısmen fesheder ve su baskını teminatını devam ettirirse buna karşılık sigorta ettiren sözleşmeyi tamamen feshedebilir.</a:t>
            </a:r>
            <a:endParaRPr lang="tr-TR" sz="2400" dirty="0" smtClean="0"/>
          </a:p>
        </p:txBody>
      </p:sp>
    </p:spTree>
    <p:extLst>
      <p:ext uri="{BB962C8B-B14F-4D97-AF65-F5344CB8AC3E}">
        <p14:creationId xmlns:p14="http://schemas.microsoft.com/office/powerpoint/2010/main" val="812070908"/>
      </p:ext>
    </p:extLst>
  </p:cSld>
  <p:clrMapOvr>
    <a:masterClrMapping/>
  </p:clrMapOvr>
</p:sld>
</file>

<file path=ppt/theme/theme1.xml><?xml version="1.0" encoding="utf-8"?>
<a:theme xmlns:a="http://schemas.openxmlformats.org/drawingml/2006/main" name="Pa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TM10001115[[fn=Paket]]</Template>
  <TotalTime>686</TotalTime>
  <Words>4981</Words>
  <Application>Microsoft Office PowerPoint</Application>
  <PresentationFormat>Özel</PresentationFormat>
  <Paragraphs>397</Paragraphs>
  <Slides>104</Slides>
  <Notes>0</Notes>
  <HiddenSlides>0</HiddenSlides>
  <MMClips>0</MMClips>
  <ScaleCrop>false</ScaleCrop>
  <HeadingPairs>
    <vt:vector size="4" baseType="variant">
      <vt:variant>
        <vt:lpstr>Tema</vt:lpstr>
      </vt:variant>
      <vt:variant>
        <vt:i4>1</vt:i4>
      </vt:variant>
      <vt:variant>
        <vt:lpstr>Slayt Başlıkları</vt:lpstr>
      </vt:variant>
      <vt:variant>
        <vt:i4>104</vt:i4>
      </vt:variant>
    </vt:vector>
  </HeadingPairs>
  <TitlesOfParts>
    <vt:vector size="105" baseType="lpstr">
      <vt:lpstr>Paket</vt:lpstr>
      <vt:lpstr>Sigorta Hukuku Ders Notları</vt:lpstr>
      <vt:lpstr>Sigorta Hukuku Nasıl Sınıflandırılır? </vt:lpstr>
      <vt:lpstr>Sosyal Sigorta Hukuku</vt:lpstr>
      <vt:lpstr>Sosyal Sigorta Hukuku</vt:lpstr>
      <vt:lpstr>Özel Sigorta Hukuku</vt:lpstr>
      <vt:lpstr>Özel Sigorta Hukuku</vt:lpstr>
      <vt:lpstr>Özel Sigorta Hukukunun Kaynakları </vt:lpstr>
      <vt:lpstr>Özel Sigorta Hukukunun Kaynakları </vt:lpstr>
      <vt:lpstr>Özel Sigorta Hukukunun Kaynakları </vt:lpstr>
      <vt:lpstr>Sigorta Genel Şartları</vt:lpstr>
      <vt:lpstr>Sigorta Özel Şartları</vt:lpstr>
      <vt:lpstr>Sigortacılık İşiyle Uğraşanlar</vt:lpstr>
      <vt:lpstr>Sigorta Şirketleri</vt:lpstr>
      <vt:lpstr>Sigorta Şirketleri</vt:lpstr>
      <vt:lpstr>Sigorta Şirketleri</vt:lpstr>
      <vt:lpstr>Sigorta Şirketleri</vt:lpstr>
      <vt:lpstr>Sigorta Şirketleri</vt:lpstr>
      <vt:lpstr>Reasürans Şirketleri</vt:lpstr>
      <vt:lpstr>Sigorta Acenteleri</vt:lpstr>
      <vt:lpstr>Sigorta Acenteleri</vt:lpstr>
      <vt:lpstr>Sigorta Acenteleri</vt:lpstr>
      <vt:lpstr>Sigorta Acenteleri</vt:lpstr>
      <vt:lpstr>Sigorta Acenteleri</vt:lpstr>
      <vt:lpstr>Brokerler</vt:lpstr>
      <vt:lpstr>Sigorta Eksperi</vt:lpstr>
      <vt:lpstr>Aktüer</vt:lpstr>
      <vt:lpstr>Sigorta Sözleşmesinin Tanımı</vt:lpstr>
      <vt:lpstr>PowerPoint Sunusu</vt:lpstr>
      <vt:lpstr>Sigorta Sözleşmesinin Özellikleri</vt:lpstr>
      <vt:lpstr>Sigorta Sözleşmesinin Özellikleri</vt:lpstr>
      <vt:lpstr>Sigorta Sözleşmesinin Özellikleri</vt:lpstr>
      <vt:lpstr>Sigorta Sözleşmesinin Özellikleri</vt:lpstr>
      <vt:lpstr>Sigorta Sözleşmesinin Özellikleri</vt:lpstr>
      <vt:lpstr>Sigorta Sözleşmesinin Özellikleri</vt:lpstr>
      <vt:lpstr>Sigorta Sözleşmesinin Özellikleri</vt:lpstr>
      <vt:lpstr>Sigorta Sözleşmesinin Özellikleri</vt:lpstr>
      <vt:lpstr>Sigorta Sözleşmesinin Özellikleri</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Örnek</vt:lpstr>
      <vt:lpstr>Örnek</vt:lpstr>
      <vt:lpstr>Örnek</vt:lpstr>
      <vt:lpstr>Örnek</vt:lpstr>
      <vt:lpstr>Örnek</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Sözleşmesinin Unsurları</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lpstr>Sigorta Sözleşmesini Sona Erdiren Haller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Üniversiteler Nasıl Değerlendiriliyor?</dc:title>
  <dc:creator>Şenol Kandemir</dc:creator>
  <cp:lastModifiedBy>Senol KANDEMIR</cp:lastModifiedBy>
  <cp:revision>28</cp:revision>
  <cp:lastPrinted>2024-05-22T07:22:00Z</cp:lastPrinted>
  <dcterms:created xsi:type="dcterms:W3CDTF">2023-12-03T17:18:04Z</dcterms:created>
  <dcterms:modified xsi:type="dcterms:W3CDTF">2024-05-22T09:51:36Z</dcterms:modified>
</cp:coreProperties>
</file>