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66" r:id="rId1"/>
  </p:sldMasterIdLst>
  <p:notesMasterIdLst>
    <p:notesMasterId r:id="rId19"/>
  </p:notesMasterIdLst>
  <p:sldIdLst>
    <p:sldId id="701" r:id="rId2"/>
    <p:sldId id="808" r:id="rId3"/>
    <p:sldId id="804" r:id="rId4"/>
    <p:sldId id="831" r:id="rId5"/>
    <p:sldId id="806" r:id="rId6"/>
    <p:sldId id="832" r:id="rId7"/>
    <p:sldId id="833" r:id="rId8"/>
    <p:sldId id="822" r:id="rId9"/>
    <p:sldId id="814" r:id="rId10"/>
    <p:sldId id="823" r:id="rId11"/>
    <p:sldId id="824" r:id="rId12"/>
    <p:sldId id="825" r:id="rId13"/>
    <p:sldId id="826" r:id="rId14"/>
    <p:sldId id="827" r:id="rId15"/>
    <p:sldId id="828" r:id="rId16"/>
    <p:sldId id="829" r:id="rId17"/>
    <p:sldId id="830" r:id="rId1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6"/>
  </p:normalViewPr>
  <p:slideViewPr>
    <p:cSldViewPr>
      <p:cViewPr>
        <p:scale>
          <a:sx n="94" d="100"/>
          <a:sy n="94" d="100"/>
        </p:scale>
        <p:origin x="-2124" y="-4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4227-B58E-497E-A0C9-5750D037DD88}" type="datetimeFigureOut">
              <a:rPr lang="tr-TR" smtClean="0"/>
              <a:t>17.01.2024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D6AA9-43FF-4195-9DE0-6FFFA60948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43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1D6AA9-43FF-4195-9DE0-6FFFA60948B9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9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70B5A-D548-48CF-8113-5669954017FC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6B79-8400-4718-9C0F-7A4A0F76B6E7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BE5C-6A12-48AA-8BDA-252A64CB298F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C00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Sigorta Sisteminin İşleyişi ve Sigorta Fiyatlaması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02E9-0401-4987-8384-F427561C8A5E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85812-124A-413D-9ECF-94EF7847FC44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DF0FF-BCD6-4930-9016-7462DE34341E}" type="datetime1">
              <a:rPr lang="tr-TR" smtClean="0"/>
              <a:t>17.01.2024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BEAE2-25CD-49C6-8E58-5FAD7554D1D5}" type="datetime1">
              <a:rPr lang="tr-TR" smtClean="0"/>
              <a:t>17.01.2024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192A8-3C99-4C1F-972A-6C6DD4FE65DA}" type="datetime1">
              <a:rPr lang="tr-TR" smtClean="0"/>
              <a:t>17.01.2024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D02B-F956-4C6B-BE0B-1D75D9E81D45}" type="datetime1">
              <a:rPr lang="tr-TR" smtClean="0"/>
              <a:t>17.01.2024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3C743-3E08-42EB-A04A-86387BF986E8}" type="datetime1">
              <a:rPr lang="tr-TR" smtClean="0"/>
              <a:t>17.01.2024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5F90A-0BA9-46DE-81DE-16C0F3454124}" type="datetime1">
              <a:rPr lang="tr-TR" smtClean="0"/>
              <a:t>17.01.2024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BCC20-4A9E-444B-BD16-F491E3487602}" type="datetime1">
              <a:rPr lang="tr-TR" smtClean="0"/>
              <a:t>17.01.2024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lang="tr-TR" spc="-25" smtClean="0"/>
              <a:t>‹#›</a:t>
            </a:fld>
            <a:endParaRPr lang="tr-TR" spc="-2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s-ES" smtClean="0"/>
              <a:t>Sigorta Sisteminin İşleyişi ve Sigorta Fiyatlaması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606F506-F57C-486D-A7A0-B84D4489DE35}" type="datetime1">
              <a:rPr lang="tr-TR" smtClean="0"/>
              <a:t>17.01.2024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larademirez@cag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04800" y="762000"/>
            <a:ext cx="7924800" cy="2593975"/>
          </a:xfrm>
        </p:spPr>
        <p:txBody>
          <a:bodyPr/>
          <a:lstStyle/>
          <a:p>
            <a:r>
              <a:rPr lang="tr-T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SİG 203</a:t>
            </a:r>
            <a:br>
              <a:rPr lang="tr-T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  SİGORTACILIK  İŞLEMLERİ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391400" cy="2209800"/>
          </a:xfrm>
        </p:spPr>
        <p:txBody>
          <a:bodyPr>
            <a:normAutofit/>
          </a:bodyPr>
          <a:lstStyle/>
          <a:p>
            <a:pPr algn="r"/>
            <a:r>
              <a:rPr lang="tr-TR" b="1" dirty="0" err="1"/>
              <a:t>Öğr</a:t>
            </a:r>
            <a:r>
              <a:rPr lang="tr-TR" b="1" dirty="0"/>
              <a:t>. Gör. Dilara </a:t>
            </a:r>
            <a:r>
              <a:rPr lang="tr-TR" b="1" dirty="0" err="1"/>
              <a:t>Demirez</a:t>
            </a:r>
            <a:endParaRPr lang="tr-TR" b="1" dirty="0"/>
          </a:p>
          <a:p>
            <a:pPr algn="r"/>
            <a:r>
              <a:rPr lang="tr-TR" dirty="0">
                <a:hlinkClick r:id="rId2"/>
              </a:rPr>
              <a:t>dilarademirez@cag.edu.tr</a:t>
            </a:r>
            <a:endParaRPr lang="tr-TR" dirty="0"/>
          </a:p>
          <a:p>
            <a:pPr algn="r"/>
            <a:r>
              <a:rPr lang="tr-TR" dirty="0"/>
              <a:t>Ders notları sistemden indirilebilir.</a:t>
            </a:r>
          </a:p>
          <a:p>
            <a:pPr algn="r"/>
            <a:r>
              <a:rPr lang="tr-TR" sz="1800" dirty="0"/>
              <a:t>Ödev %10</a:t>
            </a:r>
          </a:p>
          <a:p>
            <a:pPr algn="r"/>
            <a:r>
              <a:rPr lang="tr-TR" sz="1800" dirty="0"/>
              <a:t>Vize %40</a:t>
            </a:r>
          </a:p>
          <a:p>
            <a:pPr algn="r"/>
            <a:r>
              <a:rPr lang="tr-TR" sz="1800" dirty="0"/>
              <a:t>Final %50</a:t>
            </a:r>
          </a:p>
        </p:txBody>
      </p:sp>
    </p:spTree>
    <p:extLst>
      <p:ext uri="{BB962C8B-B14F-4D97-AF65-F5344CB8AC3E}">
        <p14:creationId xmlns:p14="http://schemas.microsoft.com/office/powerpoint/2010/main" val="247072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10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Oto sigortalarında, araçla ilgili olan parametrelere örnek olarak;</a:t>
            </a:r>
            <a:r>
              <a:rPr lang="tr-TR" sz="2800" b="1" dirty="0">
                <a:latin typeface="+mn-lt"/>
                <a:cs typeface="Comic Sans MS"/>
              </a:rPr>
              <a:t> </a:t>
            </a:r>
            <a:r>
              <a:rPr lang="tr-TR" sz="2800" b="1" dirty="0" smtClean="0">
                <a:latin typeface="+mn-lt"/>
                <a:cs typeface="Comic Sans MS"/>
              </a:rPr>
              <a:t>marka, kullanım tarzı, model, araç değer aralığı, yakıt tipi, motor gücü,</a:t>
            </a:r>
            <a:r>
              <a:rPr lang="tr-TR" sz="2800" b="1" dirty="0">
                <a:latin typeface="+mn-lt"/>
                <a:cs typeface="Comic Sans MS"/>
              </a:rPr>
              <a:t> </a:t>
            </a:r>
            <a:r>
              <a:rPr lang="tr-TR" sz="2800" b="1" dirty="0" smtClean="0">
                <a:latin typeface="+mn-lt"/>
                <a:cs typeface="Comic Sans MS"/>
              </a:rPr>
              <a:t>motor hacmi, plaka, tescil tarihi, renk verilebilir.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u="sng" dirty="0" smtClean="0">
                <a:latin typeface="+mn-lt"/>
                <a:cs typeface="Comic Sans MS"/>
              </a:rPr>
              <a:t>Homojen olmayan ve farklı özellikler gösteren risklerde</a:t>
            </a:r>
            <a:r>
              <a:rPr lang="tr-TR" sz="2800" b="1" dirty="0" smtClean="0">
                <a:latin typeface="+mn-lt"/>
                <a:cs typeface="Comic Sans MS"/>
              </a:rPr>
              <a:t>, poliçe ve iş bazlı fiyatlandırma yapılır. (Örneğin; nakliyat, mühendislik, kurumsal yangın sigortaları.) Bu riskler için risk analizi yapılması, gerekiyorsa buna uygun reasürans kapasitesi sağlanması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94836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11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Fiyata etki eden en önemli unsur, risk primidir. Risk primi, ele alınan sigorta dalındaki hasar oranını ifade etmektedir.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Risk primine, şirketin hata/yanılma payı, genel gider payı, </a:t>
            </a:r>
            <a:r>
              <a:rPr lang="tr-TR" sz="2800" b="1" dirty="0" err="1" smtClean="0">
                <a:latin typeface="+mn-lt"/>
                <a:cs typeface="Comic Sans MS"/>
              </a:rPr>
              <a:t>katastrof</a:t>
            </a:r>
            <a:r>
              <a:rPr lang="tr-TR" sz="2800" b="1" dirty="0" smtClean="0">
                <a:latin typeface="+mn-lt"/>
                <a:cs typeface="Comic Sans MS"/>
              </a:rPr>
              <a:t> payı, aracı komisyonu payı, kâr beklentisi de dahil edildiğinde o branşta uygulanması gereken net prim bulunmaktadır.</a:t>
            </a:r>
          </a:p>
        </p:txBody>
      </p:sp>
    </p:spTree>
    <p:extLst>
      <p:ext uri="{BB962C8B-B14F-4D97-AF65-F5344CB8AC3E}">
        <p14:creationId xmlns:p14="http://schemas.microsoft.com/office/powerpoint/2010/main" val="682885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38901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RİSK PRİMİ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+ ŞİRKETİN HATA/YANILMA PAYI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+ GENEL GİDER PAYI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+ KATASTROF PAYI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+ ARACI KOMİSYONU PAYI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+ KAR BEKLENTİSİ = 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NET PRİM</a:t>
            </a:r>
            <a:r>
              <a:rPr lang="tr-TR" sz="2800" b="1" dirty="0" smtClean="0">
                <a:latin typeface="+mn-lt"/>
                <a:cs typeface="Comic Sans MS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NET PRİM+BSMV (+ÖZEL FON VE VERGİ)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latin typeface="+mn-lt"/>
                <a:cs typeface="Comic Sans MS"/>
              </a:rPr>
              <a:t>=</a:t>
            </a: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BRÜT PRİM</a:t>
            </a:r>
          </a:p>
        </p:txBody>
      </p:sp>
    </p:spTree>
    <p:extLst>
      <p:ext uri="{BB962C8B-B14F-4D97-AF65-F5344CB8AC3E}">
        <p14:creationId xmlns:p14="http://schemas.microsoft.com/office/powerpoint/2010/main" val="972777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Hata/Yanılma Payı: </a:t>
            </a:r>
            <a:r>
              <a:rPr lang="tr-TR" sz="2800" b="1" dirty="0" smtClean="0">
                <a:latin typeface="+mn-lt"/>
                <a:cs typeface="Comic Sans MS"/>
              </a:rPr>
              <a:t>Risk priminin hesaplanmasında kullanılan istatistik modellemelerde baz alınan sapma, hata/yanılma payı olarak fiyata yansıtılır.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Genel Gider Payı: </a:t>
            </a:r>
            <a:r>
              <a:rPr lang="tr-TR" sz="2800" b="1" dirty="0" smtClean="0">
                <a:latin typeface="+mn-lt"/>
                <a:cs typeface="Comic Sans MS"/>
              </a:rPr>
              <a:t>Sigorta şirketinin faaliyetlerini yürütürken katlanmak zorunda olduğu kira, çalışanların ücretleri, reklam giderleri gibi genel giderlerine karşılık olarak konulan paydır. Genel yönetim giderleri, tüm bu giderlerin içindedir.</a:t>
            </a:r>
          </a:p>
        </p:txBody>
      </p:sp>
    </p:spTree>
    <p:extLst>
      <p:ext uri="{BB962C8B-B14F-4D97-AF65-F5344CB8AC3E}">
        <p14:creationId xmlns:p14="http://schemas.microsoft.com/office/powerpoint/2010/main" val="2400141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err="1">
                <a:solidFill>
                  <a:srgbClr val="FF0000"/>
                </a:solidFill>
                <a:latin typeface="+mn-lt"/>
                <a:cs typeface="Comic Sans MS"/>
              </a:rPr>
              <a:t>Katastrof</a:t>
            </a:r>
            <a:r>
              <a:rPr lang="tr-TR" sz="2800" b="1" dirty="0">
                <a:solidFill>
                  <a:srgbClr val="FF0000"/>
                </a:solidFill>
                <a:latin typeface="+mn-lt"/>
                <a:cs typeface="Comic Sans MS"/>
              </a:rPr>
              <a:t> Payı: </a:t>
            </a:r>
            <a:r>
              <a:rPr lang="tr-TR" sz="2800" b="1" dirty="0">
                <a:latin typeface="+mn-lt"/>
                <a:cs typeface="Comic Sans MS"/>
              </a:rPr>
              <a:t>Deprem gibi doğal afet risklerinin oluşturacağı </a:t>
            </a:r>
            <a:r>
              <a:rPr lang="tr-TR" sz="2800" b="1" dirty="0" err="1">
                <a:latin typeface="+mn-lt"/>
                <a:cs typeface="Comic Sans MS"/>
              </a:rPr>
              <a:t>katastrofik</a:t>
            </a:r>
            <a:r>
              <a:rPr lang="tr-TR" sz="2800" b="1" dirty="0">
                <a:latin typeface="+mn-lt"/>
                <a:cs typeface="Comic Sans MS"/>
              </a:rPr>
              <a:t> hasarların reasürans korunma maliyetidir. Riskin branşta yaratacağı hasar yüküne göre bir pay fiyatlamada dikkate alınır</a:t>
            </a:r>
            <a:r>
              <a:rPr lang="tr-TR" sz="2800" b="1" dirty="0" smtClean="0">
                <a:latin typeface="+mn-lt"/>
                <a:cs typeface="Comic Sans MS"/>
              </a:rPr>
              <a:t>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rgbClr val="FF0000"/>
                </a:solidFill>
                <a:latin typeface="+mn-lt"/>
                <a:cs typeface="Comic Sans MS"/>
              </a:rPr>
              <a:t>Aracı Komisyonu Payı: </a:t>
            </a:r>
            <a:r>
              <a:rPr lang="tr-TR" sz="2800" b="1" dirty="0">
                <a:latin typeface="+mn-lt"/>
                <a:cs typeface="Comic Sans MS"/>
              </a:rPr>
              <a:t>Sigorta dalındaki aracı komisyonunun prim gelirlerine oranıdır</a:t>
            </a:r>
            <a:r>
              <a:rPr lang="tr-TR" sz="2800" b="1" dirty="0" smtClean="0">
                <a:latin typeface="+mn-lt"/>
                <a:cs typeface="Comic Sans MS"/>
              </a:rPr>
              <a:t>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rgbClr val="FF0000"/>
                </a:solidFill>
                <a:latin typeface="+mn-lt"/>
                <a:cs typeface="Comic Sans MS"/>
              </a:rPr>
              <a:t>Kâr Beklentisi: </a:t>
            </a:r>
            <a:r>
              <a:rPr lang="tr-TR" sz="2800" b="1" dirty="0">
                <a:latin typeface="+mn-lt"/>
                <a:cs typeface="Comic Sans MS"/>
              </a:rPr>
              <a:t>Sigorta şirketlerinin hissedarlarına karşı belli bir kâr sağlama yükümlülüğü bulunduğundan, primin beklenen bir kâra olanak tanıyacak şekilde oluşturulması gerekmektedir.</a:t>
            </a:r>
          </a:p>
        </p:txBody>
      </p:sp>
    </p:spTree>
    <p:extLst>
      <p:ext uri="{BB962C8B-B14F-4D97-AF65-F5344CB8AC3E}">
        <p14:creationId xmlns:p14="http://schemas.microsoft.com/office/powerpoint/2010/main" val="98838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 FİYATLAMASINDAKİ ETKENLER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Enflasyon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Faiz Oranı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Döviz Kurları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Rekabet</a:t>
            </a:r>
          </a:p>
        </p:txBody>
      </p:sp>
    </p:spTree>
    <p:extLst>
      <p:ext uri="{BB962C8B-B14F-4D97-AF65-F5344CB8AC3E}">
        <p14:creationId xmlns:p14="http://schemas.microsoft.com/office/powerpoint/2010/main" val="856512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Enflasyon: </a:t>
            </a:r>
            <a:r>
              <a:rPr lang="tr-TR" sz="2800" b="1" dirty="0" smtClean="0">
                <a:latin typeface="+mn-lt"/>
                <a:cs typeface="Comic Sans MS"/>
              </a:rPr>
              <a:t>Enflasyonun yüksek olduğu dönemlerde, hasarlarda fiyat artışına bağlı olarak ortaya çıkabilecek olası büyümelerin dikkate alınması önem taşımaktadır.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Faiz Oranı: </a:t>
            </a:r>
            <a:r>
              <a:rPr lang="tr-TR" sz="2800" b="1" dirty="0" smtClean="0">
                <a:latin typeface="+mn-lt"/>
                <a:cs typeface="Comic Sans MS"/>
              </a:rPr>
              <a:t>Sigortacılar, toplanan primlerle oluşacak fonları yatırım piyasasında değerlendirdiğinden, faiz oranları primin belirlenmesinde önemli bir unsurdur. Bu husus, özellikle hayat sigortalarında daha da önem kazanmaktadır.</a:t>
            </a:r>
          </a:p>
        </p:txBody>
      </p:sp>
    </p:spTree>
    <p:extLst>
      <p:ext uri="{BB962C8B-B14F-4D97-AF65-F5344CB8AC3E}">
        <p14:creationId xmlns:p14="http://schemas.microsoft.com/office/powerpoint/2010/main" val="2240421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43210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>
                <a:solidFill>
                  <a:srgbClr val="FF0000"/>
                </a:solidFill>
                <a:latin typeface="+mn-lt"/>
                <a:cs typeface="Comic Sans MS"/>
              </a:rPr>
              <a:t>Döviz kurları: </a:t>
            </a:r>
            <a:r>
              <a:rPr lang="tr-TR" sz="2800" b="1" dirty="0">
                <a:latin typeface="+mn-lt"/>
                <a:cs typeface="Comic Sans MS"/>
              </a:rPr>
              <a:t>Yurt dışındaki riskler için teminat verilmesi durumunda, döviz kurlarındaki seyir de dikkate alınmalıdır.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Rekabet:</a:t>
            </a:r>
            <a:r>
              <a:rPr lang="tr-TR" sz="2800" b="1" dirty="0" smtClean="0">
                <a:latin typeface="+mn-lt"/>
                <a:cs typeface="Comic Sans MS"/>
              </a:rPr>
              <a:t> Rekabetin yoğun olduğu piyasalarda, sigortacılar, sigorta primini belirlerken rakiplerinin tutumlarını da dikkate almak zorundadır. Ancak, her şirketin kendi portföy yapısı, risk priminin en önemli belirleyicisidir.</a:t>
            </a:r>
          </a:p>
        </p:txBody>
      </p:sp>
    </p:spTree>
    <p:extLst>
      <p:ext uri="{BB962C8B-B14F-4D97-AF65-F5344CB8AC3E}">
        <p14:creationId xmlns:p14="http://schemas.microsoft.com/office/powerpoint/2010/main" val="93133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2390928"/>
            <a:ext cx="732155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5400" dirty="0" smtClean="0">
                <a:solidFill>
                  <a:srgbClr val="C00000"/>
                </a:solidFill>
                <a:latin typeface="+mn-lt"/>
              </a:rPr>
              <a:t>SİGORTA SİSTEMİNİN İŞLEYİŞİ</a:t>
            </a:r>
            <a:endParaRPr sz="5400"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2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7015410" y="3477260"/>
            <a:ext cx="3510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900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3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3028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 SİSTEM MODELLERİ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Basit Sigorta Sistem Modeli</a:t>
            </a: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ctr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ü"/>
            </a:pPr>
            <a:r>
              <a:rPr lang="tr-TR" sz="2800" b="1" dirty="0" smtClean="0">
                <a:latin typeface="+mn-lt"/>
                <a:cs typeface="Comic Sans MS"/>
              </a:rPr>
              <a:t>Entegre Sigorta Sistem Modeli</a:t>
            </a:r>
            <a:endParaRPr lang="tr-TR" sz="2800" b="1" dirty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75100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4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Basit Sigorta Sistem Modeli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</p:txBody>
      </p:sp>
      <p:pic>
        <p:nvPicPr>
          <p:cNvPr id="1028" name="Picture 4" descr="C:\Users\39403018312\Downloads\IMG_8106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06" y="2325012"/>
            <a:ext cx="7178107" cy="209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126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60446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Basit Sigorta Sistem Modeli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 sisteminin esası, prim girdilerine karşılık hasar ödemeleridir.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Sigortalıdan alınan direkt prim girdilerine karşılık sigorta şirketinden sigortalıya hasar ödemeleri (tazminat) gerçekleşir.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 şirketleri kendi risklerini yönetmek durumundadır. Bu nedenle yüklenebilecekleri kadar riski kendi üzerlerinde tutarak, gerisini </a:t>
            </a:r>
            <a:r>
              <a:rPr lang="tr-TR" sz="2800" b="1" dirty="0" err="1" smtClean="0">
                <a:latin typeface="+mn-lt"/>
                <a:cs typeface="Comic Sans MS"/>
              </a:rPr>
              <a:t>reasüre</a:t>
            </a:r>
            <a:r>
              <a:rPr lang="tr-TR" sz="2800" b="1" dirty="0" smtClean="0">
                <a:latin typeface="+mn-lt"/>
                <a:cs typeface="Comic Sans MS"/>
              </a:rPr>
              <a:t> ederler.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17923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Entegre Sigorta Sistem Modeli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</p:txBody>
      </p:sp>
      <p:pic>
        <p:nvPicPr>
          <p:cNvPr id="7" name="Picture 3" descr="C:\Users\39403018312\Downloads\IMG_8107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26" y="2345332"/>
            <a:ext cx="7185267" cy="2514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25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7337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Entegre Sigorta Sistem Modeli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 şirketinden çıkan </a:t>
            </a:r>
            <a:r>
              <a:rPr lang="tr-TR" sz="2800" b="1" i="1" dirty="0" smtClean="0">
                <a:latin typeface="+mn-lt"/>
                <a:cs typeface="Comic Sans MS"/>
              </a:rPr>
              <a:t>poliçe acente aracılığı </a:t>
            </a:r>
            <a:r>
              <a:rPr lang="tr-TR" sz="2800" b="1" dirty="0" smtClean="0">
                <a:latin typeface="+mn-lt"/>
                <a:cs typeface="Comic Sans MS"/>
              </a:rPr>
              <a:t>ile sigortalıya ulaşır. </a:t>
            </a:r>
            <a:r>
              <a:rPr lang="tr-TR" sz="2800" b="1" i="1" dirty="0" smtClean="0">
                <a:latin typeface="+mn-lt"/>
                <a:cs typeface="Comic Sans MS"/>
              </a:rPr>
              <a:t>Primler de acente aracılığı ile sigorta şirketine</a:t>
            </a:r>
            <a:r>
              <a:rPr lang="tr-TR" sz="2800" b="1" dirty="0" smtClean="0">
                <a:latin typeface="+mn-lt"/>
                <a:cs typeface="Comic Sans MS"/>
              </a:rPr>
              <a:t> gider.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 şirketinden çıkan </a:t>
            </a:r>
            <a:r>
              <a:rPr lang="tr-TR" sz="2800" b="1" i="1" dirty="0" smtClean="0">
                <a:latin typeface="+mn-lt"/>
                <a:cs typeface="Comic Sans MS"/>
              </a:rPr>
              <a:t>komisyon acenteye</a:t>
            </a:r>
            <a:r>
              <a:rPr lang="tr-TR" sz="2800" b="1" dirty="0" smtClean="0">
                <a:latin typeface="+mn-lt"/>
                <a:cs typeface="Comic Sans MS"/>
              </a:rPr>
              <a:t> gider.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Acentelerin </a:t>
            </a:r>
            <a:r>
              <a:rPr lang="tr-TR" sz="2800" b="1" i="1" dirty="0" smtClean="0">
                <a:latin typeface="+mn-lt"/>
                <a:cs typeface="Comic Sans MS"/>
              </a:rPr>
              <a:t>hasar ödeme</a:t>
            </a:r>
            <a:r>
              <a:rPr lang="tr-TR" sz="2800" b="1" dirty="0" smtClean="0">
                <a:latin typeface="+mn-lt"/>
                <a:cs typeface="Comic Sans MS"/>
              </a:rPr>
              <a:t> yükümlülükleri olmadığı esasından hareketle, </a:t>
            </a:r>
            <a:r>
              <a:rPr lang="tr-TR" sz="2800" b="1" i="1" dirty="0" smtClean="0">
                <a:latin typeface="+mn-lt"/>
                <a:cs typeface="Comic Sans MS"/>
              </a:rPr>
              <a:t>sigorta şirketinden sigortalıya </a:t>
            </a:r>
            <a:r>
              <a:rPr lang="tr-TR" sz="2800" b="1" dirty="0" smtClean="0">
                <a:latin typeface="+mn-lt"/>
                <a:cs typeface="Comic Sans MS"/>
              </a:rPr>
              <a:t>ödenir. 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Gider vergileri sigorta şirketi ve acenteleri tarafından vergi dairesine, fonlar ve diğer kesintiler ise ilgili kurumlara gider.</a:t>
            </a:r>
            <a:endParaRPr lang="tr-TR" sz="2800" b="1" dirty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>
              <a:latin typeface="+mn-lt"/>
              <a:cs typeface="Comic Sans MS"/>
            </a:endParaRP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916356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400" y="2806426"/>
            <a:ext cx="7321550" cy="8444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tr-TR" sz="5400" dirty="0" smtClean="0">
                <a:solidFill>
                  <a:srgbClr val="C00000"/>
                </a:solidFill>
                <a:latin typeface="+mn-lt"/>
              </a:rPr>
              <a:t>SİGORTA FİYATLAMASI</a:t>
            </a:r>
            <a:endParaRPr sz="5400"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8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7015410" y="3477260"/>
            <a:ext cx="3510281" cy="365760"/>
          </a:xfrm>
        </p:spPr>
        <p:txBody>
          <a:bodyPr/>
          <a:lstStyle/>
          <a:p>
            <a:r>
              <a:rPr lang="es-ES" smtClean="0"/>
              <a:t>Sigorta Sisteminin İşleyişi ve Sigorta Fiyatlaması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31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25" dirty="0"/>
              <a:t>9</a:t>
            </a:fld>
            <a:endParaRPr spc="-25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5"/>
          </p:nvPr>
        </p:nvSpPr>
        <p:spPr>
          <a:xfrm rot="16200000">
            <a:off x="6824910" y="3286760"/>
            <a:ext cx="3891281" cy="365760"/>
          </a:xfrm>
        </p:spPr>
        <p:txBody>
          <a:bodyPr/>
          <a:lstStyle/>
          <a:p>
            <a:r>
              <a:rPr lang="es-ES" dirty="0" smtClean="0"/>
              <a:t>Sigorta Sisteminin İşleyişi ve Sigorta Fiyatlaması</a:t>
            </a:r>
            <a:endParaRPr lang="tr-TR" dirty="0"/>
          </a:p>
        </p:txBody>
      </p:sp>
      <p:sp>
        <p:nvSpPr>
          <p:cNvPr id="6" name="object 11"/>
          <p:cNvSpPr txBox="1"/>
          <p:nvPr/>
        </p:nvSpPr>
        <p:spPr>
          <a:xfrm>
            <a:off x="228600" y="609600"/>
            <a:ext cx="8022921" cy="51828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solidFill>
                <a:srgbClr val="FF0000"/>
              </a:solidFill>
              <a:latin typeface="+mn-lt"/>
              <a:cs typeface="Comic Sans MS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+mn-lt"/>
                <a:cs typeface="Comic Sans MS"/>
              </a:rPr>
              <a:t>SİGORTA FİYATLAMASI</a:t>
            </a:r>
          </a:p>
          <a:p>
            <a:pPr algn="l">
              <a:lnSpc>
                <a:spcPct val="100000"/>
              </a:lnSpc>
              <a:spcBef>
                <a:spcPts val="5"/>
              </a:spcBef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Sigortada fiyatlandırma </a:t>
            </a:r>
            <a:r>
              <a:rPr lang="tr-TR" sz="2800" b="1" u="sng" dirty="0" smtClean="0">
                <a:latin typeface="+mn-lt"/>
                <a:cs typeface="Comic Sans MS"/>
              </a:rPr>
              <a:t>homojen risk gruplarında </a:t>
            </a:r>
            <a:r>
              <a:rPr lang="tr-TR" sz="2800" b="1" dirty="0" smtClean="0">
                <a:latin typeface="+mn-lt"/>
                <a:cs typeface="Comic Sans MS"/>
              </a:rPr>
              <a:t>Büyük Sayılar Kanunu’na göre yapılmaktadır. Bilimsel yöntemler kullanılmak suretiyle, risk primi belirlenmekte ve bu fiyata bazı ek primler ile indirimler uygulanmaktadır.</a:t>
            </a: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endParaRPr lang="tr-TR" sz="2800" b="1" dirty="0" smtClean="0">
              <a:latin typeface="+mn-lt"/>
              <a:cs typeface="Comic Sans MS"/>
            </a:endParaRPr>
          </a:p>
          <a:p>
            <a:pPr marL="457200" indent="-457200" algn="l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Ø"/>
            </a:pPr>
            <a:r>
              <a:rPr lang="tr-TR" sz="2800" b="1" dirty="0" smtClean="0">
                <a:latin typeface="+mn-lt"/>
                <a:cs typeface="Comic Sans MS"/>
              </a:rPr>
              <a:t>Bu gruba örnek olarak; oto sigortaları, konut sigortaları, bireysel sağlık sigortaları, ferdi kaza sigortaları.</a:t>
            </a:r>
          </a:p>
        </p:txBody>
      </p:sp>
    </p:spTree>
    <p:extLst>
      <p:ext uri="{BB962C8B-B14F-4D97-AF65-F5344CB8AC3E}">
        <p14:creationId xmlns:p14="http://schemas.microsoft.com/office/powerpoint/2010/main" val="627583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4304</TotalTime>
  <Words>731</Words>
  <Application>Microsoft Office PowerPoint</Application>
  <PresentationFormat>Ekran Gösterisi (4:3)</PresentationFormat>
  <Paragraphs>133</Paragraphs>
  <Slides>17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Bitişiklik</vt:lpstr>
      <vt:lpstr>SİG 203 TEMEL  SİGORTACILIK  İŞLEMLERİ</vt:lpstr>
      <vt:lpstr>SİGORTA SİSTEMİNİN İŞLEYİŞİ</vt:lpstr>
      <vt:lpstr>PowerPoint Sunusu</vt:lpstr>
      <vt:lpstr>PowerPoint Sunusu</vt:lpstr>
      <vt:lpstr>PowerPoint Sunusu</vt:lpstr>
      <vt:lpstr>PowerPoint Sunusu</vt:lpstr>
      <vt:lpstr>PowerPoint Sunusu</vt:lpstr>
      <vt:lpstr>SİGORTA FİYATLAMASI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uzem</dc:creator>
  <cp:lastModifiedBy>Dilara DEMIREZ</cp:lastModifiedBy>
  <cp:revision>53</cp:revision>
  <dcterms:created xsi:type="dcterms:W3CDTF">2022-10-06T12:47:17Z</dcterms:created>
  <dcterms:modified xsi:type="dcterms:W3CDTF">2024-01-17T11:30:35Z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2022-10-06T00:00:00Z</vt:filetime>
  </property>
  <property fmtid="{D5CDD505-2E9C-101B-9397-08002B2CF9AE}" pid="5" name="Producer">
    <vt:lpwstr>Microsoft® PowerPoint® 2016</vt:lpwstr>
  </property>
</Properties>
</file>