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66" r:id="rId1"/>
  </p:sldMasterIdLst>
  <p:notesMasterIdLst>
    <p:notesMasterId r:id="rId15"/>
  </p:notesMasterIdLst>
  <p:sldIdLst>
    <p:sldId id="701" r:id="rId2"/>
    <p:sldId id="808" r:id="rId3"/>
    <p:sldId id="804" r:id="rId4"/>
    <p:sldId id="809" r:id="rId5"/>
    <p:sldId id="810" r:id="rId6"/>
    <p:sldId id="811" r:id="rId7"/>
    <p:sldId id="812" r:id="rId8"/>
    <p:sldId id="813" r:id="rId9"/>
    <p:sldId id="814" r:id="rId10"/>
    <p:sldId id="815" r:id="rId11"/>
    <p:sldId id="816" r:id="rId12"/>
    <p:sldId id="817" r:id="rId13"/>
    <p:sldId id="818" r:id="rId14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6"/>
  </p:normalViewPr>
  <p:slideViewPr>
    <p:cSldViewPr>
      <p:cViewPr>
        <p:scale>
          <a:sx n="94" d="100"/>
          <a:sy n="94" d="100"/>
        </p:scale>
        <p:origin x="-2124" y="-4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D4227-B58E-497E-A0C9-5750D037DD88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D6AA9-43FF-4195-9DE0-6FFFA60948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2437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C3FE-5D53-42E2-8B05-08A63F85A8EB}" type="datetime1">
              <a:rPr lang="tr-TR" smtClean="0"/>
              <a:t>21.12.2022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Sigorta Branşlarına Ait Temel Bilgiler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E2AE-B1EE-482F-8217-37FF40C949C0}" type="datetime1">
              <a:rPr lang="tr-TR" smtClean="0"/>
              <a:t>21.12.2022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Sigorta Branşlarına Ait Temel Bilgiler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6107-FFD0-425D-B561-3668DF98A25E}" type="datetime1">
              <a:rPr lang="tr-TR" smtClean="0"/>
              <a:t>21.12.2022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Sigorta Branşlarına Ait Temel Bilgiler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C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Sigorta Branşlarına Ait Temel Bilgiler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E74F8-C3FD-47E4-A19B-227AAD5359F8}" type="datetime1">
              <a:rPr lang="tr-TR" smtClean="0"/>
              <a:t>21.12.2022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FF8A-55C1-4F88-8BF5-E61C25334111}" type="datetime1">
              <a:rPr lang="tr-TR" smtClean="0"/>
              <a:t>21.12.2022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Sigorta Branşlarına Ait Temel Bilgiler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02A0-3D23-4189-9CB4-13430DA1E851}" type="datetime1">
              <a:rPr lang="tr-TR" smtClean="0"/>
              <a:t>21.12.2022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Sigorta Branşlarına Ait Temel Bilgiler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266E-1F5B-4CF7-BEF4-6C1395B8C2E2}" type="datetime1">
              <a:rPr lang="tr-TR" smtClean="0"/>
              <a:t>21.12.2022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Sigorta Branşlarına Ait Temel Bilgiler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ADB7F-D4C2-4967-8636-0D0915190151}" type="datetime1">
              <a:rPr lang="tr-TR" smtClean="0"/>
              <a:t>21.12.2022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Sigorta Branşlarına Ait Temel Bilgiler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568B-643D-4799-900F-744B97383659}" type="datetime1">
              <a:rPr lang="tr-TR" smtClean="0"/>
              <a:t>21.12.2022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Sigorta Branşlarına Ait Temel Bilgiler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9CE6-634A-4033-9A80-ADAC36497E52}" type="datetime1">
              <a:rPr lang="tr-TR" smtClean="0"/>
              <a:t>21.12.2022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Sigorta Branşlarına Ait Temel Bilgiler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F7DF-9C18-4B2A-966C-AD79AB25BB94}" type="datetime1">
              <a:rPr lang="tr-TR" smtClean="0"/>
              <a:t>21.12.2022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Sigorta Branşlarına Ait Temel Bilgiler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984B-6623-44DF-B69D-9DDBC2EA419A}" type="datetime1">
              <a:rPr lang="tr-TR" smtClean="0"/>
              <a:t>21.12.2022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Sigorta Branşlarına Ait Temel Bilgiler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s-ES" smtClean="0"/>
              <a:t>Sigorta Branşlarına Ait Temel Bilgiler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FEC60CE-9673-48DA-8AC8-730BE2835F42}" type="datetime1">
              <a:rPr lang="tr-TR" smtClean="0"/>
              <a:t>21.12.2022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ilarademirez@cag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7924800" cy="2593975"/>
          </a:xfrm>
        </p:spPr>
        <p:txBody>
          <a:bodyPr/>
          <a:lstStyle/>
          <a:p>
            <a:r>
              <a:rPr lang="tr-T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SİG 203</a:t>
            </a:r>
            <a:br>
              <a:rPr lang="tr-T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TEMEL  SİGORTACILIK  İŞLEMLERİ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391400" cy="2209800"/>
          </a:xfrm>
        </p:spPr>
        <p:txBody>
          <a:bodyPr>
            <a:normAutofit/>
          </a:bodyPr>
          <a:lstStyle/>
          <a:p>
            <a:pPr algn="r"/>
            <a:r>
              <a:rPr lang="tr-TR" b="1" dirty="0" err="1"/>
              <a:t>Öğr</a:t>
            </a:r>
            <a:r>
              <a:rPr lang="tr-TR" b="1" dirty="0"/>
              <a:t>. Gör. Dilara </a:t>
            </a:r>
            <a:r>
              <a:rPr lang="tr-TR" b="1" dirty="0" err="1"/>
              <a:t>Demirez</a:t>
            </a:r>
            <a:endParaRPr lang="tr-TR" b="1" dirty="0"/>
          </a:p>
          <a:p>
            <a:pPr algn="r"/>
            <a:r>
              <a:rPr lang="tr-TR" dirty="0">
                <a:hlinkClick r:id="rId2"/>
              </a:rPr>
              <a:t>dilarademirez@cag.edu.tr</a:t>
            </a:r>
            <a:endParaRPr lang="tr-TR" dirty="0"/>
          </a:p>
          <a:p>
            <a:pPr algn="r"/>
            <a:r>
              <a:rPr lang="tr-TR" dirty="0"/>
              <a:t>Ders notları sistemden indirilebilir.</a:t>
            </a:r>
          </a:p>
          <a:p>
            <a:pPr algn="r"/>
            <a:r>
              <a:rPr lang="tr-TR" sz="1800" dirty="0"/>
              <a:t>Ödev %10</a:t>
            </a:r>
          </a:p>
          <a:p>
            <a:pPr algn="r"/>
            <a:r>
              <a:rPr lang="tr-TR" sz="1800" dirty="0"/>
              <a:t>Vize %40</a:t>
            </a:r>
          </a:p>
          <a:p>
            <a:pPr algn="r"/>
            <a:r>
              <a:rPr lang="tr-TR" sz="1800" dirty="0"/>
              <a:t>Final %50</a:t>
            </a:r>
          </a:p>
        </p:txBody>
      </p:sp>
    </p:spTree>
    <p:extLst>
      <p:ext uri="{BB962C8B-B14F-4D97-AF65-F5344CB8AC3E}">
        <p14:creationId xmlns:p14="http://schemas.microsoft.com/office/powerpoint/2010/main" val="2470724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Sigorta Branşlarına Ait Temel Bilgiler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4321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ÜLKEMİZDEKİ SİGORTA BRANŞLARI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MAL SİGORTALARI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just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Mal varlığı değerlerinin oluşturduğu sigortalardır. Bir kişi veya kuruluşun mal varlığını tehdit eden rizikoların sonuçlarına karşı yapılır.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just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Bu sigortanın amacı, </a:t>
            </a:r>
            <a:r>
              <a:rPr lang="tr-TR" sz="2800" b="1" dirty="0" smtClean="0">
                <a:latin typeface="+mn-lt"/>
                <a:cs typeface="Comic Sans MS"/>
              </a:rPr>
              <a:t>sigorta ettirenin uğradığı zararı tazmin etmektir. Bu nedenle, mal sigortalarına tazminat sigortaları da denmektedir.</a:t>
            </a:r>
          </a:p>
        </p:txBody>
      </p:sp>
    </p:spTree>
    <p:extLst>
      <p:ext uri="{BB962C8B-B14F-4D97-AF65-F5344CB8AC3E}">
        <p14:creationId xmlns:p14="http://schemas.microsoft.com/office/powerpoint/2010/main" val="1201430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Sigorta Branşlarına Ait Temel Bilgiler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56137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ÜLKEMİZDEKİ SİGORTA BRANŞLARI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CAN 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SİGORTALARI</a:t>
            </a: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just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İnsan hayatına yönelik rizikoları teminat altına alan sigortalara 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can sigortaları </a:t>
            </a:r>
            <a:r>
              <a:rPr lang="tr-TR" sz="2800" b="1" dirty="0" smtClean="0">
                <a:latin typeface="+mn-lt"/>
                <a:cs typeface="Comic Sans MS"/>
              </a:rPr>
              <a:t>denir. </a:t>
            </a:r>
          </a:p>
          <a:p>
            <a:pPr marL="457200" indent="-457200" algn="just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Can sigortaları insanları, ölüm, sakatlık, hastalanma, yaşlanma, kaza geçirme gibi tehlikelere karşı teminat altına alır. </a:t>
            </a:r>
          </a:p>
          <a:p>
            <a:pPr marL="457200" indent="-457200" algn="just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Can sigortaları 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ferdi kaza sigortası, sağlık sigortası ve hayat sigortaları</a:t>
            </a:r>
            <a:r>
              <a:rPr lang="tr-TR" sz="2800" b="1" dirty="0" smtClean="0">
                <a:latin typeface="+mn-lt"/>
                <a:cs typeface="Comic Sans MS"/>
              </a:rPr>
              <a:t>ndan oluşur.</a:t>
            </a:r>
          </a:p>
          <a:p>
            <a:pPr marL="457200" indent="-457200" algn="just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Örneğin can sigortaları kapsamında yer alan hayat sigortaları, sigorta konusu insan hayatı olan, genellikle uzun vadeli sigortalardır.</a:t>
            </a:r>
            <a:endParaRPr lang="tr-TR" sz="2800" b="1" dirty="0" smtClean="0"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96641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Sigorta Branşlarına Ait Temel Bilgiler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51828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ÜLKEMİZDEKİ SİGORTA BRANŞLARI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SORUMLULUK SİGORTALARI</a:t>
            </a: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just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Gerçek veya tüzel kişi sigortalının sorumluluğu dâhilindeki eylem ve fiillerden veya kazalardan dolayı üçüncü şahısların mallarında ve canlarında meydana gelen zararları tazmin eden sigortalardır.</a:t>
            </a:r>
          </a:p>
          <a:p>
            <a:pPr marL="457200" indent="-457200" algn="just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just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Bu sigortalar ile sigortalının sorumluluğu sonucu ortaya çıkan tazminat ödeme borcu sigortacıya geçmekte ve sigortalı tazminat ödeme borcundan kurtulmaktadır.</a:t>
            </a:r>
          </a:p>
        </p:txBody>
      </p:sp>
    </p:spTree>
    <p:extLst>
      <p:ext uri="{BB962C8B-B14F-4D97-AF65-F5344CB8AC3E}">
        <p14:creationId xmlns:p14="http://schemas.microsoft.com/office/powerpoint/2010/main" val="207001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Sigorta Branşlarına Ait Temel Bilgiler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56137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ÜLKEMİZDEKİ SİGORTA BRANŞLARI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SORUMLULUK SİGORTALARI</a:t>
            </a: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just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Bu sigortada, sigortalının kusurlu hareketinden doğan sorumluluğu poliçede belirten limit dahilinde karşılanmaktadır.</a:t>
            </a:r>
          </a:p>
          <a:p>
            <a:pPr marL="457200" indent="-457200" algn="just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Kamu menfaati düşünülerek bazı sorumluluk sigortalarının yaptırılması zorunlu hale getirilmiştir.</a:t>
            </a:r>
          </a:p>
          <a:p>
            <a:pPr marL="457200" indent="-457200" algn="just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Hukuki Sorumluluk Sigortaları, Motorlu Taşıt Üçüncü Şahıs Mali Sorumluluk Sigortası ve Tehlikeli Maddeler Sorumluluk Sigortası</a:t>
            </a:r>
            <a:r>
              <a:rPr lang="tr-TR" sz="2800" b="1" dirty="0" smtClean="0">
                <a:latin typeface="+mn-lt"/>
                <a:cs typeface="Comic Sans MS"/>
              </a:rPr>
              <a:t> bu tür sigortalara örnek olarak verilebilir.</a:t>
            </a:r>
          </a:p>
        </p:txBody>
      </p:sp>
    </p:spTree>
    <p:extLst>
      <p:ext uri="{BB962C8B-B14F-4D97-AF65-F5344CB8AC3E}">
        <p14:creationId xmlns:p14="http://schemas.microsoft.com/office/powerpoint/2010/main" val="3235795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0" y="2390928"/>
            <a:ext cx="7321550" cy="16754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tr-TR" sz="5400" dirty="0" smtClean="0">
                <a:solidFill>
                  <a:srgbClr val="C00000"/>
                </a:solidFill>
                <a:latin typeface="+mn-lt"/>
              </a:rPr>
              <a:t>SİGORTA BRANŞLARINA AİT TEMEL BİLGİLER</a:t>
            </a:r>
            <a:endParaRPr sz="5400" dirty="0">
              <a:latin typeface="+mn-l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7015410" y="3477260"/>
            <a:ext cx="3510281" cy="365760"/>
          </a:xfrm>
        </p:spPr>
        <p:txBody>
          <a:bodyPr/>
          <a:lstStyle/>
          <a:p>
            <a:r>
              <a:rPr lang="es-ES" smtClean="0"/>
              <a:t>Sigorta Branşlarına Ait Temel Bilgiler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7900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Sigorta Branşlarına Ait Temel Bilgiler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60446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SİGORTA SINIFLANDIRMALARINDA TEMEL AYRIM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just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Sigorta, farklı bakış açıları ile çeşitli açılardan sınıflandırılabilmektedir. Bu kapsamda, 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Özel</a:t>
            </a:r>
            <a:r>
              <a:rPr lang="tr-TR" sz="2800" b="1" dirty="0" smtClean="0">
                <a:latin typeface="+mn-lt"/>
                <a:cs typeface="Comic Sans MS"/>
              </a:rPr>
              <a:t> 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Sigorta</a:t>
            </a:r>
            <a:r>
              <a:rPr lang="tr-TR" sz="2800" b="1" dirty="0" smtClean="0">
                <a:latin typeface="+mn-lt"/>
                <a:cs typeface="Comic Sans MS"/>
              </a:rPr>
              <a:t> ve 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Sosyal Sigorta </a:t>
            </a:r>
            <a:r>
              <a:rPr lang="tr-TR" sz="2800" b="1" dirty="0" smtClean="0">
                <a:latin typeface="+mn-lt"/>
                <a:cs typeface="Comic Sans MS"/>
              </a:rPr>
              <a:t>en temel ayrımlardandır.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just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Sosyal sigorta</a:t>
            </a:r>
            <a:r>
              <a:rPr lang="tr-TR" sz="2800" b="1" dirty="0" smtClean="0">
                <a:latin typeface="+mn-lt"/>
                <a:cs typeface="Comic Sans MS"/>
              </a:rPr>
              <a:t>, toplumun karşılaştığı birtakım temel risklere karşı güvence sağlanabilmesi amacıyla, devlet desteği ile uygulamaya konulan sigorta türüdür. Diğer taraftan, 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özel</a:t>
            </a:r>
            <a:r>
              <a:rPr lang="tr-TR" sz="2800" b="1" dirty="0">
                <a:solidFill>
                  <a:srgbClr val="FF0000"/>
                </a:solidFill>
                <a:latin typeface="+mn-lt"/>
                <a:cs typeface="Comic Sans MS"/>
              </a:rPr>
              <a:t> 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sigorta </a:t>
            </a:r>
            <a:r>
              <a:rPr lang="tr-TR" sz="2800" b="1" dirty="0" smtClean="0">
                <a:latin typeface="+mn-lt"/>
                <a:cs typeface="Comic Sans MS"/>
              </a:rPr>
              <a:t>gerçek ya da tüzel kişilerin sahip olduğu riskleri transfer etmek için, ihtiyari ya da zorunlu olarak alınan sigortadır.</a:t>
            </a:r>
          </a:p>
        </p:txBody>
      </p:sp>
    </p:spTree>
    <p:extLst>
      <p:ext uri="{BB962C8B-B14F-4D97-AF65-F5344CB8AC3E}">
        <p14:creationId xmlns:p14="http://schemas.microsoft.com/office/powerpoint/2010/main" val="2975100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Sigorta Branşlarına Ait Temel Bilgiler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56137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SİGORTA SINIFLANDIRMALARINDA GENEL AYRIM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just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Sigortanın sınıflandırılmasında yaygın olarak kullanılan bir diğer ayrım ise, aşağıdaki üçlü sınıflandırmadır: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Mal Sigortaları </a:t>
            </a:r>
            <a:r>
              <a:rPr lang="tr-TR" sz="2800" b="1" dirty="0" smtClean="0">
                <a:latin typeface="+mn-lt"/>
                <a:cs typeface="Comic Sans MS"/>
              </a:rPr>
              <a:t>(yangın, hırsızlık, deprem vb.)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Can Sigortaları </a:t>
            </a:r>
            <a:r>
              <a:rPr lang="tr-TR" sz="2800" b="1" dirty="0" smtClean="0">
                <a:latin typeface="+mn-lt"/>
                <a:cs typeface="Comic Sans MS"/>
              </a:rPr>
              <a:t>(hayat, ferdi kaza)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Sorumluluk Sigortaları </a:t>
            </a:r>
            <a:r>
              <a:rPr lang="tr-TR" sz="2800" b="1" dirty="0" smtClean="0">
                <a:latin typeface="+mn-lt"/>
                <a:cs typeface="Comic Sans MS"/>
              </a:rPr>
              <a:t>(üçüncü kişiler mali sorumluluk, mesleki sorumluluk)</a:t>
            </a:r>
          </a:p>
        </p:txBody>
      </p:sp>
    </p:spTree>
    <p:extLst>
      <p:ext uri="{BB962C8B-B14F-4D97-AF65-F5344CB8AC3E}">
        <p14:creationId xmlns:p14="http://schemas.microsoft.com/office/powerpoint/2010/main" val="3044546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Sigorta Branşlarına Ait Temel Bilgiler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56137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ÜLKEMİZDEKİ SİGORTA BRANŞLARI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Yangın,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Nakliyat,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Kaza,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Karayolları Mali Sorumluluk,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Ferdi Kaza,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Tarım,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Sağlık,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Hukuksal Koruma,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Kredi,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Hayat,</a:t>
            </a:r>
          </a:p>
        </p:txBody>
      </p:sp>
    </p:spTree>
    <p:extLst>
      <p:ext uri="{BB962C8B-B14F-4D97-AF65-F5344CB8AC3E}">
        <p14:creationId xmlns:p14="http://schemas.microsoft.com/office/powerpoint/2010/main" val="3508657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Sigorta Branşlarına Ait Temel Bilgiler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4321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Zorunlu Deprem,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Muhtelif Mali Zararlar ve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Destek sigortaları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tr-TR" sz="2800" b="1" dirty="0" smtClean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latin typeface="+mn-lt"/>
                <a:cs typeface="Comic Sans MS"/>
              </a:rPr>
              <a:t>adı altında 14 sigorta branşı halinde ele alınan sigorta sözleşmeleri, 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“Sigorta Branşlarına İlişkin Tebliğ”</a:t>
            </a:r>
            <a:r>
              <a:rPr lang="tr-TR" sz="2800" b="1" dirty="0" smtClean="0">
                <a:latin typeface="+mn-lt"/>
                <a:cs typeface="Comic Sans MS"/>
              </a:rPr>
              <a:t> ile,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“Hayat Dışı Sigorta Grubu” </a:t>
            </a:r>
            <a:r>
              <a:rPr lang="tr-TR" sz="2800" b="1" dirty="0" smtClean="0">
                <a:latin typeface="+mn-lt"/>
                <a:cs typeface="Comic Sans MS"/>
              </a:rPr>
              <a:t>ve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“Hayat Sigorta Grubu</a:t>
            </a:r>
            <a:r>
              <a:rPr lang="tr-TR" sz="2800" b="1" dirty="0" smtClean="0">
                <a:latin typeface="+mn-lt"/>
                <a:cs typeface="Comic Sans MS"/>
              </a:rPr>
              <a:t>” olarak iki ana sigorta grubu altında toplanmıştır.</a:t>
            </a:r>
          </a:p>
        </p:txBody>
      </p:sp>
    </p:spTree>
    <p:extLst>
      <p:ext uri="{BB962C8B-B14F-4D97-AF65-F5344CB8AC3E}">
        <p14:creationId xmlns:p14="http://schemas.microsoft.com/office/powerpoint/2010/main" val="1796621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Sigorta Branşlarına Ait Temel Bilgiler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60446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Hayat Dışı Grubu 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dirty="0" smtClean="0">
                <a:latin typeface="+mn-lt"/>
                <a:cs typeface="Comic Sans MS"/>
              </a:rPr>
              <a:t>(</a:t>
            </a:r>
            <a:r>
              <a:rPr lang="tr-TR" sz="2800" dirty="0">
                <a:latin typeface="+mn-lt"/>
                <a:cs typeface="Comic Sans MS"/>
              </a:rPr>
              <a:t>2007/1 sayılı Sigorta Branşlarına İlişkin Tebliğ </a:t>
            </a:r>
            <a:r>
              <a:rPr lang="tr-TR" sz="2800" dirty="0" smtClean="0">
                <a:latin typeface="+mn-lt"/>
                <a:cs typeface="Comic Sans MS"/>
              </a:rPr>
              <a:t>)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Kaza/ Hastalık/ Sağlık 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Kara/ Raylı/ Hava Araçları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Nakliyat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Yangın ve Doğal Afetler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Genel Zararlar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Kara/ Hava/ Su Araçları Sorumluluk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Genel Sorumluluk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Kredi 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Emniyeti </a:t>
            </a:r>
            <a:r>
              <a:rPr lang="tr-TR" sz="2800" b="1" dirty="0" err="1" smtClean="0">
                <a:latin typeface="+mn-lt"/>
                <a:cs typeface="Comic Sans MS"/>
              </a:rPr>
              <a:t>Suistimal</a:t>
            </a:r>
            <a:r>
              <a:rPr lang="tr-TR" sz="2800" b="1" dirty="0" smtClean="0">
                <a:latin typeface="+mn-lt"/>
                <a:cs typeface="Comic Sans MS"/>
              </a:rPr>
              <a:t> 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Finansal Kayıplar 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Hukuksal Koruma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Destek</a:t>
            </a:r>
          </a:p>
        </p:txBody>
      </p:sp>
    </p:spTree>
    <p:extLst>
      <p:ext uri="{BB962C8B-B14F-4D97-AF65-F5344CB8AC3E}">
        <p14:creationId xmlns:p14="http://schemas.microsoft.com/office/powerpoint/2010/main" val="4239563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Sigorta Branşlarına Ait Temel Bilgiler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51828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Hayat Grubu 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dirty="0" smtClean="0">
                <a:latin typeface="+mn-lt"/>
                <a:cs typeface="Comic Sans MS"/>
              </a:rPr>
              <a:t>(</a:t>
            </a:r>
            <a:r>
              <a:rPr lang="tr-TR" sz="2800" dirty="0">
                <a:latin typeface="+mn-lt"/>
                <a:cs typeface="Comic Sans MS"/>
              </a:rPr>
              <a:t>2007/1 sayılı Sigorta Branşlarına İlişkin Tebliğ </a:t>
            </a:r>
            <a:r>
              <a:rPr lang="tr-TR" sz="2800" dirty="0" smtClean="0">
                <a:latin typeface="+mn-lt"/>
                <a:cs typeface="Comic Sans MS"/>
              </a:rPr>
              <a:t>)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Hayat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Evlilik Sigortası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Doğum Sigortası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Yatırım Fonlu Sigortalar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Sermaye İtfa Sigortası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Fonların Yönetimi İşlemi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Kaza/ Hastalık/Sağlık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err="1" smtClean="0">
                <a:latin typeface="+mn-lt"/>
                <a:cs typeface="Comic Sans MS"/>
              </a:rPr>
              <a:t>Tontin</a:t>
            </a:r>
            <a:r>
              <a:rPr lang="tr-TR" sz="2800" b="1" dirty="0" smtClean="0">
                <a:latin typeface="+mn-lt"/>
                <a:cs typeface="Comic Sans MS"/>
              </a:rPr>
              <a:t> Sigortası</a:t>
            </a:r>
          </a:p>
        </p:txBody>
      </p:sp>
    </p:spTree>
    <p:extLst>
      <p:ext uri="{BB962C8B-B14F-4D97-AF65-F5344CB8AC3E}">
        <p14:creationId xmlns:p14="http://schemas.microsoft.com/office/powerpoint/2010/main" val="1717037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Sigorta Branşlarına Ait Temel Bilgiler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56137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ÜLKEMİZDEKİ SİGORTA BRANŞLARI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MAL SİGORTALARI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just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Mal sigortasının konusu</a:t>
            </a:r>
            <a:r>
              <a:rPr lang="tr-TR" sz="2800" b="1" dirty="0" smtClean="0">
                <a:latin typeface="+mn-lt"/>
                <a:cs typeface="Comic Sans MS"/>
              </a:rPr>
              <a:t>, değeri para ile ölçülebilen ve önceden belirlenebilen her türlü mal, hak ve alacaklardır. </a:t>
            </a:r>
          </a:p>
          <a:p>
            <a:pPr marL="457200" indent="-457200" algn="just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Mal sigortalarında temel kural</a:t>
            </a:r>
            <a:r>
              <a:rPr lang="tr-TR" sz="2800" b="1" dirty="0" smtClean="0">
                <a:latin typeface="+mn-lt"/>
                <a:cs typeface="Comic Sans MS"/>
              </a:rPr>
              <a:t>, sigortaya konu olan malın değerinin sigorta değerine eşit olmasıdır. Aksine durumda aşkın ve eksik sigorta hükümleri uygulanır.</a:t>
            </a:r>
          </a:p>
          <a:p>
            <a:pPr marL="457200" indent="-457200" algn="just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Örnek olarak</a:t>
            </a:r>
            <a:r>
              <a:rPr lang="tr-TR" sz="2800" b="1" dirty="0" smtClean="0">
                <a:latin typeface="+mn-lt"/>
                <a:cs typeface="Comic Sans MS"/>
              </a:rPr>
              <a:t>, yangın, kaza, nakliyat, mühendislik ve tarım sigortaları gibi muhtelif alt branşlarda gruplandırılabilir.</a:t>
            </a:r>
          </a:p>
        </p:txBody>
      </p:sp>
    </p:spTree>
    <p:extLst>
      <p:ext uri="{BB962C8B-B14F-4D97-AF65-F5344CB8AC3E}">
        <p14:creationId xmlns:p14="http://schemas.microsoft.com/office/powerpoint/2010/main" val="2341607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4352</TotalTime>
  <Words>666</Words>
  <Application>Microsoft Office PowerPoint</Application>
  <PresentationFormat>Ekran Gösterisi (4:3)</PresentationFormat>
  <Paragraphs>137</Paragraphs>
  <Slides>13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Bitişiklik</vt:lpstr>
      <vt:lpstr>SİG 203 TEMEL  SİGORTACILIK  İŞLEMLERİ</vt:lpstr>
      <vt:lpstr>SİGORTA BRANŞLARINA AİT TEMEL BİLGİLER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uzem</dc:creator>
  <cp:lastModifiedBy>Dilara DEMIREZ</cp:lastModifiedBy>
  <cp:revision>57</cp:revision>
  <dcterms:created xsi:type="dcterms:W3CDTF">2022-10-06T12:47:17Z</dcterms:created>
  <dcterms:modified xsi:type="dcterms:W3CDTF">2022-12-21T07:19:05Z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2022-10-06T00:00:00Z</vt:filetime>
  </property>
  <property fmtid="{D5CDD505-2E9C-101B-9397-08002B2CF9AE}" pid="5" name="Producer">
    <vt:lpwstr>Microsoft® PowerPoint® 2016</vt:lpwstr>
  </property>
</Properties>
</file>