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82" r:id="rId6"/>
    <p:sldId id="283" r:id="rId7"/>
    <p:sldId id="260" r:id="rId8"/>
    <p:sldId id="261" r:id="rId9"/>
    <p:sldId id="262" r:id="rId10"/>
    <p:sldId id="284" r:id="rId11"/>
    <p:sldId id="264" r:id="rId12"/>
    <p:sldId id="265" r:id="rId13"/>
    <p:sldId id="266" r:id="rId14"/>
    <p:sldId id="267" r:id="rId15"/>
    <p:sldId id="268" r:id="rId16"/>
    <p:sldId id="269" r:id="rId17"/>
    <p:sldId id="270" r:id="rId18"/>
    <p:sldId id="271" r:id="rId19"/>
    <p:sldId id="272" r:id="rId20"/>
    <p:sldId id="273" r:id="rId21"/>
    <p:sldId id="274" r:id="rId22"/>
    <p:sldId id="285" r:id="rId23"/>
    <p:sldId id="286" r:id="rId24"/>
    <p:sldId id="28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2.10.2023</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pPr/>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899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6755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778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869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763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125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95695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2.10.2023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3814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61720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pPr/>
              <a:t>2.10.2023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996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pPr/>
              <a:t>2.10.2023</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030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pPr/>
              <a:t>2.10.2023</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pPr/>
              <a:t>‹#›</a:t>
            </a:fld>
            <a:endParaRPr lang="tr-TR"/>
          </a:p>
        </p:txBody>
      </p:sp>
    </p:spTree>
    <p:extLst>
      <p:ext uri="{BB962C8B-B14F-4D97-AF65-F5344CB8AC3E}">
        <p14:creationId xmlns:p14="http://schemas.microsoft.com/office/powerpoint/2010/main" val="332080795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2132856"/>
            <a:ext cx="7406640" cy="1196894"/>
          </a:xfrm>
        </p:spPr>
        <p:txBody>
          <a:bodyPr>
            <a:normAutofit fontScale="90000"/>
          </a:bodyPr>
          <a:lstStyle/>
          <a:p>
            <a:pPr algn="ctr"/>
            <a:r>
              <a:rPr lang="tr-TR" dirty="0" smtClean="0">
                <a:latin typeface="Algerian" panose="04020705040A02060702" pitchFamily="82" charset="0"/>
              </a:rPr>
              <a:t>ERGONOMİ</a:t>
            </a:r>
            <a:r>
              <a:rPr lang="tr-TR" dirty="0">
                <a:latin typeface="Algerian" panose="04020705040A02060702" pitchFamily="82" charset="0"/>
              </a:rPr>
              <a:t/>
            </a:r>
            <a:br>
              <a:rPr lang="tr-TR" dirty="0">
                <a:latin typeface="Algerian" panose="04020705040A02060702" pitchFamily="82" charset="0"/>
              </a:rPr>
            </a:br>
            <a:r>
              <a:rPr lang="tr-TR" dirty="0" smtClean="0">
                <a:latin typeface="Algerian" panose="04020705040A02060702" pitchFamily="82" charset="0"/>
              </a:rPr>
              <a:t>temel kavramlar</a:t>
            </a:r>
            <a:endParaRPr lang="tr-TR" dirty="0">
              <a:latin typeface="Algerian" panose="04020705040A02060702" pitchFamily="82" charset="0"/>
            </a:endParaRPr>
          </a:p>
        </p:txBody>
      </p:sp>
      <p:sp>
        <p:nvSpPr>
          <p:cNvPr id="3" name="Alt Başlık 2"/>
          <p:cNvSpPr>
            <a:spLocks noGrp="1"/>
          </p:cNvSpPr>
          <p:nvPr>
            <p:ph type="subTitle" idx="1"/>
          </p:nvPr>
        </p:nvSpPr>
        <p:spPr>
          <a:xfrm>
            <a:off x="5812904" y="4941168"/>
            <a:ext cx="3331096" cy="1080120"/>
          </a:xfrm>
        </p:spPr>
        <p:txBody>
          <a:bodyPr>
            <a:normAutofit/>
          </a:bodyPr>
          <a:lstStyle/>
          <a:p>
            <a:pPr algn="just"/>
            <a:r>
              <a:rPr lang="tr-TR" sz="1800" b="1" cap="none" dirty="0" err="1" smtClean="0"/>
              <a:t>Öğr</a:t>
            </a:r>
            <a:r>
              <a:rPr lang="tr-TR" sz="1800" b="1" cap="none" dirty="0" smtClean="0"/>
              <a:t>. Gör. Şeyda ÇAVMAK</a:t>
            </a:r>
          </a:p>
          <a:p>
            <a:pPr algn="just"/>
            <a:r>
              <a:rPr lang="tr-TR" sz="1800" b="1" cap="none" dirty="0" smtClean="0"/>
              <a:t>seydacavmak@cag.edu.tr</a:t>
            </a:r>
            <a:endParaRPr lang="tr-TR" sz="1800" b="1" cap="none" dirty="0"/>
          </a:p>
        </p:txBody>
      </p:sp>
    </p:spTree>
    <p:extLst>
      <p:ext uri="{BB962C8B-B14F-4D97-AF65-F5344CB8AC3E}">
        <p14:creationId xmlns:p14="http://schemas.microsoft.com/office/powerpoint/2010/main" val="561354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1124744"/>
            <a:ext cx="8352927" cy="729011"/>
          </a:xfrm>
        </p:spPr>
        <p:txBody>
          <a:bodyPr>
            <a:noAutofit/>
          </a:bodyPr>
          <a:lstStyle/>
          <a:p>
            <a:pPr algn="just"/>
            <a:r>
              <a:rPr lang="tr-TR" sz="2000" cap="none" dirty="0" err="1" smtClean="0">
                <a:latin typeface="Times New Roman" panose="02020603050405020304" pitchFamily="18" charset="0"/>
                <a:cs typeface="Times New Roman" panose="02020603050405020304" pitchFamily="18" charset="0"/>
              </a:rPr>
              <a:t>IEA’ya</a:t>
            </a:r>
            <a:r>
              <a:rPr lang="tr-TR" sz="2000" cap="none" dirty="0" smtClean="0">
                <a:latin typeface="Times New Roman" panose="02020603050405020304" pitchFamily="18" charset="0"/>
                <a:cs typeface="Times New Roman" panose="02020603050405020304" pitchFamily="18" charset="0"/>
              </a:rPr>
              <a:t> Göre Günümüzün “Ergonomi Bileşenleri” Şu Şekilde Açıklanmaktadır</a:t>
            </a:r>
            <a:r>
              <a:rPr lang="tr-TR" sz="3600" dirty="0" smtClean="0"/>
              <a:t>:</a:t>
            </a:r>
            <a:endParaRPr lang="tr-TR" sz="3600" dirty="0"/>
          </a:p>
        </p:txBody>
      </p:sp>
      <p:sp>
        <p:nvSpPr>
          <p:cNvPr id="3" name="İçerik Yer Tutucusu 2"/>
          <p:cNvSpPr>
            <a:spLocks noGrp="1"/>
          </p:cNvSpPr>
          <p:nvPr>
            <p:ph idx="1"/>
          </p:nvPr>
        </p:nvSpPr>
        <p:spPr>
          <a:xfrm>
            <a:off x="107504" y="2015733"/>
            <a:ext cx="9036495" cy="3933547"/>
          </a:xfrm>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Fiziksel Ergonomi: </a:t>
            </a:r>
            <a:r>
              <a:rPr lang="tr-TR" dirty="0">
                <a:latin typeface="Times New Roman" panose="02020603050405020304" pitchFamily="18" charset="0"/>
                <a:cs typeface="Times New Roman" panose="02020603050405020304" pitchFamily="18" charset="0"/>
              </a:rPr>
              <a:t>İnsanın anatomik ve bazı fiziksel aktiviteleriyle ilgili olarak </a:t>
            </a:r>
            <a:r>
              <a:rPr lang="tr-TR" dirty="0" err="1">
                <a:latin typeface="Times New Roman" panose="02020603050405020304" pitchFamily="18" charset="0"/>
                <a:cs typeface="Times New Roman" panose="02020603050405020304" pitchFamily="18" charset="0"/>
              </a:rPr>
              <a:t>antropometrik</a:t>
            </a:r>
            <a:r>
              <a:rPr lang="tr-TR" dirty="0">
                <a:latin typeface="Times New Roman" panose="02020603050405020304" pitchFamily="18" charset="0"/>
                <a:cs typeface="Times New Roman" panose="02020603050405020304" pitchFamily="18" charset="0"/>
              </a:rPr>
              <a:t>, fizyolojik ve biyomekanik özellikleri ile ilgilenir. </a:t>
            </a:r>
          </a:p>
          <a:p>
            <a:pPr algn="just"/>
            <a:r>
              <a:rPr lang="tr-TR" b="1" dirty="0" smtClean="0">
                <a:latin typeface="Times New Roman" panose="02020603050405020304" pitchFamily="18" charset="0"/>
                <a:cs typeface="Times New Roman" panose="02020603050405020304" pitchFamily="18" charset="0"/>
              </a:rPr>
              <a:t>Bilişsel </a:t>
            </a:r>
            <a:r>
              <a:rPr lang="tr-TR" b="1" dirty="0">
                <a:latin typeface="Times New Roman" panose="02020603050405020304" pitchFamily="18" charset="0"/>
                <a:cs typeface="Times New Roman" panose="02020603050405020304" pitchFamily="18" charset="0"/>
              </a:rPr>
              <a:t>Ergonomi: </a:t>
            </a:r>
            <a:r>
              <a:rPr lang="tr-TR" dirty="0">
                <a:latin typeface="Times New Roman" panose="02020603050405020304" pitchFamily="18" charset="0"/>
                <a:cs typeface="Times New Roman" panose="02020603050405020304" pitchFamily="18" charset="0"/>
              </a:rPr>
              <a:t>Sistemi, insan ile diğer unsurları arasındaki etkileşimleri etkileyen; algı, hafıza, muhakeme ve motor yanıtı gibi zihinsel süreçleriyle ilgilenir. Ayrıca zihinsel iş yükü, karar verme, nitelikli performans, </a:t>
            </a:r>
            <a:r>
              <a:rPr lang="tr-TR" dirty="0" smtClean="0">
                <a:latin typeface="Times New Roman" panose="02020603050405020304" pitchFamily="18" charset="0"/>
                <a:cs typeface="Times New Roman" panose="02020603050405020304" pitchFamily="18" charset="0"/>
              </a:rPr>
              <a:t>insan bilgisayar </a:t>
            </a:r>
            <a:r>
              <a:rPr lang="tr-TR" dirty="0">
                <a:latin typeface="Times New Roman" panose="02020603050405020304" pitchFamily="18" charset="0"/>
                <a:cs typeface="Times New Roman" panose="02020603050405020304" pitchFamily="18" charset="0"/>
              </a:rPr>
              <a:t>etkileşimi, insan-güvenilirlik, iş stresi ve bu insan-sistem ile ilgili olarak eğitim, insan-bilgisayar etkileşimi tasarımı gibi konuları içerir. </a:t>
            </a:r>
          </a:p>
          <a:p>
            <a:pPr algn="just"/>
            <a:r>
              <a:rPr lang="tr-TR" b="1" dirty="0" smtClean="0">
                <a:latin typeface="Times New Roman" panose="02020603050405020304" pitchFamily="18" charset="0"/>
                <a:cs typeface="Times New Roman" panose="02020603050405020304" pitchFamily="18" charset="0"/>
              </a:rPr>
              <a:t>Örgütsel </a:t>
            </a:r>
            <a:r>
              <a:rPr lang="tr-TR" b="1" dirty="0">
                <a:latin typeface="Times New Roman" panose="02020603050405020304" pitchFamily="18" charset="0"/>
                <a:cs typeface="Times New Roman" panose="02020603050405020304" pitchFamily="18" charset="0"/>
              </a:rPr>
              <a:t>Ergonomi: </a:t>
            </a:r>
            <a:r>
              <a:rPr lang="tr-TR" dirty="0">
                <a:latin typeface="Times New Roman" panose="02020603050405020304" pitchFamily="18" charset="0"/>
                <a:cs typeface="Times New Roman" panose="02020603050405020304" pitchFamily="18" charset="0"/>
              </a:rPr>
              <a:t>Örgütsel yapılar, politikalar ve süreçlerle ilgilenir. Ayrıca iletişim, ekip çalışma sürelerinin kaynak yönetimi, iş tasarımı da dâhil olmak üzere; </a:t>
            </a:r>
            <a:r>
              <a:rPr lang="tr-TR" dirty="0" err="1">
                <a:latin typeface="Times New Roman" panose="02020603050405020304" pitchFamily="18" charset="0"/>
                <a:cs typeface="Times New Roman" panose="02020603050405020304" pitchFamily="18" charset="0"/>
              </a:rPr>
              <a:t>sosyo</a:t>
            </a:r>
            <a:r>
              <a:rPr lang="tr-TR" dirty="0">
                <a:latin typeface="Times New Roman" panose="02020603050405020304" pitchFamily="18" charset="0"/>
                <a:cs typeface="Times New Roman" panose="02020603050405020304" pitchFamily="18" charset="0"/>
              </a:rPr>
              <a:t>-teknik sistemler, optimizasyon ile ilgili ekip çalışması, katılımcı tasarım, toplumsal Ergonomi, kooperatif iş, yeni çalışma programları, sanal örgütler, tele-çalışma ve kalite yönetimi gibi konularla ilgilenir</a:t>
            </a:r>
          </a:p>
        </p:txBody>
      </p:sp>
    </p:spTree>
    <p:extLst>
      <p:ext uri="{BB962C8B-B14F-4D97-AF65-F5344CB8AC3E}">
        <p14:creationId xmlns:p14="http://schemas.microsoft.com/office/powerpoint/2010/main" val="3757097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015733"/>
            <a:ext cx="8892479" cy="4005555"/>
          </a:xfrm>
        </p:spPr>
        <p:txBody>
          <a:bodyPr>
            <a:normAutofit fontScale="92500" lnSpcReduction="20000"/>
          </a:bodyPr>
          <a:lstStyle/>
          <a:p>
            <a:r>
              <a:rPr lang="tr-TR" u="sng" dirty="0"/>
              <a:t>Diğer Ergonomi toplulukları tarafından listelenen, Ergonominin en önemli konuları ise </a:t>
            </a:r>
            <a:r>
              <a:rPr lang="tr-TR" u="sng" dirty="0" smtClean="0"/>
              <a:t>şunlardır</a:t>
            </a:r>
            <a:r>
              <a:rPr lang="tr-TR" dirty="0" smtClean="0"/>
              <a:t>:</a:t>
            </a:r>
          </a:p>
          <a:p>
            <a:r>
              <a:rPr lang="tr-TR" dirty="0"/>
              <a:t>İş organizasyonu ve tasarımını değiştirecek yöntem bilimi, </a:t>
            </a:r>
            <a:endParaRPr lang="tr-TR" dirty="0" smtClean="0"/>
          </a:p>
          <a:p>
            <a:r>
              <a:rPr lang="tr-TR" dirty="0" smtClean="0"/>
              <a:t>İş </a:t>
            </a:r>
            <a:r>
              <a:rPr lang="tr-TR" dirty="0"/>
              <a:t>ile ilgili kas-iskelet sitemi rahatsızlıkları, </a:t>
            </a:r>
          </a:p>
          <a:p>
            <a:r>
              <a:rPr lang="tr-TR" dirty="0" smtClean="0"/>
              <a:t>Elektronik </a:t>
            </a:r>
            <a:r>
              <a:rPr lang="tr-TR" dirty="0"/>
              <a:t>tüketici eşyalarının </a:t>
            </a:r>
            <a:r>
              <a:rPr lang="tr-TR" dirty="0" err="1"/>
              <a:t>kullanılabilirlilik</a:t>
            </a:r>
            <a:r>
              <a:rPr lang="tr-TR" dirty="0"/>
              <a:t> testleri, </a:t>
            </a:r>
          </a:p>
          <a:p>
            <a:r>
              <a:rPr lang="tr-TR" dirty="0" smtClean="0"/>
              <a:t>İnsan-Bilgisayar </a:t>
            </a:r>
            <a:r>
              <a:rPr lang="tr-TR" dirty="0"/>
              <a:t>Arakesiti (Etkileşimi): </a:t>
            </a:r>
            <a:r>
              <a:rPr lang="tr-TR" dirty="0" err="1"/>
              <a:t>Yazılım,Kurumsal</a:t>
            </a:r>
            <a:r>
              <a:rPr lang="tr-TR" dirty="0"/>
              <a:t> tasarım ve </a:t>
            </a:r>
            <a:r>
              <a:rPr lang="tr-TR" dirty="0" err="1" smtClean="0"/>
              <a:t>psikososyal</a:t>
            </a:r>
            <a:r>
              <a:rPr lang="tr-TR" dirty="0" smtClean="0"/>
              <a:t> </a:t>
            </a:r>
            <a:r>
              <a:rPr lang="tr-TR" dirty="0"/>
              <a:t>iş organizasyonu, </a:t>
            </a:r>
          </a:p>
          <a:p>
            <a:r>
              <a:rPr lang="tr-TR" dirty="0" smtClean="0"/>
              <a:t>Fiziksel </a:t>
            </a:r>
            <a:r>
              <a:rPr lang="tr-TR" dirty="0"/>
              <a:t>iş çevresinin Ergonomik tasarımı, </a:t>
            </a:r>
          </a:p>
          <a:p>
            <a:r>
              <a:rPr lang="tr-TR" dirty="0" smtClean="0"/>
              <a:t>Nükleer </a:t>
            </a:r>
            <a:r>
              <a:rPr lang="tr-TR" dirty="0"/>
              <a:t>santrallerin kontrol odası tasarımı, </a:t>
            </a:r>
          </a:p>
          <a:p>
            <a:r>
              <a:rPr lang="tr-TR" dirty="0" err="1" smtClean="0"/>
              <a:t>Ergonomistlerin</a:t>
            </a:r>
            <a:r>
              <a:rPr lang="tr-TR" dirty="0" smtClean="0"/>
              <a:t> </a:t>
            </a:r>
            <a:r>
              <a:rPr lang="tr-TR" dirty="0"/>
              <a:t>yetiştirilmesi</a:t>
            </a:r>
          </a:p>
        </p:txBody>
      </p:sp>
    </p:spTree>
    <p:extLst>
      <p:ext uri="{BB962C8B-B14F-4D97-AF65-F5344CB8AC3E}">
        <p14:creationId xmlns:p14="http://schemas.microsoft.com/office/powerpoint/2010/main" val="358572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015733"/>
            <a:ext cx="8964487" cy="3933547"/>
          </a:xfrm>
        </p:spPr>
        <p:txBody>
          <a:bodyPr>
            <a:normAutofit lnSpcReduction="10000"/>
          </a:bodyPr>
          <a:lstStyle/>
          <a:p>
            <a:pPr lvl="0">
              <a:buClr>
                <a:srgbClr val="B71E42"/>
              </a:buClr>
            </a:pPr>
            <a:r>
              <a:rPr lang="tr-TR" sz="1900" u="sng" dirty="0">
                <a:solidFill>
                  <a:prstClr val="black"/>
                </a:solidFill>
                <a:latin typeface="Times New Roman" panose="02020603050405020304" pitchFamily="18" charset="0"/>
                <a:cs typeface="Times New Roman" panose="02020603050405020304" pitchFamily="18" charset="0"/>
              </a:rPr>
              <a:t>Diğer Ergonomi toplulukları tarafından listelenen, Ergonominin en önemli konuları ise şunlardır</a:t>
            </a:r>
            <a:r>
              <a:rPr lang="tr-TR" sz="1900" dirty="0" smtClean="0">
                <a:solidFill>
                  <a:prstClr val="black"/>
                </a:solidFill>
                <a:latin typeface="Times New Roman" panose="02020603050405020304" pitchFamily="18" charset="0"/>
                <a:cs typeface="Times New Roman" panose="02020603050405020304" pitchFamily="18" charset="0"/>
              </a:rPr>
              <a:t>:</a:t>
            </a:r>
          </a:p>
          <a:p>
            <a:pPr lvl="0">
              <a:buClr>
                <a:srgbClr val="B71E42"/>
              </a:buClr>
            </a:pPr>
            <a:r>
              <a:rPr lang="tr-TR" sz="1800" dirty="0">
                <a:latin typeface="Times New Roman" panose="02020603050405020304" pitchFamily="18" charset="0"/>
                <a:cs typeface="Times New Roman" panose="02020603050405020304" pitchFamily="18" charset="0"/>
              </a:rPr>
              <a:t>İleri teknoloji ile arakesit (etkileşim) tasarımı, </a:t>
            </a:r>
          </a:p>
          <a:p>
            <a:pPr lvl="0">
              <a:buClr>
                <a:srgbClr val="B71E42"/>
              </a:buClr>
            </a:pPr>
            <a:r>
              <a:rPr lang="tr-TR" sz="1800" dirty="0" smtClean="0">
                <a:latin typeface="Times New Roman" panose="02020603050405020304" pitchFamily="18" charset="0"/>
                <a:cs typeface="Times New Roman" panose="02020603050405020304" pitchFamily="18" charset="0"/>
              </a:rPr>
              <a:t>İnsan </a:t>
            </a:r>
            <a:r>
              <a:rPr lang="tr-TR" sz="1800" dirty="0">
                <a:latin typeface="Times New Roman" panose="02020603050405020304" pitchFamily="18" charset="0"/>
                <a:cs typeface="Times New Roman" panose="02020603050405020304" pitchFamily="18" charset="0"/>
              </a:rPr>
              <a:t>güvenilirlik araştırmaları, </a:t>
            </a:r>
          </a:p>
          <a:p>
            <a:pPr lvl="0">
              <a:buClr>
                <a:srgbClr val="B71E42"/>
              </a:buClr>
            </a:pPr>
            <a:r>
              <a:rPr lang="tr-TR" sz="1800" dirty="0" smtClean="0">
                <a:latin typeface="Times New Roman" panose="02020603050405020304" pitchFamily="18" charset="0"/>
                <a:cs typeface="Times New Roman" panose="02020603050405020304" pitchFamily="18" charset="0"/>
              </a:rPr>
              <a:t>Zihinsel </a:t>
            </a:r>
            <a:r>
              <a:rPr lang="tr-TR" sz="1800" dirty="0">
                <a:latin typeface="Times New Roman" panose="02020603050405020304" pitchFamily="18" charset="0"/>
                <a:cs typeface="Times New Roman" panose="02020603050405020304" pitchFamily="18" charset="0"/>
              </a:rPr>
              <a:t>iş yükü, </a:t>
            </a:r>
          </a:p>
          <a:p>
            <a:pPr lvl="0">
              <a:buClr>
                <a:srgbClr val="B71E42"/>
              </a:buClr>
            </a:pPr>
            <a:r>
              <a:rPr lang="tr-TR" sz="1800" dirty="0" smtClean="0">
                <a:latin typeface="Times New Roman" panose="02020603050405020304" pitchFamily="18" charset="0"/>
                <a:cs typeface="Times New Roman" panose="02020603050405020304" pitchFamily="18" charset="0"/>
              </a:rPr>
              <a:t>İş </a:t>
            </a:r>
            <a:r>
              <a:rPr lang="tr-TR" sz="1800" dirty="0">
                <a:latin typeface="Times New Roman" panose="02020603050405020304" pitchFamily="18" charset="0"/>
                <a:cs typeface="Times New Roman" panose="02020603050405020304" pitchFamily="18" charset="0"/>
              </a:rPr>
              <a:t>gücü maliyet hesaplama yöntem bilimi, </a:t>
            </a:r>
          </a:p>
          <a:p>
            <a:pPr lvl="0">
              <a:buClr>
                <a:srgbClr val="B71E42"/>
              </a:buClr>
            </a:pPr>
            <a:r>
              <a:rPr lang="tr-TR" sz="1800" dirty="0" smtClean="0">
                <a:latin typeface="Times New Roman" panose="02020603050405020304" pitchFamily="18" charset="0"/>
                <a:cs typeface="Times New Roman" panose="02020603050405020304" pitchFamily="18" charset="0"/>
              </a:rPr>
              <a:t>Ürün </a:t>
            </a:r>
            <a:r>
              <a:rPr lang="tr-TR" sz="1800" dirty="0">
                <a:latin typeface="Times New Roman" panose="02020603050405020304" pitchFamily="18" charset="0"/>
                <a:cs typeface="Times New Roman" panose="02020603050405020304" pitchFamily="18" charset="0"/>
              </a:rPr>
              <a:t>sorumluluğu, </a:t>
            </a:r>
            <a:endParaRPr lang="tr-TR" sz="1800" dirty="0" smtClean="0">
              <a:latin typeface="Times New Roman" panose="02020603050405020304" pitchFamily="18" charset="0"/>
              <a:cs typeface="Times New Roman" panose="02020603050405020304" pitchFamily="18" charset="0"/>
            </a:endParaRPr>
          </a:p>
          <a:p>
            <a:pPr lvl="0">
              <a:buClr>
                <a:srgbClr val="B71E42"/>
              </a:buClr>
            </a:pPr>
            <a:r>
              <a:rPr lang="tr-TR" sz="1800" dirty="0" smtClean="0">
                <a:latin typeface="Times New Roman" panose="02020603050405020304" pitchFamily="18" charset="0"/>
                <a:cs typeface="Times New Roman" panose="02020603050405020304" pitchFamily="18" charset="0"/>
              </a:rPr>
              <a:t> </a:t>
            </a:r>
            <a:r>
              <a:rPr lang="tr-TR" sz="1800" dirty="0">
                <a:latin typeface="Times New Roman" panose="02020603050405020304" pitchFamily="18" charset="0"/>
                <a:cs typeface="Times New Roman" panose="02020603050405020304" pitchFamily="18" charset="0"/>
              </a:rPr>
              <a:t>Yol güvenliği ve otomobil tasarımı, </a:t>
            </a:r>
          </a:p>
          <a:p>
            <a:pPr lvl="0">
              <a:buClr>
                <a:srgbClr val="B71E42"/>
              </a:buClr>
            </a:pPr>
            <a:r>
              <a:rPr lang="tr-TR" sz="1800" dirty="0" smtClean="0">
                <a:latin typeface="Times New Roman" panose="02020603050405020304" pitchFamily="18" charset="0"/>
                <a:cs typeface="Times New Roman" panose="02020603050405020304" pitchFamily="18" charset="0"/>
              </a:rPr>
              <a:t>Gelişmekte </a:t>
            </a:r>
            <a:r>
              <a:rPr lang="tr-TR" sz="1800" dirty="0">
                <a:latin typeface="Times New Roman" panose="02020603050405020304" pitchFamily="18" charset="0"/>
                <a:cs typeface="Times New Roman" panose="02020603050405020304" pitchFamily="18" charset="0"/>
              </a:rPr>
              <a:t>olan ülkelere teknoloji transferi </a:t>
            </a:r>
            <a:r>
              <a:rPr lang="tr-TR" sz="1800" dirty="0" err="1">
                <a:latin typeface="Times New Roman" panose="02020603050405020304" pitchFamily="18" charset="0"/>
                <a:cs typeface="Times New Roman" panose="02020603050405020304" pitchFamily="18" charset="0"/>
              </a:rPr>
              <a:t>vb</a:t>
            </a:r>
            <a:endParaRPr lang="tr-TR" sz="1900" dirty="0">
              <a:solidFill>
                <a:prstClr val="black"/>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54187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015733"/>
            <a:ext cx="8964487" cy="3789531"/>
          </a:xfrm>
        </p:spPr>
        <p:txBody>
          <a:bodyPr/>
          <a:lstStyle/>
          <a:p>
            <a:r>
              <a:rPr lang="tr-TR" dirty="0"/>
              <a:t>ILO’nun Ergonomi üç bileşenine benzer ve onlarla bir bakıma örtüşebilecek şekilde, </a:t>
            </a:r>
            <a:r>
              <a:rPr lang="tr-TR" dirty="0" err="1"/>
              <a:t>HSIT’ta</a:t>
            </a:r>
            <a:r>
              <a:rPr lang="tr-TR" dirty="0"/>
              <a:t> göre Ergonominin ana bileşeni </a:t>
            </a:r>
            <a:r>
              <a:rPr lang="tr-TR" dirty="0" smtClean="0"/>
              <a:t>bulunmaktadır:</a:t>
            </a:r>
          </a:p>
          <a:p>
            <a:r>
              <a:rPr lang="tr-TR" dirty="0"/>
              <a:t>Donanım Ergonomisi (Hardware </a:t>
            </a:r>
            <a:r>
              <a:rPr lang="tr-TR" dirty="0" err="1"/>
              <a:t>Ergonomics</a:t>
            </a:r>
            <a:r>
              <a:rPr lang="tr-TR" dirty="0"/>
              <a:t>), </a:t>
            </a:r>
          </a:p>
          <a:p>
            <a:r>
              <a:rPr lang="tr-TR" dirty="0" smtClean="0"/>
              <a:t>Çevresel </a:t>
            </a:r>
            <a:r>
              <a:rPr lang="tr-TR" dirty="0"/>
              <a:t>Ergonomi (</a:t>
            </a:r>
            <a:r>
              <a:rPr lang="tr-TR" dirty="0" err="1"/>
              <a:t>Environmental</a:t>
            </a:r>
            <a:r>
              <a:rPr lang="tr-TR" dirty="0"/>
              <a:t> </a:t>
            </a:r>
            <a:r>
              <a:rPr lang="tr-TR" dirty="0" err="1"/>
              <a:t>Ergonomics</a:t>
            </a:r>
            <a:r>
              <a:rPr lang="tr-TR" dirty="0"/>
              <a:t>), </a:t>
            </a:r>
          </a:p>
          <a:p>
            <a:r>
              <a:rPr lang="tr-TR" dirty="0" smtClean="0"/>
              <a:t>Bilişsel </a:t>
            </a:r>
            <a:r>
              <a:rPr lang="tr-TR" dirty="0"/>
              <a:t>Ergonomi (</a:t>
            </a:r>
            <a:r>
              <a:rPr lang="tr-TR" dirty="0" err="1"/>
              <a:t>Cognitive</a:t>
            </a:r>
            <a:r>
              <a:rPr lang="tr-TR" dirty="0"/>
              <a:t> </a:t>
            </a:r>
            <a:r>
              <a:rPr lang="tr-TR" dirty="0" err="1"/>
              <a:t>Ergonomics</a:t>
            </a:r>
            <a:r>
              <a:rPr lang="tr-TR" dirty="0"/>
              <a:t>), </a:t>
            </a:r>
          </a:p>
          <a:p>
            <a:r>
              <a:rPr lang="tr-TR" dirty="0" smtClean="0"/>
              <a:t>İş </a:t>
            </a:r>
            <a:r>
              <a:rPr lang="tr-TR" dirty="0"/>
              <a:t>Tasarım Ergonomisi (</a:t>
            </a:r>
            <a:r>
              <a:rPr lang="tr-TR" dirty="0" err="1"/>
              <a:t>Job</a:t>
            </a:r>
            <a:r>
              <a:rPr lang="tr-TR" dirty="0"/>
              <a:t> Design </a:t>
            </a:r>
            <a:r>
              <a:rPr lang="tr-TR" dirty="0" err="1"/>
              <a:t>Ergonomics</a:t>
            </a:r>
            <a:r>
              <a:rPr lang="tr-TR" dirty="0"/>
              <a:t>), </a:t>
            </a:r>
          </a:p>
          <a:p>
            <a:r>
              <a:rPr lang="tr-TR" dirty="0" smtClean="0"/>
              <a:t>Makro </a:t>
            </a:r>
            <a:r>
              <a:rPr lang="tr-TR" dirty="0"/>
              <a:t>Ergonomi (</a:t>
            </a:r>
            <a:r>
              <a:rPr lang="tr-TR" dirty="0" err="1"/>
              <a:t>MacroErgonomics</a:t>
            </a:r>
            <a:r>
              <a:rPr lang="tr-TR" dirty="0"/>
              <a:t>).</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116632"/>
            <a:ext cx="2857500" cy="1600200"/>
          </a:xfrm>
          <a:prstGeom prst="rect">
            <a:avLst/>
          </a:prstGeom>
        </p:spPr>
      </p:pic>
    </p:spTree>
    <p:extLst>
      <p:ext uri="{BB962C8B-B14F-4D97-AF65-F5344CB8AC3E}">
        <p14:creationId xmlns:p14="http://schemas.microsoft.com/office/powerpoint/2010/main" val="32134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124744"/>
            <a:ext cx="6571343" cy="729011"/>
          </a:xfrm>
        </p:spPr>
        <p:txBody>
          <a:bodyPr/>
          <a:lstStyle/>
          <a:p>
            <a:r>
              <a:rPr lang="tr-TR" dirty="0" smtClean="0"/>
              <a:t>Ergonomi yaklaşımı</a:t>
            </a:r>
            <a:endParaRPr lang="tr-TR" dirty="0"/>
          </a:p>
        </p:txBody>
      </p:sp>
      <p:sp>
        <p:nvSpPr>
          <p:cNvPr id="3" name="İçerik Yer Tutucusu 2"/>
          <p:cNvSpPr>
            <a:spLocks noGrp="1"/>
          </p:cNvSpPr>
          <p:nvPr>
            <p:ph idx="1"/>
          </p:nvPr>
        </p:nvSpPr>
        <p:spPr>
          <a:xfrm>
            <a:off x="395537" y="2015733"/>
            <a:ext cx="7619298" cy="3450613"/>
          </a:xfrm>
        </p:spPr>
        <p:txBody>
          <a:bodyPr/>
          <a:lstStyle/>
          <a:p>
            <a:r>
              <a:rPr lang="tr-TR" dirty="0">
                <a:latin typeface="Times New Roman" panose="02020603050405020304" pitchFamily="18" charset="0"/>
                <a:cs typeface="Times New Roman" panose="02020603050405020304" pitchFamily="18" charset="0"/>
              </a:rPr>
              <a:t>İnsan-makine sitemleri mühendisliği ve tasarımı, </a:t>
            </a:r>
          </a:p>
          <a:p>
            <a:r>
              <a:rPr lang="tr-TR" dirty="0" smtClean="0">
                <a:latin typeface="Times New Roman" panose="02020603050405020304" pitchFamily="18" charset="0"/>
                <a:cs typeface="Times New Roman" panose="02020603050405020304" pitchFamily="18" charset="0"/>
              </a:rPr>
              <a:t>Bilimi</a:t>
            </a:r>
            <a:r>
              <a:rPr lang="tr-TR" dirty="0">
                <a:latin typeface="Times New Roman" panose="02020603050405020304" pitchFamily="18" charset="0"/>
                <a:cs typeface="Times New Roman" panose="02020603050405020304" pitchFamily="18" charset="0"/>
              </a:rPr>
              <a:t>, iş çevresinde çalışan insanlara uygulama, </a:t>
            </a:r>
          </a:p>
          <a:p>
            <a:r>
              <a:rPr lang="tr-TR" dirty="0" smtClean="0">
                <a:latin typeface="Times New Roman" panose="02020603050405020304" pitchFamily="18" charset="0"/>
                <a:cs typeface="Times New Roman" panose="02020603050405020304" pitchFamily="18" charset="0"/>
              </a:rPr>
              <a:t>Güvenli </a:t>
            </a:r>
            <a:r>
              <a:rPr lang="tr-TR" dirty="0">
                <a:latin typeface="Times New Roman" panose="02020603050405020304" pitchFamily="18" charset="0"/>
                <a:cs typeface="Times New Roman" panose="02020603050405020304" pitchFamily="18" charset="0"/>
              </a:rPr>
              <a:t>iş operasyonları çalışanlarının sınırlı yetenekleri üzerine çalışma, </a:t>
            </a:r>
          </a:p>
          <a:p>
            <a:r>
              <a:rPr lang="tr-TR" dirty="0" smtClean="0">
                <a:latin typeface="Times New Roman" panose="02020603050405020304" pitchFamily="18" charset="0"/>
                <a:cs typeface="Times New Roman" panose="02020603050405020304" pitchFamily="18" charset="0"/>
              </a:rPr>
              <a:t>Kullanıcılar </a:t>
            </a:r>
            <a:r>
              <a:rPr lang="tr-TR" dirty="0">
                <a:latin typeface="Times New Roman" panose="02020603050405020304" pitchFamily="18" charset="0"/>
                <a:cs typeface="Times New Roman" panose="02020603050405020304" pitchFamily="18" charset="0"/>
              </a:rPr>
              <a:t>ile görevler arasındaki uyumun bilgisini geliştirme, </a:t>
            </a:r>
          </a:p>
          <a:p>
            <a:r>
              <a:rPr lang="tr-TR" dirty="0" smtClean="0">
                <a:latin typeface="Times New Roman" panose="02020603050405020304" pitchFamily="18" charset="0"/>
                <a:cs typeface="Times New Roman" panose="02020603050405020304" pitchFamily="18" charset="0"/>
              </a:rPr>
              <a:t>Sistemlerde </a:t>
            </a:r>
            <a:r>
              <a:rPr lang="tr-TR" dirty="0">
                <a:latin typeface="Times New Roman" panose="02020603050405020304" pitchFamily="18" charset="0"/>
                <a:cs typeface="Times New Roman" panose="02020603050405020304" pitchFamily="18" charset="0"/>
              </a:rPr>
              <a:t>insanlar ile makinalar arasındaki etkileşim.</a:t>
            </a:r>
          </a:p>
        </p:txBody>
      </p:sp>
    </p:spTree>
    <p:extLst>
      <p:ext uri="{BB962C8B-B14F-4D97-AF65-F5344CB8AC3E}">
        <p14:creationId xmlns:p14="http://schemas.microsoft.com/office/powerpoint/2010/main" val="3348574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196752"/>
            <a:ext cx="6571343" cy="657003"/>
          </a:xfrm>
        </p:spPr>
        <p:txBody>
          <a:bodyPr/>
          <a:lstStyle/>
          <a:p>
            <a:pPr algn="ctr"/>
            <a:r>
              <a:rPr lang="tr-TR" dirty="0" smtClean="0"/>
              <a:t>ergonomi</a:t>
            </a:r>
            <a:endParaRPr lang="tr-TR" dirty="0"/>
          </a:p>
        </p:txBody>
      </p:sp>
      <p:sp>
        <p:nvSpPr>
          <p:cNvPr id="3" name="İçerik Yer Tutucusu 2"/>
          <p:cNvSpPr>
            <a:spLocks noGrp="1"/>
          </p:cNvSpPr>
          <p:nvPr>
            <p:ph idx="1"/>
          </p:nvPr>
        </p:nvSpPr>
        <p:spPr>
          <a:xfrm>
            <a:off x="0" y="2015733"/>
            <a:ext cx="8964487" cy="3450613"/>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Ergonomi, insan kabiliyet ve kapasitesine uygun iş çevresi düzenlemekte, dolayısıyla, çalışanın sağlığının korunması ve iş kazalarının en az düzeye düşürülmesi sağlanmış olmaktadır. Ergonomi aslında, güvenlikle ilgili yapılacak tüm yaklaşımların odak </a:t>
            </a:r>
            <a:r>
              <a:rPr lang="tr-TR" dirty="0" smtClean="0">
                <a:latin typeface="Times New Roman" panose="02020603050405020304" pitchFamily="18" charset="0"/>
                <a:cs typeface="Times New Roman" panose="02020603050405020304" pitchFamily="18" charset="0"/>
              </a:rPr>
              <a:t>noktasındadır.</a:t>
            </a:r>
          </a:p>
          <a:p>
            <a:pPr marL="0" indent="0" algn="just">
              <a:buNone/>
            </a:pPr>
            <a:r>
              <a:rPr lang="tr-TR" b="1" dirty="0" smtClean="0">
                <a:latin typeface="Times New Roman" panose="02020603050405020304" pitchFamily="18" charset="0"/>
                <a:cs typeface="Times New Roman" panose="02020603050405020304" pitchFamily="18" charset="0"/>
              </a:rPr>
              <a:t>IEA :</a:t>
            </a:r>
          </a:p>
          <a:p>
            <a:pPr algn="just"/>
            <a:r>
              <a:rPr lang="tr-TR" dirty="0">
                <a:latin typeface="Times New Roman" panose="02020603050405020304" pitchFamily="18" charset="0"/>
                <a:cs typeface="Times New Roman" panose="02020603050405020304" pitchFamily="18" charset="0"/>
              </a:rPr>
              <a:t>Ergonomi” ya da “İnsan Faktörleri Mühendisliği”, insanın refahını, mutluluğu ve genel sistem performansını geliştirecek bilgi ve teoriyi </a:t>
            </a:r>
            <a:r>
              <a:rPr lang="tr-TR" dirty="0" err="1">
                <a:latin typeface="Times New Roman" panose="02020603050405020304" pitchFamily="18" charset="0"/>
                <a:cs typeface="Times New Roman" panose="02020603050405020304" pitchFamily="18" charset="0"/>
              </a:rPr>
              <a:t>bulmayı;uygun</a:t>
            </a:r>
            <a:r>
              <a:rPr lang="tr-TR" dirty="0">
                <a:latin typeface="Times New Roman" panose="02020603050405020304" pitchFamily="18" charset="0"/>
                <a:cs typeface="Times New Roman" panose="02020603050405020304" pitchFamily="18" charset="0"/>
              </a:rPr>
              <a:t> yöntemlerin uygulanmasını ve bir sistemin diğer elementler ve insanlar arasındaki etkileşimlerini temelde anlamaya çalışan bilimsel bir disiplindir.</a:t>
            </a:r>
          </a:p>
        </p:txBody>
      </p:sp>
    </p:spTree>
    <p:extLst>
      <p:ext uri="{BB962C8B-B14F-4D97-AF65-F5344CB8AC3E}">
        <p14:creationId xmlns:p14="http://schemas.microsoft.com/office/powerpoint/2010/main" val="2583393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1233" y="1138190"/>
            <a:ext cx="6571343" cy="1049235"/>
          </a:xfrm>
        </p:spPr>
        <p:txBody>
          <a:bodyPr/>
          <a:lstStyle/>
          <a:p>
            <a:r>
              <a:rPr lang="tr-TR" dirty="0" smtClean="0"/>
              <a:t>ÖRNEK:</a:t>
            </a:r>
            <a:endParaRPr lang="tr-TR" dirty="0"/>
          </a:p>
        </p:txBody>
      </p:sp>
      <p:sp>
        <p:nvSpPr>
          <p:cNvPr id="3" name="İçerik Yer Tutucusu 2"/>
          <p:cNvSpPr>
            <a:spLocks noGrp="1"/>
          </p:cNvSpPr>
          <p:nvPr>
            <p:ph idx="1"/>
          </p:nvPr>
        </p:nvSpPr>
        <p:spPr>
          <a:xfrm>
            <a:off x="323529" y="2015733"/>
            <a:ext cx="8640960" cy="3450613"/>
          </a:xfrm>
        </p:spPr>
        <p:txBody>
          <a:bodyPr/>
          <a:lstStyle/>
          <a:p>
            <a:pPr algn="just"/>
            <a:r>
              <a:rPr lang="tr-TR" dirty="0">
                <a:latin typeface="Times New Roman" panose="02020603050405020304" pitchFamily="18" charset="0"/>
                <a:cs typeface="Times New Roman" panose="02020603050405020304" pitchFamily="18" charset="0"/>
              </a:rPr>
              <a:t>Bir taşıta bindiğimizde, dizlerimizin öndeki koltukla aradaki boşluğun yeterli mi yetersiz mi olduğundan bahsetmeyen yok gibidir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Bunun </a:t>
            </a:r>
            <a:r>
              <a:rPr lang="tr-TR" dirty="0">
                <a:latin typeface="Times New Roman" panose="02020603050405020304" pitchFamily="18" charset="0"/>
                <a:cs typeface="Times New Roman" panose="02020603050405020304" pitchFamily="18" charset="0"/>
              </a:rPr>
              <a:t>yanı sıra, mutfak tezgâhının yüksekliğinden şikâyetçi hanımları </a:t>
            </a:r>
            <a:r>
              <a:rPr lang="tr-TR" dirty="0" smtClean="0">
                <a:latin typeface="Times New Roman" panose="02020603050405020304" pitchFamily="18" charset="0"/>
                <a:cs typeface="Times New Roman" panose="02020603050405020304" pitchFamily="18" charset="0"/>
              </a:rPr>
              <a:t>düşünelim</a:t>
            </a:r>
          </a:p>
          <a:p>
            <a:pPr algn="just"/>
            <a:r>
              <a:rPr lang="tr-TR" dirty="0">
                <a:latin typeface="Times New Roman" panose="02020603050405020304" pitchFamily="18" charset="0"/>
                <a:cs typeface="Times New Roman" panose="02020603050405020304" pitchFamily="18" charset="0"/>
              </a:rPr>
              <a:t>Uzaktan kumandanın ya da herhangi bir telefonun tuşlarının küçüklüğünden ya da yerleşim yerlerinden şikâyet edenler de azımsanmayacak kadar çoktur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0855" y="195753"/>
            <a:ext cx="1581371" cy="1467055"/>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960" y="4813542"/>
            <a:ext cx="3562847" cy="2011458"/>
          </a:xfrm>
          <a:prstGeom prst="rect">
            <a:avLst/>
          </a:prstGeom>
        </p:spPr>
      </p:pic>
    </p:spTree>
    <p:extLst>
      <p:ext uri="{BB962C8B-B14F-4D97-AF65-F5344CB8AC3E}">
        <p14:creationId xmlns:p14="http://schemas.microsoft.com/office/powerpoint/2010/main" val="1272442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196752"/>
            <a:ext cx="6571343" cy="657003"/>
          </a:xfrm>
        </p:spPr>
        <p:txBody>
          <a:bodyPr/>
          <a:lstStyle/>
          <a:p>
            <a:r>
              <a:rPr lang="tr-TR" dirty="0" smtClean="0"/>
              <a:t>ergonomi</a:t>
            </a:r>
            <a:endParaRPr lang="tr-TR" dirty="0"/>
          </a:p>
        </p:txBody>
      </p:sp>
      <p:sp>
        <p:nvSpPr>
          <p:cNvPr id="3" name="İçerik Yer Tutucusu 2"/>
          <p:cNvSpPr>
            <a:spLocks noGrp="1"/>
          </p:cNvSpPr>
          <p:nvPr>
            <p:ph idx="1"/>
          </p:nvPr>
        </p:nvSpPr>
        <p:spPr>
          <a:xfrm>
            <a:off x="179512" y="2015733"/>
            <a:ext cx="8856983" cy="3450613"/>
          </a:xfrm>
        </p:spPr>
        <p:txBody>
          <a:bodyPr>
            <a:normAutofit lnSpcReduction="10000"/>
          </a:bodyPr>
          <a:lstStyle/>
          <a:p>
            <a:pPr algn="just"/>
            <a:r>
              <a:rPr lang="tr-TR" dirty="0" smtClean="0">
                <a:latin typeface="Times New Roman" panose="02020603050405020304" pitchFamily="18" charset="0"/>
                <a:cs typeface="Times New Roman" panose="02020603050405020304" pitchFamily="18" charset="0"/>
              </a:rPr>
              <a:t>Kullandığımız </a:t>
            </a:r>
            <a:r>
              <a:rPr lang="tr-TR" dirty="0">
                <a:latin typeface="Times New Roman" panose="02020603050405020304" pitchFamily="18" charset="0"/>
                <a:cs typeface="Times New Roman" panose="02020603050405020304" pitchFamily="18" charset="0"/>
              </a:rPr>
              <a:t>diş fırçası, mutfağımızın dekorasyonu, iş yerindeki masamızın yüksekliği gibi pratik kullanım sağlayan hayatımızdaki birçok konuda Ergonomi önemli bir faktör olarak karşımıza çıkmaktadır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Ergonomi </a:t>
            </a:r>
            <a:r>
              <a:rPr lang="tr-TR" dirty="0">
                <a:latin typeface="Times New Roman" panose="02020603050405020304" pitchFamily="18" charset="0"/>
                <a:cs typeface="Times New Roman" panose="02020603050405020304" pitchFamily="18" charset="0"/>
              </a:rPr>
              <a:t>güvenli, verimli ve rahat mekânlar ile objeler oluştururken, insanın kapasitesini aşmayacak şekilde gerekli düzenlenmeleri </a:t>
            </a:r>
            <a:r>
              <a:rPr lang="tr-TR" dirty="0" smtClean="0">
                <a:latin typeface="Times New Roman" panose="02020603050405020304" pitchFamily="18" charset="0"/>
                <a:cs typeface="Times New Roman" panose="02020603050405020304" pitchFamily="18" charset="0"/>
              </a:rPr>
              <a:t>sağlar</a:t>
            </a:r>
          </a:p>
          <a:p>
            <a:pPr algn="just"/>
            <a:r>
              <a:rPr lang="tr-TR" dirty="0">
                <a:latin typeface="Times New Roman" panose="02020603050405020304" pitchFamily="18" charset="0"/>
                <a:cs typeface="Times New Roman" panose="02020603050405020304" pitchFamily="18" charset="0"/>
              </a:rPr>
              <a:t>“İnsan kullanımı için tasarım”, “Çalışma ve yaşam koşullarının insanla uyumlu hâle getirilmesi”, “İnsanla ilgili şeylerin tasarımında bilginin uygulanması”, “İş yeri ve bütün elemanlarının çalışanlarla uyumu gibi ifadeler, günümüze kadar Ergonomiyi nitelemek için hazırlanan tanımların en kısaları olarak verilebilir</a:t>
            </a:r>
          </a:p>
        </p:txBody>
      </p:sp>
    </p:spTree>
    <p:extLst>
      <p:ext uri="{BB962C8B-B14F-4D97-AF65-F5344CB8AC3E}">
        <p14:creationId xmlns:p14="http://schemas.microsoft.com/office/powerpoint/2010/main" val="365256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196752"/>
            <a:ext cx="6571343" cy="657003"/>
          </a:xfrm>
        </p:spPr>
        <p:txBody>
          <a:bodyPr/>
          <a:lstStyle/>
          <a:p>
            <a:r>
              <a:rPr lang="tr-TR" dirty="0"/>
              <a:t>ERGONOMİ VE ÇALIŞMA HAYATI</a:t>
            </a:r>
          </a:p>
        </p:txBody>
      </p:sp>
      <p:sp>
        <p:nvSpPr>
          <p:cNvPr id="3" name="İçerik Yer Tutucusu 2"/>
          <p:cNvSpPr>
            <a:spLocks noGrp="1"/>
          </p:cNvSpPr>
          <p:nvPr>
            <p:ph idx="1"/>
          </p:nvPr>
        </p:nvSpPr>
        <p:spPr>
          <a:xfrm>
            <a:off x="179512" y="2015733"/>
            <a:ext cx="8568951" cy="3717523"/>
          </a:xfrm>
        </p:spPr>
        <p:txBody>
          <a:bodyPr>
            <a:normAutofit fontScale="92500" lnSpcReduction="10000"/>
          </a:bodyPr>
          <a:lstStyle/>
          <a:p>
            <a:pPr algn="just"/>
            <a:r>
              <a:rPr lang="tr-TR" dirty="0" smtClean="0">
                <a:latin typeface="Times New Roman" panose="02020603050405020304" pitchFamily="18" charset="0"/>
                <a:cs typeface="Times New Roman" panose="02020603050405020304" pitchFamily="18" charset="0"/>
              </a:rPr>
              <a:t>Çalışanın </a:t>
            </a:r>
            <a:r>
              <a:rPr lang="tr-TR" dirty="0">
                <a:latin typeface="Times New Roman" panose="02020603050405020304" pitchFamily="18" charset="0"/>
                <a:cs typeface="Times New Roman" panose="02020603050405020304" pitchFamily="18" charset="0"/>
              </a:rPr>
              <a:t>refahını, güvenliğini, performansını ve aynı zamanda da iş verimini artırmayı hedefleyen Ergonomi, “hayatın insana uygun hale </a:t>
            </a:r>
            <a:r>
              <a:rPr lang="tr-TR" dirty="0" err="1">
                <a:latin typeface="Times New Roman" panose="02020603050405020304" pitchFamily="18" charset="0"/>
                <a:cs typeface="Times New Roman" panose="02020603050405020304" pitchFamily="18" charset="0"/>
              </a:rPr>
              <a:t>getirilmesi”nde</a:t>
            </a:r>
            <a:r>
              <a:rPr lang="tr-TR" dirty="0">
                <a:latin typeface="Times New Roman" panose="02020603050405020304" pitchFamily="18" charset="0"/>
                <a:cs typeface="Times New Roman" panose="02020603050405020304" pitchFamily="18" charset="0"/>
              </a:rPr>
              <a:t> disiplinler arası bir yaklaşımı tercih eder.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Ergonomi </a:t>
            </a:r>
            <a:r>
              <a:rPr lang="tr-TR" dirty="0">
                <a:latin typeface="Times New Roman" panose="02020603050405020304" pitchFamily="18" charset="0"/>
                <a:cs typeface="Times New Roman" panose="02020603050405020304" pitchFamily="18" charset="0"/>
              </a:rPr>
              <a:t>insan ile çalışma ortamı arasındaki ilişkileri inceleyerek etkinlik, verimlilik, sağlık, güvenlik ve </a:t>
            </a:r>
            <a:r>
              <a:rPr lang="tr-TR" dirty="0" err="1">
                <a:latin typeface="Times New Roman" panose="02020603050405020304" pitchFamily="18" charset="0"/>
                <a:cs typeface="Times New Roman" panose="02020603050405020304" pitchFamily="18" charset="0"/>
              </a:rPr>
              <a:t>insancıllaştırma</a:t>
            </a:r>
            <a:r>
              <a:rPr lang="tr-TR" dirty="0">
                <a:latin typeface="Times New Roman" panose="02020603050405020304" pitchFamily="18" charset="0"/>
                <a:cs typeface="Times New Roman" panose="02020603050405020304" pitchFamily="18" charset="0"/>
              </a:rPr>
              <a:t> açılarından bilimsel yaklaşımları ortaya koyan çok disiplinli bir bilim </a:t>
            </a:r>
            <a:r>
              <a:rPr lang="tr-TR" dirty="0" smtClean="0">
                <a:latin typeface="Times New Roman" panose="02020603050405020304" pitchFamily="18" charset="0"/>
                <a:cs typeface="Times New Roman" panose="02020603050405020304" pitchFamily="18" charset="0"/>
              </a:rPr>
              <a:t>dalıdır</a:t>
            </a:r>
          </a:p>
          <a:p>
            <a:pPr algn="just"/>
            <a:r>
              <a:rPr lang="tr-TR" dirty="0">
                <a:latin typeface="Times New Roman" panose="02020603050405020304" pitchFamily="18" charset="0"/>
                <a:cs typeface="Times New Roman" panose="02020603050405020304" pitchFamily="18" charset="0"/>
              </a:rPr>
              <a:t>Zira insan, makine ve çalışma yöntemleri arasındaki etkileşimi </a:t>
            </a:r>
            <a:r>
              <a:rPr lang="tr-TR" dirty="0" smtClean="0">
                <a:latin typeface="Times New Roman" panose="02020603050405020304" pitchFamily="18" charset="0"/>
                <a:cs typeface="Times New Roman" panose="02020603050405020304" pitchFamily="18" charset="0"/>
              </a:rPr>
              <a:t>konu edinen </a:t>
            </a:r>
            <a:r>
              <a:rPr lang="tr-TR" dirty="0">
                <a:latin typeface="Times New Roman" panose="02020603050405020304" pitchFamily="18" charset="0"/>
                <a:cs typeface="Times New Roman" panose="02020603050405020304" pitchFamily="18" charset="0"/>
              </a:rPr>
              <a:t>Ergonomi, birçok bilimin sağladığı verilerden faydalanmak zorundadır.</a:t>
            </a:r>
          </a:p>
          <a:p>
            <a:pPr algn="just"/>
            <a:r>
              <a:rPr lang="tr-TR" dirty="0">
                <a:latin typeface="Times New Roman" panose="02020603050405020304" pitchFamily="18" charset="0"/>
                <a:cs typeface="Times New Roman" panose="02020603050405020304" pitchFamily="18" charset="0"/>
              </a:rPr>
              <a:t>Ergonomi, mühendislik bilimleri ve insan bilimleri arasında optimum dengeyi </a:t>
            </a:r>
            <a:r>
              <a:rPr lang="tr-TR" dirty="0" smtClean="0">
                <a:latin typeface="Times New Roman" panose="02020603050405020304" pitchFamily="18" charset="0"/>
                <a:cs typeface="Times New Roman" panose="02020603050405020304" pitchFamily="18" charset="0"/>
              </a:rPr>
              <a:t> ve </a:t>
            </a:r>
            <a:r>
              <a:rPr lang="tr-TR" dirty="0">
                <a:latin typeface="Times New Roman" panose="02020603050405020304" pitchFamily="18" charset="0"/>
                <a:cs typeface="Times New Roman" panose="02020603050405020304" pitchFamily="18" charset="0"/>
              </a:rPr>
              <a:t>insanın rahat çalışmasını sağlayacak bir bilim dalıdır</a:t>
            </a:r>
          </a:p>
        </p:txBody>
      </p:sp>
    </p:spTree>
    <p:extLst>
      <p:ext uri="{BB962C8B-B14F-4D97-AF65-F5344CB8AC3E}">
        <p14:creationId xmlns:p14="http://schemas.microsoft.com/office/powerpoint/2010/main" val="426847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015733"/>
            <a:ext cx="8856983" cy="3450613"/>
          </a:xfrm>
        </p:spPr>
        <p:txBody>
          <a:bodyPr/>
          <a:lstStyle/>
          <a:p>
            <a:pPr algn="just"/>
            <a:r>
              <a:rPr lang="tr-TR" dirty="0">
                <a:latin typeface="Times New Roman" panose="02020603050405020304" pitchFamily="18" charset="0"/>
                <a:cs typeface="Times New Roman" panose="02020603050405020304" pitchFamily="18" charset="0"/>
              </a:rPr>
              <a:t>Ergonomi, insana özgü nitelik ve yeteneklerini araştırarak, işin insana uyumlandırılması için gereken koşulları bulmaya çalışır.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Başlangıçta</a:t>
            </a:r>
            <a:r>
              <a:rPr lang="tr-TR" dirty="0">
                <a:latin typeface="Times New Roman" panose="02020603050405020304" pitchFamily="18" charset="0"/>
                <a:cs typeface="Times New Roman" panose="02020603050405020304" pitchFamily="18" charset="0"/>
              </a:rPr>
              <a:t>, ciddi bir yanlış yapılarak, bu hedeflere ulaşmak için insan özellikleri ve yetenekleri üzerinde araştırmalar yapılıyordu.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İnsanın çalışma sırasındaki hareketleri en ince ayrıntılarına kadar incelenirken, “çalışan insana bir makine gözüyle” bakılmıştır. Bu yaklaşım, insanı sadece makine gibi daha çok üretim yapacak duruma getirebilmek için kafa yorulmasına sebep </a:t>
            </a:r>
            <a:r>
              <a:rPr lang="tr-TR" dirty="0" smtClean="0">
                <a:latin typeface="Times New Roman" panose="02020603050405020304" pitchFamily="18" charset="0"/>
                <a:cs typeface="Times New Roman" panose="02020603050405020304" pitchFamily="18" charset="0"/>
              </a:rPr>
              <a:t>olmuştur</a:t>
            </a:r>
            <a:endParaRPr lang="tr-TR" dirty="0">
              <a:latin typeface="Times New Roman" panose="02020603050405020304" pitchFamily="18" charset="0"/>
              <a:cs typeface="Times New Roman" panose="02020603050405020304" pitchFamily="18" charset="0"/>
            </a:endParaRPr>
          </a:p>
        </p:txBody>
      </p:sp>
      <p:sp>
        <p:nvSpPr>
          <p:cNvPr id="4" name="Unvan 1"/>
          <p:cNvSpPr>
            <a:spLocks noGrp="1"/>
          </p:cNvSpPr>
          <p:nvPr>
            <p:ph type="title"/>
          </p:nvPr>
        </p:nvSpPr>
        <p:spPr>
          <a:xfrm>
            <a:off x="1443491" y="1196752"/>
            <a:ext cx="6571343" cy="657003"/>
          </a:xfrm>
        </p:spPr>
        <p:txBody>
          <a:bodyPr/>
          <a:lstStyle/>
          <a:p>
            <a:r>
              <a:rPr lang="tr-TR" dirty="0"/>
              <a:t>ERGONOMİ VE ÇALIŞMA HAYATI</a:t>
            </a:r>
          </a:p>
        </p:txBody>
      </p:sp>
    </p:spTree>
    <p:extLst>
      <p:ext uri="{BB962C8B-B14F-4D97-AF65-F5344CB8AC3E}">
        <p14:creationId xmlns:p14="http://schemas.microsoft.com/office/powerpoint/2010/main" val="4209612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340768"/>
            <a:ext cx="6571343" cy="512987"/>
          </a:xfrm>
        </p:spPr>
        <p:txBody>
          <a:bodyPr>
            <a:normAutofit fontScale="90000"/>
          </a:bodyPr>
          <a:lstStyle/>
          <a:p>
            <a:r>
              <a:rPr lang="tr-TR" dirty="0" smtClean="0"/>
              <a:t>Ergonomi:</a:t>
            </a:r>
            <a:endParaRPr lang="tr-TR" dirty="0"/>
          </a:p>
        </p:txBody>
      </p:sp>
      <p:sp>
        <p:nvSpPr>
          <p:cNvPr id="3" name="İçerik Yer Tutucusu 2"/>
          <p:cNvSpPr>
            <a:spLocks noGrp="1"/>
          </p:cNvSpPr>
          <p:nvPr>
            <p:ph idx="1"/>
          </p:nvPr>
        </p:nvSpPr>
        <p:spPr>
          <a:xfrm>
            <a:off x="251520" y="2015733"/>
            <a:ext cx="8712967" cy="3450613"/>
          </a:xfrm>
        </p:spPr>
        <p:txBody>
          <a:bodyPr/>
          <a:lstStyle/>
          <a:p>
            <a:pPr algn="just"/>
            <a:r>
              <a:rPr lang="tr-TR" dirty="0">
                <a:latin typeface="Times New Roman" panose="02020603050405020304" pitchFamily="18" charset="0"/>
                <a:cs typeface="Times New Roman" panose="02020603050405020304" pitchFamily="18" charset="0"/>
              </a:rPr>
              <a:t>Ergonomi; insanların anatomik ve </a:t>
            </a:r>
            <a:r>
              <a:rPr lang="tr-TR" dirty="0" err="1">
                <a:latin typeface="Times New Roman" panose="02020603050405020304" pitchFamily="18" charset="0"/>
                <a:cs typeface="Times New Roman" panose="02020603050405020304" pitchFamily="18" charset="0"/>
              </a:rPr>
              <a:t>antropometrik</a:t>
            </a:r>
            <a:r>
              <a:rPr lang="tr-TR" dirty="0">
                <a:latin typeface="Times New Roman" panose="02020603050405020304" pitchFamily="18" charset="0"/>
                <a:cs typeface="Times New Roman" panose="02020603050405020304" pitchFamily="18" charset="0"/>
              </a:rPr>
              <a:t> karakteristiklerini, fizyolojik, psikolojik kapasite ve toleranslarını dikkate alarak, çalışma çevresindeki tüm faktörlerin etkileşimi ile oluşabilecek; fiziksel ve </a:t>
            </a:r>
            <a:r>
              <a:rPr lang="tr-TR" dirty="0" err="1">
                <a:latin typeface="Times New Roman" panose="02020603050405020304" pitchFamily="18" charset="0"/>
                <a:cs typeface="Times New Roman" panose="02020603050405020304" pitchFamily="18" charset="0"/>
              </a:rPr>
              <a:t>psiko</a:t>
            </a:r>
            <a:r>
              <a:rPr lang="tr-TR" dirty="0">
                <a:latin typeface="Times New Roman" panose="02020603050405020304" pitchFamily="18" charset="0"/>
                <a:cs typeface="Times New Roman" panose="02020603050405020304" pitchFamily="18" charset="0"/>
              </a:rPr>
              <a:t>-sosyal stresler karşısında, sistem verimliliği ile “insan-sistem” uyumunun temel kurallarını açıklamaya çalışan, çok disiplinli ve uygulamalı bir araştırma </a:t>
            </a:r>
            <a:r>
              <a:rPr lang="tr-TR" dirty="0" smtClean="0">
                <a:latin typeface="Times New Roman" panose="02020603050405020304" pitchFamily="18" charset="0"/>
                <a:cs typeface="Times New Roman" panose="02020603050405020304" pitchFamily="18" charset="0"/>
              </a:rPr>
              <a:t>alanıdır.</a:t>
            </a:r>
          </a:p>
          <a:p>
            <a:pPr algn="just"/>
            <a:r>
              <a:rPr lang="tr-TR" dirty="0" smtClean="0">
                <a:latin typeface="Times New Roman" panose="02020603050405020304" pitchFamily="18" charset="0"/>
                <a:cs typeface="Times New Roman" panose="02020603050405020304" pitchFamily="18" charset="0"/>
              </a:rPr>
              <a:t>İnsan </a:t>
            </a:r>
            <a:r>
              <a:rPr lang="tr-TR" dirty="0">
                <a:latin typeface="Times New Roman" panose="02020603050405020304" pitchFamily="18" charset="0"/>
                <a:cs typeface="Times New Roman" panose="02020603050405020304" pitchFamily="18" charset="0"/>
              </a:rPr>
              <a:t>Sistem Etkileşim Teknolojisi (Human </a:t>
            </a:r>
            <a:r>
              <a:rPr lang="tr-TR" dirty="0" err="1">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Interaction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Technology</a:t>
            </a:r>
            <a:r>
              <a:rPr lang="tr-TR" dirty="0">
                <a:latin typeface="Times New Roman" panose="02020603050405020304" pitchFamily="18" charset="0"/>
                <a:cs typeface="Times New Roman" panose="02020603050405020304" pitchFamily="18" charset="0"/>
              </a:rPr>
              <a:t>, HSIT) olarak da adlandırılan Ergonomi; çalışan sağlık, güvenliğinin yanı sıra verimliliğini de içermektedir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6487" y="120234"/>
            <a:ext cx="3048000" cy="15049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02644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015733"/>
            <a:ext cx="8640959" cy="3450613"/>
          </a:xfrm>
        </p:spPr>
        <p:txBody>
          <a:bodyPr/>
          <a:lstStyle/>
          <a:p>
            <a:pPr algn="just"/>
            <a:r>
              <a:rPr lang="tr-TR" dirty="0">
                <a:latin typeface="Times New Roman" panose="02020603050405020304" pitchFamily="18" charset="0"/>
                <a:cs typeface="Times New Roman" panose="02020603050405020304" pitchFamily="18" charset="0"/>
              </a:rPr>
              <a:t>Ve zamanla insanlık kendine gelmeye, aklını başına almaya başladı. İnsanın bir makine olmadığı yaklaşım hâkim olmaya başladı: </a:t>
            </a:r>
          </a:p>
          <a:p>
            <a:pPr algn="just"/>
            <a:r>
              <a:rPr lang="tr-TR" dirty="0" smtClean="0">
                <a:latin typeface="Times New Roman" panose="02020603050405020304" pitchFamily="18" charset="0"/>
                <a:cs typeface="Times New Roman" panose="02020603050405020304" pitchFamily="18" charset="0"/>
              </a:rPr>
              <a:t>İnsanı </a:t>
            </a:r>
            <a:r>
              <a:rPr lang="tr-TR" dirty="0">
                <a:latin typeface="Times New Roman" panose="02020603050405020304" pitchFamily="18" charset="0"/>
                <a:cs typeface="Times New Roman" panose="02020603050405020304" pitchFamily="18" charset="0"/>
              </a:rPr>
              <a:t>bir makine gibi görmenin yanlış olduğu, </a:t>
            </a:r>
          </a:p>
          <a:p>
            <a:pPr algn="just"/>
            <a:r>
              <a:rPr lang="tr-TR" dirty="0" smtClean="0">
                <a:latin typeface="Times New Roman" panose="02020603050405020304" pitchFamily="18" charset="0"/>
                <a:cs typeface="Times New Roman" panose="02020603050405020304" pitchFamily="18" charset="0"/>
              </a:rPr>
              <a:t>İnsanın </a:t>
            </a:r>
            <a:r>
              <a:rPr lang="tr-TR" dirty="0">
                <a:latin typeface="Times New Roman" panose="02020603050405020304" pitchFamily="18" charset="0"/>
                <a:cs typeface="Times New Roman" panose="02020603050405020304" pitchFamily="18" charset="0"/>
              </a:rPr>
              <a:t>belli bir sürede belli bir işi gerçekleştirebileceği ve gücünün üstünde çalışarak yorulup kazalara neden olacağı, </a:t>
            </a:r>
          </a:p>
          <a:p>
            <a:pPr algn="just"/>
            <a:r>
              <a:rPr lang="tr-TR" dirty="0" smtClean="0">
                <a:latin typeface="Times New Roman" panose="02020603050405020304" pitchFamily="18" charset="0"/>
                <a:cs typeface="Times New Roman" panose="02020603050405020304" pitchFamily="18" charset="0"/>
              </a:rPr>
              <a:t>İnsan </a:t>
            </a:r>
            <a:r>
              <a:rPr lang="tr-TR" dirty="0">
                <a:latin typeface="Times New Roman" panose="02020603050405020304" pitchFamily="18" charset="0"/>
                <a:cs typeface="Times New Roman" panose="02020603050405020304" pitchFamily="18" charset="0"/>
              </a:rPr>
              <a:t>sağlığı ve güvenliği ve insan mutluluğu pahasına üretim artışının sağlanamayacağı yolundaki görüşler ağırlık kazanmış ve Ergonomik çalışmalar hümanist yönde gelişmiştir</a:t>
            </a:r>
          </a:p>
        </p:txBody>
      </p:sp>
      <p:sp>
        <p:nvSpPr>
          <p:cNvPr id="4" name="Unvan 1"/>
          <p:cNvSpPr>
            <a:spLocks noGrp="1"/>
          </p:cNvSpPr>
          <p:nvPr>
            <p:ph type="title"/>
          </p:nvPr>
        </p:nvSpPr>
        <p:spPr/>
        <p:txBody>
          <a:bodyPr/>
          <a:lstStyle/>
          <a:p>
            <a:r>
              <a:rPr lang="tr-TR" dirty="0"/>
              <a:t>ERGONOMİ VE ÇALIŞMA HAYATI</a:t>
            </a:r>
          </a:p>
        </p:txBody>
      </p:sp>
    </p:spTree>
    <p:extLst>
      <p:ext uri="{BB962C8B-B14F-4D97-AF65-F5344CB8AC3E}">
        <p14:creationId xmlns:p14="http://schemas.microsoft.com/office/powerpoint/2010/main" val="3324790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232674"/>
            <a:ext cx="4032448" cy="1537230"/>
          </a:xfrm>
        </p:spPr>
        <p:txBody>
          <a:bodyPr>
            <a:normAutofit/>
          </a:bodyPr>
          <a:lstStyle/>
          <a:p>
            <a:pPr algn="ctr"/>
            <a:r>
              <a:rPr lang="tr-TR" dirty="0" smtClean="0"/>
              <a:t>Ergonomi </a:t>
            </a:r>
            <a:br>
              <a:rPr lang="tr-TR" dirty="0" smtClean="0"/>
            </a:br>
            <a:r>
              <a:rPr lang="tr-TR" dirty="0" smtClean="0"/>
              <a:t>ve</a:t>
            </a:r>
            <a:br>
              <a:rPr lang="tr-TR" dirty="0" smtClean="0"/>
            </a:br>
            <a:r>
              <a:rPr lang="tr-TR" dirty="0" smtClean="0"/>
              <a:t> kalite</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2002" y="232674"/>
            <a:ext cx="3825737" cy="1537230"/>
          </a:xfrm>
        </p:spPr>
      </p:pic>
      <p:sp>
        <p:nvSpPr>
          <p:cNvPr id="5" name="Dikdörtgen 4"/>
          <p:cNvSpPr/>
          <p:nvPr/>
        </p:nvSpPr>
        <p:spPr>
          <a:xfrm>
            <a:off x="323527" y="2413338"/>
            <a:ext cx="8640961" cy="2862322"/>
          </a:xfrm>
          <a:prstGeom prst="rect">
            <a:avLst/>
          </a:prstGeom>
        </p:spPr>
        <p:txBody>
          <a:bodyPr wrap="square">
            <a:spAutoFit/>
          </a:bodyPr>
          <a:lstStyle/>
          <a:p>
            <a:pPr marL="285750" indent="-285750"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Ergonomi, insanla doğrudan ilgisi olan ürünlerin tasarımında bariz bir şekilde ön plana çıkar. </a:t>
            </a:r>
            <a:endParaRPr lang="tr-TR" sz="20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Ergonomi</a:t>
            </a:r>
            <a:r>
              <a:rPr lang="tr-TR" sz="2000" dirty="0">
                <a:latin typeface="Times New Roman" panose="02020603050405020304" pitchFamily="18" charset="0"/>
                <a:cs typeface="Times New Roman" panose="02020603050405020304" pitchFamily="18" charset="0"/>
              </a:rPr>
              <a:t>, ürün kalitesi ve yaşam tarzı üzerinde, kullanıcı tercihleri ile ölçülebilen göstergeleri bulunur. </a:t>
            </a:r>
            <a:endParaRPr lang="tr-TR" sz="20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Bir </a:t>
            </a:r>
            <a:r>
              <a:rPr lang="tr-TR" sz="2000" dirty="0">
                <a:latin typeface="Times New Roman" panose="02020603050405020304" pitchFamily="18" charset="0"/>
                <a:cs typeface="Times New Roman" panose="02020603050405020304" pitchFamily="18" charset="0"/>
              </a:rPr>
              <a:t>üründen söz edilirken kullanılan “güzel” veya “kullanışlı” gibi ifadeler, aslında ürünün </a:t>
            </a:r>
            <a:r>
              <a:rPr lang="tr-TR" sz="2000" dirty="0" err="1">
                <a:latin typeface="Times New Roman" panose="02020603050405020304" pitchFamily="18" charset="0"/>
                <a:cs typeface="Times New Roman" panose="02020603050405020304" pitchFamily="18" charset="0"/>
              </a:rPr>
              <a:t>Ergonomikliliğini</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yansıtmaktadır</a:t>
            </a:r>
          </a:p>
          <a:p>
            <a:pPr marL="285750" indent="-28575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Tasarım </a:t>
            </a:r>
            <a:r>
              <a:rPr lang="tr-TR" sz="2000" dirty="0">
                <a:latin typeface="Times New Roman" panose="02020603050405020304" pitchFamily="18" charset="0"/>
                <a:cs typeface="Times New Roman" panose="02020603050405020304" pitchFamily="18" charset="0"/>
              </a:rPr>
              <a:t>aşamasında yapılan simülasyonlar ile ürün Ergonomisini kontrol etmek daha düşünce evresinde doğru yönde ilerlemeye büyük katkı sağlar. </a:t>
            </a:r>
            <a:endParaRPr lang="tr-TR" sz="20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Zira </a:t>
            </a:r>
            <a:r>
              <a:rPr lang="tr-TR" sz="2000" dirty="0">
                <a:latin typeface="Times New Roman" panose="02020603050405020304" pitchFamily="18" charset="0"/>
                <a:cs typeface="Times New Roman" panose="02020603050405020304" pitchFamily="18" charset="0"/>
              </a:rPr>
              <a:t>ürün kullanıcısı, Ergonomi vizyonu tasarımcılar tarafından iyi bilinmelidir</a:t>
            </a:r>
          </a:p>
        </p:txBody>
      </p:sp>
    </p:spTree>
    <p:extLst>
      <p:ext uri="{BB962C8B-B14F-4D97-AF65-F5344CB8AC3E}">
        <p14:creationId xmlns:p14="http://schemas.microsoft.com/office/powerpoint/2010/main" val="3902381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232674"/>
            <a:ext cx="4032448" cy="1537230"/>
          </a:xfrm>
        </p:spPr>
        <p:txBody>
          <a:bodyPr>
            <a:normAutofit/>
          </a:bodyPr>
          <a:lstStyle/>
          <a:p>
            <a:pPr algn="ctr"/>
            <a:r>
              <a:rPr lang="tr-TR" dirty="0" smtClean="0"/>
              <a:t>Ergonomi </a:t>
            </a:r>
            <a:br>
              <a:rPr lang="tr-TR" dirty="0" smtClean="0"/>
            </a:br>
            <a:r>
              <a:rPr lang="tr-TR" dirty="0" smtClean="0"/>
              <a:t>ve</a:t>
            </a:r>
            <a:br>
              <a:rPr lang="tr-TR" dirty="0" smtClean="0"/>
            </a:br>
            <a:r>
              <a:rPr lang="tr-TR" dirty="0" smtClean="0"/>
              <a:t> kalite</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2002" y="232674"/>
            <a:ext cx="3825737" cy="1537230"/>
          </a:xfrm>
        </p:spPr>
      </p:pic>
      <p:sp>
        <p:nvSpPr>
          <p:cNvPr id="5" name="Dikdörtgen 4"/>
          <p:cNvSpPr/>
          <p:nvPr/>
        </p:nvSpPr>
        <p:spPr>
          <a:xfrm>
            <a:off x="323527" y="2413338"/>
            <a:ext cx="8640961" cy="3477875"/>
          </a:xfrm>
          <a:prstGeom prst="rect">
            <a:avLst/>
          </a:prstGeom>
        </p:spPr>
        <p:txBody>
          <a:bodyPr wrap="square">
            <a:spAutoFit/>
          </a:bodyPr>
          <a:lstStyle/>
          <a:p>
            <a:pPr marL="285750" lvl="0" indent="-285750" algn="just">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Örneğin, yolcu koltuğu tasarımında kısa bacaklı uzun gövdeli Asya insanları ile uzun bacaklı, kısa gövdeli Avrupalı insanlar arasındaki farklılıklar gözetilmelidir. </a:t>
            </a:r>
            <a:endParaRPr lang="tr-TR" sz="2000" dirty="0" smtClean="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Zaten</a:t>
            </a:r>
            <a:r>
              <a:rPr lang="tr-TR" sz="2000" dirty="0">
                <a:latin typeface="Times New Roman" panose="02020603050405020304" pitchFamily="18" charset="0"/>
                <a:cs typeface="Times New Roman" panose="02020603050405020304" pitchFamily="18" charset="0"/>
              </a:rPr>
              <a:t>, günümüzde rekabetin ön plana çıktığı piyasa koşullarında (AB standartlarında “CE” işareti ile gösterilen) Ergonomik normlara uygunluk, üretici açısından kaçınılmaz bir zorunluluk hâlini </a:t>
            </a:r>
            <a:r>
              <a:rPr lang="tr-TR" sz="2000" dirty="0" smtClean="0">
                <a:latin typeface="Times New Roman" panose="02020603050405020304" pitchFamily="18" charset="0"/>
                <a:cs typeface="Times New Roman" panose="02020603050405020304" pitchFamily="18" charset="0"/>
              </a:rPr>
              <a:t>almıştır</a:t>
            </a:r>
          </a:p>
          <a:p>
            <a:pPr marL="285750" lvl="0" indent="-28575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Gelişmiş </a:t>
            </a:r>
            <a:r>
              <a:rPr lang="tr-TR" sz="2000" dirty="0">
                <a:latin typeface="Times New Roman" panose="02020603050405020304" pitchFamily="18" charset="0"/>
                <a:cs typeface="Times New Roman" panose="02020603050405020304" pitchFamily="18" charset="0"/>
              </a:rPr>
              <a:t>ülkelerin pek çoğunda, Ergonomiye yönelik çeşitli düzenlemeler mevcuttur. Ancak bu ülkelerden hiçbirinde Belçika ve İsveç’te olduğu gibi yasal bir düzenlemeye gidilmiş değildir. Avrupa Birliği de, 90/269 ve 89/654 numaralı yönergeler ile Ergonomiye ilişkin bir dizi önlemi çerçeve içine almış durumdadır</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728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232674"/>
            <a:ext cx="4032448" cy="1537230"/>
          </a:xfrm>
        </p:spPr>
        <p:txBody>
          <a:bodyPr>
            <a:normAutofit/>
          </a:bodyPr>
          <a:lstStyle/>
          <a:p>
            <a:pPr algn="ctr"/>
            <a:r>
              <a:rPr lang="tr-TR" dirty="0" smtClean="0"/>
              <a:t>Ergonomi </a:t>
            </a:r>
            <a:br>
              <a:rPr lang="tr-TR" dirty="0" smtClean="0"/>
            </a:br>
            <a:r>
              <a:rPr lang="tr-TR" dirty="0" smtClean="0"/>
              <a:t>ve</a:t>
            </a:r>
            <a:br>
              <a:rPr lang="tr-TR" dirty="0" smtClean="0"/>
            </a:br>
            <a:r>
              <a:rPr lang="tr-TR" dirty="0" smtClean="0"/>
              <a:t> kalite</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2002" y="232674"/>
            <a:ext cx="3825737" cy="1537230"/>
          </a:xfrm>
        </p:spPr>
      </p:pic>
      <p:sp>
        <p:nvSpPr>
          <p:cNvPr id="5" name="Dikdörtgen 4"/>
          <p:cNvSpPr/>
          <p:nvPr/>
        </p:nvSpPr>
        <p:spPr>
          <a:xfrm>
            <a:off x="251519" y="2204864"/>
            <a:ext cx="8640961" cy="3268652"/>
          </a:xfrm>
          <a:prstGeom prst="rect">
            <a:avLst/>
          </a:prstGeom>
        </p:spPr>
        <p:txBody>
          <a:bodyPr wrap="square">
            <a:spAutoFit/>
          </a:bodyPr>
          <a:lstStyle/>
          <a:p>
            <a:pPr marL="285750" lvl="0" indent="-285750" algn="just">
              <a:lnSpc>
                <a:spcPct val="150000"/>
              </a:lnSpc>
              <a:buFont typeface="Arial" panose="020B0604020202020204" pitchFamily="34" charset="0"/>
              <a:buChar char="•"/>
            </a:pPr>
            <a:r>
              <a:rPr lang="tr-TR" sz="2000" dirty="0">
                <a:latin typeface="Times New Roman" panose="02020603050405020304" pitchFamily="18" charset="0"/>
                <a:cs typeface="Times New Roman" panose="02020603050405020304" pitchFamily="18" charset="0"/>
              </a:rPr>
              <a:t>Üye ülkelerin bu yönergeleri kendi ulusal kanunlarının içine katıp yasal bir düzenlemeye gitmeleri gibi bir zorunlulukları bulunmamaktadır. </a:t>
            </a:r>
            <a:endParaRPr lang="tr-TR" sz="2000" dirty="0" smtClean="0">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Bununla </a:t>
            </a:r>
            <a:r>
              <a:rPr lang="tr-TR" sz="2000" dirty="0">
                <a:latin typeface="Times New Roman" panose="02020603050405020304" pitchFamily="18" charset="0"/>
                <a:cs typeface="Times New Roman" panose="02020603050405020304" pitchFamily="18" charset="0"/>
              </a:rPr>
              <a:t>beraber, Uluslararası Standardizasyon Örgütü (ISO), bazı ülkelerce uygulanan bir dizi Ergonomi standartları yayınlamıştır. </a:t>
            </a:r>
            <a:endParaRPr lang="tr-TR" sz="2000" dirty="0" smtClean="0">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Ancak </a:t>
            </a:r>
            <a:r>
              <a:rPr lang="tr-TR" sz="2000" dirty="0">
                <a:latin typeface="Times New Roman" panose="02020603050405020304" pitchFamily="18" charset="0"/>
                <a:cs typeface="Times New Roman" panose="02020603050405020304" pitchFamily="18" charset="0"/>
              </a:rPr>
              <a:t>bu standartlar yasal bir düzenlemeye halen kavuşturulamamıştır. </a:t>
            </a:r>
            <a:endParaRPr lang="tr-TR" sz="2000" dirty="0" smtClean="0">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Ergonomi</a:t>
            </a:r>
            <a:r>
              <a:rPr lang="tr-TR" sz="2000" dirty="0">
                <a:latin typeface="Times New Roman" panose="02020603050405020304" pitchFamily="18" charset="0"/>
                <a:cs typeface="Times New Roman" panose="02020603050405020304" pitchFamily="18" charset="0"/>
              </a:rPr>
              <a:t>, üretimde standardizasyon, üründe kalitedir. Kısacası “Ergonomi, insan memnuniyetidir”.</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975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996952"/>
            <a:ext cx="8352928" cy="1049235"/>
          </a:xfrm>
        </p:spPr>
        <p:txBody>
          <a:bodyPr/>
          <a:lstStyle/>
          <a:p>
            <a:r>
              <a:rPr lang="tr-TR" b="1" dirty="0" smtClean="0"/>
              <a:t>Beni dinlediğiniz için teşekkürler</a:t>
            </a:r>
            <a:endParaRPr lang="tr-TR" b="1" dirty="0"/>
          </a:p>
        </p:txBody>
      </p:sp>
    </p:spTree>
    <p:extLst>
      <p:ext uri="{BB962C8B-B14F-4D97-AF65-F5344CB8AC3E}">
        <p14:creationId xmlns:p14="http://schemas.microsoft.com/office/powerpoint/2010/main" val="89966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268760"/>
            <a:ext cx="6571343" cy="584995"/>
          </a:xfrm>
        </p:spPr>
        <p:txBody>
          <a:bodyPr/>
          <a:lstStyle/>
          <a:p>
            <a:r>
              <a:rPr lang="tr-TR" dirty="0" smtClean="0"/>
              <a:t>ergonomi</a:t>
            </a:r>
            <a:endParaRPr lang="tr-TR" dirty="0"/>
          </a:p>
        </p:txBody>
      </p:sp>
      <p:sp>
        <p:nvSpPr>
          <p:cNvPr id="3" name="İçerik Yer Tutucusu 2"/>
          <p:cNvSpPr>
            <a:spLocks noGrp="1"/>
          </p:cNvSpPr>
          <p:nvPr>
            <p:ph idx="1"/>
          </p:nvPr>
        </p:nvSpPr>
        <p:spPr>
          <a:xfrm>
            <a:off x="179512" y="1853755"/>
            <a:ext cx="8496943" cy="3450613"/>
          </a:xfrm>
        </p:spPr>
        <p:txBody>
          <a:bodyPr/>
          <a:lstStyle/>
          <a:p>
            <a:pPr algn="just"/>
            <a:r>
              <a:rPr lang="tr-TR" dirty="0">
                <a:latin typeface="Times New Roman" panose="02020603050405020304" pitchFamily="18" charset="0"/>
                <a:cs typeface="Times New Roman" panose="02020603050405020304" pitchFamily="18" charset="0"/>
              </a:rPr>
              <a:t>Ergonomi, kapasite ve ihtiyaçlarına daha uygun olması için insanların kullandığı eşyaları ve bunları kullandıkları ortamları değiştirmeye </a:t>
            </a:r>
            <a:r>
              <a:rPr lang="tr-TR" dirty="0" smtClean="0">
                <a:latin typeface="Times New Roman" panose="02020603050405020304" pitchFamily="18" charset="0"/>
                <a:cs typeface="Times New Roman" panose="02020603050405020304" pitchFamily="18" charset="0"/>
              </a:rPr>
              <a:t>çalışır</a:t>
            </a:r>
          </a:p>
          <a:p>
            <a:pPr algn="just"/>
            <a:r>
              <a:rPr lang="tr-TR" dirty="0">
                <a:latin typeface="Times New Roman" panose="02020603050405020304" pitchFamily="18" charset="0"/>
                <a:cs typeface="Times New Roman" panose="02020603050405020304" pitchFamily="18" charset="0"/>
              </a:rPr>
              <a:t>Günümüzde artık Ergonomi, klasik yaklaşımların tanımlarına göre, sadece disiplinler arası araştırma ve uygulama alanı olarak görülemez. Ergonomi, diğer bilim dallarına göre hâlâ genç bir bilim olmasına rağmen; günümüzde artık tek ve bağımsız bir disiplindir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0195" y="4149080"/>
            <a:ext cx="2391438" cy="19118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67955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196752"/>
            <a:ext cx="6571343" cy="657003"/>
          </a:xfrm>
        </p:spPr>
        <p:txBody>
          <a:bodyPr/>
          <a:lstStyle/>
          <a:p>
            <a:r>
              <a:rPr lang="tr-TR" dirty="0" smtClean="0"/>
              <a:t>Ergonomi Tanımları:</a:t>
            </a:r>
            <a:endParaRPr lang="tr-TR" dirty="0"/>
          </a:p>
        </p:txBody>
      </p:sp>
      <p:sp>
        <p:nvSpPr>
          <p:cNvPr id="3" name="İçerik Yer Tutucusu 2"/>
          <p:cNvSpPr>
            <a:spLocks noGrp="1"/>
          </p:cNvSpPr>
          <p:nvPr>
            <p:ph idx="1"/>
          </p:nvPr>
        </p:nvSpPr>
        <p:spPr>
          <a:xfrm>
            <a:off x="395536" y="2132856"/>
            <a:ext cx="8208911" cy="3450613"/>
          </a:xfrm>
        </p:spPr>
        <p:txBody>
          <a:bodyPr/>
          <a:lstStyle/>
          <a:p>
            <a:pPr algn="just"/>
            <a:r>
              <a:rPr lang="tr-TR" b="1" dirty="0" err="1">
                <a:latin typeface="Times New Roman" panose="02020603050405020304" pitchFamily="18" charset="0"/>
                <a:cs typeface="Times New Roman" panose="02020603050405020304" pitchFamily="18" charset="0"/>
              </a:rPr>
              <a:t>Murrell</a:t>
            </a:r>
            <a:r>
              <a:rPr lang="tr-TR" b="1" dirty="0">
                <a:latin typeface="Times New Roman" panose="02020603050405020304" pitchFamily="18" charset="0"/>
                <a:cs typeface="Times New Roman" panose="02020603050405020304" pitchFamily="18" charset="0"/>
              </a:rPr>
              <a:t> (1965): </a:t>
            </a:r>
            <a:r>
              <a:rPr lang="tr-TR" dirty="0">
                <a:latin typeface="Times New Roman" panose="02020603050405020304" pitchFamily="18" charset="0"/>
                <a:cs typeface="Times New Roman" panose="02020603050405020304" pitchFamily="18" charset="0"/>
              </a:rPr>
              <a:t>Ergonomi, insan ve iş çevresi arasındaki ilişkileri çalışan bilimsel incelemedir. Burada, çevre terimi ile sadece çevredeki ortamı kapsamaz. Aynı zamanda insanın ister birey isterse grup içinde olsun; işin organizasyonu, işin yöntemleri, kullanılan alet ve malzemelerini de içerir. Bütün bunlar insanın kendi yaratılışı ile yani yetenekleri, kapasiteleri ve sınırlarıyla ilgilidir</a:t>
            </a:r>
          </a:p>
        </p:txBody>
      </p:sp>
    </p:spTree>
    <p:extLst>
      <p:ext uri="{BB962C8B-B14F-4D97-AF65-F5344CB8AC3E}">
        <p14:creationId xmlns:p14="http://schemas.microsoft.com/office/powerpoint/2010/main" val="2441787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196752"/>
            <a:ext cx="6571343" cy="657003"/>
          </a:xfrm>
        </p:spPr>
        <p:txBody>
          <a:bodyPr/>
          <a:lstStyle/>
          <a:p>
            <a:r>
              <a:rPr lang="tr-TR" dirty="0" smtClean="0"/>
              <a:t>Ergonomi Tanımları:</a:t>
            </a:r>
            <a:endParaRPr lang="tr-TR" dirty="0"/>
          </a:p>
        </p:txBody>
      </p:sp>
      <p:sp>
        <p:nvSpPr>
          <p:cNvPr id="3" name="İçerik Yer Tutucusu 2"/>
          <p:cNvSpPr>
            <a:spLocks noGrp="1"/>
          </p:cNvSpPr>
          <p:nvPr>
            <p:ph idx="1"/>
          </p:nvPr>
        </p:nvSpPr>
        <p:spPr>
          <a:xfrm>
            <a:off x="251520" y="2015733"/>
            <a:ext cx="8892479" cy="3450613"/>
          </a:xfrm>
        </p:spPr>
        <p:txBody>
          <a:bodyPr>
            <a:normAutofit lnSpcReduction="10000"/>
          </a:bodyPr>
          <a:lstStyle/>
          <a:p>
            <a:pPr algn="just"/>
            <a:r>
              <a:rPr lang="tr-TR" b="1" dirty="0" err="1">
                <a:latin typeface="Times New Roman" panose="02020603050405020304" pitchFamily="18" charset="0"/>
                <a:cs typeface="Times New Roman" panose="02020603050405020304" pitchFamily="18" charset="0"/>
              </a:rPr>
              <a:t>Grandjean</a:t>
            </a:r>
            <a:r>
              <a:rPr lang="tr-TR" b="1" dirty="0">
                <a:latin typeface="Times New Roman" panose="02020603050405020304" pitchFamily="18" charset="0"/>
                <a:cs typeface="Times New Roman" panose="02020603050405020304" pitchFamily="18" charset="0"/>
              </a:rPr>
              <a:t> (1980): </a:t>
            </a:r>
            <a:r>
              <a:rPr lang="tr-TR" dirty="0">
                <a:latin typeface="Times New Roman" panose="02020603050405020304" pitchFamily="18" charset="0"/>
                <a:cs typeface="Times New Roman" panose="02020603050405020304" pitchFamily="18" charset="0"/>
              </a:rPr>
              <a:t>Ergonomi, insanın işiyle ilgili davranışının incelenmesidir. Ergonominin konusu, iş yaşamındaki insanın boyutsal çevresidir. Ergonominin en önemli prensibi, işlerini insana uyarlamaktır. Ergonomi disiplinler arası bir çalışma alanıdır. Çalışmalarını fizyoloji, </a:t>
            </a:r>
            <a:r>
              <a:rPr lang="tr-TR" dirty="0" err="1">
                <a:latin typeface="Times New Roman" panose="02020603050405020304" pitchFamily="18" charset="0"/>
                <a:cs typeface="Times New Roman" panose="02020603050405020304" pitchFamily="18" charset="0"/>
              </a:rPr>
              <a:t>piskoloji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antropometri</a:t>
            </a:r>
            <a:r>
              <a:rPr lang="tr-TR" dirty="0">
                <a:latin typeface="Times New Roman" panose="02020603050405020304" pitchFamily="18" charset="0"/>
                <a:cs typeface="Times New Roman" panose="02020603050405020304" pitchFamily="18" charset="0"/>
              </a:rPr>
              <a:t> ve değişik mühendisliklerin teorilerine dayandırır. </a:t>
            </a:r>
            <a:endParaRPr lang="tr-TR" dirty="0" smtClean="0">
              <a:latin typeface="Times New Roman" panose="02020603050405020304" pitchFamily="18" charset="0"/>
              <a:cs typeface="Times New Roman" panose="02020603050405020304" pitchFamily="18" charset="0"/>
            </a:endParaRPr>
          </a:p>
          <a:p>
            <a:pPr algn="just"/>
            <a:r>
              <a:rPr lang="tr-TR" b="1" dirty="0" err="1" smtClean="0">
                <a:latin typeface="Times New Roman" panose="02020603050405020304" pitchFamily="18" charset="0"/>
                <a:cs typeface="Times New Roman" panose="02020603050405020304" pitchFamily="18" charset="0"/>
              </a:rPr>
              <a:t>Sanders</a:t>
            </a:r>
            <a:r>
              <a:rPr lang="tr-TR" b="1"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and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McCormick</a:t>
            </a:r>
            <a:r>
              <a:rPr lang="tr-TR" b="1" dirty="0">
                <a:latin typeface="Times New Roman" panose="02020603050405020304" pitchFamily="18" charset="0"/>
                <a:cs typeface="Times New Roman" panose="02020603050405020304" pitchFamily="18" charset="0"/>
              </a:rPr>
              <a:t> (1993): </a:t>
            </a:r>
            <a:r>
              <a:rPr lang="tr-TR" dirty="0">
                <a:latin typeface="Times New Roman" panose="02020603050405020304" pitchFamily="18" charset="0"/>
                <a:cs typeface="Times New Roman" panose="02020603050405020304" pitchFamily="18" charset="0"/>
              </a:rPr>
              <a:t>Ergonomi; verimli, güvenli, konforlu ve etkili insan kullanımı için aletlerin, makinaların, sistemlerin, görevlerin, işlerin ve çevrenin tasarımına, insanın davranışı, yetenekleri, sınırları ve diğer karakteristikleri hakkındaki bilgiyi uygulamak ve </a:t>
            </a:r>
            <a:r>
              <a:rPr lang="tr-TR" dirty="0" smtClean="0">
                <a:latin typeface="Times New Roman" panose="02020603050405020304" pitchFamily="18" charset="0"/>
                <a:cs typeface="Times New Roman" panose="02020603050405020304" pitchFamily="18" charset="0"/>
              </a:rPr>
              <a:t>keşfetmektir.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936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196752"/>
            <a:ext cx="6571343" cy="657003"/>
          </a:xfrm>
        </p:spPr>
        <p:txBody>
          <a:bodyPr/>
          <a:lstStyle/>
          <a:p>
            <a:r>
              <a:rPr lang="tr-TR" dirty="0" smtClean="0"/>
              <a:t>Ergonomi Tanımları:</a:t>
            </a:r>
            <a:endParaRPr lang="tr-TR" dirty="0"/>
          </a:p>
        </p:txBody>
      </p:sp>
      <p:sp>
        <p:nvSpPr>
          <p:cNvPr id="3" name="İçerik Yer Tutucusu 2"/>
          <p:cNvSpPr>
            <a:spLocks noGrp="1"/>
          </p:cNvSpPr>
          <p:nvPr>
            <p:ph idx="1"/>
          </p:nvPr>
        </p:nvSpPr>
        <p:spPr>
          <a:xfrm>
            <a:off x="251520" y="2015733"/>
            <a:ext cx="8712967" cy="3450613"/>
          </a:xfrm>
        </p:spPr>
        <p:txBody>
          <a:bodyPr/>
          <a:lstStyle/>
          <a:p>
            <a:pPr algn="just"/>
            <a:r>
              <a:rPr lang="tr-TR" dirty="0" err="1">
                <a:latin typeface="Times New Roman" panose="02020603050405020304" pitchFamily="18" charset="0"/>
                <a:cs typeface="Times New Roman" panose="02020603050405020304" pitchFamily="18" charset="0"/>
              </a:rPr>
              <a:t>Me</a:t>
            </a:r>
            <a:r>
              <a:rPr lang="tr-TR" b="1" dirty="0" err="1">
                <a:latin typeface="Times New Roman" panose="02020603050405020304" pitchFamily="18" charset="0"/>
                <a:cs typeface="Times New Roman" panose="02020603050405020304" pitchFamily="18" charset="0"/>
              </a:rPr>
              <a:t>ister</a:t>
            </a:r>
            <a:r>
              <a:rPr lang="tr-TR" b="1" dirty="0">
                <a:latin typeface="Times New Roman" panose="02020603050405020304" pitchFamily="18" charset="0"/>
                <a:cs typeface="Times New Roman" panose="02020603050405020304" pitchFamily="18" charset="0"/>
              </a:rPr>
              <a:t> (1989): </a:t>
            </a:r>
            <a:r>
              <a:rPr lang="tr-TR" dirty="0">
                <a:latin typeface="Times New Roman" panose="02020603050405020304" pitchFamily="18" charset="0"/>
                <a:cs typeface="Times New Roman" panose="02020603050405020304" pitchFamily="18" charset="0"/>
              </a:rPr>
              <a:t>Ergonomi; insan-makine sistem operasyonu bağlamında işle ilgili görevleri, insanların nasıl başardığını ve davranışsal ve davranışsal olmayan değişkenlerin, bu başarıyı nasıl etkilediği üzerine olan bir </a:t>
            </a:r>
            <a:r>
              <a:rPr lang="tr-TR" dirty="0" smtClean="0">
                <a:latin typeface="Times New Roman" panose="02020603050405020304" pitchFamily="18" charset="0"/>
                <a:cs typeface="Times New Roman" panose="02020603050405020304" pitchFamily="18" charset="0"/>
              </a:rPr>
              <a:t>çalışmadır. </a:t>
            </a:r>
          </a:p>
          <a:p>
            <a:pPr algn="just"/>
            <a:r>
              <a:rPr lang="tr-TR" b="1" dirty="0" err="1" smtClean="0">
                <a:latin typeface="Times New Roman" panose="02020603050405020304" pitchFamily="18" charset="0"/>
                <a:cs typeface="Times New Roman" panose="02020603050405020304" pitchFamily="18" charset="0"/>
              </a:rPr>
              <a:t>Hancock</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(1997): </a:t>
            </a:r>
            <a:r>
              <a:rPr lang="tr-TR" dirty="0">
                <a:latin typeface="Times New Roman" panose="02020603050405020304" pitchFamily="18" charset="0"/>
                <a:cs typeface="Times New Roman" panose="02020603050405020304" pitchFamily="18" charset="0"/>
              </a:rPr>
              <a:t>Ergonomi, insan-makine düşmanlığını, insan-makine sinerjisine dönüştürmeye çalışan bir bilim dalıdır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539" y="3933056"/>
            <a:ext cx="2597786" cy="2448272"/>
          </a:xfrm>
          <a:prstGeom prst="rect">
            <a:avLst/>
          </a:prstGeom>
        </p:spPr>
      </p:pic>
    </p:spTree>
    <p:extLst>
      <p:ext uri="{BB962C8B-B14F-4D97-AF65-F5344CB8AC3E}">
        <p14:creationId xmlns:p14="http://schemas.microsoft.com/office/powerpoint/2010/main" val="339262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196752"/>
            <a:ext cx="6571343" cy="657003"/>
          </a:xfrm>
        </p:spPr>
        <p:txBody>
          <a:bodyPr/>
          <a:lstStyle/>
          <a:p>
            <a:r>
              <a:rPr lang="tr-TR" dirty="0" smtClean="0"/>
              <a:t>Ergonominin konusu:</a:t>
            </a:r>
            <a:endParaRPr lang="tr-TR" dirty="0"/>
          </a:p>
        </p:txBody>
      </p:sp>
      <p:sp>
        <p:nvSpPr>
          <p:cNvPr id="3" name="İçerik Yer Tutucusu 2"/>
          <p:cNvSpPr>
            <a:spLocks noGrp="1"/>
          </p:cNvSpPr>
          <p:nvPr>
            <p:ph idx="1"/>
          </p:nvPr>
        </p:nvSpPr>
        <p:spPr>
          <a:xfrm>
            <a:off x="179512" y="2015733"/>
            <a:ext cx="8784975" cy="3789531"/>
          </a:xfrm>
        </p:spPr>
        <p:txBody>
          <a:bodyPr>
            <a:normAutofit/>
          </a:bodyPr>
          <a:lstStyle/>
          <a:p>
            <a:pPr algn="just"/>
            <a:r>
              <a:rPr lang="tr-TR" dirty="0">
                <a:latin typeface="Times New Roman" panose="02020603050405020304" pitchFamily="18" charset="0"/>
                <a:cs typeface="Times New Roman" panose="02020603050405020304" pitchFamily="18" charset="0"/>
              </a:rPr>
              <a:t>“İşbilim” olarak adlandırılan bu bilim dalı, insan ile çalışma ortamı arasındaki ilişkilerin bilimsel araştırılması olarak kabul </a:t>
            </a:r>
            <a:r>
              <a:rPr lang="tr-TR" dirty="0" smtClean="0">
                <a:latin typeface="Times New Roman" panose="02020603050405020304" pitchFamily="18" charset="0"/>
                <a:cs typeface="Times New Roman" panose="02020603050405020304" pitchFamily="18" charset="0"/>
              </a:rPr>
              <a:t>görmüştür.</a:t>
            </a:r>
          </a:p>
          <a:p>
            <a:pPr algn="just"/>
            <a:r>
              <a:rPr lang="tr-TR" dirty="0" smtClean="0">
                <a:latin typeface="Times New Roman" panose="02020603050405020304" pitchFamily="18" charset="0"/>
                <a:cs typeface="Times New Roman" panose="02020603050405020304" pitchFamily="18" charset="0"/>
              </a:rPr>
              <a:t>Teknoloji</a:t>
            </a:r>
            <a:r>
              <a:rPr lang="tr-TR" dirty="0">
                <a:latin typeface="Times New Roman" panose="02020603050405020304" pitchFamily="18" charset="0"/>
                <a:cs typeface="Times New Roman" panose="02020603050405020304" pitchFamily="18" charset="0"/>
              </a:rPr>
              <a:t>, Ergonominin tasarım prensiplerini, kılavuzlarını, </a:t>
            </a:r>
            <a:r>
              <a:rPr lang="tr-TR" dirty="0" err="1">
                <a:latin typeface="Times New Roman" panose="02020603050405020304" pitchFamily="18" charset="0"/>
                <a:cs typeface="Times New Roman" panose="02020603050405020304" pitchFamily="18" charset="0"/>
              </a:rPr>
              <a:t>spesifikasyonlarını</a:t>
            </a:r>
            <a:r>
              <a:rPr lang="tr-TR" dirty="0">
                <a:latin typeface="Times New Roman" panose="02020603050405020304" pitchFamily="18" charset="0"/>
                <a:cs typeface="Times New Roman" panose="02020603050405020304" pitchFamily="18" charset="0"/>
              </a:rPr>
              <a:t>, yöntemlerini ve araçlarını </a:t>
            </a:r>
            <a:r>
              <a:rPr lang="tr-TR" dirty="0" smtClean="0">
                <a:latin typeface="Times New Roman" panose="02020603050405020304" pitchFamily="18" charset="0"/>
                <a:cs typeface="Times New Roman" panose="02020603050405020304" pitchFamily="18" charset="0"/>
              </a:rPr>
              <a:t>kullanır</a:t>
            </a:r>
          </a:p>
          <a:p>
            <a:pPr algn="just"/>
            <a:r>
              <a:rPr lang="tr-TR" dirty="0">
                <a:latin typeface="Times New Roman" panose="02020603050405020304" pitchFamily="18" charset="0"/>
                <a:cs typeface="Times New Roman" panose="02020603050405020304" pitchFamily="18" charset="0"/>
              </a:rPr>
              <a:t>Günümüzde Ergonomi, İnsan Sistem Etkileşim Teknolojisi (Human </a:t>
            </a:r>
            <a:r>
              <a:rPr lang="tr-TR" dirty="0" err="1">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Interaction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Technology</a:t>
            </a:r>
            <a:r>
              <a:rPr lang="tr-TR" dirty="0">
                <a:latin typeface="Times New Roman" panose="02020603050405020304" pitchFamily="18" charset="0"/>
                <a:cs typeface="Times New Roman" panose="02020603050405020304" pitchFamily="18" charset="0"/>
              </a:rPr>
              <a:t>, HSIT) olarak da tanımlanmaktadır. </a:t>
            </a:r>
            <a:r>
              <a:rPr lang="tr-TR" dirty="0" err="1">
                <a:latin typeface="Times New Roman" panose="02020603050405020304" pitchFamily="18" charset="0"/>
                <a:cs typeface="Times New Roman" panose="02020603050405020304" pitchFamily="18" charset="0"/>
              </a:rPr>
              <a:t>Ergonomistler</a:t>
            </a:r>
            <a:r>
              <a:rPr lang="tr-TR" dirty="0">
                <a:latin typeface="Times New Roman" panose="02020603050405020304" pitchFamily="18" charset="0"/>
                <a:cs typeface="Times New Roman" panose="02020603050405020304" pitchFamily="18" charset="0"/>
              </a:rPr>
              <a:t>; güvenlik, sağlık, konfor, performans ile verimlilik ve kaliteyi de içeren sistem değişiklikleri ve tasarımına, İnsan Sistem Etkileşim Teknolojisini </a:t>
            </a:r>
            <a:r>
              <a:rPr lang="tr-TR" dirty="0" smtClean="0">
                <a:latin typeface="Times New Roman" panose="02020603050405020304" pitchFamily="18" charset="0"/>
                <a:cs typeface="Times New Roman" panose="02020603050405020304" pitchFamily="18" charset="0"/>
              </a:rPr>
              <a:t>uygular</a:t>
            </a:r>
          </a:p>
          <a:p>
            <a:pPr lvl="0">
              <a:buClr>
                <a:srgbClr val="B71E42"/>
              </a:buClr>
            </a:pPr>
            <a:r>
              <a:rPr lang="tr-TR" dirty="0">
                <a:solidFill>
                  <a:prstClr val="black"/>
                </a:solidFill>
                <a:latin typeface="Times New Roman" panose="02020603050405020304" pitchFamily="18" charset="0"/>
                <a:cs typeface="Times New Roman" panose="02020603050405020304" pitchFamily="18" charset="0"/>
              </a:rPr>
              <a:t>Ergonominin nihai amacı, insanın yaşam kalitesini iyileştirmektir</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106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1268760"/>
            <a:ext cx="6571343" cy="584995"/>
          </a:xfrm>
        </p:spPr>
        <p:txBody>
          <a:bodyPr>
            <a:normAutofit/>
          </a:bodyPr>
          <a:lstStyle/>
          <a:p>
            <a:r>
              <a:rPr lang="tr-TR" dirty="0" smtClean="0"/>
              <a:t>Ergonominin Uğraş alanları</a:t>
            </a:r>
            <a:endParaRPr lang="tr-TR" dirty="0"/>
          </a:p>
        </p:txBody>
      </p:sp>
      <p:sp>
        <p:nvSpPr>
          <p:cNvPr id="3" name="İçerik Yer Tutucusu 2"/>
          <p:cNvSpPr>
            <a:spLocks noGrp="1"/>
          </p:cNvSpPr>
          <p:nvPr>
            <p:ph idx="1"/>
          </p:nvPr>
        </p:nvSpPr>
        <p:spPr>
          <a:xfrm>
            <a:off x="395536" y="2015733"/>
            <a:ext cx="8280919" cy="3450613"/>
          </a:xfrm>
        </p:spPr>
        <p:txBody>
          <a:bodyPr/>
          <a:lstStyle/>
          <a:p>
            <a:pPr algn="just"/>
            <a:r>
              <a:rPr lang="tr-TR" dirty="0" smtClean="0">
                <a:latin typeface="Times New Roman" panose="02020603050405020304" pitchFamily="18" charset="0"/>
                <a:cs typeface="Times New Roman" panose="02020603050405020304" pitchFamily="18" charset="0"/>
              </a:rPr>
              <a:t>Ergonomi</a:t>
            </a:r>
            <a:r>
              <a:rPr lang="tr-TR" dirty="0">
                <a:latin typeface="Times New Roman" panose="02020603050405020304" pitchFamily="18" charset="0"/>
                <a:cs typeface="Times New Roman" panose="02020603050405020304" pitchFamily="18" charset="0"/>
              </a:rPr>
              <a:t>; donanım, yazılım, iş gerekleri, iç ve dış çevre, iş sistem yapıları ve süreçleri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diğer sistem bileşenleri ile insan bileşeni arasındaki etkileşimin tasarımına odaklanmasıdır. </a:t>
            </a:r>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Ergonomistlerin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pratik olarak uyguladıkları ve bilimsel araştırma yoluyla geliştirdikleri bu teknoloji, insan-sistem etkileşimi tasarım amacına yöneliktir</a:t>
            </a:r>
          </a:p>
        </p:txBody>
      </p:sp>
    </p:spTree>
    <p:extLst>
      <p:ext uri="{BB962C8B-B14F-4D97-AF65-F5344CB8AC3E}">
        <p14:creationId xmlns:p14="http://schemas.microsoft.com/office/powerpoint/2010/main" val="416227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3923928" cy="6858000"/>
          </a:xfrm>
        </p:spPr>
      </p:pic>
      <p:sp>
        <p:nvSpPr>
          <p:cNvPr id="5" name="Metin kutusu 4"/>
          <p:cNvSpPr txBox="1"/>
          <p:nvPr/>
        </p:nvSpPr>
        <p:spPr>
          <a:xfrm>
            <a:off x="3923928" y="1916832"/>
            <a:ext cx="5220072" cy="4093428"/>
          </a:xfrm>
          <a:prstGeom prst="rect">
            <a:avLst/>
          </a:prstGeom>
          <a:noFill/>
        </p:spPr>
        <p:txBody>
          <a:bodyPr wrap="square" rtlCol="0">
            <a:spAutoFit/>
          </a:bodyPr>
          <a:lstStyle/>
          <a:p>
            <a:pPr marL="342900" indent="-34290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Ergonomi </a:t>
            </a:r>
            <a:r>
              <a:rPr lang="tr-TR" sz="2000" dirty="0">
                <a:latin typeface="Times New Roman" panose="02020603050405020304" pitchFamily="18" charset="0"/>
                <a:cs typeface="Times New Roman" panose="02020603050405020304" pitchFamily="18" charset="0"/>
              </a:rPr>
              <a:t>toplulukları ve </a:t>
            </a:r>
            <a:r>
              <a:rPr lang="tr-TR" sz="2000" dirty="0" err="1">
                <a:latin typeface="Times New Roman" panose="02020603050405020304" pitchFamily="18" charset="0"/>
                <a:cs typeface="Times New Roman" panose="02020603050405020304" pitchFamily="18" charset="0"/>
              </a:rPr>
              <a:t>Ergonomistlerin</a:t>
            </a:r>
            <a:r>
              <a:rPr lang="tr-TR" sz="2000" dirty="0">
                <a:latin typeface="Times New Roman" panose="02020603050405020304" pitchFamily="18" charset="0"/>
                <a:cs typeface="Times New Roman" panose="02020603050405020304" pitchFamily="18" charset="0"/>
              </a:rPr>
              <a:t> çalışma alanlarında verdiği cevaplara göre, Ergonomide çalışılan alanların yüzdesi belirlenmiş olup, </a:t>
            </a:r>
            <a:endParaRPr lang="tr-TR"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Ergonominin </a:t>
            </a:r>
            <a:r>
              <a:rPr lang="tr-TR" sz="2000" dirty="0">
                <a:latin typeface="Times New Roman" panose="02020603050405020304" pitchFamily="18" charset="0"/>
                <a:cs typeface="Times New Roman" panose="02020603050405020304" pitchFamily="18" charset="0"/>
              </a:rPr>
              <a:t>her geçen gün genişleyen alanlarının listesini gözler önüne sermiştir. </a:t>
            </a:r>
            <a:endParaRPr lang="tr-TR"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Topluluklar </a:t>
            </a:r>
            <a:r>
              <a:rPr lang="tr-TR" sz="2000" dirty="0">
                <a:latin typeface="Times New Roman" panose="02020603050405020304" pitchFamily="18" charset="0"/>
                <a:cs typeface="Times New Roman" panose="02020603050405020304" pitchFamily="18" charset="0"/>
              </a:rPr>
              <a:t>arasındaki ana eğilim, insan-sistem etkileşiminin tasarımına Ergonomi teknolojisini uygulamak ve geliştirmek yönünde olmuştur. </a:t>
            </a:r>
            <a:endParaRPr lang="tr-TR"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Ancak</a:t>
            </a:r>
            <a:r>
              <a:rPr lang="tr-TR" sz="2000" dirty="0">
                <a:latin typeface="Times New Roman" panose="02020603050405020304" pitchFamily="18" charset="0"/>
                <a:cs typeface="Times New Roman" panose="02020603050405020304" pitchFamily="18" charset="0"/>
              </a:rPr>
              <a:t>, Ergonominin uygulama alanlarında İş Sağlığı ve Güvenliği Biliminin ağırlığı (yani birinci sırayı) alması dikkat çekici görülmüştü</a:t>
            </a:r>
          </a:p>
        </p:txBody>
      </p:sp>
    </p:spTree>
    <p:extLst>
      <p:ext uri="{BB962C8B-B14F-4D97-AF65-F5344CB8AC3E}">
        <p14:creationId xmlns:p14="http://schemas.microsoft.com/office/powerpoint/2010/main" val="39988468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315</TotalTime>
  <Words>1628</Words>
  <Application>Microsoft Office PowerPoint</Application>
  <PresentationFormat>Ekran Gösterisi (4:3)</PresentationFormat>
  <Paragraphs>103</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Algerian</vt:lpstr>
      <vt:lpstr>Arial</vt:lpstr>
      <vt:lpstr>Gill Sans MT</vt:lpstr>
      <vt:lpstr>Times New Roman</vt:lpstr>
      <vt:lpstr>Gallery</vt:lpstr>
      <vt:lpstr>ERGONOMİ temel kavramlar</vt:lpstr>
      <vt:lpstr>Ergonomi:</vt:lpstr>
      <vt:lpstr>ergonomi</vt:lpstr>
      <vt:lpstr>Ergonomi Tanımları:</vt:lpstr>
      <vt:lpstr>Ergonomi Tanımları:</vt:lpstr>
      <vt:lpstr>Ergonomi Tanımları:</vt:lpstr>
      <vt:lpstr>Ergonominin konusu:</vt:lpstr>
      <vt:lpstr>Ergonominin Uğraş alanları</vt:lpstr>
      <vt:lpstr>PowerPoint Sunusu</vt:lpstr>
      <vt:lpstr>IEA’ya Göre Günümüzün “Ergonomi Bileşenleri” Şu Şekilde Açıklanmaktadır:</vt:lpstr>
      <vt:lpstr>PowerPoint Sunusu</vt:lpstr>
      <vt:lpstr>PowerPoint Sunusu</vt:lpstr>
      <vt:lpstr>PowerPoint Sunusu</vt:lpstr>
      <vt:lpstr>Ergonomi yaklaşımı</vt:lpstr>
      <vt:lpstr>ergonomi</vt:lpstr>
      <vt:lpstr>ÖRNEK:</vt:lpstr>
      <vt:lpstr>ergonomi</vt:lpstr>
      <vt:lpstr>ERGONOMİ VE ÇALIŞMA HAYATI</vt:lpstr>
      <vt:lpstr>ERGONOMİ VE ÇALIŞMA HAYATI</vt:lpstr>
      <vt:lpstr>ERGONOMİ VE ÇALIŞMA HAYATI</vt:lpstr>
      <vt:lpstr>Ergonomi  ve  kalite</vt:lpstr>
      <vt:lpstr>Ergonomi  ve  kalite</vt:lpstr>
      <vt:lpstr>Ergonomi  ve  kalite</vt:lpstr>
      <vt:lpstr>Beni 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Hilal EKIM</dc:creator>
  <cp:lastModifiedBy>LENOVO</cp:lastModifiedBy>
  <cp:revision>27</cp:revision>
  <dcterms:created xsi:type="dcterms:W3CDTF">2021-09-23T07:11:26Z</dcterms:created>
  <dcterms:modified xsi:type="dcterms:W3CDTF">2023-10-02T19:07:55Z</dcterms:modified>
</cp:coreProperties>
</file>