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24" autoAdjust="0"/>
  </p:normalViewPr>
  <p:slideViewPr>
    <p:cSldViewPr>
      <p:cViewPr>
        <p:scale>
          <a:sx n="77" d="100"/>
          <a:sy n="77" d="100"/>
        </p:scale>
        <p:origin x="-119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2F20F-0F55-4C70-9CFA-671C1586AE0F}" type="datetimeFigureOut">
              <a:rPr lang="tr-TR" smtClean="0"/>
              <a:pPr/>
              <a:t>11.10.2024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71CD2-4B76-422A-8975-5FCF9D9E287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dirty="0" err="1" smtClean="0"/>
              <a:t>Elizabethan</a:t>
            </a:r>
            <a:r>
              <a:rPr lang="tr-TR" dirty="0" smtClean="0"/>
              <a:t> Drama</a:t>
            </a:r>
            <a:endParaRPr lang="en-GB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Betül ALTAŞ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r-TR" i="1" dirty="0" err="1" smtClean="0"/>
              <a:t>Tamburlaine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Great</a:t>
            </a:r>
            <a:endParaRPr lang="en-GB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357298"/>
            <a:ext cx="8786842" cy="5286412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1st </a:t>
            </a:r>
            <a:r>
              <a:rPr lang="en-GB" b="1" dirty="0" smtClean="0"/>
              <a:t>Part</a:t>
            </a:r>
            <a:r>
              <a:rPr lang="tr-TR" b="1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is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 of </a:t>
            </a:r>
            <a:r>
              <a:rPr lang="tr-TR" dirty="0" err="1" smtClean="0"/>
              <a:t>Tamburlaine</a:t>
            </a:r>
            <a:r>
              <a:rPr lang="tr-TR" dirty="0" smtClean="0"/>
              <a:t> (</a:t>
            </a:r>
            <a:r>
              <a:rPr lang="tr-TR" b="1" dirty="0" smtClean="0"/>
              <a:t>Timur </a:t>
            </a:r>
            <a:r>
              <a:rPr lang="tr-TR" b="1" dirty="0" err="1" smtClean="0"/>
              <a:t>Lenk</a:t>
            </a:r>
            <a:r>
              <a:rPr lang="tr-TR" b="1" dirty="0" smtClean="0"/>
              <a:t>)</a:t>
            </a:r>
            <a:r>
              <a:rPr lang="tr-TR" dirty="0" smtClean="0"/>
              <a:t>,</a:t>
            </a:r>
            <a:r>
              <a:rPr lang="tr-TR" b="1" dirty="0" smtClean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shepherd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robber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He is </a:t>
            </a:r>
            <a:r>
              <a:rPr lang="tr-TR" dirty="0" err="1" smtClean="0"/>
              <a:t>obsessed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, </a:t>
            </a:r>
            <a:r>
              <a:rPr lang="tr-TR" dirty="0" err="1" smtClean="0"/>
              <a:t>luxury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beauty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His </a:t>
            </a:r>
            <a:r>
              <a:rPr lang="tr-TR" dirty="0" err="1" smtClean="0"/>
              <a:t>armies</a:t>
            </a:r>
            <a:r>
              <a:rPr lang="tr-TR" dirty="0" smtClean="0"/>
              <a:t> </a:t>
            </a:r>
            <a:r>
              <a:rPr lang="tr-TR" dirty="0" err="1" smtClean="0"/>
              <a:t>conquer</a:t>
            </a:r>
            <a:r>
              <a:rPr lang="tr-TR" dirty="0" smtClean="0"/>
              <a:t> </a:t>
            </a:r>
            <a:r>
              <a:rPr lang="tr-TR" dirty="0" err="1" smtClean="0"/>
              <a:t>Bajazet</a:t>
            </a:r>
            <a:r>
              <a:rPr lang="tr-TR" dirty="0" smtClean="0"/>
              <a:t> </a:t>
            </a:r>
            <a:r>
              <a:rPr lang="tr-TR" b="1" dirty="0" smtClean="0"/>
              <a:t>(</a:t>
            </a:r>
            <a:r>
              <a:rPr lang="tr-TR" b="1" dirty="0" err="1" smtClean="0"/>
              <a:t>Beyazıd</a:t>
            </a:r>
            <a:r>
              <a:rPr lang="tr-TR" b="1" dirty="0" smtClean="0"/>
              <a:t>), </a:t>
            </a:r>
            <a:r>
              <a:rPr lang="tr-TR" dirty="0" err="1" smtClean="0"/>
              <a:t>emperor</a:t>
            </a:r>
            <a:r>
              <a:rPr lang="tr-TR" dirty="0" smtClean="0"/>
              <a:t> of </a:t>
            </a:r>
            <a:r>
              <a:rPr lang="tr-TR" dirty="0" err="1" smtClean="0"/>
              <a:t>Turkey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en-GB" dirty="0" smtClean="0"/>
              <a:t>Unfortunately, </a:t>
            </a:r>
            <a:r>
              <a:rPr lang="en-GB" dirty="0" err="1" smtClean="0"/>
              <a:t>Bajazet</a:t>
            </a:r>
            <a:r>
              <a:rPr lang="en-GB" dirty="0" smtClean="0"/>
              <a:t> is taken from place to place in a cage by Tamburlaine</a:t>
            </a:r>
            <a:r>
              <a:rPr lang="tr-TR" dirty="0" smtClean="0"/>
              <a:t>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2nd </a:t>
            </a:r>
            <a:r>
              <a:rPr lang="en-GB" b="1" dirty="0" smtClean="0"/>
              <a:t>Part</a:t>
            </a:r>
            <a:r>
              <a:rPr lang="tr-TR" b="1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is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how</a:t>
            </a:r>
            <a:r>
              <a:rPr lang="tr-TR" dirty="0" smtClean="0"/>
              <a:t> T</a:t>
            </a:r>
            <a:r>
              <a:rPr lang="en-US" dirty="0" err="1" smtClean="0"/>
              <a:t>amburlaine’s</a:t>
            </a:r>
            <a:r>
              <a:rPr lang="en-US" dirty="0" smtClean="0"/>
              <a:t> conquests are further extended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bloody</a:t>
            </a:r>
            <a:r>
              <a:rPr lang="tr-TR" dirty="0" smtClean="0"/>
              <a:t> </a:t>
            </a:r>
            <a:r>
              <a:rPr lang="tr-TR" dirty="0" err="1" smtClean="0"/>
              <a:t>conquerer</a:t>
            </a:r>
            <a:r>
              <a:rPr lang="tr-TR" dirty="0" smtClean="0"/>
              <a:t> is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his </a:t>
            </a:r>
            <a:r>
              <a:rPr lang="tr-TR" dirty="0" err="1" smtClean="0"/>
              <a:t>cruelty</a:t>
            </a:r>
            <a:r>
              <a:rPr lang="tr-TR" dirty="0" smtClean="0"/>
              <a:t> is </a:t>
            </a:r>
            <a:r>
              <a:rPr lang="tr-TR" dirty="0" err="1" smtClean="0"/>
              <a:t>extreme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He has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sons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he </a:t>
            </a:r>
            <a:r>
              <a:rPr lang="tr-TR" dirty="0" err="1" smtClean="0"/>
              <a:t>kills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he </a:t>
            </a:r>
            <a:r>
              <a:rPr lang="tr-TR" dirty="0" err="1" smtClean="0"/>
              <a:t>refuses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his </a:t>
            </a:r>
            <a:r>
              <a:rPr lang="tr-TR" dirty="0" err="1" smtClean="0"/>
              <a:t>father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 </a:t>
            </a:r>
            <a:r>
              <a:rPr lang="tr-TR" dirty="0" err="1" smtClean="0"/>
              <a:t>battle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battles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fight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He has no </a:t>
            </a:r>
            <a:r>
              <a:rPr lang="tr-TR" dirty="0" err="1" smtClean="0"/>
              <a:t>opponent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earth</a:t>
            </a:r>
            <a:r>
              <a:rPr lang="tr-TR" dirty="0" smtClean="0"/>
              <a:t>. </a:t>
            </a:r>
          </a:p>
          <a:p>
            <a:pPr>
              <a:buNone/>
            </a:pPr>
            <a:endParaRPr lang="tr-TR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 smtClean="0"/>
              <a:t>The</a:t>
            </a:r>
            <a:r>
              <a:rPr lang="tr-TR" b="1" i="1" dirty="0" smtClean="0"/>
              <a:t> </a:t>
            </a:r>
            <a:r>
              <a:rPr lang="tr-TR" b="1" i="1" dirty="0" err="1" smtClean="0"/>
              <a:t>Jew</a:t>
            </a:r>
            <a:r>
              <a:rPr lang="tr-TR" b="1" i="1" dirty="0" smtClean="0"/>
              <a:t> of Malta </a:t>
            </a:r>
            <a:br>
              <a:rPr lang="tr-TR" b="1" i="1" dirty="0" smtClean="0"/>
            </a:b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 err="1" smtClean="0"/>
              <a:t>Christopher</a:t>
            </a:r>
            <a:r>
              <a:rPr lang="tr-TR" b="1" dirty="0" smtClean="0"/>
              <a:t> </a:t>
            </a:r>
            <a:r>
              <a:rPr lang="tr-TR" b="1" dirty="0" err="1" smtClean="0"/>
              <a:t>Marlowe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785926"/>
            <a:ext cx="8472518" cy="434023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</a:t>
            </a:r>
            <a:r>
              <a:rPr lang="tr-TR" dirty="0" smtClean="0"/>
              <a:t> </a:t>
            </a:r>
            <a:r>
              <a:rPr lang="en-GB" dirty="0" smtClean="0"/>
              <a:t>story</a:t>
            </a:r>
            <a:r>
              <a:rPr lang="tr-TR" dirty="0" smtClean="0"/>
              <a:t> is </a:t>
            </a:r>
            <a:r>
              <a:rPr lang="en-GB" dirty="0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governer</a:t>
            </a:r>
            <a:r>
              <a:rPr lang="tr-TR" dirty="0" smtClean="0"/>
              <a:t> of Malta </a:t>
            </a:r>
            <a:r>
              <a:rPr lang="tr-TR" dirty="0" err="1" smtClean="0"/>
              <a:t>taxes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Jews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Barabas</a:t>
            </a:r>
            <a:r>
              <a:rPr lang="tr-TR" dirty="0" smtClean="0"/>
              <a:t>, a </a:t>
            </a:r>
            <a:r>
              <a:rPr lang="tr-TR" dirty="0" err="1" smtClean="0"/>
              <a:t>rich</a:t>
            </a:r>
            <a:r>
              <a:rPr lang="tr-TR" dirty="0" smtClean="0"/>
              <a:t> </a:t>
            </a:r>
            <a:r>
              <a:rPr lang="tr-TR" dirty="0" err="1" smtClean="0"/>
              <a:t>Jew</a:t>
            </a:r>
            <a:r>
              <a:rPr lang="tr-TR" dirty="0" smtClean="0"/>
              <a:t>, </a:t>
            </a:r>
            <a:r>
              <a:rPr lang="tr-TR" dirty="0" err="1" smtClean="0"/>
              <a:t>refuses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tax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His </a:t>
            </a:r>
            <a:r>
              <a:rPr lang="tr-TR" dirty="0" err="1" smtClean="0"/>
              <a:t>money</a:t>
            </a:r>
            <a:r>
              <a:rPr lang="tr-TR" dirty="0" smtClean="0"/>
              <a:t> is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Barabas</a:t>
            </a:r>
            <a:r>
              <a:rPr lang="tr-TR" dirty="0" smtClean="0"/>
              <a:t> </a:t>
            </a:r>
            <a:r>
              <a:rPr lang="tr-TR" dirty="0" err="1" smtClean="0"/>
              <a:t>begins</a:t>
            </a:r>
            <a:r>
              <a:rPr lang="tr-TR" dirty="0" smtClean="0"/>
              <a:t> a life of </a:t>
            </a:r>
            <a:r>
              <a:rPr lang="tr-TR" dirty="0" err="1" smtClean="0"/>
              <a:t>violence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his </a:t>
            </a:r>
            <a:r>
              <a:rPr lang="tr-TR" dirty="0" err="1" smtClean="0"/>
              <a:t>revenge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He </a:t>
            </a:r>
            <a:r>
              <a:rPr lang="tr-TR" dirty="0" err="1" smtClean="0"/>
              <a:t>poisons</a:t>
            </a:r>
            <a:r>
              <a:rPr lang="tr-TR" dirty="0" smtClean="0"/>
              <a:t> her </a:t>
            </a:r>
            <a:r>
              <a:rPr lang="tr-TR" dirty="0" err="1" smtClean="0"/>
              <a:t>daughter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kills</a:t>
            </a:r>
            <a:r>
              <a:rPr lang="tr-TR" dirty="0" smtClean="0"/>
              <a:t> his </a:t>
            </a:r>
            <a:r>
              <a:rPr lang="tr-TR" dirty="0" err="1" smtClean="0"/>
              <a:t>daughter’s</a:t>
            </a:r>
            <a:r>
              <a:rPr lang="tr-TR" dirty="0" smtClean="0"/>
              <a:t> </a:t>
            </a:r>
            <a:r>
              <a:rPr lang="tr-TR" dirty="0" err="1" smtClean="0"/>
              <a:t>lover</a:t>
            </a:r>
            <a:r>
              <a:rPr lang="tr-TR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500042"/>
            <a:ext cx="8501122" cy="607223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He also helps the</a:t>
            </a:r>
            <a:r>
              <a:rPr lang="tr-TR" dirty="0" smtClean="0"/>
              <a:t> </a:t>
            </a:r>
            <a:r>
              <a:rPr lang="en-GB" dirty="0" smtClean="0"/>
              <a:t>Turks</a:t>
            </a:r>
            <a:r>
              <a:rPr lang="tr-TR" dirty="0" smtClean="0"/>
              <a:t> (</a:t>
            </a:r>
            <a:r>
              <a:rPr lang="en-GB" b="1" dirty="0" smtClean="0"/>
              <a:t>Ottoman</a:t>
            </a:r>
            <a:r>
              <a:rPr lang="tr-TR" b="1" dirty="0" smtClean="0"/>
              <a:t> </a:t>
            </a:r>
            <a:r>
              <a:rPr lang="tr-TR" b="1" dirty="0" err="1" smtClean="0"/>
              <a:t>Empire</a:t>
            </a:r>
            <a:r>
              <a:rPr lang="tr-TR" dirty="0" smtClean="0"/>
              <a:t>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invade</a:t>
            </a:r>
            <a:r>
              <a:rPr lang="tr-TR" dirty="0" smtClean="0"/>
              <a:t> Malta.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Therefore, </a:t>
            </a:r>
            <a:r>
              <a:rPr lang="tr-TR" dirty="0" smtClean="0"/>
              <a:t> </a:t>
            </a:r>
            <a:r>
              <a:rPr lang="en-US" dirty="0" err="1" smtClean="0"/>
              <a:t>Calymath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b="1" dirty="0" smtClean="0"/>
              <a:t>Selim</a:t>
            </a:r>
            <a:r>
              <a:rPr lang="tr-TR" dirty="0" smtClean="0"/>
              <a:t>) </a:t>
            </a:r>
            <a:r>
              <a:rPr lang="tr-TR" dirty="0" err="1" smtClean="0"/>
              <a:t>who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Turkish</a:t>
            </a:r>
            <a:r>
              <a:rPr lang="tr-TR" dirty="0" smtClean="0"/>
              <a:t> </a:t>
            </a:r>
            <a:r>
              <a:rPr lang="tr-TR" dirty="0" err="1" smtClean="0"/>
              <a:t>leader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son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Turkish</a:t>
            </a:r>
            <a:r>
              <a:rPr lang="tr-TR" dirty="0" smtClean="0"/>
              <a:t> Sultan </a:t>
            </a:r>
            <a:r>
              <a:rPr lang="tr-TR" dirty="0" err="1" smtClean="0"/>
              <a:t>makes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governor</a:t>
            </a:r>
            <a:r>
              <a:rPr lang="tr-TR" dirty="0" smtClean="0"/>
              <a:t>. </a:t>
            </a:r>
          </a:p>
          <a:p>
            <a:endParaRPr lang="en-GB" dirty="0" smtClean="0"/>
          </a:p>
          <a:p>
            <a:r>
              <a:rPr lang="en-GB" dirty="0" smtClean="0"/>
              <a:t>However, </a:t>
            </a:r>
            <a:r>
              <a:rPr lang="en-GB" dirty="0" err="1" smtClean="0"/>
              <a:t>Barabas</a:t>
            </a:r>
            <a:r>
              <a:rPr lang="en-GB" dirty="0" smtClean="0"/>
              <a:t> kills all the Turkish officers.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, he, </a:t>
            </a:r>
            <a:r>
              <a:rPr lang="tr-TR" dirty="0" err="1" smtClean="0"/>
              <a:t>himself</a:t>
            </a:r>
            <a:r>
              <a:rPr lang="tr-TR" dirty="0" smtClean="0"/>
              <a:t>, is </a:t>
            </a:r>
            <a:r>
              <a:rPr lang="tr-TR" dirty="0" err="1" smtClean="0"/>
              <a:t>thrown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 </a:t>
            </a:r>
            <a:r>
              <a:rPr lang="tr-TR" dirty="0" err="1" smtClean="0"/>
              <a:t>vessel</a:t>
            </a:r>
            <a:r>
              <a:rPr lang="tr-TR" dirty="0" smtClean="0"/>
              <a:t> of  </a:t>
            </a:r>
            <a:r>
              <a:rPr lang="tr-TR" dirty="0" err="1" smtClean="0"/>
              <a:t>boiling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he </a:t>
            </a:r>
            <a:r>
              <a:rPr lang="tr-TR" dirty="0" err="1" smtClean="0"/>
              <a:t>dies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    *</a:t>
            </a:r>
            <a:r>
              <a:rPr lang="tr-TR" b="1" dirty="0" err="1" smtClean="0"/>
              <a:t>rhythm</a:t>
            </a:r>
            <a:r>
              <a:rPr lang="tr-TR" b="1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beat</a:t>
            </a:r>
            <a:r>
              <a:rPr lang="tr-TR" dirty="0" smtClean="0"/>
              <a:t> of </a:t>
            </a:r>
            <a:r>
              <a:rPr lang="tr-TR" dirty="0" err="1" smtClean="0"/>
              <a:t>English</a:t>
            </a:r>
            <a:r>
              <a:rPr lang="tr-TR" dirty="0" smtClean="0"/>
              <a:t> verse</a:t>
            </a:r>
            <a:r>
              <a:rPr lang="tr-TR" b="1" dirty="0" smtClean="0"/>
              <a:t>,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feet</a:t>
            </a:r>
            <a:r>
              <a:rPr lang="tr-TR" dirty="0" smtClean="0"/>
              <a:t> in a 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stress</a:t>
            </a:r>
            <a:r>
              <a:rPr lang="tr-TR" dirty="0" smtClean="0"/>
              <a:t> </a:t>
            </a:r>
            <a:r>
              <a:rPr lang="tr-TR" dirty="0" err="1" smtClean="0"/>
              <a:t>patterns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https://www.youtube.com/watch?v=YMpfdpHPNDE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Marlowe’s Dr. Faustus (1588) is about man, Faustus who gives his soul to evil in return for power and richness.</a:t>
            </a:r>
          </a:p>
          <a:p>
            <a:endParaRPr lang="en-GB" dirty="0" smtClean="0"/>
          </a:p>
          <a:p>
            <a:r>
              <a:rPr lang="en-GB" dirty="0" smtClean="0"/>
              <a:t>Marlowe’s </a:t>
            </a:r>
            <a:r>
              <a:rPr lang="en-GB" i="1" dirty="0" smtClean="0"/>
              <a:t>Edward the Second (1593), </a:t>
            </a:r>
            <a:r>
              <a:rPr lang="en-GB" dirty="0" smtClean="0"/>
              <a:t>perhaps his best play, deals with English history. </a:t>
            </a:r>
          </a:p>
          <a:p>
            <a:endParaRPr lang="en-GB" dirty="0" smtClean="0"/>
          </a:p>
          <a:p>
            <a:r>
              <a:rPr lang="en-GB" dirty="0" smtClean="0"/>
              <a:t>Possibly, Marlowe helped Shakespeare with the writing of parts of </a:t>
            </a:r>
            <a:r>
              <a:rPr lang="en-GB" i="1" dirty="0" smtClean="0"/>
              <a:t>Henry the Sixth </a:t>
            </a:r>
            <a:r>
              <a:rPr lang="en-GB" dirty="0" smtClean="0"/>
              <a:t>and other early plays.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Marlowe’s</a:t>
            </a:r>
            <a:r>
              <a:rPr lang="tr-TR" dirty="0" smtClean="0"/>
              <a:t> </a:t>
            </a:r>
            <a:r>
              <a:rPr lang="tr-TR" dirty="0" err="1" smtClean="0"/>
              <a:t>contribution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dramatists</a:t>
            </a:r>
            <a:r>
              <a:rPr lang="tr-TR" dirty="0" smtClean="0"/>
              <a:t> in </a:t>
            </a:r>
            <a:r>
              <a:rPr lang="tr-TR" dirty="0" err="1" smtClean="0"/>
              <a:t>Elizabethan</a:t>
            </a:r>
            <a:r>
              <a:rPr lang="tr-TR" dirty="0" smtClean="0"/>
              <a:t> </a:t>
            </a:r>
            <a:r>
              <a:rPr lang="tr-TR" dirty="0" err="1" smtClean="0"/>
              <a:t>age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714488"/>
            <a:ext cx="8401080" cy="441167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p</a:t>
            </a:r>
            <a:r>
              <a:rPr lang="en-GB" dirty="0" err="1" smtClean="0"/>
              <a:t>owerful</a:t>
            </a:r>
            <a:r>
              <a:rPr lang="en-GB" dirty="0" smtClean="0"/>
              <a:t> blank verse </a:t>
            </a:r>
            <a:r>
              <a:rPr lang="tr-TR" dirty="0" err="1" smtClean="0"/>
              <a:t>lines</a:t>
            </a:r>
            <a:r>
              <a:rPr lang="tr-TR" dirty="0" smtClean="0"/>
              <a:t> </a:t>
            </a:r>
            <a:r>
              <a:rPr lang="en-GB" dirty="0" smtClean="0"/>
              <a:t>to strengthen drama.</a:t>
            </a:r>
          </a:p>
          <a:p>
            <a:r>
              <a:rPr lang="en-GB" dirty="0" smtClean="0"/>
              <a:t>The development of character to heighten the sense of tragedy.</a:t>
            </a:r>
          </a:p>
          <a:p>
            <a:r>
              <a:rPr lang="en-GB" dirty="0" smtClean="0"/>
              <a:t>Shakespeare added to these his own mastery of </a:t>
            </a:r>
            <a:r>
              <a:rPr lang="en-GB" i="1" dirty="0" smtClean="0"/>
              <a:t>plot</a:t>
            </a:r>
            <a:r>
              <a:rPr lang="en-GB" dirty="0" smtClean="0"/>
              <a:t> and his human sympathy.</a:t>
            </a:r>
          </a:p>
          <a:p>
            <a:r>
              <a:rPr lang="en-GB" dirty="0" smtClean="0"/>
              <a:t>In doing so, drama reached its greatest heights.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i="1" dirty="0" smtClean="0"/>
              <a:t>*plot, </a:t>
            </a:r>
            <a:r>
              <a:rPr lang="en-GB" i="1" dirty="0" smtClean="0"/>
              <a:t>plan of a story or play</a:t>
            </a:r>
            <a:endParaRPr lang="en-GB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Shakespeare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71612"/>
            <a:ext cx="8786842" cy="528638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An actor and a dramatist  by 1592.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Perhaps, he began his work as a dramatist by improving the work </a:t>
            </a:r>
            <a:r>
              <a:rPr lang="tr-TR" dirty="0" smtClean="0"/>
              <a:t>of </a:t>
            </a:r>
            <a:r>
              <a:rPr lang="en-GB" dirty="0" smtClean="0"/>
              <a:t>other writers such as:</a:t>
            </a:r>
          </a:p>
          <a:p>
            <a:pPr>
              <a:buNone/>
            </a:pPr>
            <a:r>
              <a:rPr lang="en-GB" dirty="0" smtClean="0"/>
              <a:t>                                                    Henry the Sixth</a:t>
            </a:r>
          </a:p>
          <a:p>
            <a:pPr>
              <a:buNone/>
            </a:pPr>
            <a:r>
              <a:rPr lang="en-GB" dirty="0" smtClean="0"/>
              <a:t>                                                    Richard the Third (1593)</a:t>
            </a:r>
          </a:p>
          <a:p>
            <a:pPr>
              <a:buNone/>
            </a:pPr>
            <a:r>
              <a:rPr lang="en-GB" dirty="0" smtClean="0"/>
              <a:t>                                                    Richard the Second (1595)</a:t>
            </a:r>
          </a:p>
          <a:p>
            <a:pPr>
              <a:buNone/>
            </a:pPr>
            <a:r>
              <a:rPr lang="en-GB" dirty="0" smtClean="0"/>
              <a:t>                                      </a:t>
            </a:r>
          </a:p>
          <a:p>
            <a:pPr>
              <a:buNone/>
            </a:pPr>
            <a:r>
              <a:rPr lang="tr-TR" dirty="0" smtClean="0"/>
              <a:t>                                                                 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/>
          <a:lstStyle/>
          <a:p>
            <a:r>
              <a:rPr lang="en-GB" dirty="0" smtClean="0"/>
              <a:t>The rhythm of the blank verse is still strictly</a:t>
            </a:r>
            <a:r>
              <a:rPr lang="tr-TR" dirty="0" smtClean="0"/>
              <a:t> </a:t>
            </a:r>
            <a:r>
              <a:rPr lang="en-GB" dirty="0" smtClean="0"/>
              <a:t>observed</a:t>
            </a:r>
            <a:r>
              <a:rPr lang="tr-TR" dirty="0" smtClean="0"/>
              <a:t>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</a:p>
          <a:p>
            <a:endParaRPr lang="tr-TR" dirty="0" smtClean="0"/>
          </a:p>
          <a:p>
            <a:r>
              <a:rPr lang="tr-TR" dirty="0" err="1" smtClean="0"/>
              <a:t>Rome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Juliet</a:t>
            </a:r>
            <a:r>
              <a:rPr lang="tr-TR" dirty="0" smtClean="0"/>
              <a:t> (1594-5)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of </a:t>
            </a:r>
            <a:r>
              <a:rPr lang="tr-TR" dirty="0" err="1" smtClean="0"/>
              <a:t>Shakespeare’s</a:t>
            </a:r>
            <a:r>
              <a:rPr lang="tr-TR" dirty="0" smtClean="0"/>
              <a:t> </a:t>
            </a:r>
            <a:r>
              <a:rPr lang="tr-TR" dirty="0" err="1" smtClean="0"/>
              <a:t>tragedies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plot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of 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tragic</a:t>
            </a:r>
            <a:r>
              <a:rPr lang="tr-TR" dirty="0" smtClean="0"/>
              <a:t> </a:t>
            </a:r>
            <a:r>
              <a:rPr lang="tr-TR" dirty="0" err="1" smtClean="0"/>
              <a:t>love</a:t>
            </a:r>
            <a:r>
              <a:rPr lang="tr-TR" dirty="0" smtClean="0"/>
              <a:t> is </a:t>
            </a:r>
            <a:r>
              <a:rPr lang="tr-TR" dirty="0" err="1" smtClean="0"/>
              <a:t>known</a:t>
            </a:r>
            <a:r>
              <a:rPr lang="tr-TR" dirty="0" smtClean="0"/>
              <a:t> in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054617"/>
          </a:xfrm>
        </p:spPr>
        <p:txBody>
          <a:bodyPr/>
          <a:lstStyle/>
          <a:p>
            <a:r>
              <a:rPr lang="en-GB" dirty="0" smtClean="0"/>
              <a:t>Romeo and Juliet’s families are their enemies.</a:t>
            </a:r>
            <a:endParaRPr lang="tr-TR" dirty="0" smtClean="0"/>
          </a:p>
          <a:p>
            <a:endParaRPr lang="en-GB" dirty="0" smtClean="0"/>
          </a:p>
          <a:p>
            <a:r>
              <a:rPr lang="en-GB" dirty="0" smtClean="0"/>
              <a:t>The deaths of Romeo and Juliet are the only way out of their hopeless situation.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tragedy</a:t>
            </a:r>
            <a:r>
              <a:rPr lang="tr-TR" dirty="0" smtClean="0"/>
              <a:t> is </a:t>
            </a:r>
            <a:r>
              <a:rPr lang="tr-TR" dirty="0" err="1" smtClean="0"/>
              <a:t>deeply</a:t>
            </a:r>
            <a:r>
              <a:rPr lang="tr-TR" dirty="0" smtClean="0"/>
              <a:t> </a:t>
            </a:r>
            <a:r>
              <a:rPr lang="tr-TR" dirty="0" err="1" smtClean="0"/>
              <a:t>sad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moving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pPr>
              <a:buNone/>
            </a:pPr>
            <a:endParaRPr lang="tr-TR" i="1" dirty="0" smtClean="0"/>
          </a:p>
          <a:p>
            <a:endParaRPr lang="en-GB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i="1" dirty="0" smtClean="0"/>
              <a:t>1.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comedies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probably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                                </a:t>
            </a:r>
            <a:r>
              <a:rPr lang="tr-TR" i="1" dirty="0" smtClean="0"/>
              <a:t>A </a:t>
            </a:r>
            <a:r>
              <a:rPr lang="tr-TR" i="1" dirty="0" err="1" smtClean="0"/>
              <a:t>Comedy</a:t>
            </a:r>
            <a:r>
              <a:rPr lang="tr-TR" i="1" dirty="0" smtClean="0"/>
              <a:t> of </a:t>
            </a:r>
            <a:r>
              <a:rPr lang="tr-TR" i="1" dirty="0" err="1" smtClean="0"/>
              <a:t>Error</a:t>
            </a:r>
            <a:r>
              <a:rPr lang="tr-TR" i="1" dirty="0" smtClean="0"/>
              <a:t> (1592-3?) 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i="1" dirty="0" smtClean="0"/>
              <a:t>2. </a:t>
            </a:r>
            <a:r>
              <a:rPr lang="en-GB" dirty="0" smtClean="0"/>
              <a:t>The order of the early comedies after </a:t>
            </a:r>
            <a:r>
              <a:rPr lang="en-GB" i="1" dirty="0" smtClean="0"/>
              <a:t>A Comedy of Error may be:</a:t>
            </a:r>
          </a:p>
          <a:p>
            <a:pPr>
              <a:buNone/>
            </a:pPr>
            <a:endParaRPr lang="en-GB" i="1" dirty="0" smtClean="0"/>
          </a:p>
          <a:p>
            <a:r>
              <a:rPr lang="en-GB" i="1" dirty="0" smtClean="0"/>
              <a:t>The Taming of the Shrew</a:t>
            </a:r>
          </a:p>
          <a:p>
            <a:r>
              <a:rPr lang="en-GB" i="1" dirty="0" smtClean="0"/>
              <a:t>The Two Gentlemen of Verona</a:t>
            </a:r>
          </a:p>
          <a:p>
            <a:r>
              <a:rPr lang="en-GB" i="1" dirty="0" smtClean="0"/>
              <a:t>Love’s Labour’s Lost</a:t>
            </a:r>
          </a:p>
          <a:p>
            <a:r>
              <a:rPr lang="en-GB" i="1" dirty="0" smtClean="0"/>
              <a:t>A Midsummer Night’s Dream </a:t>
            </a:r>
            <a:r>
              <a:rPr lang="en-GB" dirty="0" smtClean="0"/>
              <a:t>(1595-6) shows Shakespeare’s growing power in comedy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i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Greatest literary work of Elizabethan period or age was drama. </a:t>
            </a:r>
          </a:p>
          <a:p>
            <a:endParaRPr lang="en-GB" dirty="0" smtClean="0"/>
          </a:p>
          <a:p>
            <a:r>
              <a:rPr lang="en-GB" dirty="0" smtClean="0"/>
              <a:t>As the queen Elizabeth ruled the country from 1558  to 1603, it was </a:t>
            </a:r>
            <a:r>
              <a:rPr lang="tr-TR" dirty="0" err="1" smtClean="0"/>
              <a:t>defined</a:t>
            </a:r>
            <a:r>
              <a:rPr lang="tr-TR" dirty="0" smtClean="0"/>
              <a:t> </a:t>
            </a:r>
            <a:r>
              <a:rPr lang="en-GB" dirty="0" smtClean="0"/>
              <a:t>as Elizabethan period or age</a:t>
            </a:r>
            <a:r>
              <a:rPr lang="tr-TR" dirty="0" smtClean="0"/>
              <a:t>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  <a:endParaRPr lang="en-GB" i="1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GB" dirty="0" smtClean="0"/>
              <a:t>However</a:t>
            </a:r>
            <a:r>
              <a:rPr lang="tr-TR" dirty="0" smtClean="0"/>
              <a:t>, </a:t>
            </a:r>
            <a:r>
              <a:rPr lang="en-GB" dirty="0" smtClean="0"/>
              <a:t>the</a:t>
            </a:r>
            <a:r>
              <a:rPr lang="tr-TR" dirty="0" smtClean="0"/>
              <a:t> </a:t>
            </a:r>
            <a:r>
              <a:rPr lang="en-GB" dirty="0" smtClean="0"/>
              <a:t>great</a:t>
            </a:r>
            <a:r>
              <a:rPr lang="tr-TR" dirty="0" smtClean="0"/>
              <a:t> </a:t>
            </a:r>
            <a:r>
              <a:rPr lang="tr-TR" u="sng" dirty="0" err="1" smtClean="0"/>
              <a:t>Elizabethan</a:t>
            </a:r>
            <a:r>
              <a:rPr lang="tr-TR" u="sng" dirty="0" smtClean="0"/>
              <a:t> </a:t>
            </a:r>
            <a:r>
              <a:rPr lang="tr-TR" u="sng" dirty="0" err="1" smtClean="0"/>
              <a:t>literary</a:t>
            </a:r>
            <a:r>
              <a:rPr lang="tr-TR" u="sng" dirty="0" smtClean="0"/>
              <a:t> </a:t>
            </a:r>
            <a:r>
              <a:rPr lang="tr-TR" u="sng" dirty="0" err="1" smtClean="0"/>
              <a:t>age</a:t>
            </a:r>
            <a:r>
              <a:rPr lang="tr-TR" u="sng" dirty="0" smtClean="0"/>
              <a:t> </a:t>
            </a:r>
            <a:r>
              <a:rPr lang="tr-TR" dirty="0" smtClean="0"/>
              <a:t>is not </a:t>
            </a:r>
            <a:r>
              <a:rPr lang="tr-TR" dirty="0" err="1" smtClean="0"/>
              <a:t>considered</a:t>
            </a:r>
            <a:r>
              <a:rPr lang="tr-TR" dirty="0" smtClean="0"/>
              <a:t> as </a:t>
            </a:r>
            <a:r>
              <a:rPr lang="tr-TR" u="sng" dirty="0" err="1" smtClean="0"/>
              <a:t>beginning</a:t>
            </a:r>
            <a:r>
              <a:rPr lang="tr-TR" u="sng" dirty="0" smtClean="0"/>
              <a:t> </a:t>
            </a:r>
            <a:r>
              <a:rPr lang="tr-TR" u="sng" dirty="0" err="1" smtClean="0"/>
              <a:t>until</a:t>
            </a:r>
            <a:r>
              <a:rPr lang="tr-TR" u="sng" dirty="0" smtClean="0"/>
              <a:t> 1579</a:t>
            </a:r>
            <a:r>
              <a:rPr lang="tr-TR" dirty="0" smtClean="0"/>
              <a:t>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/>
          <a:lstStyle/>
          <a:p>
            <a:pPr>
              <a:buNone/>
            </a:pPr>
            <a:r>
              <a:rPr lang="tr-TR" u="sng" dirty="0" smtClean="0"/>
              <a:t>Merchant of </a:t>
            </a:r>
            <a:r>
              <a:rPr lang="tr-TR" u="sng" dirty="0" err="1" smtClean="0"/>
              <a:t>Venice</a:t>
            </a:r>
            <a:r>
              <a:rPr lang="tr-TR" u="sng" dirty="0" smtClean="0"/>
              <a:t> (1596-7)</a:t>
            </a:r>
          </a:p>
          <a:p>
            <a:r>
              <a:rPr lang="en-GB" dirty="0" smtClean="0"/>
              <a:t>In this story, Antonio, a merchant, borrows money from Shylock to help his friend </a:t>
            </a:r>
            <a:r>
              <a:rPr lang="en-GB" dirty="0" err="1" smtClean="0"/>
              <a:t>Bassanio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Bassanio</a:t>
            </a:r>
            <a:r>
              <a:rPr lang="en-GB" dirty="0" smtClean="0"/>
              <a:t> wants  to marry the rich and beautiful Portia. </a:t>
            </a:r>
          </a:p>
          <a:p>
            <a:r>
              <a:rPr lang="en-GB" dirty="0" smtClean="0"/>
              <a:t>Shylock dislike</a:t>
            </a:r>
            <a:r>
              <a:rPr lang="tr-TR" dirty="0" smtClean="0"/>
              <a:t>s</a:t>
            </a:r>
            <a:r>
              <a:rPr lang="en-GB" dirty="0" smtClean="0"/>
              <a:t> Antonio, but he agrees to lend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en-GB" dirty="0" smtClean="0"/>
              <a:t> only if he repays it at the right time</a:t>
            </a:r>
            <a:r>
              <a:rPr lang="tr-TR" dirty="0" smtClean="0"/>
              <a:t>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/>
          <a:lstStyle/>
          <a:p>
            <a:r>
              <a:rPr lang="en-GB" dirty="0" smtClean="0"/>
              <a:t>When Antonio’s ships are wrecked , he cannot pay the money. </a:t>
            </a:r>
          </a:p>
          <a:p>
            <a:r>
              <a:rPr lang="en-GB" dirty="0" smtClean="0"/>
              <a:t>Shylock wants him to pay a pound of his flesh.</a:t>
            </a:r>
          </a:p>
          <a:p>
            <a:r>
              <a:rPr lang="en-GB" dirty="0" smtClean="0"/>
              <a:t>This case is taken to court but Antonio has no hope. </a:t>
            </a:r>
          </a:p>
          <a:p>
            <a:r>
              <a:rPr lang="en-GB" dirty="0" smtClean="0"/>
              <a:t>Portia , a lawyer, tries to persuade Shylock to forgive Antonio but she doesn’t succeed. </a:t>
            </a:r>
          </a:p>
          <a:p>
            <a:r>
              <a:rPr lang="en-GB" dirty="0" smtClean="0"/>
              <a:t>Shylock takes </a:t>
            </a:r>
            <a:r>
              <a:rPr lang="tr-TR" dirty="0" err="1" smtClean="0"/>
              <a:t>Antonio’s</a:t>
            </a:r>
            <a:r>
              <a:rPr lang="tr-TR" dirty="0" smtClean="0"/>
              <a:t> </a:t>
            </a:r>
            <a:r>
              <a:rPr lang="en-GB" dirty="0" smtClean="0"/>
              <a:t>flesh without spilling some blood.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929354"/>
          </a:xfrm>
        </p:spPr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story</a:t>
            </a:r>
            <a:r>
              <a:rPr lang="tr-TR" dirty="0" smtClean="0"/>
              <a:t> is </a:t>
            </a:r>
            <a:r>
              <a:rPr lang="tr-TR" dirty="0" err="1" smtClean="0"/>
              <a:t>nonsense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no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believes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living</a:t>
            </a:r>
            <a:r>
              <a:rPr lang="tr-TR" dirty="0" smtClean="0"/>
              <a:t> </a:t>
            </a:r>
            <a:r>
              <a:rPr lang="tr-TR" dirty="0" err="1" smtClean="0"/>
              <a:t>flesh</a:t>
            </a:r>
            <a:r>
              <a:rPr lang="tr-TR" dirty="0" smtClean="0"/>
              <a:t> can be </a:t>
            </a:r>
            <a:r>
              <a:rPr lang="tr-TR" dirty="0" err="1" smtClean="0"/>
              <a:t>part</a:t>
            </a:r>
            <a:r>
              <a:rPr lang="tr-TR" dirty="0" smtClean="0"/>
              <a:t> of an </a:t>
            </a:r>
            <a:r>
              <a:rPr lang="tr-TR" dirty="0" err="1" smtClean="0"/>
              <a:t>agreement</a:t>
            </a:r>
            <a:r>
              <a:rPr lang="tr-TR" dirty="0" smtClean="0"/>
              <a:t> at </a:t>
            </a:r>
            <a:r>
              <a:rPr lang="tr-TR" dirty="0" err="1" smtClean="0"/>
              <a:t>law</a:t>
            </a:r>
            <a:r>
              <a:rPr lang="tr-TR" dirty="0" smtClean="0"/>
              <a:t>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</a:p>
          <a:p>
            <a:endParaRPr lang="tr-TR" dirty="0" smtClean="0"/>
          </a:p>
          <a:p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a </a:t>
            </a:r>
            <a:r>
              <a:rPr lang="tr-TR" dirty="0" err="1" smtClean="0"/>
              <a:t>comedy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</a:p>
          <a:p>
            <a:endParaRPr lang="tr-TR" dirty="0" smtClean="0"/>
          </a:p>
          <a:p>
            <a:r>
              <a:rPr lang="tr-TR" dirty="0" err="1" smtClean="0"/>
              <a:t>Shylock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Shakespearian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tragic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/>
          <a:lstStyle/>
          <a:p>
            <a:r>
              <a:rPr lang="tr-TR" i="1" dirty="0" smtClean="0"/>
              <a:t>As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like</a:t>
            </a:r>
            <a:r>
              <a:rPr lang="tr-TR" i="1" dirty="0" smtClean="0"/>
              <a:t> it </a:t>
            </a:r>
            <a:r>
              <a:rPr lang="tr-TR" dirty="0" smtClean="0"/>
              <a:t>(1599), </a:t>
            </a:r>
            <a:r>
              <a:rPr lang="tr-TR" dirty="0" err="1" smtClean="0"/>
              <a:t>comedy</a:t>
            </a:r>
            <a:endParaRPr lang="tr-TR" dirty="0" smtClean="0"/>
          </a:p>
          <a:p>
            <a:r>
              <a:rPr lang="tr-TR" i="1" dirty="0" err="1" smtClean="0"/>
              <a:t>Much</a:t>
            </a:r>
            <a:r>
              <a:rPr lang="tr-TR" i="1" dirty="0" smtClean="0"/>
              <a:t> </a:t>
            </a:r>
            <a:r>
              <a:rPr lang="tr-TR" i="1" dirty="0" err="1" smtClean="0"/>
              <a:t>Ado</a:t>
            </a:r>
            <a:r>
              <a:rPr lang="tr-TR" i="1" dirty="0" smtClean="0"/>
              <a:t> </a:t>
            </a:r>
            <a:r>
              <a:rPr lang="tr-TR" i="1" dirty="0" err="1" smtClean="0"/>
              <a:t>about</a:t>
            </a:r>
            <a:r>
              <a:rPr lang="tr-TR" i="1" dirty="0" smtClean="0"/>
              <a:t> </a:t>
            </a:r>
            <a:r>
              <a:rPr lang="tr-TR" i="1" dirty="0" err="1" smtClean="0"/>
              <a:t>Nothing</a:t>
            </a:r>
            <a:r>
              <a:rPr lang="tr-TR" i="1" dirty="0" smtClean="0"/>
              <a:t> (1598-9)</a:t>
            </a:r>
            <a:r>
              <a:rPr lang="tr-TR" dirty="0" smtClean="0"/>
              <a:t>, </a:t>
            </a:r>
            <a:r>
              <a:rPr lang="tr-TR" dirty="0" err="1" smtClean="0"/>
              <a:t>comedy</a:t>
            </a:r>
            <a:endParaRPr lang="tr-TR" dirty="0" smtClean="0"/>
          </a:p>
          <a:p>
            <a:r>
              <a:rPr lang="tr-TR" i="1" dirty="0" err="1" smtClean="0"/>
              <a:t>Twelfth</a:t>
            </a:r>
            <a:r>
              <a:rPr lang="tr-TR" i="1" dirty="0" smtClean="0"/>
              <a:t> </a:t>
            </a:r>
            <a:r>
              <a:rPr lang="tr-TR" i="1" dirty="0" err="1" smtClean="0"/>
              <a:t>Night</a:t>
            </a:r>
            <a:r>
              <a:rPr lang="tr-TR" i="1" dirty="0" smtClean="0"/>
              <a:t> (1600), </a:t>
            </a:r>
            <a:r>
              <a:rPr lang="tr-TR" dirty="0" err="1" smtClean="0"/>
              <a:t>comedy</a:t>
            </a:r>
            <a:endParaRPr lang="tr-TR" dirty="0" smtClean="0"/>
          </a:p>
          <a:p>
            <a:r>
              <a:rPr lang="tr-TR" i="1" dirty="0" err="1" smtClean="0"/>
              <a:t>King</a:t>
            </a:r>
            <a:r>
              <a:rPr lang="tr-TR" i="1" dirty="0" smtClean="0"/>
              <a:t> Henry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Fourth</a:t>
            </a:r>
            <a:r>
              <a:rPr lang="tr-TR" i="1" dirty="0" smtClean="0"/>
              <a:t> (1597-8)</a:t>
            </a:r>
          </a:p>
          <a:p>
            <a:r>
              <a:rPr lang="tr-TR" i="1" dirty="0" smtClean="0"/>
              <a:t>Henry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Fifth</a:t>
            </a:r>
            <a:r>
              <a:rPr lang="tr-TR" i="1" dirty="0" smtClean="0"/>
              <a:t> (1599)</a:t>
            </a:r>
          </a:p>
          <a:p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Merry</a:t>
            </a:r>
            <a:r>
              <a:rPr lang="tr-TR" i="1" dirty="0" smtClean="0"/>
              <a:t> </a:t>
            </a:r>
            <a:r>
              <a:rPr lang="tr-TR" i="1" dirty="0" err="1" smtClean="0"/>
              <a:t>Wives</a:t>
            </a:r>
            <a:r>
              <a:rPr lang="tr-TR" i="1" dirty="0" smtClean="0"/>
              <a:t> of </a:t>
            </a:r>
            <a:r>
              <a:rPr lang="tr-TR" i="1" dirty="0" err="1" smtClean="0"/>
              <a:t>Windsor</a:t>
            </a:r>
            <a:r>
              <a:rPr lang="tr-TR" i="1" dirty="0" smtClean="0"/>
              <a:t> (1601-?)</a:t>
            </a:r>
          </a:p>
          <a:p>
            <a:pPr>
              <a:buNone/>
            </a:pPr>
            <a:endParaRPr lang="tr-TR" i="1" dirty="0" smtClean="0"/>
          </a:p>
          <a:p>
            <a:endParaRPr lang="tr-TR" i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126055"/>
          </a:xfrm>
        </p:spPr>
        <p:txBody>
          <a:bodyPr/>
          <a:lstStyle/>
          <a:p>
            <a:r>
              <a:rPr lang="tr-TR" i="1" dirty="0" smtClean="0"/>
              <a:t>Julius </a:t>
            </a:r>
            <a:r>
              <a:rPr lang="tr-TR" i="1" dirty="0" err="1" smtClean="0"/>
              <a:t>Caesar</a:t>
            </a:r>
            <a:endParaRPr lang="tr-TR" i="1" dirty="0" smtClean="0"/>
          </a:p>
          <a:p>
            <a:r>
              <a:rPr lang="tr-TR" i="1" dirty="0" err="1" smtClean="0"/>
              <a:t>Antony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Cleopatra </a:t>
            </a:r>
            <a:r>
              <a:rPr lang="tr-TR" dirty="0" smtClean="0"/>
              <a:t>(1606-7) </a:t>
            </a:r>
          </a:p>
          <a:p>
            <a:r>
              <a:rPr lang="tr-TR" dirty="0" err="1" smtClean="0"/>
              <a:t>Coriolanus</a:t>
            </a:r>
            <a:r>
              <a:rPr lang="tr-TR" dirty="0" smtClean="0"/>
              <a:t> (1607)</a:t>
            </a:r>
          </a:p>
          <a:p>
            <a:r>
              <a:rPr lang="tr-TR" dirty="0" smtClean="0"/>
              <a:t>Hamlet (1600-1) </a:t>
            </a:r>
          </a:p>
          <a:p>
            <a:r>
              <a:rPr lang="tr-TR" dirty="0" err="1" smtClean="0"/>
              <a:t>King</a:t>
            </a:r>
            <a:r>
              <a:rPr lang="tr-TR" dirty="0" smtClean="0"/>
              <a:t> </a:t>
            </a:r>
            <a:r>
              <a:rPr lang="tr-TR" dirty="0" err="1" smtClean="0"/>
              <a:t>Lear</a:t>
            </a:r>
            <a:r>
              <a:rPr lang="tr-TR" dirty="0" smtClean="0"/>
              <a:t> (1606?)</a:t>
            </a:r>
          </a:p>
          <a:p>
            <a:r>
              <a:rPr lang="tr-TR" dirty="0" err="1" smtClean="0"/>
              <a:t>Macbeth</a:t>
            </a:r>
            <a:r>
              <a:rPr lang="tr-TR" dirty="0" smtClean="0"/>
              <a:t> (1605-6)</a:t>
            </a:r>
          </a:p>
          <a:p>
            <a:r>
              <a:rPr lang="tr-TR" dirty="0" err="1" smtClean="0"/>
              <a:t>Othello</a:t>
            </a:r>
            <a:r>
              <a:rPr lang="tr-TR" dirty="0" smtClean="0"/>
              <a:t> (1604-5)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Cymbeline</a:t>
            </a:r>
            <a:r>
              <a:rPr lang="tr-TR" dirty="0" smtClean="0"/>
              <a:t> (1609-10)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Winter’s</a:t>
            </a:r>
            <a:r>
              <a:rPr lang="tr-TR" dirty="0" smtClean="0"/>
              <a:t> </a:t>
            </a:r>
            <a:r>
              <a:rPr lang="tr-TR" dirty="0" err="1" smtClean="0"/>
              <a:t>Tale</a:t>
            </a:r>
            <a:r>
              <a:rPr lang="tr-TR" dirty="0" smtClean="0"/>
              <a:t> (1610-11)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Tempest</a:t>
            </a:r>
            <a:r>
              <a:rPr lang="tr-TR" dirty="0" smtClean="0"/>
              <a:t> (1611-12)</a:t>
            </a:r>
          </a:p>
          <a:p>
            <a:endParaRPr lang="tr-TR" dirty="0" smtClean="0"/>
          </a:p>
          <a:p>
            <a:pPr>
              <a:buNone/>
            </a:pPr>
            <a:r>
              <a:rPr lang="tr-TR" smtClean="0"/>
              <a:t>  </a:t>
            </a:r>
            <a:endParaRPr lang="tr-T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55468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Before Elizabethan age began, several plays were written. </a:t>
            </a:r>
          </a:p>
          <a:p>
            <a:endParaRPr lang="en-GB" dirty="0" smtClean="0"/>
          </a:p>
          <a:p>
            <a:r>
              <a:rPr lang="en-GB" dirty="0" smtClean="0"/>
              <a:t>They are not regarded as good but comedies are better than </a:t>
            </a:r>
            <a:r>
              <a:rPr lang="en-GB" i="1" dirty="0" smtClean="0"/>
              <a:t>tragedies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  <a:endParaRPr lang="en-GB" i="1" dirty="0" smtClean="0"/>
          </a:p>
          <a:p>
            <a:pPr>
              <a:buNone/>
            </a:pPr>
            <a:endParaRPr lang="en-GB" i="1" dirty="0" smtClean="0"/>
          </a:p>
          <a:p>
            <a:r>
              <a:rPr lang="en-GB" dirty="0" smtClean="0"/>
              <a:t>Nicholas Udall wrote the first regular English comedy, entitled </a:t>
            </a:r>
            <a:r>
              <a:rPr lang="en-GB" i="1" dirty="0" smtClean="0"/>
              <a:t>Ralph Roister </a:t>
            </a:r>
            <a:r>
              <a:rPr lang="en-GB" i="1" dirty="0" err="1" smtClean="0"/>
              <a:t>Doister</a:t>
            </a:r>
            <a:r>
              <a:rPr lang="tr-TR" i="1" dirty="0" smtClean="0"/>
              <a:t> (1553).</a:t>
            </a:r>
            <a:endParaRPr lang="en-GB" i="1" dirty="0" smtClean="0"/>
          </a:p>
          <a:p>
            <a:endParaRPr lang="en-GB" i="1" dirty="0" smtClean="0"/>
          </a:p>
          <a:p>
            <a:pPr>
              <a:buNone/>
            </a:pPr>
            <a:r>
              <a:rPr lang="en-GB" b="1" i="1" dirty="0" smtClean="0"/>
              <a:t>*tragedy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poem includes</a:t>
            </a:r>
            <a:r>
              <a:rPr lang="en-GB" i="1" dirty="0" smtClean="0"/>
              <a:t> humour </a:t>
            </a:r>
            <a:r>
              <a:rPr lang="en-GB" dirty="0" smtClean="0"/>
              <a:t>that is particular to country people. </a:t>
            </a:r>
          </a:p>
          <a:p>
            <a:endParaRPr lang="en-GB" dirty="0" smtClean="0"/>
          </a:p>
          <a:p>
            <a:r>
              <a:rPr lang="en-GB" dirty="0" smtClean="0"/>
              <a:t>Another comedy was </a:t>
            </a:r>
            <a:r>
              <a:rPr lang="en-GB" i="1" dirty="0" err="1" smtClean="0"/>
              <a:t>Gammer</a:t>
            </a:r>
            <a:r>
              <a:rPr lang="en-GB" i="1" dirty="0" smtClean="0"/>
              <a:t> </a:t>
            </a:r>
            <a:r>
              <a:rPr lang="en-GB" i="1" dirty="0" err="1" smtClean="0"/>
              <a:t>Gurton’s</a:t>
            </a:r>
            <a:r>
              <a:rPr lang="en-GB" i="1" dirty="0" smtClean="0"/>
              <a:t> Needle </a:t>
            </a:r>
            <a:r>
              <a:rPr lang="en-GB" dirty="0" smtClean="0"/>
              <a:t>which was acted at Cambridge University in 1566.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Lyly’s</a:t>
            </a:r>
            <a:r>
              <a:rPr lang="tr-TR" dirty="0" smtClean="0"/>
              <a:t>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r>
              <a:rPr lang="tr-TR" dirty="0" err="1" smtClean="0"/>
              <a:t>comedy</a:t>
            </a:r>
            <a:r>
              <a:rPr lang="tr-TR" dirty="0" smtClean="0"/>
              <a:t> </a:t>
            </a:r>
            <a:r>
              <a:rPr lang="tr-TR" i="1" dirty="0" err="1" smtClean="0"/>
              <a:t>Campaspe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his </a:t>
            </a:r>
            <a:r>
              <a:rPr lang="tr-TR" dirty="0" err="1" smtClean="0"/>
              <a:t>allegorical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</a:t>
            </a:r>
            <a:r>
              <a:rPr lang="tr-TR" i="1" dirty="0" err="1" smtClean="0"/>
              <a:t>Endimion</a:t>
            </a:r>
            <a:r>
              <a:rPr lang="tr-TR" i="1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played</a:t>
            </a:r>
            <a:r>
              <a:rPr lang="tr-TR" dirty="0" smtClean="0"/>
              <a:t> in </a:t>
            </a:r>
            <a:r>
              <a:rPr lang="tr-TR" dirty="0" err="1" smtClean="0"/>
              <a:t>front</a:t>
            </a:r>
            <a:r>
              <a:rPr lang="tr-TR" dirty="0" smtClean="0"/>
              <a:t> of </a:t>
            </a:r>
            <a:r>
              <a:rPr lang="tr-TR" dirty="0" err="1" smtClean="0"/>
              <a:t>Elizabeth</a:t>
            </a:r>
            <a:r>
              <a:rPr lang="tr-TR" dirty="0" smtClean="0"/>
              <a:t>, </a:t>
            </a:r>
            <a:r>
              <a:rPr lang="tr-TR" dirty="0" err="1" smtClean="0"/>
              <a:t>probably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u="sng" dirty="0" smtClean="0"/>
              <a:t>boy </a:t>
            </a:r>
            <a:r>
              <a:rPr lang="tr-TR" u="sng" dirty="0" err="1" smtClean="0"/>
              <a:t>actors</a:t>
            </a:r>
            <a:r>
              <a:rPr lang="tr-TR" u="sng" dirty="0" smtClean="0"/>
              <a:t>.</a:t>
            </a:r>
          </a:p>
          <a:p>
            <a:endParaRPr lang="tr-TR" u="sng" dirty="0" smtClean="0"/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humour</a:t>
            </a:r>
            <a:endParaRPr lang="en-GB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boys caused a lot of fun when they played the parts of </a:t>
            </a:r>
            <a:r>
              <a:rPr lang="en-GB" i="1" dirty="0" smtClean="0"/>
              <a:t>Alexander the Great </a:t>
            </a:r>
            <a:r>
              <a:rPr lang="en-GB" dirty="0" smtClean="0"/>
              <a:t>or </a:t>
            </a:r>
            <a:r>
              <a:rPr lang="en-GB" i="1" dirty="0" smtClean="0"/>
              <a:t>philosopher</a:t>
            </a:r>
            <a:r>
              <a:rPr lang="en-GB" dirty="0" smtClean="0"/>
              <a:t> Diogenes.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*</a:t>
            </a:r>
            <a:r>
              <a:rPr lang="en-GB" b="1" i="1" dirty="0" smtClean="0"/>
              <a:t> philosopher</a:t>
            </a:r>
            <a:r>
              <a:rPr lang="en-GB" b="1" dirty="0" smtClean="0"/>
              <a:t> </a:t>
            </a: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regular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tragedy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:</a:t>
            </a:r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358246" cy="5357850"/>
          </a:xfrm>
        </p:spPr>
        <p:txBody>
          <a:bodyPr>
            <a:normAutofit fontScale="92500" lnSpcReduction="10000"/>
          </a:bodyPr>
          <a:lstStyle/>
          <a:p>
            <a:r>
              <a:rPr lang="en-GB" i="1" dirty="0" err="1" smtClean="0"/>
              <a:t>Gorboduc</a:t>
            </a:r>
            <a:r>
              <a:rPr lang="tr-TR" i="1" dirty="0" smtClean="0"/>
              <a:t> </a:t>
            </a:r>
            <a:r>
              <a:rPr lang="tr-TR" dirty="0" smtClean="0"/>
              <a:t>is</a:t>
            </a:r>
            <a:r>
              <a:rPr lang="tr-TR" i="1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king</a:t>
            </a:r>
            <a:r>
              <a:rPr lang="tr-TR" dirty="0" smtClean="0"/>
              <a:t> </a:t>
            </a:r>
            <a:r>
              <a:rPr lang="tr-TR" dirty="0" err="1" smtClean="0"/>
              <a:t>Gorboduc</a:t>
            </a:r>
            <a:r>
              <a:rPr lang="tr-TR" dirty="0" smtClean="0"/>
              <a:t> of </a:t>
            </a:r>
            <a:r>
              <a:rPr lang="tr-TR" dirty="0" err="1" smtClean="0"/>
              <a:t>England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his </a:t>
            </a:r>
            <a:r>
              <a:rPr lang="tr-TR" dirty="0" err="1" smtClean="0"/>
              <a:t>family</a:t>
            </a:r>
            <a:r>
              <a:rPr lang="tr-TR" dirty="0" smtClean="0"/>
              <a:t>. </a:t>
            </a:r>
          </a:p>
          <a:p>
            <a:endParaRPr lang="tr-TR" i="1" dirty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in </a:t>
            </a:r>
            <a:r>
              <a:rPr lang="tr-TR" i="1" dirty="0" err="1" smtClean="0"/>
              <a:t>blank</a:t>
            </a:r>
            <a:r>
              <a:rPr lang="tr-TR" i="1" dirty="0" smtClean="0"/>
              <a:t> verse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performed</a:t>
            </a:r>
            <a:r>
              <a:rPr lang="tr-TR" dirty="0" smtClean="0"/>
              <a:t> in 1564.</a:t>
            </a:r>
          </a:p>
          <a:p>
            <a:endParaRPr lang="tr-TR" dirty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blank</a:t>
            </a:r>
            <a:r>
              <a:rPr lang="tr-TR" dirty="0" smtClean="0"/>
              <a:t> verse is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poor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,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nothing</a:t>
            </a:r>
            <a:r>
              <a:rPr lang="tr-TR" dirty="0" smtClean="0"/>
              <a:t> is done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dull</a:t>
            </a:r>
            <a:r>
              <a:rPr lang="tr-TR" dirty="0" smtClean="0"/>
              <a:t> (</a:t>
            </a:r>
            <a:r>
              <a:rPr lang="tr-TR" dirty="0" err="1" smtClean="0"/>
              <a:t>Thornley</a:t>
            </a:r>
            <a:r>
              <a:rPr lang="tr-TR" dirty="0" smtClean="0"/>
              <a:t> &amp; </a:t>
            </a:r>
            <a:r>
              <a:rPr lang="tr-TR" dirty="0" err="1" smtClean="0"/>
              <a:t>Roberts</a:t>
            </a:r>
            <a:r>
              <a:rPr lang="tr-TR" dirty="0" smtClean="0"/>
              <a:t>, 1986).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tr-TR" b="1" dirty="0" smtClean="0"/>
              <a:t>   *</a:t>
            </a:r>
            <a:r>
              <a:rPr lang="tr-TR" sz="2800" b="1" dirty="0" err="1" smtClean="0"/>
              <a:t>blank</a:t>
            </a:r>
            <a:r>
              <a:rPr lang="tr-TR" sz="2800" b="1" dirty="0" smtClean="0"/>
              <a:t> verse, </a:t>
            </a:r>
            <a:r>
              <a:rPr lang="tr-TR" sz="2800" dirty="0" smtClean="0"/>
              <a:t>verse </a:t>
            </a:r>
            <a:r>
              <a:rPr lang="tr-TR" sz="2800" dirty="0" err="1" smtClean="0"/>
              <a:t>without</a:t>
            </a:r>
            <a:r>
              <a:rPr lang="tr-TR" sz="2800" dirty="0" smtClean="0"/>
              <a:t> </a:t>
            </a:r>
            <a:r>
              <a:rPr lang="tr-TR" sz="2800" dirty="0" err="1" smtClean="0"/>
              <a:t>rhymes</a:t>
            </a:r>
            <a:r>
              <a:rPr lang="tr-TR" sz="2800" dirty="0" smtClean="0"/>
              <a:t>. </a:t>
            </a:r>
          </a:p>
          <a:p>
            <a:pPr>
              <a:buNone/>
            </a:pP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626121"/>
          </a:xfrm>
        </p:spPr>
        <p:txBody>
          <a:bodyPr/>
          <a:lstStyle/>
          <a:p>
            <a:r>
              <a:rPr lang="en-GB" i="1" dirty="0" smtClean="0"/>
              <a:t>The Spanish Tragedy</a:t>
            </a:r>
            <a:r>
              <a:rPr lang="tr-TR" i="1" dirty="0" smtClean="0"/>
              <a:t> (1592)</a:t>
            </a:r>
            <a:r>
              <a:rPr lang="en-GB" i="1" dirty="0" smtClean="0"/>
              <a:t> </a:t>
            </a:r>
            <a:r>
              <a:rPr lang="en-GB" dirty="0" smtClean="0"/>
              <a:t>by Thomas Kyd is an example of the tragedy of blood, popular at the time. </a:t>
            </a:r>
          </a:p>
          <a:p>
            <a:r>
              <a:rPr lang="en-GB" dirty="0" smtClean="0"/>
              <a:t>Blood and death are important matters in</a:t>
            </a:r>
            <a:r>
              <a:rPr lang="tr-TR" dirty="0" smtClean="0"/>
              <a:t> </a:t>
            </a:r>
            <a:r>
              <a:rPr lang="en-GB" dirty="0" smtClean="0"/>
              <a:t>the</a:t>
            </a:r>
            <a:r>
              <a:rPr lang="tr-TR" dirty="0" smtClean="0"/>
              <a:t> </a:t>
            </a:r>
            <a:r>
              <a:rPr lang="en-GB" dirty="0" smtClean="0"/>
              <a:t>Tragedy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Spanish</a:t>
            </a:r>
            <a:r>
              <a:rPr lang="tr-TR" dirty="0" smtClean="0"/>
              <a:t> </a:t>
            </a:r>
            <a:r>
              <a:rPr lang="tr-TR" i="1" dirty="0" err="1" smtClean="0"/>
              <a:t>Tragedy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Shakespeare’s</a:t>
            </a:r>
            <a:r>
              <a:rPr lang="tr-TR" dirty="0" smtClean="0"/>
              <a:t> </a:t>
            </a:r>
            <a:r>
              <a:rPr lang="tr-TR" i="1" dirty="0" smtClean="0"/>
              <a:t>Hamlet.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ghost</a:t>
            </a:r>
            <a:r>
              <a:rPr lang="tr-TR" dirty="0" smtClean="0"/>
              <a:t> </a:t>
            </a:r>
            <a:r>
              <a:rPr lang="tr-TR" dirty="0" err="1" smtClean="0"/>
              <a:t>appears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father</a:t>
            </a:r>
            <a:r>
              <a:rPr lang="tr-TR" dirty="0" smtClean="0"/>
              <a:t> of a </a:t>
            </a:r>
            <a:r>
              <a:rPr lang="tr-TR" dirty="0" err="1" smtClean="0"/>
              <a:t>murdered</a:t>
            </a:r>
            <a:r>
              <a:rPr lang="tr-TR" dirty="0" smtClean="0"/>
              <a:t> son.</a:t>
            </a:r>
            <a:endParaRPr lang="tr-TR" dirty="0"/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demanding</a:t>
            </a:r>
            <a:r>
              <a:rPr lang="tr-TR" dirty="0" smtClean="0"/>
              <a:t> </a:t>
            </a:r>
            <a:r>
              <a:rPr lang="tr-TR" dirty="0" err="1" smtClean="0"/>
              <a:t>revenge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5697559"/>
          </a:xfrm>
        </p:spPr>
        <p:txBody>
          <a:bodyPr/>
          <a:lstStyle/>
          <a:p>
            <a:r>
              <a:rPr lang="en-GB" dirty="0" smtClean="0"/>
              <a:t>In Hamlet, a ghost appears to the son of a murdered father.</a:t>
            </a:r>
          </a:p>
          <a:p>
            <a:r>
              <a:rPr lang="en-GB" dirty="0" smtClean="0"/>
              <a:t>A girl who  is mad appears in the play, as in Hamlet. </a:t>
            </a:r>
          </a:p>
          <a:p>
            <a:r>
              <a:rPr lang="en-GB" dirty="0" smtClean="0"/>
              <a:t>A man whose name is </a:t>
            </a:r>
            <a:r>
              <a:rPr lang="en-GB" i="1" dirty="0" smtClean="0"/>
              <a:t>Horatio</a:t>
            </a:r>
            <a:r>
              <a:rPr lang="en-GB" dirty="0" smtClean="0"/>
              <a:t> also appear</a:t>
            </a:r>
            <a:r>
              <a:rPr lang="tr-TR" dirty="0" smtClean="0"/>
              <a:t>s</a:t>
            </a:r>
            <a:r>
              <a:rPr lang="en-GB" dirty="0" smtClean="0"/>
              <a:t> in the play, as in Hamlet.  </a:t>
            </a:r>
          </a:p>
          <a:p>
            <a:r>
              <a:rPr lang="en-GB" dirty="0" smtClean="0"/>
              <a:t>It is said that Kyd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en-GB" dirty="0" smtClean="0"/>
              <a:t>wrote a play, based on Hamlet’s story, and Shakespeare saw it.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571480"/>
            <a:ext cx="8501122" cy="5554683"/>
          </a:xfrm>
        </p:spPr>
        <p:txBody>
          <a:bodyPr>
            <a:normAutofit/>
          </a:bodyPr>
          <a:lstStyle/>
          <a:p>
            <a:r>
              <a:rPr lang="en-GB" dirty="0" smtClean="0"/>
              <a:t>The first  great </a:t>
            </a:r>
            <a:r>
              <a:rPr lang="en-GB" i="1" dirty="0" smtClean="0"/>
              <a:t>dramatist</a:t>
            </a:r>
            <a:r>
              <a:rPr lang="en-GB" dirty="0" smtClean="0"/>
              <a:t> of the time was </a:t>
            </a:r>
            <a:r>
              <a:rPr lang="en-GB" b="1" dirty="0" smtClean="0"/>
              <a:t>Christopher Marlowe.</a:t>
            </a:r>
          </a:p>
          <a:p>
            <a:endParaRPr lang="en-GB" u="sng" dirty="0" smtClean="0"/>
          </a:p>
          <a:p>
            <a:r>
              <a:rPr lang="en-GB" dirty="0" smtClean="0"/>
              <a:t>His first tragedy is </a:t>
            </a:r>
            <a:r>
              <a:rPr lang="en-GB" b="1" i="1" dirty="0" smtClean="0"/>
              <a:t>Tamburlaine the Great </a:t>
            </a:r>
            <a:r>
              <a:rPr lang="en-GB" i="1" dirty="0" smtClean="0"/>
              <a:t>(about 1587). </a:t>
            </a:r>
          </a:p>
          <a:p>
            <a:r>
              <a:rPr lang="en-GB" dirty="0" smtClean="0"/>
              <a:t>It is in two parts.</a:t>
            </a:r>
            <a:endParaRPr lang="en-GB" i="1" dirty="0" smtClean="0"/>
          </a:p>
          <a:p>
            <a:r>
              <a:rPr lang="en-GB" dirty="0" smtClean="0"/>
              <a:t>It is written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en-GB" dirty="0" smtClean="0"/>
              <a:t>blank verse.</a:t>
            </a:r>
          </a:p>
          <a:p>
            <a:r>
              <a:rPr lang="en-GB" dirty="0" smtClean="0"/>
              <a:t>Marlowe brought it to the stage.</a:t>
            </a:r>
          </a:p>
          <a:p>
            <a:r>
              <a:rPr lang="en-GB" dirty="0" smtClean="0"/>
              <a:t>The play was well received.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1277</Words>
  <Application>Microsoft Office PowerPoint</Application>
  <PresentationFormat>Ekran Gösterisi (4:3)</PresentationFormat>
  <Paragraphs>166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 Elizabethan Drama</vt:lpstr>
      <vt:lpstr>PowerPoint Sunusu</vt:lpstr>
      <vt:lpstr>PowerPoint Sunusu</vt:lpstr>
      <vt:lpstr>PowerPoint Sunusu</vt:lpstr>
      <vt:lpstr>PowerPoint Sunusu</vt:lpstr>
      <vt:lpstr>The first regular English tragedy was:</vt:lpstr>
      <vt:lpstr>PowerPoint Sunusu</vt:lpstr>
      <vt:lpstr>PowerPoint Sunusu</vt:lpstr>
      <vt:lpstr>PowerPoint Sunusu</vt:lpstr>
      <vt:lpstr>Tamburlaine the Great</vt:lpstr>
      <vt:lpstr>PowerPoint Sunusu</vt:lpstr>
      <vt:lpstr>The Jew of Malta  by Christopher Marlowe</vt:lpstr>
      <vt:lpstr>PowerPoint Sunusu</vt:lpstr>
      <vt:lpstr>PowerPoint Sunusu</vt:lpstr>
      <vt:lpstr>Marlowe’s contribution to other dramatists in Elizabethan age</vt:lpstr>
      <vt:lpstr>William Shakespeare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Elizabethan Drama</dc:title>
  <dc:creator>dell1</dc:creator>
  <cp:lastModifiedBy>Betul ALTAS</cp:lastModifiedBy>
  <cp:revision>76</cp:revision>
  <dcterms:created xsi:type="dcterms:W3CDTF">2017-10-08T15:35:53Z</dcterms:created>
  <dcterms:modified xsi:type="dcterms:W3CDTF">2024-10-11T08:42:46Z</dcterms:modified>
</cp:coreProperties>
</file>