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6" r:id="rId3"/>
    <p:sldId id="317" r:id="rId4"/>
    <p:sldId id="318" r:id="rId5"/>
    <p:sldId id="319" r:id="rId6"/>
    <p:sldId id="323" r:id="rId7"/>
    <p:sldId id="322" r:id="rId8"/>
    <p:sldId id="325" r:id="rId9"/>
    <p:sldId id="326" r:id="rId10"/>
    <p:sldId id="327" r:id="rId11"/>
    <p:sldId id="328" r:id="rId12"/>
    <p:sldId id="329" r:id="rId13"/>
    <p:sldId id="330" r:id="rId14"/>
    <p:sldId id="331" r:id="rId15"/>
    <p:sldId id="332" r:id="rId16"/>
    <p:sldId id="333" r:id="rId17"/>
    <p:sldId id="334" r:id="rId18"/>
    <p:sldId id="343" r:id="rId19"/>
    <p:sldId id="335" r:id="rId20"/>
    <p:sldId id="337" r:id="rId21"/>
    <p:sldId id="336" r:id="rId22"/>
    <p:sldId id="341" r:id="rId23"/>
    <p:sldId id="344" r:id="rId24"/>
    <p:sldId id="342" r:id="rId25"/>
    <p:sldId id="345" r:id="rId26"/>
    <p:sldId id="346" r:id="rId27"/>
    <p:sldId id="340" r:id="rId28"/>
    <p:sldId id="347" r:id="rId29"/>
    <p:sldId id="338" r:id="rId30"/>
    <p:sldId id="259" r:id="rId31"/>
    <p:sldId id="260" r:id="rId32"/>
    <p:sldId id="304" r:id="rId33"/>
    <p:sldId id="307" r:id="rId34"/>
    <p:sldId id="308" r:id="rId35"/>
    <p:sldId id="309" r:id="rId36"/>
    <p:sldId id="262" r:id="rId37"/>
    <p:sldId id="265" r:id="rId38"/>
    <p:sldId id="266" r:id="rId39"/>
    <p:sldId id="267" r:id="rId40"/>
    <p:sldId id="269" r:id="rId41"/>
    <p:sldId id="270" r:id="rId42"/>
    <p:sldId id="271" r:id="rId43"/>
    <p:sldId id="272" r:id="rId44"/>
    <p:sldId id="273" r:id="rId45"/>
    <p:sldId id="274" r:id="rId46"/>
    <p:sldId id="275" r:id="rId47"/>
    <p:sldId id="277" r:id="rId48"/>
    <p:sldId id="278" r:id="rId49"/>
    <p:sldId id="279" r:id="rId50"/>
    <p:sldId id="280" r:id="rId51"/>
    <p:sldId id="281" r:id="rId52"/>
    <p:sldId id="282" r:id="rId53"/>
    <p:sldId id="283" r:id="rId54"/>
    <p:sldId id="284" r:id="rId55"/>
    <p:sldId id="285" r:id="rId56"/>
    <p:sldId id="286" r:id="rId57"/>
    <p:sldId id="287" r:id="rId58"/>
    <p:sldId id="310" r:id="rId59"/>
    <p:sldId id="288" r:id="rId60"/>
    <p:sldId id="289" r:id="rId61"/>
    <p:sldId id="290" r:id="rId62"/>
    <p:sldId id="291" r:id="rId63"/>
    <p:sldId id="292" r:id="rId64"/>
    <p:sldId id="293" r:id="rId65"/>
    <p:sldId id="294" r:id="rId66"/>
    <p:sldId id="295" r:id="rId67"/>
    <p:sldId id="311" r:id="rId68"/>
    <p:sldId id="313" r:id="rId69"/>
    <p:sldId id="314" r:id="rId70"/>
    <p:sldId id="349" r:id="rId71"/>
    <p:sldId id="350" r:id="rId72"/>
    <p:sldId id="351" r:id="rId73"/>
    <p:sldId id="352" r:id="rId74"/>
    <p:sldId id="353" r:id="rId75"/>
    <p:sldId id="320" r:id="rId76"/>
    <p:sldId id="321" r:id="rId77"/>
    <p:sldId id="354" r:id="rId78"/>
    <p:sldId id="355" r:id="rId79"/>
    <p:sldId id="324" r:id="rId80"/>
    <p:sldId id="356" r:id="rId81"/>
    <p:sldId id="357" r:id="rId82"/>
    <p:sldId id="358" r:id="rId83"/>
    <p:sldId id="359" r:id="rId84"/>
    <p:sldId id="360" r:id="rId85"/>
    <p:sldId id="361" r:id="rId86"/>
    <p:sldId id="362" r:id="rId87"/>
    <p:sldId id="363" r:id="rId88"/>
    <p:sldId id="339" r:id="rId89"/>
    <p:sldId id="364" r:id="rId9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1" d="100"/>
          <a:sy n="81" d="100"/>
        </p:scale>
        <p:origin x="3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1FCCAE2-C1E7-4032-9FB8-A2F158AC0E15}"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9D1309B2-891B-4EF7-B60D-E0C8F5E89376}">
      <dgm:prSet phldrT="[Metin]"/>
      <dgm:spPr/>
      <dgm:t>
        <a:bodyPr/>
        <a:lstStyle/>
        <a:p>
          <a:r>
            <a:rPr lang="tr-TR" dirty="0"/>
            <a:t>1- Araştırmanın amacı</a:t>
          </a:r>
          <a:endParaRPr lang="en-US" dirty="0"/>
        </a:p>
      </dgm:t>
    </dgm:pt>
    <dgm:pt modelId="{B70DB3E7-51DE-488A-A9E5-025C92667566}" type="parTrans" cxnId="{D141F0B5-8ADC-4766-9DCF-5EE4907A95C9}">
      <dgm:prSet/>
      <dgm:spPr/>
      <dgm:t>
        <a:bodyPr/>
        <a:lstStyle/>
        <a:p>
          <a:endParaRPr lang="en-US"/>
        </a:p>
      </dgm:t>
    </dgm:pt>
    <dgm:pt modelId="{B690154F-4BF7-4460-B7DA-80B4ED738E1D}" type="sibTrans" cxnId="{D141F0B5-8ADC-4766-9DCF-5EE4907A95C9}">
      <dgm:prSet/>
      <dgm:spPr/>
      <dgm:t>
        <a:bodyPr/>
        <a:lstStyle/>
        <a:p>
          <a:endParaRPr lang="en-US"/>
        </a:p>
      </dgm:t>
    </dgm:pt>
    <dgm:pt modelId="{8F6BB569-59BC-4627-8B47-958FAC0D703E}">
      <dgm:prSet phldrT="[Metin]"/>
      <dgm:spPr/>
      <dgm:t>
        <a:bodyPr/>
        <a:lstStyle/>
        <a:p>
          <a:r>
            <a:rPr lang="tr-TR" dirty="0"/>
            <a:t>2- Araştırmanın önemi</a:t>
          </a:r>
          <a:endParaRPr lang="en-US" dirty="0"/>
        </a:p>
      </dgm:t>
    </dgm:pt>
    <dgm:pt modelId="{5872FDDA-5CC9-417C-8980-88C4E927FD06}" type="parTrans" cxnId="{F91D5640-43DC-4B21-A036-72DC2C6BE209}">
      <dgm:prSet/>
      <dgm:spPr/>
      <dgm:t>
        <a:bodyPr/>
        <a:lstStyle/>
        <a:p>
          <a:endParaRPr lang="en-US"/>
        </a:p>
      </dgm:t>
    </dgm:pt>
    <dgm:pt modelId="{D7D58D91-7643-4F65-9E66-5AC936EA25E6}" type="sibTrans" cxnId="{F91D5640-43DC-4B21-A036-72DC2C6BE209}">
      <dgm:prSet/>
      <dgm:spPr/>
      <dgm:t>
        <a:bodyPr/>
        <a:lstStyle/>
        <a:p>
          <a:endParaRPr lang="en-US"/>
        </a:p>
      </dgm:t>
    </dgm:pt>
    <dgm:pt modelId="{DBC9886E-52F3-42CE-BA1B-AB0B11DE29A3}">
      <dgm:prSet phldrT="[Metin]"/>
      <dgm:spPr/>
      <dgm:t>
        <a:bodyPr/>
        <a:lstStyle/>
        <a:p>
          <a:r>
            <a:rPr lang="tr-TR" dirty="0"/>
            <a:t>3- Araştırmanın kapsamı</a:t>
          </a:r>
          <a:endParaRPr lang="en-US" dirty="0"/>
        </a:p>
      </dgm:t>
    </dgm:pt>
    <dgm:pt modelId="{64E76EB6-0E6C-40A7-915F-7D81B3752F0B}" type="parTrans" cxnId="{2DCAAC03-2800-4E42-AF61-FB4B131FD7B8}">
      <dgm:prSet/>
      <dgm:spPr/>
      <dgm:t>
        <a:bodyPr/>
        <a:lstStyle/>
        <a:p>
          <a:endParaRPr lang="en-US"/>
        </a:p>
      </dgm:t>
    </dgm:pt>
    <dgm:pt modelId="{0F80E6C8-1D05-417E-B74E-9937056F09CB}" type="sibTrans" cxnId="{2DCAAC03-2800-4E42-AF61-FB4B131FD7B8}">
      <dgm:prSet/>
      <dgm:spPr/>
      <dgm:t>
        <a:bodyPr/>
        <a:lstStyle/>
        <a:p>
          <a:endParaRPr lang="en-US"/>
        </a:p>
      </dgm:t>
    </dgm:pt>
    <dgm:pt modelId="{E3E99A1D-6CA2-45A7-997B-663D1D768A88}">
      <dgm:prSet/>
      <dgm:spPr/>
      <dgm:t>
        <a:bodyPr/>
        <a:lstStyle/>
        <a:p>
          <a:r>
            <a:rPr lang="tr-TR" dirty="0"/>
            <a:t>4- Araştırmanın Metodolojisi</a:t>
          </a:r>
          <a:endParaRPr lang="en-US" dirty="0"/>
        </a:p>
      </dgm:t>
    </dgm:pt>
    <dgm:pt modelId="{3B7E66D4-32AA-4909-8588-DE63CF889E1C}" type="parTrans" cxnId="{C1AAE6CF-29C8-4C37-AB6E-65E1F2A01EF4}">
      <dgm:prSet/>
      <dgm:spPr/>
      <dgm:t>
        <a:bodyPr/>
        <a:lstStyle/>
        <a:p>
          <a:endParaRPr lang="en-US"/>
        </a:p>
      </dgm:t>
    </dgm:pt>
    <dgm:pt modelId="{3393B97A-2855-46A5-93F3-F628C9AD3C6F}" type="sibTrans" cxnId="{C1AAE6CF-29C8-4C37-AB6E-65E1F2A01EF4}">
      <dgm:prSet/>
      <dgm:spPr/>
      <dgm:t>
        <a:bodyPr/>
        <a:lstStyle/>
        <a:p>
          <a:endParaRPr lang="en-US"/>
        </a:p>
      </dgm:t>
    </dgm:pt>
    <dgm:pt modelId="{70ABFBB3-66B3-4C26-B82C-8667355EE0DB}">
      <dgm:prSet/>
      <dgm:spPr/>
      <dgm:t>
        <a:bodyPr/>
        <a:lstStyle/>
        <a:p>
          <a:r>
            <a:rPr lang="tr-TR" dirty="0"/>
            <a:t>5- Araştırmanın Bulguları</a:t>
          </a:r>
          <a:endParaRPr lang="en-US" dirty="0"/>
        </a:p>
      </dgm:t>
    </dgm:pt>
    <dgm:pt modelId="{3D55A998-F6B8-4838-975E-9A950FB75900}" type="parTrans" cxnId="{419910CF-8A1A-4335-84D5-F6D1C38058D8}">
      <dgm:prSet/>
      <dgm:spPr/>
      <dgm:t>
        <a:bodyPr/>
        <a:lstStyle/>
        <a:p>
          <a:endParaRPr lang="en-US"/>
        </a:p>
      </dgm:t>
    </dgm:pt>
    <dgm:pt modelId="{0B354FDF-E1C3-414F-BD8C-4642D883158A}" type="sibTrans" cxnId="{419910CF-8A1A-4335-84D5-F6D1C38058D8}">
      <dgm:prSet/>
      <dgm:spPr/>
      <dgm:t>
        <a:bodyPr/>
        <a:lstStyle/>
        <a:p>
          <a:endParaRPr lang="en-US"/>
        </a:p>
      </dgm:t>
    </dgm:pt>
    <dgm:pt modelId="{6DA8AF8D-BEF1-4481-BD25-FB599213BE88}" type="pres">
      <dgm:prSet presAssocID="{01FCCAE2-C1E7-4032-9FB8-A2F158AC0E15}" presName="rootnode" presStyleCnt="0">
        <dgm:presLayoutVars>
          <dgm:chMax/>
          <dgm:chPref/>
          <dgm:dir/>
          <dgm:animLvl val="lvl"/>
        </dgm:presLayoutVars>
      </dgm:prSet>
      <dgm:spPr/>
    </dgm:pt>
    <dgm:pt modelId="{37CCF0DA-A1FA-42A3-A41D-BC3AC9964A9B}" type="pres">
      <dgm:prSet presAssocID="{9D1309B2-891B-4EF7-B60D-E0C8F5E89376}" presName="composite" presStyleCnt="0"/>
      <dgm:spPr/>
    </dgm:pt>
    <dgm:pt modelId="{04615A31-301F-4BA5-ACA8-5596A9D1995A}" type="pres">
      <dgm:prSet presAssocID="{9D1309B2-891B-4EF7-B60D-E0C8F5E89376}" presName="LShape" presStyleLbl="alignNode1" presStyleIdx="0" presStyleCnt="9"/>
      <dgm:spPr/>
    </dgm:pt>
    <dgm:pt modelId="{417FCB77-FC2C-47F3-AF61-A63156C2B6E9}" type="pres">
      <dgm:prSet presAssocID="{9D1309B2-891B-4EF7-B60D-E0C8F5E89376}" presName="ParentText" presStyleLbl="revTx" presStyleIdx="0" presStyleCnt="5">
        <dgm:presLayoutVars>
          <dgm:chMax val="0"/>
          <dgm:chPref val="0"/>
          <dgm:bulletEnabled val="1"/>
        </dgm:presLayoutVars>
      </dgm:prSet>
      <dgm:spPr/>
    </dgm:pt>
    <dgm:pt modelId="{09BF0485-284C-4742-A216-1DA05100C9B8}" type="pres">
      <dgm:prSet presAssocID="{9D1309B2-891B-4EF7-B60D-E0C8F5E89376}" presName="Triangle" presStyleLbl="alignNode1" presStyleIdx="1" presStyleCnt="9"/>
      <dgm:spPr/>
    </dgm:pt>
    <dgm:pt modelId="{B2E9F8AE-EB74-47D6-A442-D78699F52ACB}" type="pres">
      <dgm:prSet presAssocID="{B690154F-4BF7-4460-B7DA-80B4ED738E1D}" presName="sibTrans" presStyleCnt="0"/>
      <dgm:spPr/>
    </dgm:pt>
    <dgm:pt modelId="{77ABC7CF-228F-4D29-A9ED-79CAC2AC770B}" type="pres">
      <dgm:prSet presAssocID="{B690154F-4BF7-4460-B7DA-80B4ED738E1D}" presName="space" presStyleCnt="0"/>
      <dgm:spPr/>
    </dgm:pt>
    <dgm:pt modelId="{C80EFCFF-30B4-4744-8B8B-84956BF6D4A2}" type="pres">
      <dgm:prSet presAssocID="{8F6BB569-59BC-4627-8B47-958FAC0D703E}" presName="composite" presStyleCnt="0"/>
      <dgm:spPr/>
    </dgm:pt>
    <dgm:pt modelId="{F722D1F7-324E-4572-83DC-B387C58C1A3B}" type="pres">
      <dgm:prSet presAssocID="{8F6BB569-59BC-4627-8B47-958FAC0D703E}" presName="LShape" presStyleLbl="alignNode1" presStyleIdx="2" presStyleCnt="9"/>
      <dgm:spPr/>
    </dgm:pt>
    <dgm:pt modelId="{6B045D0E-1296-45C6-991B-7283E2B1AA2F}" type="pres">
      <dgm:prSet presAssocID="{8F6BB569-59BC-4627-8B47-958FAC0D703E}" presName="ParentText" presStyleLbl="revTx" presStyleIdx="1" presStyleCnt="5">
        <dgm:presLayoutVars>
          <dgm:chMax val="0"/>
          <dgm:chPref val="0"/>
          <dgm:bulletEnabled val="1"/>
        </dgm:presLayoutVars>
      </dgm:prSet>
      <dgm:spPr/>
    </dgm:pt>
    <dgm:pt modelId="{BA975A23-2C92-473D-AEFD-2D7FAC871849}" type="pres">
      <dgm:prSet presAssocID="{8F6BB569-59BC-4627-8B47-958FAC0D703E}" presName="Triangle" presStyleLbl="alignNode1" presStyleIdx="3" presStyleCnt="9"/>
      <dgm:spPr/>
    </dgm:pt>
    <dgm:pt modelId="{2DEE8841-51A7-4AB7-A9D3-BF1253DA3466}" type="pres">
      <dgm:prSet presAssocID="{D7D58D91-7643-4F65-9E66-5AC936EA25E6}" presName="sibTrans" presStyleCnt="0"/>
      <dgm:spPr/>
    </dgm:pt>
    <dgm:pt modelId="{CA5FC603-B02D-437B-840B-9246B1A840C9}" type="pres">
      <dgm:prSet presAssocID="{D7D58D91-7643-4F65-9E66-5AC936EA25E6}" presName="space" presStyleCnt="0"/>
      <dgm:spPr/>
    </dgm:pt>
    <dgm:pt modelId="{9D9047A5-DF86-4A8D-BB81-4AEAFD495307}" type="pres">
      <dgm:prSet presAssocID="{DBC9886E-52F3-42CE-BA1B-AB0B11DE29A3}" presName="composite" presStyleCnt="0"/>
      <dgm:spPr/>
    </dgm:pt>
    <dgm:pt modelId="{25430B76-7A43-48A5-9439-440118F2F15F}" type="pres">
      <dgm:prSet presAssocID="{DBC9886E-52F3-42CE-BA1B-AB0B11DE29A3}" presName="LShape" presStyleLbl="alignNode1" presStyleIdx="4" presStyleCnt="9"/>
      <dgm:spPr/>
    </dgm:pt>
    <dgm:pt modelId="{E7190433-1A84-468E-BCF0-6F4288719E1D}" type="pres">
      <dgm:prSet presAssocID="{DBC9886E-52F3-42CE-BA1B-AB0B11DE29A3}" presName="ParentText" presStyleLbl="revTx" presStyleIdx="2" presStyleCnt="5">
        <dgm:presLayoutVars>
          <dgm:chMax val="0"/>
          <dgm:chPref val="0"/>
          <dgm:bulletEnabled val="1"/>
        </dgm:presLayoutVars>
      </dgm:prSet>
      <dgm:spPr/>
    </dgm:pt>
    <dgm:pt modelId="{F18C66F8-B035-4DD6-AFD2-465BA3BB66F6}" type="pres">
      <dgm:prSet presAssocID="{DBC9886E-52F3-42CE-BA1B-AB0B11DE29A3}" presName="Triangle" presStyleLbl="alignNode1" presStyleIdx="5" presStyleCnt="9"/>
      <dgm:spPr/>
    </dgm:pt>
    <dgm:pt modelId="{123F9686-54F6-4E3E-98B7-E5885473E27D}" type="pres">
      <dgm:prSet presAssocID="{0F80E6C8-1D05-417E-B74E-9937056F09CB}" presName="sibTrans" presStyleCnt="0"/>
      <dgm:spPr/>
    </dgm:pt>
    <dgm:pt modelId="{CB505E27-C2CF-4DA7-B25E-0CFD7060C917}" type="pres">
      <dgm:prSet presAssocID="{0F80E6C8-1D05-417E-B74E-9937056F09CB}" presName="space" presStyleCnt="0"/>
      <dgm:spPr/>
    </dgm:pt>
    <dgm:pt modelId="{46985999-B13F-4143-A132-F32540346BD4}" type="pres">
      <dgm:prSet presAssocID="{E3E99A1D-6CA2-45A7-997B-663D1D768A88}" presName="composite" presStyleCnt="0"/>
      <dgm:spPr/>
    </dgm:pt>
    <dgm:pt modelId="{F506D31D-0E35-4EAE-BD5A-22BA36398234}" type="pres">
      <dgm:prSet presAssocID="{E3E99A1D-6CA2-45A7-997B-663D1D768A88}" presName="LShape" presStyleLbl="alignNode1" presStyleIdx="6" presStyleCnt="9"/>
      <dgm:spPr/>
    </dgm:pt>
    <dgm:pt modelId="{752A94EB-B359-4580-963E-F21AD53D0E57}" type="pres">
      <dgm:prSet presAssocID="{E3E99A1D-6CA2-45A7-997B-663D1D768A88}" presName="ParentText" presStyleLbl="revTx" presStyleIdx="3" presStyleCnt="5">
        <dgm:presLayoutVars>
          <dgm:chMax val="0"/>
          <dgm:chPref val="0"/>
          <dgm:bulletEnabled val="1"/>
        </dgm:presLayoutVars>
      </dgm:prSet>
      <dgm:spPr/>
    </dgm:pt>
    <dgm:pt modelId="{C256A0B9-D62B-4605-981D-F7768F353ABA}" type="pres">
      <dgm:prSet presAssocID="{E3E99A1D-6CA2-45A7-997B-663D1D768A88}" presName="Triangle" presStyleLbl="alignNode1" presStyleIdx="7" presStyleCnt="9"/>
      <dgm:spPr/>
    </dgm:pt>
    <dgm:pt modelId="{8D95F244-7FAE-4CC4-B592-EFA671ED46BC}" type="pres">
      <dgm:prSet presAssocID="{3393B97A-2855-46A5-93F3-F628C9AD3C6F}" presName="sibTrans" presStyleCnt="0"/>
      <dgm:spPr/>
    </dgm:pt>
    <dgm:pt modelId="{E5862BD4-C63B-4812-AA9B-2D1C408FA673}" type="pres">
      <dgm:prSet presAssocID="{3393B97A-2855-46A5-93F3-F628C9AD3C6F}" presName="space" presStyleCnt="0"/>
      <dgm:spPr/>
    </dgm:pt>
    <dgm:pt modelId="{D136354C-4319-46BE-9688-A780377A0287}" type="pres">
      <dgm:prSet presAssocID="{70ABFBB3-66B3-4C26-B82C-8667355EE0DB}" presName="composite" presStyleCnt="0"/>
      <dgm:spPr/>
    </dgm:pt>
    <dgm:pt modelId="{A65FBEBC-A0E1-4C54-BB78-CCCF75A2B9B5}" type="pres">
      <dgm:prSet presAssocID="{70ABFBB3-66B3-4C26-B82C-8667355EE0DB}" presName="LShape" presStyleLbl="alignNode1" presStyleIdx="8" presStyleCnt="9"/>
      <dgm:spPr/>
    </dgm:pt>
    <dgm:pt modelId="{4B9722AB-353C-4894-AD93-7EE22F6739B7}" type="pres">
      <dgm:prSet presAssocID="{70ABFBB3-66B3-4C26-B82C-8667355EE0DB}" presName="ParentText" presStyleLbl="revTx" presStyleIdx="4" presStyleCnt="5">
        <dgm:presLayoutVars>
          <dgm:chMax val="0"/>
          <dgm:chPref val="0"/>
          <dgm:bulletEnabled val="1"/>
        </dgm:presLayoutVars>
      </dgm:prSet>
      <dgm:spPr/>
    </dgm:pt>
  </dgm:ptLst>
  <dgm:cxnLst>
    <dgm:cxn modelId="{2DCAAC03-2800-4E42-AF61-FB4B131FD7B8}" srcId="{01FCCAE2-C1E7-4032-9FB8-A2F158AC0E15}" destId="{DBC9886E-52F3-42CE-BA1B-AB0B11DE29A3}" srcOrd="2" destOrd="0" parTransId="{64E76EB6-0E6C-40A7-915F-7D81B3752F0B}" sibTransId="{0F80E6C8-1D05-417E-B74E-9937056F09CB}"/>
    <dgm:cxn modelId="{B6572732-F0A1-4C43-AE41-D384F6C3CBBB}" type="presOf" srcId="{01FCCAE2-C1E7-4032-9FB8-A2F158AC0E15}" destId="{6DA8AF8D-BEF1-4481-BD25-FB599213BE88}" srcOrd="0" destOrd="0" presId="urn:microsoft.com/office/officeart/2009/3/layout/StepUpProcess"/>
    <dgm:cxn modelId="{F91D5640-43DC-4B21-A036-72DC2C6BE209}" srcId="{01FCCAE2-C1E7-4032-9FB8-A2F158AC0E15}" destId="{8F6BB569-59BC-4627-8B47-958FAC0D703E}" srcOrd="1" destOrd="0" parTransId="{5872FDDA-5CC9-417C-8980-88C4E927FD06}" sibTransId="{D7D58D91-7643-4F65-9E66-5AC936EA25E6}"/>
    <dgm:cxn modelId="{C9839843-87AF-494E-B828-75B418DF1F36}" type="presOf" srcId="{9D1309B2-891B-4EF7-B60D-E0C8F5E89376}" destId="{417FCB77-FC2C-47F3-AF61-A63156C2B6E9}" srcOrd="0" destOrd="0" presId="urn:microsoft.com/office/officeart/2009/3/layout/StepUpProcess"/>
    <dgm:cxn modelId="{08B59091-6A11-41D3-8CA0-018145F7AB97}" type="presOf" srcId="{DBC9886E-52F3-42CE-BA1B-AB0B11DE29A3}" destId="{E7190433-1A84-468E-BCF0-6F4288719E1D}" srcOrd="0" destOrd="0" presId="urn:microsoft.com/office/officeart/2009/3/layout/StepUpProcess"/>
    <dgm:cxn modelId="{9299B5A8-6D9E-4F9F-ACA3-F480F6B2307A}" type="presOf" srcId="{8F6BB569-59BC-4627-8B47-958FAC0D703E}" destId="{6B045D0E-1296-45C6-991B-7283E2B1AA2F}" srcOrd="0" destOrd="0" presId="urn:microsoft.com/office/officeart/2009/3/layout/StepUpProcess"/>
    <dgm:cxn modelId="{D141F0B5-8ADC-4766-9DCF-5EE4907A95C9}" srcId="{01FCCAE2-C1E7-4032-9FB8-A2F158AC0E15}" destId="{9D1309B2-891B-4EF7-B60D-E0C8F5E89376}" srcOrd="0" destOrd="0" parTransId="{B70DB3E7-51DE-488A-A9E5-025C92667566}" sibTransId="{B690154F-4BF7-4460-B7DA-80B4ED738E1D}"/>
    <dgm:cxn modelId="{1F3B07CA-680C-4602-BE94-2D0CB468EE4C}" type="presOf" srcId="{70ABFBB3-66B3-4C26-B82C-8667355EE0DB}" destId="{4B9722AB-353C-4894-AD93-7EE22F6739B7}" srcOrd="0" destOrd="0" presId="urn:microsoft.com/office/officeart/2009/3/layout/StepUpProcess"/>
    <dgm:cxn modelId="{419910CF-8A1A-4335-84D5-F6D1C38058D8}" srcId="{01FCCAE2-C1E7-4032-9FB8-A2F158AC0E15}" destId="{70ABFBB3-66B3-4C26-B82C-8667355EE0DB}" srcOrd="4" destOrd="0" parTransId="{3D55A998-F6B8-4838-975E-9A950FB75900}" sibTransId="{0B354FDF-E1C3-414F-BD8C-4642D883158A}"/>
    <dgm:cxn modelId="{C1AAE6CF-29C8-4C37-AB6E-65E1F2A01EF4}" srcId="{01FCCAE2-C1E7-4032-9FB8-A2F158AC0E15}" destId="{E3E99A1D-6CA2-45A7-997B-663D1D768A88}" srcOrd="3" destOrd="0" parTransId="{3B7E66D4-32AA-4909-8588-DE63CF889E1C}" sibTransId="{3393B97A-2855-46A5-93F3-F628C9AD3C6F}"/>
    <dgm:cxn modelId="{2541AAF0-011B-4503-AA11-C19759076720}" type="presOf" srcId="{E3E99A1D-6CA2-45A7-997B-663D1D768A88}" destId="{752A94EB-B359-4580-963E-F21AD53D0E57}" srcOrd="0" destOrd="0" presId="urn:microsoft.com/office/officeart/2009/3/layout/StepUpProcess"/>
    <dgm:cxn modelId="{A4D8A61A-978B-4B1F-8FB0-EB5E220E5B75}" type="presParOf" srcId="{6DA8AF8D-BEF1-4481-BD25-FB599213BE88}" destId="{37CCF0DA-A1FA-42A3-A41D-BC3AC9964A9B}" srcOrd="0" destOrd="0" presId="urn:microsoft.com/office/officeart/2009/3/layout/StepUpProcess"/>
    <dgm:cxn modelId="{3678589B-583B-4C47-A9D1-4AE174910EA1}" type="presParOf" srcId="{37CCF0DA-A1FA-42A3-A41D-BC3AC9964A9B}" destId="{04615A31-301F-4BA5-ACA8-5596A9D1995A}" srcOrd="0" destOrd="0" presId="urn:microsoft.com/office/officeart/2009/3/layout/StepUpProcess"/>
    <dgm:cxn modelId="{FB4CEAA5-CC7A-4FEE-969A-36F4AB19D465}" type="presParOf" srcId="{37CCF0DA-A1FA-42A3-A41D-BC3AC9964A9B}" destId="{417FCB77-FC2C-47F3-AF61-A63156C2B6E9}" srcOrd="1" destOrd="0" presId="urn:microsoft.com/office/officeart/2009/3/layout/StepUpProcess"/>
    <dgm:cxn modelId="{B8A708FE-82F2-41A2-A92A-243D78800A42}" type="presParOf" srcId="{37CCF0DA-A1FA-42A3-A41D-BC3AC9964A9B}" destId="{09BF0485-284C-4742-A216-1DA05100C9B8}" srcOrd="2" destOrd="0" presId="urn:microsoft.com/office/officeart/2009/3/layout/StepUpProcess"/>
    <dgm:cxn modelId="{5079BC64-968F-4743-80AC-F976EAE69102}" type="presParOf" srcId="{6DA8AF8D-BEF1-4481-BD25-FB599213BE88}" destId="{B2E9F8AE-EB74-47D6-A442-D78699F52ACB}" srcOrd="1" destOrd="0" presId="urn:microsoft.com/office/officeart/2009/3/layout/StepUpProcess"/>
    <dgm:cxn modelId="{4FFFA46A-55EE-4978-B345-1C0C2A265701}" type="presParOf" srcId="{B2E9F8AE-EB74-47D6-A442-D78699F52ACB}" destId="{77ABC7CF-228F-4D29-A9ED-79CAC2AC770B}" srcOrd="0" destOrd="0" presId="urn:microsoft.com/office/officeart/2009/3/layout/StepUpProcess"/>
    <dgm:cxn modelId="{F37E383B-43A6-4027-A7BE-EC1997AED620}" type="presParOf" srcId="{6DA8AF8D-BEF1-4481-BD25-FB599213BE88}" destId="{C80EFCFF-30B4-4744-8B8B-84956BF6D4A2}" srcOrd="2" destOrd="0" presId="urn:microsoft.com/office/officeart/2009/3/layout/StepUpProcess"/>
    <dgm:cxn modelId="{4B15FCC8-E622-4965-A775-53656AD3320C}" type="presParOf" srcId="{C80EFCFF-30B4-4744-8B8B-84956BF6D4A2}" destId="{F722D1F7-324E-4572-83DC-B387C58C1A3B}" srcOrd="0" destOrd="0" presId="urn:microsoft.com/office/officeart/2009/3/layout/StepUpProcess"/>
    <dgm:cxn modelId="{AAC06B7F-F0C1-4796-8710-A6C63C231694}" type="presParOf" srcId="{C80EFCFF-30B4-4744-8B8B-84956BF6D4A2}" destId="{6B045D0E-1296-45C6-991B-7283E2B1AA2F}" srcOrd="1" destOrd="0" presId="urn:microsoft.com/office/officeart/2009/3/layout/StepUpProcess"/>
    <dgm:cxn modelId="{B1201859-02A1-4865-A3E9-19589306E7CA}" type="presParOf" srcId="{C80EFCFF-30B4-4744-8B8B-84956BF6D4A2}" destId="{BA975A23-2C92-473D-AEFD-2D7FAC871849}" srcOrd="2" destOrd="0" presId="urn:microsoft.com/office/officeart/2009/3/layout/StepUpProcess"/>
    <dgm:cxn modelId="{08C94828-1607-4B17-B23F-B9A9AAFC3648}" type="presParOf" srcId="{6DA8AF8D-BEF1-4481-BD25-FB599213BE88}" destId="{2DEE8841-51A7-4AB7-A9D3-BF1253DA3466}" srcOrd="3" destOrd="0" presId="urn:microsoft.com/office/officeart/2009/3/layout/StepUpProcess"/>
    <dgm:cxn modelId="{FC2AC892-74AA-486F-BC1A-CD97728A2975}" type="presParOf" srcId="{2DEE8841-51A7-4AB7-A9D3-BF1253DA3466}" destId="{CA5FC603-B02D-437B-840B-9246B1A840C9}" srcOrd="0" destOrd="0" presId="urn:microsoft.com/office/officeart/2009/3/layout/StepUpProcess"/>
    <dgm:cxn modelId="{58A7F070-A03D-4633-966B-16F2BEDE7D02}" type="presParOf" srcId="{6DA8AF8D-BEF1-4481-BD25-FB599213BE88}" destId="{9D9047A5-DF86-4A8D-BB81-4AEAFD495307}" srcOrd="4" destOrd="0" presId="urn:microsoft.com/office/officeart/2009/3/layout/StepUpProcess"/>
    <dgm:cxn modelId="{D0DE612D-0A80-4566-A1A8-2EAD6107AF2B}" type="presParOf" srcId="{9D9047A5-DF86-4A8D-BB81-4AEAFD495307}" destId="{25430B76-7A43-48A5-9439-440118F2F15F}" srcOrd="0" destOrd="0" presId="urn:microsoft.com/office/officeart/2009/3/layout/StepUpProcess"/>
    <dgm:cxn modelId="{C2B2AF0E-4EC5-42B6-AFF7-3F9D32397248}" type="presParOf" srcId="{9D9047A5-DF86-4A8D-BB81-4AEAFD495307}" destId="{E7190433-1A84-468E-BCF0-6F4288719E1D}" srcOrd="1" destOrd="0" presId="urn:microsoft.com/office/officeart/2009/3/layout/StepUpProcess"/>
    <dgm:cxn modelId="{36478554-8907-4C4D-B4CB-52E1FBB6BB04}" type="presParOf" srcId="{9D9047A5-DF86-4A8D-BB81-4AEAFD495307}" destId="{F18C66F8-B035-4DD6-AFD2-465BA3BB66F6}" srcOrd="2" destOrd="0" presId="urn:microsoft.com/office/officeart/2009/3/layout/StepUpProcess"/>
    <dgm:cxn modelId="{CD9C7A79-58A3-48BF-B4CB-2C65240A293F}" type="presParOf" srcId="{6DA8AF8D-BEF1-4481-BD25-FB599213BE88}" destId="{123F9686-54F6-4E3E-98B7-E5885473E27D}" srcOrd="5" destOrd="0" presId="urn:microsoft.com/office/officeart/2009/3/layout/StepUpProcess"/>
    <dgm:cxn modelId="{B2B48948-D507-4A6C-AE7E-B45D716035A9}" type="presParOf" srcId="{123F9686-54F6-4E3E-98B7-E5885473E27D}" destId="{CB505E27-C2CF-4DA7-B25E-0CFD7060C917}" srcOrd="0" destOrd="0" presId="urn:microsoft.com/office/officeart/2009/3/layout/StepUpProcess"/>
    <dgm:cxn modelId="{A2731A12-8F86-4209-A36F-3819D4E8A5ED}" type="presParOf" srcId="{6DA8AF8D-BEF1-4481-BD25-FB599213BE88}" destId="{46985999-B13F-4143-A132-F32540346BD4}" srcOrd="6" destOrd="0" presId="urn:microsoft.com/office/officeart/2009/3/layout/StepUpProcess"/>
    <dgm:cxn modelId="{0FA19743-048C-418D-BEAE-FA31243C084D}" type="presParOf" srcId="{46985999-B13F-4143-A132-F32540346BD4}" destId="{F506D31D-0E35-4EAE-BD5A-22BA36398234}" srcOrd="0" destOrd="0" presId="urn:microsoft.com/office/officeart/2009/3/layout/StepUpProcess"/>
    <dgm:cxn modelId="{F4E16E7B-08E1-4430-998C-9CBFC2248D58}" type="presParOf" srcId="{46985999-B13F-4143-A132-F32540346BD4}" destId="{752A94EB-B359-4580-963E-F21AD53D0E57}" srcOrd="1" destOrd="0" presId="urn:microsoft.com/office/officeart/2009/3/layout/StepUpProcess"/>
    <dgm:cxn modelId="{982A6254-9E64-4EA4-885F-01C8D763755D}" type="presParOf" srcId="{46985999-B13F-4143-A132-F32540346BD4}" destId="{C256A0B9-D62B-4605-981D-F7768F353ABA}" srcOrd="2" destOrd="0" presId="urn:microsoft.com/office/officeart/2009/3/layout/StepUpProcess"/>
    <dgm:cxn modelId="{F3844429-B3C5-4334-84CC-8F96BA033FC3}" type="presParOf" srcId="{6DA8AF8D-BEF1-4481-BD25-FB599213BE88}" destId="{8D95F244-7FAE-4CC4-B592-EFA671ED46BC}" srcOrd="7" destOrd="0" presId="urn:microsoft.com/office/officeart/2009/3/layout/StepUpProcess"/>
    <dgm:cxn modelId="{69D3715A-BB16-41EF-80E6-B350D247D132}" type="presParOf" srcId="{8D95F244-7FAE-4CC4-B592-EFA671ED46BC}" destId="{E5862BD4-C63B-4812-AA9B-2D1C408FA673}" srcOrd="0" destOrd="0" presId="urn:microsoft.com/office/officeart/2009/3/layout/StepUpProcess"/>
    <dgm:cxn modelId="{A3F4271C-C71D-487D-B395-4EFBB0E52918}" type="presParOf" srcId="{6DA8AF8D-BEF1-4481-BD25-FB599213BE88}" destId="{D136354C-4319-46BE-9688-A780377A0287}" srcOrd="8" destOrd="0" presId="urn:microsoft.com/office/officeart/2009/3/layout/StepUpProcess"/>
    <dgm:cxn modelId="{895BA4C7-5E86-4AD5-8D56-25905045E2B9}" type="presParOf" srcId="{D136354C-4319-46BE-9688-A780377A0287}" destId="{A65FBEBC-A0E1-4C54-BB78-CCCF75A2B9B5}" srcOrd="0" destOrd="0" presId="urn:microsoft.com/office/officeart/2009/3/layout/StepUpProcess"/>
    <dgm:cxn modelId="{E043B463-7AAB-4280-8709-09DE8DFF439E}" type="presParOf" srcId="{D136354C-4319-46BE-9688-A780377A0287}" destId="{4B9722AB-353C-4894-AD93-7EE22F6739B7}" srcOrd="1" destOrd="0" presId="urn:microsoft.com/office/officeart/2009/3/layout/StepUpProcess"/>
  </dgm:cxnLst>
  <dgm:bg>
    <a:solidFill>
      <a:schemeClr val="accent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EF6531-1261-4AAE-BB9E-2E095F3072C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79EC2580-C9D8-447B-97E6-6244ED0E1547}">
      <dgm:prSet phldrT="[Metin]"/>
      <dgm:spPr/>
      <dgm:t>
        <a:bodyPr/>
        <a:lstStyle/>
        <a:p>
          <a:r>
            <a:rPr lang="tr-TR" dirty="0"/>
            <a:t>1-Araştırmanın modeli</a:t>
          </a:r>
          <a:endParaRPr lang="en-US" dirty="0"/>
        </a:p>
      </dgm:t>
    </dgm:pt>
    <dgm:pt modelId="{BBEBA32E-2D9C-4B9D-865F-395DD20892C1}" type="parTrans" cxnId="{E3DE5DF7-4849-47DD-9D5B-C0C9C398C6EA}">
      <dgm:prSet/>
      <dgm:spPr/>
      <dgm:t>
        <a:bodyPr/>
        <a:lstStyle/>
        <a:p>
          <a:endParaRPr lang="en-US"/>
        </a:p>
      </dgm:t>
    </dgm:pt>
    <dgm:pt modelId="{18F0AF4B-BBB0-4A97-9A4A-1584A0EF1561}" type="sibTrans" cxnId="{E3DE5DF7-4849-47DD-9D5B-C0C9C398C6EA}">
      <dgm:prSet/>
      <dgm:spPr/>
      <dgm:t>
        <a:bodyPr/>
        <a:lstStyle/>
        <a:p>
          <a:endParaRPr lang="en-US"/>
        </a:p>
      </dgm:t>
    </dgm:pt>
    <dgm:pt modelId="{644CAF40-3BB5-4271-A5D1-1B272A786ABB}">
      <dgm:prSet phldrT="[Metin]"/>
      <dgm:spPr/>
      <dgm:t>
        <a:bodyPr/>
        <a:lstStyle/>
        <a:p>
          <a:r>
            <a:rPr lang="tr-TR" dirty="0"/>
            <a:t>2- Araştırmanın hipotezleri</a:t>
          </a:r>
          <a:endParaRPr lang="en-US" dirty="0"/>
        </a:p>
      </dgm:t>
    </dgm:pt>
    <dgm:pt modelId="{348CDCE2-3833-4FB2-A47D-D3CB4D894C10}" type="parTrans" cxnId="{D7CB4DC5-75FC-4C4C-BF89-66D4DF723315}">
      <dgm:prSet/>
      <dgm:spPr/>
      <dgm:t>
        <a:bodyPr/>
        <a:lstStyle/>
        <a:p>
          <a:endParaRPr lang="en-US"/>
        </a:p>
      </dgm:t>
    </dgm:pt>
    <dgm:pt modelId="{3BAD76D0-B522-4A92-9EFF-30730FA731A4}" type="sibTrans" cxnId="{D7CB4DC5-75FC-4C4C-BF89-66D4DF723315}">
      <dgm:prSet/>
      <dgm:spPr/>
      <dgm:t>
        <a:bodyPr/>
        <a:lstStyle/>
        <a:p>
          <a:endParaRPr lang="en-US"/>
        </a:p>
      </dgm:t>
    </dgm:pt>
    <dgm:pt modelId="{1D2C6695-5E6F-4F8F-9F92-67865B4E948E}">
      <dgm:prSet phldrT="[Metin]"/>
      <dgm:spPr/>
      <dgm:t>
        <a:bodyPr/>
        <a:lstStyle/>
        <a:p>
          <a:r>
            <a:rPr lang="tr-TR" dirty="0"/>
            <a:t>3-Araştırmanın değişkenleri</a:t>
          </a:r>
          <a:endParaRPr lang="en-US" dirty="0"/>
        </a:p>
      </dgm:t>
    </dgm:pt>
    <dgm:pt modelId="{3894CC84-524B-4844-B2C3-D9503053471F}" type="parTrans" cxnId="{06827A68-508B-49B7-9ECC-85D026EA3FAC}">
      <dgm:prSet/>
      <dgm:spPr/>
      <dgm:t>
        <a:bodyPr/>
        <a:lstStyle/>
        <a:p>
          <a:endParaRPr lang="en-US"/>
        </a:p>
      </dgm:t>
    </dgm:pt>
    <dgm:pt modelId="{FC4C98FD-6BA3-4D59-AC70-10A0E24011B0}" type="sibTrans" cxnId="{06827A68-508B-49B7-9ECC-85D026EA3FAC}">
      <dgm:prSet/>
      <dgm:spPr/>
      <dgm:t>
        <a:bodyPr/>
        <a:lstStyle/>
        <a:p>
          <a:endParaRPr lang="en-US"/>
        </a:p>
      </dgm:t>
    </dgm:pt>
    <dgm:pt modelId="{6DB14C93-04E9-4E1E-ACD7-A87843B1374A}">
      <dgm:prSet phldrT="[Metin]"/>
      <dgm:spPr/>
      <dgm:t>
        <a:bodyPr/>
        <a:lstStyle/>
        <a:p>
          <a:r>
            <a:rPr lang="tr-TR" dirty="0"/>
            <a:t>4-Örnekleme süreci</a:t>
          </a:r>
          <a:endParaRPr lang="en-US" dirty="0"/>
        </a:p>
      </dgm:t>
    </dgm:pt>
    <dgm:pt modelId="{632EC647-0EA8-4A9C-BBD2-FA1B0D09D220}" type="parTrans" cxnId="{14E87E90-D539-4E36-8CCC-AD11ABBFA001}">
      <dgm:prSet/>
      <dgm:spPr/>
      <dgm:t>
        <a:bodyPr/>
        <a:lstStyle/>
        <a:p>
          <a:endParaRPr lang="en-US"/>
        </a:p>
      </dgm:t>
    </dgm:pt>
    <dgm:pt modelId="{7DC6C696-FF43-4516-B35E-0F3E3BCE1C57}" type="sibTrans" cxnId="{14E87E90-D539-4E36-8CCC-AD11ABBFA001}">
      <dgm:prSet/>
      <dgm:spPr/>
      <dgm:t>
        <a:bodyPr/>
        <a:lstStyle/>
        <a:p>
          <a:endParaRPr lang="en-US"/>
        </a:p>
      </dgm:t>
    </dgm:pt>
    <dgm:pt modelId="{68061516-C92B-4225-B46F-F8A4C8131722}">
      <dgm:prSet phldrT="[Metin]"/>
      <dgm:spPr/>
      <dgm:t>
        <a:bodyPr/>
        <a:lstStyle/>
        <a:p>
          <a:r>
            <a:rPr lang="tr-TR" dirty="0"/>
            <a:t>5- Veri toplama yöntemi</a:t>
          </a:r>
          <a:endParaRPr lang="en-US" dirty="0"/>
        </a:p>
      </dgm:t>
    </dgm:pt>
    <dgm:pt modelId="{3DA65FD2-D835-4F86-BB38-7391842D8A36}" type="parTrans" cxnId="{17C87F80-A599-4331-9379-1D80CFE8E08C}">
      <dgm:prSet/>
      <dgm:spPr/>
      <dgm:t>
        <a:bodyPr/>
        <a:lstStyle/>
        <a:p>
          <a:endParaRPr lang="en-US"/>
        </a:p>
      </dgm:t>
    </dgm:pt>
    <dgm:pt modelId="{C1417D75-1E54-4119-9881-CC6E263C6264}" type="sibTrans" cxnId="{17C87F80-A599-4331-9379-1D80CFE8E08C}">
      <dgm:prSet/>
      <dgm:spPr/>
      <dgm:t>
        <a:bodyPr/>
        <a:lstStyle/>
        <a:p>
          <a:endParaRPr lang="en-US"/>
        </a:p>
      </dgm:t>
    </dgm:pt>
    <dgm:pt modelId="{7284B4D6-0C50-45EE-A8A5-56F01B9B5FF8}">
      <dgm:prSet/>
      <dgm:spPr/>
      <dgm:t>
        <a:bodyPr/>
        <a:lstStyle/>
        <a:p>
          <a:r>
            <a:rPr lang="tr-TR" dirty="0"/>
            <a:t>6- Veri Değerlendirme tekniği</a:t>
          </a:r>
          <a:endParaRPr lang="en-US" dirty="0"/>
        </a:p>
      </dgm:t>
    </dgm:pt>
    <dgm:pt modelId="{2E62F0FD-7E04-43E0-9446-C512CD382FF4}" type="parTrans" cxnId="{64D974DA-A2AE-4DF0-8CE1-68ABCF8475EF}">
      <dgm:prSet/>
      <dgm:spPr/>
      <dgm:t>
        <a:bodyPr/>
        <a:lstStyle/>
        <a:p>
          <a:endParaRPr lang="en-US"/>
        </a:p>
      </dgm:t>
    </dgm:pt>
    <dgm:pt modelId="{9A6470F0-E1A1-4E92-B743-81A1C4469586}" type="sibTrans" cxnId="{64D974DA-A2AE-4DF0-8CE1-68ABCF8475EF}">
      <dgm:prSet/>
      <dgm:spPr/>
      <dgm:t>
        <a:bodyPr/>
        <a:lstStyle/>
        <a:p>
          <a:endParaRPr lang="en-US"/>
        </a:p>
      </dgm:t>
    </dgm:pt>
    <dgm:pt modelId="{2BB8CF2B-7E6E-4B70-9F4A-B0EFC3686A4D}">
      <dgm:prSet/>
      <dgm:spPr/>
      <dgm:t>
        <a:bodyPr/>
        <a:lstStyle/>
        <a:p>
          <a:r>
            <a:rPr lang="tr-TR" dirty="0"/>
            <a:t>7- Kullanılan ölçeklerin testi</a:t>
          </a:r>
          <a:endParaRPr lang="en-US" dirty="0"/>
        </a:p>
      </dgm:t>
    </dgm:pt>
    <dgm:pt modelId="{72C9010A-DBA8-4EB0-BC8D-646F96D918FA}" type="parTrans" cxnId="{EC6FD756-98A0-48C8-B6F1-9F6F064BDEB7}">
      <dgm:prSet/>
      <dgm:spPr/>
      <dgm:t>
        <a:bodyPr/>
        <a:lstStyle/>
        <a:p>
          <a:endParaRPr lang="en-US"/>
        </a:p>
      </dgm:t>
    </dgm:pt>
    <dgm:pt modelId="{1E6F6F05-9F13-4CD5-BD61-8F73213DF79E}" type="sibTrans" cxnId="{EC6FD756-98A0-48C8-B6F1-9F6F064BDEB7}">
      <dgm:prSet/>
      <dgm:spPr/>
      <dgm:t>
        <a:bodyPr/>
        <a:lstStyle/>
        <a:p>
          <a:endParaRPr lang="en-US"/>
        </a:p>
      </dgm:t>
    </dgm:pt>
    <dgm:pt modelId="{257633DD-C4F7-437F-992E-09611FDC7192}" type="pres">
      <dgm:prSet presAssocID="{A8EF6531-1261-4AAE-BB9E-2E095F3072CD}" presName="Name0" presStyleCnt="0">
        <dgm:presLayoutVars>
          <dgm:dir/>
          <dgm:resizeHandles val="exact"/>
        </dgm:presLayoutVars>
      </dgm:prSet>
      <dgm:spPr/>
    </dgm:pt>
    <dgm:pt modelId="{9767A3E5-391B-4FA8-9483-A099C9658751}" type="pres">
      <dgm:prSet presAssocID="{A8EF6531-1261-4AAE-BB9E-2E095F3072CD}" presName="cycle" presStyleCnt="0"/>
      <dgm:spPr/>
    </dgm:pt>
    <dgm:pt modelId="{90AA2AC3-2704-4884-8B33-15C2EB548B71}" type="pres">
      <dgm:prSet presAssocID="{79EC2580-C9D8-447B-97E6-6244ED0E1547}" presName="nodeFirstNode" presStyleLbl="node1" presStyleIdx="0" presStyleCnt="7">
        <dgm:presLayoutVars>
          <dgm:bulletEnabled val="1"/>
        </dgm:presLayoutVars>
      </dgm:prSet>
      <dgm:spPr/>
    </dgm:pt>
    <dgm:pt modelId="{9A7654D7-1C1B-4A7D-BFE7-87DE2637B2F7}" type="pres">
      <dgm:prSet presAssocID="{18F0AF4B-BBB0-4A97-9A4A-1584A0EF1561}" presName="sibTransFirstNode" presStyleLbl="bgShp" presStyleIdx="0" presStyleCnt="1"/>
      <dgm:spPr/>
    </dgm:pt>
    <dgm:pt modelId="{9192DCD1-24E6-46B0-AD2E-0D7C561D175B}" type="pres">
      <dgm:prSet presAssocID="{644CAF40-3BB5-4271-A5D1-1B272A786ABB}" presName="nodeFollowingNodes" presStyleLbl="node1" presStyleIdx="1" presStyleCnt="7">
        <dgm:presLayoutVars>
          <dgm:bulletEnabled val="1"/>
        </dgm:presLayoutVars>
      </dgm:prSet>
      <dgm:spPr/>
    </dgm:pt>
    <dgm:pt modelId="{F8517101-9ABF-425D-9935-C48A0750780E}" type="pres">
      <dgm:prSet presAssocID="{1D2C6695-5E6F-4F8F-9F92-67865B4E948E}" presName="nodeFollowingNodes" presStyleLbl="node1" presStyleIdx="2" presStyleCnt="7">
        <dgm:presLayoutVars>
          <dgm:bulletEnabled val="1"/>
        </dgm:presLayoutVars>
      </dgm:prSet>
      <dgm:spPr/>
    </dgm:pt>
    <dgm:pt modelId="{27F2F769-FCFD-4747-9FBA-6720F8040459}" type="pres">
      <dgm:prSet presAssocID="{6DB14C93-04E9-4E1E-ACD7-A87843B1374A}" presName="nodeFollowingNodes" presStyleLbl="node1" presStyleIdx="3" presStyleCnt="7">
        <dgm:presLayoutVars>
          <dgm:bulletEnabled val="1"/>
        </dgm:presLayoutVars>
      </dgm:prSet>
      <dgm:spPr/>
    </dgm:pt>
    <dgm:pt modelId="{285A598A-D105-4BD3-AE47-73BE468DB104}" type="pres">
      <dgm:prSet presAssocID="{68061516-C92B-4225-B46F-F8A4C8131722}" presName="nodeFollowingNodes" presStyleLbl="node1" presStyleIdx="4" presStyleCnt="7" custScaleX="98487" custScaleY="109412">
        <dgm:presLayoutVars>
          <dgm:bulletEnabled val="1"/>
        </dgm:presLayoutVars>
      </dgm:prSet>
      <dgm:spPr/>
    </dgm:pt>
    <dgm:pt modelId="{FCF5979B-B18A-4AEC-99D0-9F359A1E9D49}" type="pres">
      <dgm:prSet presAssocID="{7284B4D6-0C50-45EE-A8A5-56F01B9B5FF8}" presName="nodeFollowingNodes" presStyleLbl="node1" presStyleIdx="5" presStyleCnt="7">
        <dgm:presLayoutVars>
          <dgm:bulletEnabled val="1"/>
        </dgm:presLayoutVars>
      </dgm:prSet>
      <dgm:spPr/>
    </dgm:pt>
    <dgm:pt modelId="{350562C6-D3AC-4A33-8B35-72DC4627FFD1}" type="pres">
      <dgm:prSet presAssocID="{2BB8CF2B-7E6E-4B70-9F4A-B0EFC3686A4D}" presName="nodeFollowingNodes" presStyleLbl="node1" presStyleIdx="6" presStyleCnt="7">
        <dgm:presLayoutVars>
          <dgm:bulletEnabled val="1"/>
        </dgm:presLayoutVars>
      </dgm:prSet>
      <dgm:spPr/>
    </dgm:pt>
  </dgm:ptLst>
  <dgm:cxnLst>
    <dgm:cxn modelId="{DF7A1503-9AFC-4450-A26C-4CD9B11FD954}" type="presOf" srcId="{A8EF6531-1261-4AAE-BB9E-2E095F3072CD}" destId="{257633DD-C4F7-437F-992E-09611FDC7192}" srcOrd="0" destOrd="0" presId="urn:microsoft.com/office/officeart/2005/8/layout/cycle3"/>
    <dgm:cxn modelId="{B46CD317-650C-4D77-BFCA-64047C713002}" type="presOf" srcId="{2BB8CF2B-7E6E-4B70-9F4A-B0EFC3686A4D}" destId="{350562C6-D3AC-4A33-8B35-72DC4627FFD1}" srcOrd="0" destOrd="0" presId="urn:microsoft.com/office/officeart/2005/8/layout/cycle3"/>
    <dgm:cxn modelId="{B61CAB2B-A623-4ACD-BB5B-84B6A55D2DA6}" type="presOf" srcId="{18F0AF4B-BBB0-4A97-9A4A-1584A0EF1561}" destId="{9A7654D7-1C1B-4A7D-BFE7-87DE2637B2F7}" srcOrd="0" destOrd="0" presId="urn:microsoft.com/office/officeart/2005/8/layout/cycle3"/>
    <dgm:cxn modelId="{06827A68-508B-49B7-9ECC-85D026EA3FAC}" srcId="{A8EF6531-1261-4AAE-BB9E-2E095F3072CD}" destId="{1D2C6695-5E6F-4F8F-9F92-67865B4E948E}" srcOrd="2" destOrd="0" parTransId="{3894CC84-524B-4844-B2C3-D9503053471F}" sibTransId="{FC4C98FD-6BA3-4D59-AC70-10A0E24011B0}"/>
    <dgm:cxn modelId="{EC6FD756-98A0-48C8-B6F1-9F6F064BDEB7}" srcId="{A8EF6531-1261-4AAE-BB9E-2E095F3072CD}" destId="{2BB8CF2B-7E6E-4B70-9F4A-B0EFC3686A4D}" srcOrd="6" destOrd="0" parTransId="{72C9010A-DBA8-4EB0-BC8D-646F96D918FA}" sibTransId="{1E6F6F05-9F13-4CD5-BD61-8F73213DF79E}"/>
    <dgm:cxn modelId="{17C87F80-A599-4331-9379-1D80CFE8E08C}" srcId="{A8EF6531-1261-4AAE-BB9E-2E095F3072CD}" destId="{68061516-C92B-4225-B46F-F8A4C8131722}" srcOrd="4" destOrd="0" parTransId="{3DA65FD2-D835-4F86-BB38-7391842D8A36}" sibTransId="{C1417D75-1E54-4119-9881-CC6E263C6264}"/>
    <dgm:cxn modelId="{8F0DEA86-9C2F-4BCB-BEDA-B78F09A4A6FB}" type="presOf" srcId="{6DB14C93-04E9-4E1E-ACD7-A87843B1374A}" destId="{27F2F769-FCFD-4747-9FBA-6720F8040459}" srcOrd="0" destOrd="0" presId="urn:microsoft.com/office/officeart/2005/8/layout/cycle3"/>
    <dgm:cxn modelId="{14E87E90-D539-4E36-8CCC-AD11ABBFA001}" srcId="{A8EF6531-1261-4AAE-BB9E-2E095F3072CD}" destId="{6DB14C93-04E9-4E1E-ACD7-A87843B1374A}" srcOrd="3" destOrd="0" parTransId="{632EC647-0EA8-4A9C-BBD2-FA1B0D09D220}" sibTransId="{7DC6C696-FF43-4516-B35E-0F3E3BCE1C57}"/>
    <dgm:cxn modelId="{0413FA92-DD19-4135-8C87-943D00BD1182}" type="presOf" srcId="{1D2C6695-5E6F-4F8F-9F92-67865B4E948E}" destId="{F8517101-9ABF-425D-9935-C48A0750780E}" srcOrd="0" destOrd="0" presId="urn:microsoft.com/office/officeart/2005/8/layout/cycle3"/>
    <dgm:cxn modelId="{5F3EC397-0CD2-454D-ADD0-DE561C66F41A}" type="presOf" srcId="{68061516-C92B-4225-B46F-F8A4C8131722}" destId="{285A598A-D105-4BD3-AE47-73BE468DB104}" srcOrd="0" destOrd="0" presId="urn:microsoft.com/office/officeart/2005/8/layout/cycle3"/>
    <dgm:cxn modelId="{917047B8-C3FB-4089-8A5F-BBA63A272F9B}" type="presOf" srcId="{79EC2580-C9D8-447B-97E6-6244ED0E1547}" destId="{90AA2AC3-2704-4884-8B33-15C2EB548B71}" srcOrd="0" destOrd="0" presId="urn:microsoft.com/office/officeart/2005/8/layout/cycle3"/>
    <dgm:cxn modelId="{D7CB4DC5-75FC-4C4C-BF89-66D4DF723315}" srcId="{A8EF6531-1261-4AAE-BB9E-2E095F3072CD}" destId="{644CAF40-3BB5-4271-A5D1-1B272A786ABB}" srcOrd="1" destOrd="0" parTransId="{348CDCE2-3833-4FB2-A47D-D3CB4D894C10}" sibTransId="{3BAD76D0-B522-4A92-9EFF-30730FA731A4}"/>
    <dgm:cxn modelId="{F6C62DCD-AD5D-4694-B016-591FE95EE8CD}" type="presOf" srcId="{7284B4D6-0C50-45EE-A8A5-56F01B9B5FF8}" destId="{FCF5979B-B18A-4AEC-99D0-9F359A1E9D49}" srcOrd="0" destOrd="0" presId="urn:microsoft.com/office/officeart/2005/8/layout/cycle3"/>
    <dgm:cxn modelId="{64D974DA-A2AE-4DF0-8CE1-68ABCF8475EF}" srcId="{A8EF6531-1261-4AAE-BB9E-2E095F3072CD}" destId="{7284B4D6-0C50-45EE-A8A5-56F01B9B5FF8}" srcOrd="5" destOrd="0" parTransId="{2E62F0FD-7E04-43E0-9446-C512CD382FF4}" sibTransId="{9A6470F0-E1A1-4E92-B743-81A1C4469586}"/>
    <dgm:cxn modelId="{7E2E11F3-C7BB-4BB9-937F-A7BACCBBCE92}" type="presOf" srcId="{644CAF40-3BB5-4271-A5D1-1B272A786ABB}" destId="{9192DCD1-24E6-46B0-AD2E-0D7C561D175B}" srcOrd="0" destOrd="0" presId="urn:microsoft.com/office/officeart/2005/8/layout/cycle3"/>
    <dgm:cxn modelId="{E3DE5DF7-4849-47DD-9D5B-C0C9C398C6EA}" srcId="{A8EF6531-1261-4AAE-BB9E-2E095F3072CD}" destId="{79EC2580-C9D8-447B-97E6-6244ED0E1547}" srcOrd="0" destOrd="0" parTransId="{BBEBA32E-2D9C-4B9D-865F-395DD20892C1}" sibTransId="{18F0AF4B-BBB0-4A97-9A4A-1584A0EF1561}"/>
    <dgm:cxn modelId="{5FEE4408-7F80-4909-9F54-479C43DB2895}" type="presParOf" srcId="{257633DD-C4F7-437F-992E-09611FDC7192}" destId="{9767A3E5-391B-4FA8-9483-A099C9658751}" srcOrd="0" destOrd="0" presId="urn:microsoft.com/office/officeart/2005/8/layout/cycle3"/>
    <dgm:cxn modelId="{23691CB3-BD83-4E31-8178-8EAFEC352E75}" type="presParOf" srcId="{9767A3E5-391B-4FA8-9483-A099C9658751}" destId="{90AA2AC3-2704-4884-8B33-15C2EB548B71}" srcOrd="0" destOrd="0" presId="urn:microsoft.com/office/officeart/2005/8/layout/cycle3"/>
    <dgm:cxn modelId="{F5FF4F9B-99B1-4952-A6C9-15101B78972D}" type="presParOf" srcId="{9767A3E5-391B-4FA8-9483-A099C9658751}" destId="{9A7654D7-1C1B-4A7D-BFE7-87DE2637B2F7}" srcOrd="1" destOrd="0" presId="urn:microsoft.com/office/officeart/2005/8/layout/cycle3"/>
    <dgm:cxn modelId="{C3AEDB5A-FF95-4F01-8F67-0D5880B839A0}" type="presParOf" srcId="{9767A3E5-391B-4FA8-9483-A099C9658751}" destId="{9192DCD1-24E6-46B0-AD2E-0D7C561D175B}" srcOrd="2" destOrd="0" presId="urn:microsoft.com/office/officeart/2005/8/layout/cycle3"/>
    <dgm:cxn modelId="{AEFCC6BC-9927-4811-8EC1-0ABF28D396E2}" type="presParOf" srcId="{9767A3E5-391B-4FA8-9483-A099C9658751}" destId="{F8517101-9ABF-425D-9935-C48A0750780E}" srcOrd="3" destOrd="0" presId="urn:microsoft.com/office/officeart/2005/8/layout/cycle3"/>
    <dgm:cxn modelId="{021259EE-5916-42A4-885D-4B8109183378}" type="presParOf" srcId="{9767A3E5-391B-4FA8-9483-A099C9658751}" destId="{27F2F769-FCFD-4747-9FBA-6720F8040459}" srcOrd="4" destOrd="0" presId="urn:microsoft.com/office/officeart/2005/8/layout/cycle3"/>
    <dgm:cxn modelId="{65A50527-7A37-4167-822D-98D6A57B98BA}" type="presParOf" srcId="{9767A3E5-391B-4FA8-9483-A099C9658751}" destId="{285A598A-D105-4BD3-AE47-73BE468DB104}" srcOrd="5" destOrd="0" presId="urn:microsoft.com/office/officeart/2005/8/layout/cycle3"/>
    <dgm:cxn modelId="{06CE86E8-F804-4E5D-87CD-C683090AB4B7}" type="presParOf" srcId="{9767A3E5-391B-4FA8-9483-A099C9658751}" destId="{FCF5979B-B18A-4AEC-99D0-9F359A1E9D49}" srcOrd="6" destOrd="0" presId="urn:microsoft.com/office/officeart/2005/8/layout/cycle3"/>
    <dgm:cxn modelId="{97ED811A-A2B5-42AA-B0F6-C4E8EB575F62}" type="presParOf" srcId="{9767A3E5-391B-4FA8-9483-A099C9658751}" destId="{350562C6-D3AC-4A33-8B35-72DC4627FFD1}" srcOrd="7" destOrd="0" presId="urn:microsoft.com/office/officeart/2005/8/layout/cycle3"/>
  </dgm:cxnLst>
  <dgm:bg>
    <a:solidFill>
      <a:schemeClr val="accent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B1D979-B10B-45C9-AEE4-2277ACF6AFC4}"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tr-TR"/>
        </a:p>
      </dgm:t>
    </dgm:pt>
    <dgm:pt modelId="{3A721042-1394-4C29-98CB-FC0E78BD273B}">
      <dgm:prSet custT="1"/>
      <dgm:spPr>
        <a:solidFill>
          <a:schemeClr val="accent3">
            <a:lumMod val="40000"/>
            <a:lumOff val="60000"/>
          </a:schemeClr>
        </a:solidFill>
      </dgm:spPr>
      <dgm:t>
        <a:bodyPr/>
        <a:lstStyle/>
        <a:p>
          <a:pPr rtl="0">
            <a:spcBef>
              <a:spcPts val="600"/>
            </a:spcBef>
            <a:spcAft>
              <a:spcPts val="600"/>
            </a:spcAft>
          </a:pPr>
          <a:r>
            <a:rPr lang="tr-TR" sz="2800" b="1" dirty="0">
              <a:solidFill>
                <a:srgbClr val="FF0000"/>
              </a:solidFill>
              <a:latin typeface="Comic Sans MS" panose="030F0702030302020204" pitchFamily="66" charset="0"/>
              <a:cs typeface="Arial" panose="020B0604020202020204" pitchFamily="34" charset="0"/>
            </a:rPr>
            <a:t>Teorik Altyapı</a:t>
          </a:r>
          <a:r>
            <a:rPr lang="tr-TR" sz="2800" b="1" dirty="0">
              <a:solidFill>
                <a:schemeClr val="tx1"/>
              </a:solidFill>
              <a:latin typeface="Comic Sans MS" panose="030F0702030302020204" pitchFamily="66" charset="0"/>
              <a:cs typeface="Arial" panose="020B0604020202020204" pitchFamily="34" charset="0"/>
            </a:rPr>
            <a:t>	                                                                                   </a:t>
          </a:r>
        </a:p>
      </dgm:t>
    </dgm:pt>
    <dgm:pt modelId="{5BFE5B7A-EA91-4772-91F9-F64818F0CCA2}" type="parTrans" cxnId="{E737D600-6C32-42F9-A151-A23A763382DE}">
      <dgm:prSet/>
      <dgm:spPr/>
      <dgm:t>
        <a:bodyPr/>
        <a:lstStyle/>
        <a:p>
          <a:pPr>
            <a:spcBef>
              <a:spcPts val="600"/>
            </a:spcBef>
            <a:spcAft>
              <a:spcPts val="600"/>
            </a:spcAft>
          </a:pPr>
          <a:endParaRPr lang="tr-TR" sz="2800" b="1" dirty="0">
            <a:solidFill>
              <a:schemeClr val="tx1"/>
            </a:solidFill>
            <a:latin typeface="Comic Sans MS" panose="030F0702030302020204" pitchFamily="66" charset="0"/>
            <a:cs typeface="Arial" panose="020B0604020202020204" pitchFamily="34" charset="0"/>
          </a:endParaRPr>
        </a:p>
      </dgm:t>
    </dgm:pt>
    <dgm:pt modelId="{352BA2D2-DBF6-4367-8C7A-79F56F4DDAEF}" type="sibTrans" cxnId="{E737D600-6C32-42F9-A151-A23A763382DE}">
      <dgm:prSet/>
      <dgm:spPr/>
      <dgm:t>
        <a:bodyPr/>
        <a:lstStyle/>
        <a:p>
          <a:pPr>
            <a:spcBef>
              <a:spcPts val="600"/>
            </a:spcBef>
            <a:spcAft>
              <a:spcPts val="600"/>
            </a:spcAft>
          </a:pPr>
          <a:endParaRPr lang="tr-TR" sz="2800" b="1" dirty="0">
            <a:solidFill>
              <a:schemeClr val="tx1"/>
            </a:solidFill>
            <a:latin typeface="Comic Sans MS" panose="030F0702030302020204" pitchFamily="66" charset="0"/>
            <a:cs typeface="Arial" panose="020B0604020202020204" pitchFamily="34" charset="0"/>
          </a:endParaRPr>
        </a:p>
      </dgm:t>
    </dgm:pt>
    <dgm:pt modelId="{F0B73B47-B529-4300-919C-84483BA73546}">
      <dgm:prSet custT="1"/>
      <dgm:spPr>
        <a:solidFill>
          <a:schemeClr val="accent6">
            <a:lumMod val="40000"/>
            <a:lumOff val="60000"/>
          </a:schemeClr>
        </a:solidFill>
      </dgm:spPr>
      <dgm:t>
        <a:bodyPr/>
        <a:lstStyle/>
        <a:p>
          <a:pPr rtl="0">
            <a:spcBef>
              <a:spcPts val="600"/>
            </a:spcBef>
            <a:spcAft>
              <a:spcPts val="600"/>
            </a:spcAft>
          </a:pPr>
          <a:r>
            <a:rPr lang="tr-TR" sz="2800" b="1" dirty="0">
              <a:solidFill>
                <a:srgbClr val="FF0000"/>
              </a:solidFill>
              <a:latin typeface="Comic Sans MS" pitchFamily="66" charset="0"/>
            </a:rPr>
            <a:t>SPSS Programına Giriş</a:t>
          </a:r>
          <a:r>
            <a:rPr lang="tr-TR" sz="2800" b="1" dirty="0">
              <a:solidFill>
                <a:schemeClr val="tx1"/>
              </a:solidFill>
              <a:latin typeface="Comic Sans MS" panose="030F0702030302020204" pitchFamily="66" charset="0"/>
              <a:cs typeface="Arial" panose="020B0604020202020204" pitchFamily="34" charset="0"/>
            </a:rPr>
            <a:t>	                                                                                                                </a:t>
          </a:r>
        </a:p>
      </dgm:t>
    </dgm:pt>
    <dgm:pt modelId="{2C1F6787-30D5-4953-88EB-FA4EFAF2441F}" type="parTrans" cxnId="{58E26B25-488D-407E-9DFC-2C61DF82EDF9}">
      <dgm:prSet/>
      <dgm:spPr/>
      <dgm:t>
        <a:bodyPr/>
        <a:lstStyle/>
        <a:p>
          <a:pPr>
            <a:spcBef>
              <a:spcPts val="600"/>
            </a:spcBef>
            <a:spcAft>
              <a:spcPts val="600"/>
            </a:spcAft>
          </a:pPr>
          <a:endParaRPr lang="tr-TR" sz="2800" b="1" dirty="0">
            <a:solidFill>
              <a:schemeClr val="tx1"/>
            </a:solidFill>
            <a:latin typeface="Comic Sans MS" panose="030F0702030302020204" pitchFamily="66" charset="0"/>
            <a:cs typeface="Arial" panose="020B0604020202020204" pitchFamily="34" charset="0"/>
          </a:endParaRPr>
        </a:p>
      </dgm:t>
    </dgm:pt>
    <dgm:pt modelId="{6240B370-5D30-4AF2-952E-7594E00FA4F9}" type="sibTrans" cxnId="{58E26B25-488D-407E-9DFC-2C61DF82EDF9}">
      <dgm:prSet/>
      <dgm:spPr/>
      <dgm:t>
        <a:bodyPr/>
        <a:lstStyle/>
        <a:p>
          <a:pPr>
            <a:spcBef>
              <a:spcPts val="600"/>
            </a:spcBef>
            <a:spcAft>
              <a:spcPts val="600"/>
            </a:spcAft>
          </a:pPr>
          <a:endParaRPr lang="tr-TR" sz="2800" b="1" dirty="0">
            <a:solidFill>
              <a:schemeClr val="tx1"/>
            </a:solidFill>
            <a:latin typeface="Comic Sans MS" panose="030F0702030302020204" pitchFamily="66" charset="0"/>
            <a:cs typeface="Arial" panose="020B0604020202020204" pitchFamily="34" charset="0"/>
          </a:endParaRPr>
        </a:p>
      </dgm:t>
    </dgm:pt>
    <dgm:pt modelId="{AAD32148-7E9C-4A7E-A78A-95EE2183CFE1}">
      <dgm:prSet custT="1"/>
      <dgm:spPr>
        <a:solidFill>
          <a:srgbClr val="ECB4E9"/>
        </a:solidFill>
      </dgm:spPr>
      <dgm:t>
        <a:bodyPr/>
        <a:lstStyle/>
        <a:p>
          <a:pPr rtl="0">
            <a:spcBef>
              <a:spcPts val="600"/>
            </a:spcBef>
            <a:spcAft>
              <a:spcPts val="600"/>
            </a:spcAft>
          </a:pPr>
          <a:r>
            <a:rPr lang="tr-TR" sz="2800" b="1" dirty="0">
              <a:solidFill>
                <a:schemeClr val="tx1"/>
              </a:solidFill>
              <a:latin typeface="Comic Sans MS" panose="030F0702030302020204" pitchFamily="66" charset="0"/>
              <a:cs typeface="Arial" panose="020B0604020202020204" pitchFamily="34" charset="0"/>
            </a:rPr>
            <a:t>Frekans Analizi ve Tanımlayıcı İstatistikler</a:t>
          </a:r>
        </a:p>
      </dgm:t>
    </dgm:pt>
    <dgm:pt modelId="{BD4CCE87-11AB-4C05-B0B2-90272317059A}" type="parTrans" cxnId="{6871EFA9-3454-49B6-8DA8-505933213D22}">
      <dgm:prSet/>
      <dgm:spPr/>
      <dgm:t>
        <a:bodyPr/>
        <a:lstStyle/>
        <a:p>
          <a:pPr>
            <a:spcBef>
              <a:spcPts val="600"/>
            </a:spcBef>
            <a:spcAft>
              <a:spcPts val="600"/>
            </a:spcAft>
          </a:pPr>
          <a:endParaRPr lang="tr-TR" sz="2800" b="1" dirty="0">
            <a:solidFill>
              <a:schemeClr val="tx1"/>
            </a:solidFill>
            <a:latin typeface="Comic Sans MS" panose="030F0702030302020204" pitchFamily="66" charset="0"/>
            <a:cs typeface="Arial" panose="020B0604020202020204" pitchFamily="34" charset="0"/>
          </a:endParaRPr>
        </a:p>
      </dgm:t>
    </dgm:pt>
    <dgm:pt modelId="{78AFDB0E-8EEF-4AFF-83D5-81418A1C4694}" type="sibTrans" cxnId="{6871EFA9-3454-49B6-8DA8-505933213D22}">
      <dgm:prSet/>
      <dgm:spPr/>
      <dgm:t>
        <a:bodyPr/>
        <a:lstStyle/>
        <a:p>
          <a:pPr>
            <a:spcBef>
              <a:spcPts val="600"/>
            </a:spcBef>
            <a:spcAft>
              <a:spcPts val="600"/>
            </a:spcAft>
          </a:pPr>
          <a:endParaRPr lang="tr-TR" sz="2800" b="1" dirty="0">
            <a:solidFill>
              <a:schemeClr val="tx1"/>
            </a:solidFill>
            <a:latin typeface="Comic Sans MS" panose="030F0702030302020204" pitchFamily="66" charset="0"/>
            <a:cs typeface="Arial" panose="020B0604020202020204" pitchFamily="34" charset="0"/>
          </a:endParaRPr>
        </a:p>
      </dgm:t>
    </dgm:pt>
    <dgm:pt modelId="{4ED36685-1254-4F4F-AE8A-0B3AE10EBABC}">
      <dgm:prSet custT="1"/>
      <dgm:spPr>
        <a:solidFill>
          <a:schemeClr val="tx2">
            <a:lumMod val="40000"/>
            <a:lumOff val="60000"/>
          </a:schemeClr>
        </a:solidFill>
      </dgm:spPr>
      <dgm:t>
        <a:bodyPr/>
        <a:lstStyle/>
        <a:p>
          <a:pPr rtl="0">
            <a:spcBef>
              <a:spcPts val="600"/>
            </a:spcBef>
            <a:spcAft>
              <a:spcPts val="600"/>
            </a:spcAft>
          </a:pPr>
          <a:r>
            <a:rPr lang="tr-TR" sz="2800" b="1" dirty="0">
              <a:solidFill>
                <a:schemeClr val="tx1"/>
              </a:solidFill>
              <a:latin typeface="Comic Sans MS" pitchFamily="66" charset="0"/>
            </a:rPr>
            <a:t>Regresyon Analizi</a:t>
          </a:r>
          <a:endParaRPr lang="tr-TR" sz="2800" b="1" dirty="0">
            <a:solidFill>
              <a:schemeClr val="tx1"/>
            </a:solidFill>
            <a:latin typeface="Comic Sans MS" panose="030F0702030302020204" pitchFamily="66" charset="0"/>
            <a:cs typeface="Arial" panose="020B0604020202020204" pitchFamily="34" charset="0"/>
          </a:endParaRPr>
        </a:p>
      </dgm:t>
    </dgm:pt>
    <dgm:pt modelId="{8A63F7DF-EE29-4A7C-B68A-3FD3590FA058}" type="parTrans" cxnId="{789F8A80-93A9-4798-AB18-5B036691C91B}">
      <dgm:prSet/>
      <dgm:spPr/>
      <dgm:t>
        <a:bodyPr/>
        <a:lstStyle/>
        <a:p>
          <a:pPr>
            <a:spcBef>
              <a:spcPts val="600"/>
            </a:spcBef>
            <a:spcAft>
              <a:spcPts val="600"/>
            </a:spcAft>
          </a:pPr>
          <a:endParaRPr lang="tr-TR" sz="2800" b="1" dirty="0">
            <a:solidFill>
              <a:schemeClr val="tx1"/>
            </a:solidFill>
            <a:latin typeface="Comic Sans MS" panose="030F0702030302020204" pitchFamily="66" charset="0"/>
            <a:cs typeface="Arial" panose="020B0604020202020204" pitchFamily="34" charset="0"/>
          </a:endParaRPr>
        </a:p>
      </dgm:t>
    </dgm:pt>
    <dgm:pt modelId="{87B6F3F0-E0B7-4D55-BA2F-0C0D3D6DDE2C}" type="sibTrans" cxnId="{789F8A80-93A9-4798-AB18-5B036691C91B}">
      <dgm:prSet/>
      <dgm:spPr/>
      <dgm:t>
        <a:bodyPr/>
        <a:lstStyle/>
        <a:p>
          <a:pPr>
            <a:spcBef>
              <a:spcPts val="600"/>
            </a:spcBef>
            <a:spcAft>
              <a:spcPts val="600"/>
            </a:spcAft>
          </a:pPr>
          <a:endParaRPr lang="tr-TR" sz="2800" b="1" dirty="0">
            <a:solidFill>
              <a:schemeClr val="tx1"/>
            </a:solidFill>
            <a:latin typeface="Comic Sans MS" panose="030F0702030302020204" pitchFamily="66" charset="0"/>
            <a:cs typeface="Arial" panose="020B0604020202020204" pitchFamily="34" charset="0"/>
          </a:endParaRPr>
        </a:p>
      </dgm:t>
    </dgm:pt>
    <dgm:pt modelId="{E6156E0C-567C-405F-AA0B-02AF5EC74FA0}">
      <dgm:prSet custT="1"/>
      <dgm:spPr>
        <a:solidFill>
          <a:schemeClr val="accent6"/>
        </a:solidFill>
      </dgm:spPr>
      <dgm:t>
        <a:bodyPr/>
        <a:lstStyle/>
        <a:p>
          <a:pPr rtl="0">
            <a:spcBef>
              <a:spcPts val="600"/>
            </a:spcBef>
            <a:spcAft>
              <a:spcPts val="600"/>
            </a:spcAft>
          </a:pPr>
          <a:r>
            <a:rPr lang="tr-TR" sz="2800" b="1" dirty="0">
              <a:solidFill>
                <a:schemeClr val="tx1"/>
              </a:solidFill>
              <a:latin typeface="Comic Sans MS" pitchFamily="66" charset="0"/>
            </a:rPr>
            <a:t>t Testi ve ANOVA</a:t>
          </a:r>
          <a:endParaRPr lang="tr-TR" sz="2800" b="1" dirty="0">
            <a:solidFill>
              <a:schemeClr val="tx1"/>
            </a:solidFill>
            <a:latin typeface="Comic Sans MS" panose="030F0702030302020204" pitchFamily="66" charset="0"/>
            <a:cs typeface="Arial" panose="020B0604020202020204" pitchFamily="34" charset="0"/>
          </a:endParaRPr>
        </a:p>
      </dgm:t>
    </dgm:pt>
    <dgm:pt modelId="{1D530669-FC0A-45DE-AA99-C1C29739E816}" type="parTrans" cxnId="{B9E50938-69A1-4AE8-98AF-7824CD00B038}">
      <dgm:prSet/>
      <dgm:spPr/>
      <dgm:t>
        <a:bodyPr/>
        <a:lstStyle/>
        <a:p>
          <a:pPr>
            <a:spcBef>
              <a:spcPts val="600"/>
            </a:spcBef>
            <a:spcAft>
              <a:spcPts val="600"/>
            </a:spcAft>
          </a:pPr>
          <a:endParaRPr lang="tr-TR" sz="2800" b="1" dirty="0">
            <a:solidFill>
              <a:schemeClr val="tx1"/>
            </a:solidFill>
            <a:latin typeface="Comic Sans MS" panose="030F0702030302020204" pitchFamily="66" charset="0"/>
            <a:cs typeface="Arial" panose="020B0604020202020204" pitchFamily="34" charset="0"/>
          </a:endParaRPr>
        </a:p>
      </dgm:t>
    </dgm:pt>
    <dgm:pt modelId="{CAFCE984-FCD5-4109-8652-3AFD224773B9}" type="sibTrans" cxnId="{B9E50938-69A1-4AE8-98AF-7824CD00B038}">
      <dgm:prSet/>
      <dgm:spPr/>
      <dgm:t>
        <a:bodyPr/>
        <a:lstStyle/>
        <a:p>
          <a:pPr>
            <a:spcBef>
              <a:spcPts val="600"/>
            </a:spcBef>
            <a:spcAft>
              <a:spcPts val="600"/>
            </a:spcAft>
          </a:pPr>
          <a:endParaRPr lang="tr-TR" sz="2800" b="1" dirty="0">
            <a:solidFill>
              <a:schemeClr val="tx1"/>
            </a:solidFill>
            <a:latin typeface="Comic Sans MS" panose="030F0702030302020204" pitchFamily="66" charset="0"/>
            <a:cs typeface="Arial" panose="020B0604020202020204" pitchFamily="34" charset="0"/>
          </a:endParaRPr>
        </a:p>
      </dgm:t>
    </dgm:pt>
    <dgm:pt modelId="{66DA839D-1A8D-4134-8EBC-83B74E34E3BF}">
      <dgm:prSet custT="1"/>
      <dgm:spPr>
        <a:solidFill>
          <a:schemeClr val="accent3">
            <a:lumMod val="60000"/>
            <a:lumOff val="40000"/>
          </a:schemeClr>
        </a:solidFill>
      </dgm:spPr>
      <dgm:t>
        <a:bodyPr/>
        <a:lstStyle/>
        <a:p>
          <a:pPr rtl="0">
            <a:spcBef>
              <a:spcPts val="600"/>
            </a:spcBef>
            <a:spcAft>
              <a:spcPts val="600"/>
            </a:spcAft>
          </a:pPr>
          <a:r>
            <a:rPr lang="tr-TR" sz="2700" b="1" dirty="0">
              <a:solidFill>
                <a:schemeClr val="tx1"/>
              </a:solidFill>
              <a:latin typeface="Comic Sans MS" pitchFamily="66" charset="0"/>
            </a:rPr>
            <a:t>Güvenilirlik Analizi (</a:t>
          </a:r>
          <a:r>
            <a:rPr lang="tr-TR" sz="2700" b="1" dirty="0" err="1">
              <a:solidFill>
                <a:schemeClr val="tx1"/>
              </a:solidFill>
              <a:latin typeface="Comic Sans MS" pitchFamily="66" charset="0"/>
            </a:rPr>
            <a:t>Cronbach</a:t>
          </a:r>
          <a:r>
            <a:rPr lang="tr-TR" sz="2700" b="1" dirty="0">
              <a:solidFill>
                <a:schemeClr val="tx1"/>
              </a:solidFill>
              <a:latin typeface="Comic Sans MS" pitchFamily="66" charset="0"/>
            </a:rPr>
            <a:t> Alfa Katsayısı)</a:t>
          </a:r>
          <a:endParaRPr lang="tr-TR" sz="2700" b="1" dirty="0">
            <a:solidFill>
              <a:schemeClr val="tx1"/>
            </a:solidFill>
            <a:latin typeface="Comic Sans MS" panose="030F0702030302020204" pitchFamily="66" charset="0"/>
            <a:cs typeface="Arial" panose="020B0604020202020204" pitchFamily="34" charset="0"/>
          </a:endParaRPr>
        </a:p>
      </dgm:t>
    </dgm:pt>
    <dgm:pt modelId="{3F23DE09-5792-42AD-A85B-1F00072DA231}" type="parTrans" cxnId="{6A8209A4-DDFB-49D1-9645-86A5FAB8C407}">
      <dgm:prSet/>
      <dgm:spPr/>
      <dgm:t>
        <a:bodyPr/>
        <a:lstStyle/>
        <a:p>
          <a:pPr>
            <a:spcBef>
              <a:spcPts val="600"/>
            </a:spcBef>
            <a:spcAft>
              <a:spcPts val="600"/>
            </a:spcAft>
          </a:pPr>
          <a:endParaRPr lang="tr-TR" sz="2800" b="1">
            <a:solidFill>
              <a:schemeClr val="tx1"/>
            </a:solidFill>
            <a:latin typeface="Comic Sans MS" pitchFamily="66" charset="0"/>
          </a:endParaRPr>
        </a:p>
      </dgm:t>
    </dgm:pt>
    <dgm:pt modelId="{E53E7AE4-3DFD-4E06-999D-76D8F7999244}" type="sibTrans" cxnId="{6A8209A4-DDFB-49D1-9645-86A5FAB8C407}">
      <dgm:prSet/>
      <dgm:spPr/>
      <dgm:t>
        <a:bodyPr/>
        <a:lstStyle/>
        <a:p>
          <a:pPr>
            <a:spcBef>
              <a:spcPts val="600"/>
            </a:spcBef>
            <a:spcAft>
              <a:spcPts val="600"/>
            </a:spcAft>
          </a:pPr>
          <a:endParaRPr lang="tr-TR" sz="2800" b="1">
            <a:solidFill>
              <a:schemeClr val="tx1"/>
            </a:solidFill>
            <a:latin typeface="Comic Sans MS" pitchFamily="66" charset="0"/>
          </a:endParaRPr>
        </a:p>
      </dgm:t>
    </dgm:pt>
    <dgm:pt modelId="{214B670A-061D-422D-962C-226889D576A2}">
      <dgm:prSet custT="1"/>
      <dgm:spPr>
        <a:solidFill>
          <a:srgbClr val="FFFF00"/>
        </a:solidFill>
      </dgm:spPr>
      <dgm:t>
        <a:bodyPr/>
        <a:lstStyle/>
        <a:p>
          <a:pPr rtl="0">
            <a:spcBef>
              <a:spcPts val="600"/>
            </a:spcBef>
            <a:spcAft>
              <a:spcPts val="600"/>
            </a:spcAft>
          </a:pPr>
          <a:r>
            <a:rPr lang="tr-TR" sz="2800" b="1" dirty="0">
              <a:solidFill>
                <a:schemeClr val="tx1"/>
              </a:solidFill>
              <a:latin typeface="Comic Sans MS" pitchFamily="66" charset="0"/>
            </a:rPr>
            <a:t>Korelasyon Analizi</a:t>
          </a:r>
          <a:endParaRPr lang="tr-TR" sz="2800" b="1" dirty="0">
            <a:solidFill>
              <a:schemeClr val="tx1"/>
            </a:solidFill>
            <a:latin typeface="Comic Sans MS" panose="030F0702030302020204" pitchFamily="66" charset="0"/>
            <a:cs typeface="Arial" panose="020B0604020202020204" pitchFamily="34" charset="0"/>
          </a:endParaRPr>
        </a:p>
      </dgm:t>
    </dgm:pt>
    <dgm:pt modelId="{EAB1C8DA-2A82-4CEF-AC02-6EF02966108C}" type="parTrans" cxnId="{79D1549A-539B-4D12-BE33-8E36D6EB387C}">
      <dgm:prSet/>
      <dgm:spPr/>
      <dgm:t>
        <a:bodyPr/>
        <a:lstStyle/>
        <a:p>
          <a:pPr>
            <a:spcBef>
              <a:spcPts val="600"/>
            </a:spcBef>
            <a:spcAft>
              <a:spcPts val="600"/>
            </a:spcAft>
          </a:pPr>
          <a:endParaRPr lang="tr-TR" sz="2800" b="1">
            <a:solidFill>
              <a:schemeClr val="tx1"/>
            </a:solidFill>
            <a:latin typeface="Comic Sans MS" pitchFamily="66" charset="0"/>
          </a:endParaRPr>
        </a:p>
      </dgm:t>
    </dgm:pt>
    <dgm:pt modelId="{CF193453-C2FA-44A5-9484-F3F81EDD9739}" type="sibTrans" cxnId="{79D1549A-539B-4D12-BE33-8E36D6EB387C}">
      <dgm:prSet/>
      <dgm:spPr/>
      <dgm:t>
        <a:bodyPr/>
        <a:lstStyle/>
        <a:p>
          <a:pPr>
            <a:spcBef>
              <a:spcPts val="600"/>
            </a:spcBef>
            <a:spcAft>
              <a:spcPts val="600"/>
            </a:spcAft>
          </a:pPr>
          <a:endParaRPr lang="tr-TR" sz="2800" b="1">
            <a:solidFill>
              <a:schemeClr val="tx1"/>
            </a:solidFill>
            <a:latin typeface="Comic Sans MS" pitchFamily="66" charset="0"/>
          </a:endParaRPr>
        </a:p>
      </dgm:t>
    </dgm:pt>
    <dgm:pt modelId="{1E15F896-3F9F-4DD2-B69A-F517D42017B4}">
      <dgm:prSet custT="1"/>
      <dgm:spPr>
        <a:solidFill>
          <a:schemeClr val="tx2">
            <a:lumMod val="20000"/>
            <a:lumOff val="80000"/>
          </a:schemeClr>
        </a:solidFill>
      </dgm:spPr>
      <dgm:t>
        <a:bodyPr/>
        <a:lstStyle/>
        <a:p>
          <a:pPr>
            <a:spcBef>
              <a:spcPts val="600"/>
            </a:spcBef>
            <a:spcAft>
              <a:spcPts val="600"/>
            </a:spcAft>
          </a:pPr>
          <a:r>
            <a:rPr lang="tr-TR" sz="2800" b="1" dirty="0">
              <a:solidFill>
                <a:schemeClr val="tx1"/>
              </a:solidFill>
              <a:latin typeface="Comic Sans MS" pitchFamily="66" charset="0"/>
            </a:rPr>
            <a:t>Geçerlilik Analizi (Keşfedici Faktör Analizi)</a:t>
          </a:r>
        </a:p>
      </dgm:t>
    </dgm:pt>
    <dgm:pt modelId="{84D126D6-BE57-4C18-B0D9-7B217844DEBB}" type="parTrans" cxnId="{934CCAB4-D6F2-4DB6-8F0B-880DA6255B53}">
      <dgm:prSet/>
      <dgm:spPr/>
      <dgm:t>
        <a:bodyPr/>
        <a:lstStyle/>
        <a:p>
          <a:pPr>
            <a:spcBef>
              <a:spcPts val="600"/>
            </a:spcBef>
            <a:spcAft>
              <a:spcPts val="600"/>
            </a:spcAft>
          </a:pPr>
          <a:endParaRPr lang="tr-TR" sz="2800" b="1">
            <a:solidFill>
              <a:schemeClr val="tx1"/>
            </a:solidFill>
            <a:latin typeface="Comic Sans MS" pitchFamily="66" charset="0"/>
          </a:endParaRPr>
        </a:p>
      </dgm:t>
    </dgm:pt>
    <dgm:pt modelId="{C80CE775-CFA7-45E5-B805-203E3B726681}" type="sibTrans" cxnId="{934CCAB4-D6F2-4DB6-8F0B-880DA6255B53}">
      <dgm:prSet/>
      <dgm:spPr/>
      <dgm:t>
        <a:bodyPr/>
        <a:lstStyle/>
        <a:p>
          <a:pPr>
            <a:spcBef>
              <a:spcPts val="600"/>
            </a:spcBef>
            <a:spcAft>
              <a:spcPts val="600"/>
            </a:spcAft>
          </a:pPr>
          <a:endParaRPr lang="tr-TR" sz="2800" b="1">
            <a:solidFill>
              <a:schemeClr val="tx1"/>
            </a:solidFill>
            <a:latin typeface="Comic Sans MS" pitchFamily="66" charset="0"/>
          </a:endParaRPr>
        </a:p>
      </dgm:t>
    </dgm:pt>
    <dgm:pt modelId="{19915FF4-27AD-4502-B889-4C7636693AC0}" type="pres">
      <dgm:prSet presAssocID="{16B1D979-B10B-45C9-AEE4-2277ACF6AFC4}" presName="linear" presStyleCnt="0">
        <dgm:presLayoutVars>
          <dgm:animLvl val="lvl"/>
          <dgm:resizeHandles val="exact"/>
        </dgm:presLayoutVars>
      </dgm:prSet>
      <dgm:spPr/>
    </dgm:pt>
    <dgm:pt modelId="{7E856F87-EA29-451E-9023-CBFA1A668FA7}" type="pres">
      <dgm:prSet presAssocID="{3A721042-1394-4C29-98CB-FC0E78BD273B}" presName="parentText" presStyleLbl="node1" presStyleIdx="0" presStyleCnt="8" custLinFactY="1454" custLinFactNeighborX="-1581" custLinFactNeighborY="100000">
        <dgm:presLayoutVars>
          <dgm:chMax val="0"/>
          <dgm:bulletEnabled val="1"/>
        </dgm:presLayoutVars>
      </dgm:prSet>
      <dgm:spPr/>
    </dgm:pt>
    <dgm:pt modelId="{42A5994B-99C1-41EB-A0D9-7FD3B60DD9E0}" type="pres">
      <dgm:prSet presAssocID="{352BA2D2-DBF6-4367-8C7A-79F56F4DDAEF}" presName="spacer" presStyleCnt="0"/>
      <dgm:spPr/>
    </dgm:pt>
    <dgm:pt modelId="{68F17B5B-BC8C-4D94-A0BD-E670472059DE}" type="pres">
      <dgm:prSet presAssocID="{F0B73B47-B529-4300-919C-84483BA73546}" presName="parentText" presStyleLbl="node1" presStyleIdx="1" presStyleCnt="8">
        <dgm:presLayoutVars>
          <dgm:chMax val="0"/>
          <dgm:bulletEnabled val="1"/>
        </dgm:presLayoutVars>
      </dgm:prSet>
      <dgm:spPr/>
    </dgm:pt>
    <dgm:pt modelId="{7BF4AA3F-C49E-49BF-B4BA-8B6BE74DD828}" type="pres">
      <dgm:prSet presAssocID="{6240B370-5D30-4AF2-952E-7594E00FA4F9}" presName="spacer" presStyleCnt="0"/>
      <dgm:spPr/>
    </dgm:pt>
    <dgm:pt modelId="{08EB2935-B563-4BE8-BEDF-644A2E81250A}" type="pres">
      <dgm:prSet presAssocID="{AAD32148-7E9C-4A7E-A78A-95EE2183CFE1}" presName="parentText" presStyleLbl="node1" presStyleIdx="2" presStyleCnt="8">
        <dgm:presLayoutVars>
          <dgm:chMax val="0"/>
          <dgm:bulletEnabled val="1"/>
        </dgm:presLayoutVars>
      </dgm:prSet>
      <dgm:spPr/>
    </dgm:pt>
    <dgm:pt modelId="{95EE73DC-A4B6-4B3D-8550-05426CC6A400}" type="pres">
      <dgm:prSet presAssocID="{78AFDB0E-8EEF-4AFF-83D5-81418A1C4694}" presName="spacer" presStyleCnt="0"/>
      <dgm:spPr/>
    </dgm:pt>
    <dgm:pt modelId="{EE7BEBD2-3E74-482F-BE42-99CCC9513FED}" type="pres">
      <dgm:prSet presAssocID="{1E15F896-3F9F-4DD2-B69A-F517D42017B4}" presName="parentText" presStyleLbl="node1" presStyleIdx="3" presStyleCnt="8">
        <dgm:presLayoutVars>
          <dgm:chMax val="0"/>
          <dgm:bulletEnabled val="1"/>
        </dgm:presLayoutVars>
      </dgm:prSet>
      <dgm:spPr/>
    </dgm:pt>
    <dgm:pt modelId="{6272CF41-AFE9-4526-9947-F6D6C0ECEC0F}" type="pres">
      <dgm:prSet presAssocID="{C80CE775-CFA7-45E5-B805-203E3B726681}" presName="spacer" presStyleCnt="0"/>
      <dgm:spPr/>
    </dgm:pt>
    <dgm:pt modelId="{7B88D196-51FD-47E8-B2EE-7AED08D187EA}" type="pres">
      <dgm:prSet presAssocID="{66DA839D-1A8D-4134-8EBC-83B74E34E3BF}" presName="parentText" presStyleLbl="node1" presStyleIdx="4" presStyleCnt="8">
        <dgm:presLayoutVars>
          <dgm:chMax val="0"/>
          <dgm:bulletEnabled val="1"/>
        </dgm:presLayoutVars>
      </dgm:prSet>
      <dgm:spPr/>
    </dgm:pt>
    <dgm:pt modelId="{A89737EB-1EF4-40FC-B6A9-5F58262DC807}" type="pres">
      <dgm:prSet presAssocID="{E53E7AE4-3DFD-4E06-999D-76D8F7999244}" presName="spacer" presStyleCnt="0"/>
      <dgm:spPr/>
    </dgm:pt>
    <dgm:pt modelId="{544C3BB2-4AA2-4E82-AC6C-575DDD4B0646}" type="pres">
      <dgm:prSet presAssocID="{214B670A-061D-422D-962C-226889D576A2}" presName="parentText" presStyleLbl="node1" presStyleIdx="5" presStyleCnt="8">
        <dgm:presLayoutVars>
          <dgm:chMax val="0"/>
          <dgm:bulletEnabled val="1"/>
        </dgm:presLayoutVars>
      </dgm:prSet>
      <dgm:spPr/>
    </dgm:pt>
    <dgm:pt modelId="{D88B14FE-0EE1-44FC-A7AE-A193FD529138}" type="pres">
      <dgm:prSet presAssocID="{CF193453-C2FA-44A5-9484-F3F81EDD9739}" presName="spacer" presStyleCnt="0"/>
      <dgm:spPr/>
    </dgm:pt>
    <dgm:pt modelId="{D4FD49C1-CAB3-42C3-B40D-096E9A4E123E}" type="pres">
      <dgm:prSet presAssocID="{4ED36685-1254-4F4F-AE8A-0B3AE10EBABC}" presName="parentText" presStyleLbl="node1" presStyleIdx="6" presStyleCnt="8">
        <dgm:presLayoutVars>
          <dgm:chMax val="0"/>
          <dgm:bulletEnabled val="1"/>
        </dgm:presLayoutVars>
      </dgm:prSet>
      <dgm:spPr/>
    </dgm:pt>
    <dgm:pt modelId="{DD9C3D72-75A3-454E-8E21-F91CC7E83772}" type="pres">
      <dgm:prSet presAssocID="{87B6F3F0-E0B7-4D55-BA2F-0C0D3D6DDE2C}" presName="spacer" presStyleCnt="0"/>
      <dgm:spPr/>
    </dgm:pt>
    <dgm:pt modelId="{9A5EC368-74EA-4825-A749-7632F2CDD1CC}" type="pres">
      <dgm:prSet presAssocID="{E6156E0C-567C-405F-AA0B-02AF5EC74FA0}" presName="parentText" presStyleLbl="node1" presStyleIdx="7" presStyleCnt="8">
        <dgm:presLayoutVars>
          <dgm:chMax val="0"/>
          <dgm:bulletEnabled val="1"/>
        </dgm:presLayoutVars>
      </dgm:prSet>
      <dgm:spPr/>
    </dgm:pt>
  </dgm:ptLst>
  <dgm:cxnLst>
    <dgm:cxn modelId="{E737D600-6C32-42F9-A151-A23A763382DE}" srcId="{16B1D979-B10B-45C9-AEE4-2277ACF6AFC4}" destId="{3A721042-1394-4C29-98CB-FC0E78BD273B}" srcOrd="0" destOrd="0" parTransId="{5BFE5B7A-EA91-4772-91F9-F64818F0CCA2}" sibTransId="{352BA2D2-DBF6-4367-8C7A-79F56F4DDAEF}"/>
    <dgm:cxn modelId="{5DF3CD0A-DFD4-44BA-ACF4-FD7DE64112E2}" type="presOf" srcId="{214B670A-061D-422D-962C-226889D576A2}" destId="{544C3BB2-4AA2-4E82-AC6C-575DDD4B0646}" srcOrd="0" destOrd="0" presId="urn:microsoft.com/office/officeart/2005/8/layout/vList2"/>
    <dgm:cxn modelId="{58E26B25-488D-407E-9DFC-2C61DF82EDF9}" srcId="{16B1D979-B10B-45C9-AEE4-2277ACF6AFC4}" destId="{F0B73B47-B529-4300-919C-84483BA73546}" srcOrd="1" destOrd="0" parTransId="{2C1F6787-30D5-4953-88EB-FA4EFAF2441F}" sibTransId="{6240B370-5D30-4AF2-952E-7594E00FA4F9}"/>
    <dgm:cxn modelId="{B9E50938-69A1-4AE8-98AF-7824CD00B038}" srcId="{16B1D979-B10B-45C9-AEE4-2277ACF6AFC4}" destId="{E6156E0C-567C-405F-AA0B-02AF5EC74FA0}" srcOrd="7" destOrd="0" parTransId="{1D530669-FC0A-45DE-AA99-C1C29739E816}" sibTransId="{CAFCE984-FCD5-4109-8652-3AFD224773B9}"/>
    <dgm:cxn modelId="{6057583B-9160-4207-8CBE-7E086590A2A1}" type="presOf" srcId="{AAD32148-7E9C-4A7E-A78A-95EE2183CFE1}" destId="{08EB2935-B563-4BE8-BEDF-644A2E81250A}" srcOrd="0" destOrd="0" presId="urn:microsoft.com/office/officeart/2005/8/layout/vList2"/>
    <dgm:cxn modelId="{BB102148-E8A4-4F97-9CE4-E162121CD532}" type="presOf" srcId="{F0B73B47-B529-4300-919C-84483BA73546}" destId="{68F17B5B-BC8C-4D94-A0BD-E670472059DE}" srcOrd="0" destOrd="0" presId="urn:microsoft.com/office/officeart/2005/8/layout/vList2"/>
    <dgm:cxn modelId="{EA9DFD53-EF1C-4A69-A808-374449B358D2}" type="presOf" srcId="{3A721042-1394-4C29-98CB-FC0E78BD273B}" destId="{7E856F87-EA29-451E-9023-CBFA1A668FA7}" srcOrd="0" destOrd="0" presId="urn:microsoft.com/office/officeart/2005/8/layout/vList2"/>
    <dgm:cxn modelId="{485B907F-5219-418B-ACE2-D7AFEF7EA88A}" type="presOf" srcId="{4ED36685-1254-4F4F-AE8A-0B3AE10EBABC}" destId="{D4FD49C1-CAB3-42C3-B40D-096E9A4E123E}" srcOrd="0" destOrd="0" presId="urn:microsoft.com/office/officeart/2005/8/layout/vList2"/>
    <dgm:cxn modelId="{789F8A80-93A9-4798-AB18-5B036691C91B}" srcId="{16B1D979-B10B-45C9-AEE4-2277ACF6AFC4}" destId="{4ED36685-1254-4F4F-AE8A-0B3AE10EBABC}" srcOrd="6" destOrd="0" parTransId="{8A63F7DF-EE29-4A7C-B68A-3FD3590FA058}" sibTransId="{87B6F3F0-E0B7-4D55-BA2F-0C0D3D6DDE2C}"/>
    <dgm:cxn modelId="{E878C98E-D12F-4CD3-B71F-36731ED4E580}" type="presOf" srcId="{1E15F896-3F9F-4DD2-B69A-F517D42017B4}" destId="{EE7BEBD2-3E74-482F-BE42-99CCC9513FED}" srcOrd="0" destOrd="0" presId="urn:microsoft.com/office/officeart/2005/8/layout/vList2"/>
    <dgm:cxn modelId="{79D1549A-539B-4D12-BE33-8E36D6EB387C}" srcId="{16B1D979-B10B-45C9-AEE4-2277ACF6AFC4}" destId="{214B670A-061D-422D-962C-226889D576A2}" srcOrd="5" destOrd="0" parTransId="{EAB1C8DA-2A82-4CEF-AC02-6EF02966108C}" sibTransId="{CF193453-C2FA-44A5-9484-F3F81EDD9739}"/>
    <dgm:cxn modelId="{6A8209A4-DDFB-49D1-9645-86A5FAB8C407}" srcId="{16B1D979-B10B-45C9-AEE4-2277ACF6AFC4}" destId="{66DA839D-1A8D-4134-8EBC-83B74E34E3BF}" srcOrd="4" destOrd="0" parTransId="{3F23DE09-5792-42AD-A85B-1F00072DA231}" sibTransId="{E53E7AE4-3DFD-4E06-999D-76D8F7999244}"/>
    <dgm:cxn modelId="{6871EFA9-3454-49B6-8DA8-505933213D22}" srcId="{16B1D979-B10B-45C9-AEE4-2277ACF6AFC4}" destId="{AAD32148-7E9C-4A7E-A78A-95EE2183CFE1}" srcOrd="2" destOrd="0" parTransId="{BD4CCE87-11AB-4C05-B0B2-90272317059A}" sibTransId="{78AFDB0E-8EEF-4AFF-83D5-81418A1C4694}"/>
    <dgm:cxn modelId="{934CCAB4-D6F2-4DB6-8F0B-880DA6255B53}" srcId="{16B1D979-B10B-45C9-AEE4-2277ACF6AFC4}" destId="{1E15F896-3F9F-4DD2-B69A-F517D42017B4}" srcOrd="3" destOrd="0" parTransId="{84D126D6-BE57-4C18-B0D9-7B217844DEBB}" sibTransId="{C80CE775-CFA7-45E5-B805-203E3B726681}"/>
    <dgm:cxn modelId="{B0CD5DCD-751C-41ED-9396-2820BB05F825}" type="presOf" srcId="{66DA839D-1A8D-4134-8EBC-83B74E34E3BF}" destId="{7B88D196-51FD-47E8-B2EE-7AED08D187EA}" srcOrd="0" destOrd="0" presId="urn:microsoft.com/office/officeart/2005/8/layout/vList2"/>
    <dgm:cxn modelId="{52957FDC-3D5F-4120-9F9A-19742A6F9EB8}" type="presOf" srcId="{16B1D979-B10B-45C9-AEE4-2277ACF6AFC4}" destId="{19915FF4-27AD-4502-B889-4C7636693AC0}" srcOrd="0" destOrd="0" presId="urn:microsoft.com/office/officeart/2005/8/layout/vList2"/>
    <dgm:cxn modelId="{708997FD-0A79-47BB-BC5D-06E0F310F345}" type="presOf" srcId="{E6156E0C-567C-405F-AA0B-02AF5EC74FA0}" destId="{9A5EC368-74EA-4825-A749-7632F2CDD1CC}" srcOrd="0" destOrd="0" presId="urn:microsoft.com/office/officeart/2005/8/layout/vList2"/>
    <dgm:cxn modelId="{656A32C1-70C6-4AA4-90D1-4744B76608EC}" type="presParOf" srcId="{19915FF4-27AD-4502-B889-4C7636693AC0}" destId="{7E856F87-EA29-451E-9023-CBFA1A668FA7}" srcOrd="0" destOrd="0" presId="urn:microsoft.com/office/officeart/2005/8/layout/vList2"/>
    <dgm:cxn modelId="{35126509-6555-4D4C-90E6-138E5D91811D}" type="presParOf" srcId="{19915FF4-27AD-4502-B889-4C7636693AC0}" destId="{42A5994B-99C1-41EB-A0D9-7FD3B60DD9E0}" srcOrd="1" destOrd="0" presId="urn:microsoft.com/office/officeart/2005/8/layout/vList2"/>
    <dgm:cxn modelId="{982D1D02-8C01-44D0-82D1-CD60F5828505}" type="presParOf" srcId="{19915FF4-27AD-4502-B889-4C7636693AC0}" destId="{68F17B5B-BC8C-4D94-A0BD-E670472059DE}" srcOrd="2" destOrd="0" presId="urn:microsoft.com/office/officeart/2005/8/layout/vList2"/>
    <dgm:cxn modelId="{0FF7CDD5-6FC5-4B9C-89CA-E163476CF869}" type="presParOf" srcId="{19915FF4-27AD-4502-B889-4C7636693AC0}" destId="{7BF4AA3F-C49E-49BF-B4BA-8B6BE74DD828}" srcOrd="3" destOrd="0" presId="urn:microsoft.com/office/officeart/2005/8/layout/vList2"/>
    <dgm:cxn modelId="{9B005E84-CCED-40A5-AD9D-2C643FEB65AB}" type="presParOf" srcId="{19915FF4-27AD-4502-B889-4C7636693AC0}" destId="{08EB2935-B563-4BE8-BEDF-644A2E81250A}" srcOrd="4" destOrd="0" presId="urn:microsoft.com/office/officeart/2005/8/layout/vList2"/>
    <dgm:cxn modelId="{851E12B3-94E3-41BB-ADF7-0D4AB63A5F63}" type="presParOf" srcId="{19915FF4-27AD-4502-B889-4C7636693AC0}" destId="{95EE73DC-A4B6-4B3D-8550-05426CC6A400}" srcOrd="5" destOrd="0" presId="urn:microsoft.com/office/officeart/2005/8/layout/vList2"/>
    <dgm:cxn modelId="{C32FAD11-D794-4E01-81A8-0B283D81F394}" type="presParOf" srcId="{19915FF4-27AD-4502-B889-4C7636693AC0}" destId="{EE7BEBD2-3E74-482F-BE42-99CCC9513FED}" srcOrd="6" destOrd="0" presId="urn:microsoft.com/office/officeart/2005/8/layout/vList2"/>
    <dgm:cxn modelId="{97DB8B54-DCD4-4B26-909C-17E86E308E6C}" type="presParOf" srcId="{19915FF4-27AD-4502-B889-4C7636693AC0}" destId="{6272CF41-AFE9-4526-9947-F6D6C0ECEC0F}" srcOrd="7" destOrd="0" presId="urn:microsoft.com/office/officeart/2005/8/layout/vList2"/>
    <dgm:cxn modelId="{B3D2514C-CFF5-4175-BB28-901D36EABC0B}" type="presParOf" srcId="{19915FF4-27AD-4502-B889-4C7636693AC0}" destId="{7B88D196-51FD-47E8-B2EE-7AED08D187EA}" srcOrd="8" destOrd="0" presId="urn:microsoft.com/office/officeart/2005/8/layout/vList2"/>
    <dgm:cxn modelId="{2FAB872C-3957-4BB9-8378-126306298EE5}" type="presParOf" srcId="{19915FF4-27AD-4502-B889-4C7636693AC0}" destId="{A89737EB-1EF4-40FC-B6A9-5F58262DC807}" srcOrd="9" destOrd="0" presId="urn:microsoft.com/office/officeart/2005/8/layout/vList2"/>
    <dgm:cxn modelId="{1E300E10-E65B-4702-BF28-FDC4D6CD1C45}" type="presParOf" srcId="{19915FF4-27AD-4502-B889-4C7636693AC0}" destId="{544C3BB2-4AA2-4E82-AC6C-575DDD4B0646}" srcOrd="10" destOrd="0" presId="urn:microsoft.com/office/officeart/2005/8/layout/vList2"/>
    <dgm:cxn modelId="{9110C009-AC77-4B5F-B728-44BFD5C1A11A}" type="presParOf" srcId="{19915FF4-27AD-4502-B889-4C7636693AC0}" destId="{D88B14FE-0EE1-44FC-A7AE-A193FD529138}" srcOrd="11" destOrd="0" presId="urn:microsoft.com/office/officeart/2005/8/layout/vList2"/>
    <dgm:cxn modelId="{DB903BE4-1B8D-49E7-9F34-AA4B0053AE90}" type="presParOf" srcId="{19915FF4-27AD-4502-B889-4C7636693AC0}" destId="{D4FD49C1-CAB3-42C3-B40D-096E9A4E123E}" srcOrd="12" destOrd="0" presId="urn:microsoft.com/office/officeart/2005/8/layout/vList2"/>
    <dgm:cxn modelId="{B72EA4A2-632B-4B60-9717-03BB2BEED734}" type="presParOf" srcId="{19915FF4-27AD-4502-B889-4C7636693AC0}" destId="{DD9C3D72-75A3-454E-8E21-F91CC7E83772}" srcOrd="13" destOrd="0" presId="urn:microsoft.com/office/officeart/2005/8/layout/vList2"/>
    <dgm:cxn modelId="{88D15317-1CE1-49FB-9CFF-6BB0E23ABD12}" type="presParOf" srcId="{19915FF4-27AD-4502-B889-4C7636693AC0}" destId="{9A5EC368-74EA-4825-A749-7632F2CDD1CC}" srcOrd="1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BED4A7-6AAC-43F1-BD8B-E7147FCA4DE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A88A5D27-2B8C-4EE4-B7A5-64B21B5B072D}">
      <dgm:prSet phldrT="[Metin]"/>
      <dgm:spPr/>
      <dgm:t>
        <a:bodyPr/>
        <a:lstStyle/>
        <a:p>
          <a:r>
            <a:rPr lang="tr-TR" dirty="0"/>
            <a:t>Betimleyici analiz</a:t>
          </a:r>
          <a:endParaRPr lang="en-US" dirty="0"/>
        </a:p>
      </dgm:t>
    </dgm:pt>
    <dgm:pt modelId="{28092525-424A-4485-820F-EED9F6822131}" type="parTrans" cxnId="{F299BB13-742A-4C5D-BD2E-7A159024DA8D}">
      <dgm:prSet/>
      <dgm:spPr/>
      <dgm:t>
        <a:bodyPr/>
        <a:lstStyle/>
        <a:p>
          <a:endParaRPr lang="en-US"/>
        </a:p>
      </dgm:t>
    </dgm:pt>
    <dgm:pt modelId="{5D4AE02D-1F5B-426C-9C7B-1CF093540E0F}" type="sibTrans" cxnId="{F299BB13-742A-4C5D-BD2E-7A159024DA8D}">
      <dgm:prSet/>
      <dgm:spPr/>
      <dgm:t>
        <a:bodyPr/>
        <a:lstStyle/>
        <a:p>
          <a:endParaRPr lang="en-US"/>
        </a:p>
      </dgm:t>
    </dgm:pt>
    <dgm:pt modelId="{B7A25EB6-A410-4B70-BF84-13280D323FD5}">
      <dgm:prSet phldrT="[Metin]"/>
      <dgm:spPr/>
      <dgm:t>
        <a:bodyPr/>
        <a:lstStyle/>
        <a:p>
          <a:r>
            <a:rPr lang="tr-TR" dirty="0"/>
            <a:t>Sonuç çıkarıcı analiz</a:t>
          </a:r>
          <a:endParaRPr lang="en-US" dirty="0"/>
        </a:p>
      </dgm:t>
    </dgm:pt>
    <dgm:pt modelId="{EEF56481-D9C4-461A-86C5-EA6EFF863F27}" type="parTrans" cxnId="{B8F6FDF0-4EA2-4AD6-9576-F5BA5F4C590D}">
      <dgm:prSet/>
      <dgm:spPr/>
      <dgm:t>
        <a:bodyPr/>
        <a:lstStyle/>
        <a:p>
          <a:endParaRPr lang="en-US"/>
        </a:p>
      </dgm:t>
    </dgm:pt>
    <dgm:pt modelId="{5326A210-5B51-4C78-BB30-235B7B6B04D5}" type="sibTrans" cxnId="{B8F6FDF0-4EA2-4AD6-9576-F5BA5F4C590D}">
      <dgm:prSet/>
      <dgm:spPr/>
      <dgm:t>
        <a:bodyPr/>
        <a:lstStyle/>
        <a:p>
          <a:endParaRPr lang="en-US"/>
        </a:p>
      </dgm:t>
    </dgm:pt>
    <dgm:pt modelId="{33536ABA-05E7-4055-980E-C3F8A9E981C7}">
      <dgm:prSet phldrT="[Metin]"/>
      <dgm:spPr/>
      <dgm:t>
        <a:bodyPr/>
        <a:lstStyle/>
        <a:p>
          <a:r>
            <a:rPr lang="tr-TR" dirty="0" err="1"/>
            <a:t>Yordayıcı</a:t>
          </a:r>
          <a:r>
            <a:rPr lang="tr-TR" dirty="0"/>
            <a:t> analizi</a:t>
          </a:r>
          <a:endParaRPr lang="en-US" dirty="0"/>
        </a:p>
      </dgm:t>
    </dgm:pt>
    <dgm:pt modelId="{C7F76A7C-7726-4313-99F2-D2585FC2B262}" type="parTrans" cxnId="{1A1A1B7F-E9B5-44FA-8FDA-BD91732A7F17}">
      <dgm:prSet/>
      <dgm:spPr/>
      <dgm:t>
        <a:bodyPr/>
        <a:lstStyle/>
        <a:p>
          <a:endParaRPr lang="en-US"/>
        </a:p>
      </dgm:t>
    </dgm:pt>
    <dgm:pt modelId="{124FD478-66F5-43CC-89F1-12017873B60A}" type="sibTrans" cxnId="{1A1A1B7F-E9B5-44FA-8FDA-BD91732A7F17}">
      <dgm:prSet/>
      <dgm:spPr/>
      <dgm:t>
        <a:bodyPr/>
        <a:lstStyle/>
        <a:p>
          <a:endParaRPr lang="en-US"/>
        </a:p>
      </dgm:t>
    </dgm:pt>
    <dgm:pt modelId="{2FD23D5B-CA92-485C-88B4-2C62857C08D5}">
      <dgm:prSet phldrT="[Metin]"/>
      <dgm:spPr/>
      <dgm:t>
        <a:bodyPr/>
        <a:lstStyle/>
        <a:p>
          <a:r>
            <a:rPr lang="tr-TR" dirty="0"/>
            <a:t>İlişkisel analiz</a:t>
          </a:r>
          <a:endParaRPr lang="en-US" dirty="0"/>
        </a:p>
      </dgm:t>
    </dgm:pt>
    <dgm:pt modelId="{575573C4-7076-4486-BC9C-090DE9B2245A}" type="parTrans" cxnId="{D667B960-116F-475A-8CF4-47D539C40E8F}">
      <dgm:prSet/>
      <dgm:spPr/>
      <dgm:t>
        <a:bodyPr/>
        <a:lstStyle/>
        <a:p>
          <a:endParaRPr lang="en-US"/>
        </a:p>
      </dgm:t>
    </dgm:pt>
    <dgm:pt modelId="{CB6B0B0C-E65B-42AD-99BD-F69822F9F190}" type="sibTrans" cxnId="{D667B960-116F-475A-8CF4-47D539C40E8F}">
      <dgm:prSet/>
      <dgm:spPr/>
      <dgm:t>
        <a:bodyPr/>
        <a:lstStyle/>
        <a:p>
          <a:endParaRPr lang="en-US"/>
        </a:p>
      </dgm:t>
    </dgm:pt>
    <dgm:pt modelId="{07B661B5-9491-4155-9593-B687AEE15645}">
      <dgm:prSet phldrT="[Metin]"/>
      <dgm:spPr/>
      <dgm:t>
        <a:bodyPr/>
        <a:lstStyle/>
        <a:p>
          <a:r>
            <a:rPr lang="tr-TR" dirty="0"/>
            <a:t>Fark analiz</a:t>
          </a:r>
          <a:endParaRPr lang="en-US" dirty="0"/>
        </a:p>
      </dgm:t>
    </dgm:pt>
    <dgm:pt modelId="{56CA7E20-B1C5-4E45-85B4-20DBA956CED9}" type="parTrans" cxnId="{BD3D8C77-E7DF-40B4-B3D3-A11EE2685555}">
      <dgm:prSet/>
      <dgm:spPr/>
      <dgm:t>
        <a:bodyPr/>
        <a:lstStyle/>
        <a:p>
          <a:endParaRPr lang="en-US"/>
        </a:p>
      </dgm:t>
    </dgm:pt>
    <dgm:pt modelId="{2CAC1913-AB4F-45E0-B61A-240500C080D9}" type="sibTrans" cxnId="{BD3D8C77-E7DF-40B4-B3D3-A11EE2685555}">
      <dgm:prSet/>
      <dgm:spPr/>
      <dgm:t>
        <a:bodyPr/>
        <a:lstStyle/>
        <a:p>
          <a:endParaRPr lang="en-US"/>
        </a:p>
      </dgm:t>
    </dgm:pt>
    <dgm:pt modelId="{FB559D21-04A3-4CBC-AE75-9590605B970A}" type="pres">
      <dgm:prSet presAssocID="{09BED4A7-6AAC-43F1-BD8B-E7147FCA4DE1}" presName="diagram" presStyleCnt="0">
        <dgm:presLayoutVars>
          <dgm:dir/>
          <dgm:resizeHandles val="exact"/>
        </dgm:presLayoutVars>
      </dgm:prSet>
      <dgm:spPr/>
    </dgm:pt>
    <dgm:pt modelId="{19F02E45-BB98-4218-94C5-B96FD39EF38F}" type="pres">
      <dgm:prSet presAssocID="{A88A5D27-2B8C-4EE4-B7A5-64B21B5B072D}" presName="node" presStyleLbl="node1" presStyleIdx="0" presStyleCnt="5">
        <dgm:presLayoutVars>
          <dgm:bulletEnabled val="1"/>
        </dgm:presLayoutVars>
      </dgm:prSet>
      <dgm:spPr/>
    </dgm:pt>
    <dgm:pt modelId="{CF35C03B-F629-49B2-BBD0-E5B5F2AAFBB7}" type="pres">
      <dgm:prSet presAssocID="{5D4AE02D-1F5B-426C-9C7B-1CF093540E0F}" presName="sibTrans" presStyleCnt="0"/>
      <dgm:spPr/>
    </dgm:pt>
    <dgm:pt modelId="{129728E0-502C-4689-A5C5-B41734745F7D}" type="pres">
      <dgm:prSet presAssocID="{B7A25EB6-A410-4B70-BF84-13280D323FD5}" presName="node" presStyleLbl="node1" presStyleIdx="1" presStyleCnt="5">
        <dgm:presLayoutVars>
          <dgm:bulletEnabled val="1"/>
        </dgm:presLayoutVars>
      </dgm:prSet>
      <dgm:spPr/>
    </dgm:pt>
    <dgm:pt modelId="{24FAC40A-ADFF-4594-84B5-270E2199E6D2}" type="pres">
      <dgm:prSet presAssocID="{5326A210-5B51-4C78-BB30-235B7B6B04D5}" presName="sibTrans" presStyleCnt="0"/>
      <dgm:spPr/>
    </dgm:pt>
    <dgm:pt modelId="{C2184CB0-1869-4891-A581-A8A6A4E580BA}" type="pres">
      <dgm:prSet presAssocID="{33536ABA-05E7-4055-980E-C3F8A9E981C7}" presName="node" presStyleLbl="node1" presStyleIdx="2" presStyleCnt="5">
        <dgm:presLayoutVars>
          <dgm:bulletEnabled val="1"/>
        </dgm:presLayoutVars>
      </dgm:prSet>
      <dgm:spPr/>
    </dgm:pt>
    <dgm:pt modelId="{7E4212A2-D0CD-4A2D-B514-E6EDE1B06E44}" type="pres">
      <dgm:prSet presAssocID="{124FD478-66F5-43CC-89F1-12017873B60A}" presName="sibTrans" presStyleCnt="0"/>
      <dgm:spPr/>
    </dgm:pt>
    <dgm:pt modelId="{4670D291-D84C-404C-BBE1-953F8C64D7AE}" type="pres">
      <dgm:prSet presAssocID="{2FD23D5B-CA92-485C-88B4-2C62857C08D5}" presName="node" presStyleLbl="node1" presStyleIdx="3" presStyleCnt="5">
        <dgm:presLayoutVars>
          <dgm:bulletEnabled val="1"/>
        </dgm:presLayoutVars>
      </dgm:prSet>
      <dgm:spPr/>
    </dgm:pt>
    <dgm:pt modelId="{FA668964-0A8C-43B7-8C92-048EFAB87052}" type="pres">
      <dgm:prSet presAssocID="{CB6B0B0C-E65B-42AD-99BD-F69822F9F190}" presName="sibTrans" presStyleCnt="0"/>
      <dgm:spPr/>
    </dgm:pt>
    <dgm:pt modelId="{DC5F9784-D9E4-40DD-90A6-1AC53D310527}" type="pres">
      <dgm:prSet presAssocID="{07B661B5-9491-4155-9593-B687AEE15645}" presName="node" presStyleLbl="node1" presStyleIdx="4" presStyleCnt="5" custLinFactNeighborX="1807" custLinFactNeighborY="-1205">
        <dgm:presLayoutVars>
          <dgm:bulletEnabled val="1"/>
        </dgm:presLayoutVars>
      </dgm:prSet>
      <dgm:spPr/>
    </dgm:pt>
  </dgm:ptLst>
  <dgm:cxnLst>
    <dgm:cxn modelId="{F299BB13-742A-4C5D-BD2E-7A159024DA8D}" srcId="{09BED4A7-6AAC-43F1-BD8B-E7147FCA4DE1}" destId="{A88A5D27-2B8C-4EE4-B7A5-64B21B5B072D}" srcOrd="0" destOrd="0" parTransId="{28092525-424A-4485-820F-EED9F6822131}" sibTransId="{5D4AE02D-1F5B-426C-9C7B-1CF093540E0F}"/>
    <dgm:cxn modelId="{0961F31B-8D27-429B-A223-79F61C6E37E8}" type="presOf" srcId="{33536ABA-05E7-4055-980E-C3F8A9E981C7}" destId="{C2184CB0-1869-4891-A581-A8A6A4E580BA}" srcOrd="0" destOrd="0" presId="urn:microsoft.com/office/officeart/2005/8/layout/default"/>
    <dgm:cxn modelId="{9FBAFA36-D6E8-4869-9459-71D06C297872}" type="presOf" srcId="{A88A5D27-2B8C-4EE4-B7A5-64B21B5B072D}" destId="{19F02E45-BB98-4218-94C5-B96FD39EF38F}" srcOrd="0" destOrd="0" presId="urn:microsoft.com/office/officeart/2005/8/layout/default"/>
    <dgm:cxn modelId="{D667B960-116F-475A-8CF4-47D539C40E8F}" srcId="{09BED4A7-6AAC-43F1-BD8B-E7147FCA4DE1}" destId="{2FD23D5B-CA92-485C-88B4-2C62857C08D5}" srcOrd="3" destOrd="0" parTransId="{575573C4-7076-4486-BC9C-090DE9B2245A}" sibTransId="{CB6B0B0C-E65B-42AD-99BD-F69822F9F190}"/>
    <dgm:cxn modelId="{BD3D8C77-E7DF-40B4-B3D3-A11EE2685555}" srcId="{09BED4A7-6AAC-43F1-BD8B-E7147FCA4DE1}" destId="{07B661B5-9491-4155-9593-B687AEE15645}" srcOrd="4" destOrd="0" parTransId="{56CA7E20-B1C5-4E45-85B4-20DBA956CED9}" sibTransId="{2CAC1913-AB4F-45E0-B61A-240500C080D9}"/>
    <dgm:cxn modelId="{1A1A1B7F-E9B5-44FA-8FDA-BD91732A7F17}" srcId="{09BED4A7-6AAC-43F1-BD8B-E7147FCA4DE1}" destId="{33536ABA-05E7-4055-980E-C3F8A9E981C7}" srcOrd="2" destOrd="0" parTransId="{C7F76A7C-7726-4313-99F2-D2585FC2B262}" sibTransId="{124FD478-66F5-43CC-89F1-12017873B60A}"/>
    <dgm:cxn modelId="{FC9D4996-DB1E-4568-A3F2-A6CCA031C947}" type="presOf" srcId="{07B661B5-9491-4155-9593-B687AEE15645}" destId="{DC5F9784-D9E4-40DD-90A6-1AC53D310527}" srcOrd="0" destOrd="0" presId="urn:microsoft.com/office/officeart/2005/8/layout/default"/>
    <dgm:cxn modelId="{B7F49AA7-56A0-4BE2-B09B-CAE131E625E8}" type="presOf" srcId="{B7A25EB6-A410-4B70-BF84-13280D323FD5}" destId="{129728E0-502C-4689-A5C5-B41734745F7D}" srcOrd="0" destOrd="0" presId="urn:microsoft.com/office/officeart/2005/8/layout/default"/>
    <dgm:cxn modelId="{CEDF7CE1-F89B-4843-BED5-28F14482A217}" type="presOf" srcId="{09BED4A7-6AAC-43F1-BD8B-E7147FCA4DE1}" destId="{FB559D21-04A3-4CBC-AE75-9590605B970A}" srcOrd="0" destOrd="0" presId="urn:microsoft.com/office/officeart/2005/8/layout/default"/>
    <dgm:cxn modelId="{B8F6FDF0-4EA2-4AD6-9576-F5BA5F4C590D}" srcId="{09BED4A7-6AAC-43F1-BD8B-E7147FCA4DE1}" destId="{B7A25EB6-A410-4B70-BF84-13280D323FD5}" srcOrd="1" destOrd="0" parTransId="{EEF56481-D9C4-461A-86C5-EA6EFF863F27}" sibTransId="{5326A210-5B51-4C78-BB30-235B7B6B04D5}"/>
    <dgm:cxn modelId="{1A6153F7-DB40-4B61-BFF6-BA94D6B858D3}" type="presOf" srcId="{2FD23D5B-CA92-485C-88B4-2C62857C08D5}" destId="{4670D291-D84C-404C-BBE1-953F8C64D7AE}" srcOrd="0" destOrd="0" presId="urn:microsoft.com/office/officeart/2005/8/layout/default"/>
    <dgm:cxn modelId="{BCFAE27F-B720-4233-BD56-552D49C84D62}" type="presParOf" srcId="{FB559D21-04A3-4CBC-AE75-9590605B970A}" destId="{19F02E45-BB98-4218-94C5-B96FD39EF38F}" srcOrd="0" destOrd="0" presId="urn:microsoft.com/office/officeart/2005/8/layout/default"/>
    <dgm:cxn modelId="{E6B2E34A-4164-48F6-9E1A-4441D2308650}" type="presParOf" srcId="{FB559D21-04A3-4CBC-AE75-9590605B970A}" destId="{CF35C03B-F629-49B2-BBD0-E5B5F2AAFBB7}" srcOrd="1" destOrd="0" presId="urn:microsoft.com/office/officeart/2005/8/layout/default"/>
    <dgm:cxn modelId="{C778FF2D-A634-4362-8FD7-9B0D10275B4F}" type="presParOf" srcId="{FB559D21-04A3-4CBC-AE75-9590605B970A}" destId="{129728E0-502C-4689-A5C5-B41734745F7D}" srcOrd="2" destOrd="0" presId="urn:microsoft.com/office/officeart/2005/8/layout/default"/>
    <dgm:cxn modelId="{6034F6CD-3A7B-4958-BEB7-FCE0DE088548}" type="presParOf" srcId="{FB559D21-04A3-4CBC-AE75-9590605B970A}" destId="{24FAC40A-ADFF-4594-84B5-270E2199E6D2}" srcOrd="3" destOrd="0" presId="urn:microsoft.com/office/officeart/2005/8/layout/default"/>
    <dgm:cxn modelId="{96FB7797-A4BE-40B1-8B19-F5EABC0BDE49}" type="presParOf" srcId="{FB559D21-04A3-4CBC-AE75-9590605B970A}" destId="{C2184CB0-1869-4891-A581-A8A6A4E580BA}" srcOrd="4" destOrd="0" presId="urn:microsoft.com/office/officeart/2005/8/layout/default"/>
    <dgm:cxn modelId="{AF004458-DA46-42B5-84FE-FC5818961628}" type="presParOf" srcId="{FB559D21-04A3-4CBC-AE75-9590605B970A}" destId="{7E4212A2-D0CD-4A2D-B514-E6EDE1B06E44}" srcOrd="5" destOrd="0" presId="urn:microsoft.com/office/officeart/2005/8/layout/default"/>
    <dgm:cxn modelId="{7B748298-D7E1-43ED-B686-8CF6CFFB5B85}" type="presParOf" srcId="{FB559D21-04A3-4CBC-AE75-9590605B970A}" destId="{4670D291-D84C-404C-BBE1-953F8C64D7AE}" srcOrd="6" destOrd="0" presId="urn:microsoft.com/office/officeart/2005/8/layout/default"/>
    <dgm:cxn modelId="{4404D5B5-E298-4D70-B4E9-99B0376AA801}" type="presParOf" srcId="{FB559D21-04A3-4CBC-AE75-9590605B970A}" destId="{FA668964-0A8C-43B7-8C92-048EFAB87052}" srcOrd="7" destOrd="0" presId="urn:microsoft.com/office/officeart/2005/8/layout/default"/>
    <dgm:cxn modelId="{0932B614-CC2F-4626-B7E8-F9F4F4A10227}" type="presParOf" srcId="{FB559D21-04A3-4CBC-AE75-9590605B970A}" destId="{DC5F9784-D9E4-40DD-90A6-1AC53D310527}"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15A31-301F-4BA5-ACA8-5596A9D1995A}">
      <dsp:nvSpPr>
        <dsp:cNvPr id="0" name=""/>
        <dsp:cNvSpPr/>
      </dsp:nvSpPr>
      <dsp:spPr>
        <a:xfrm rot="5400000">
          <a:off x="387510" y="1985930"/>
          <a:ext cx="1165208" cy="19388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7FCB77-FC2C-47F3-AF61-A63156C2B6E9}">
      <dsp:nvSpPr>
        <dsp:cNvPr id="0" name=""/>
        <dsp:cNvSpPr/>
      </dsp:nvSpPr>
      <dsp:spPr>
        <a:xfrm>
          <a:off x="193008" y="2565237"/>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dirty="0"/>
            <a:t>1- Araştırmanın amacı</a:t>
          </a:r>
          <a:endParaRPr lang="en-US" sz="2300" kern="1200" dirty="0"/>
        </a:p>
      </dsp:txBody>
      <dsp:txXfrm>
        <a:off x="193008" y="2565237"/>
        <a:ext cx="1750432" cy="1534356"/>
      </dsp:txXfrm>
    </dsp:sp>
    <dsp:sp modelId="{09BF0485-284C-4742-A216-1DA05100C9B8}">
      <dsp:nvSpPr>
        <dsp:cNvPr id="0" name=""/>
        <dsp:cNvSpPr/>
      </dsp:nvSpPr>
      <dsp:spPr>
        <a:xfrm>
          <a:off x="1613170" y="1843187"/>
          <a:ext cx="330270" cy="33027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22D1F7-324E-4572-83DC-B387C58C1A3B}">
      <dsp:nvSpPr>
        <dsp:cNvPr id="0" name=""/>
        <dsp:cNvSpPr/>
      </dsp:nvSpPr>
      <dsp:spPr>
        <a:xfrm rot="5400000">
          <a:off x="2530381" y="1455674"/>
          <a:ext cx="1165208" cy="19388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045D0E-1296-45C6-991B-7283E2B1AA2F}">
      <dsp:nvSpPr>
        <dsp:cNvPr id="0" name=""/>
        <dsp:cNvSpPr/>
      </dsp:nvSpPr>
      <dsp:spPr>
        <a:xfrm>
          <a:off x="2335879" y="2034982"/>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dirty="0"/>
            <a:t>2- Araştırmanın önemi</a:t>
          </a:r>
          <a:endParaRPr lang="en-US" sz="2300" kern="1200" dirty="0"/>
        </a:p>
      </dsp:txBody>
      <dsp:txXfrm>
        <a:off x="2335879" y="2034982"/>
        <a:ext cx="1750432" cy="1534356"/>
      </dsp:txXfrm>
    </dsp:sp>
    <dsp:sp modelId="{BA975A23-2C92-473D-AEFD-2D7FAC871849}">
      <dsp:nvSpPr>
        <dsp:cNvPr id="0" name=""/>
        <dsp:cNvSpPr/>
      </dsp:nvSpPr>
      <dsp:spPr>
        <a:xfrm>
          <a:off x="3756041" y="1312931"/>
          <a:ext cx="330270" cy="33027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430B76-7A43-48A5-9439-440118F2F15F}">
      <dsp:nvSpPr>
        <dsp:cNvPr id="0" name=""/>
        <dsp:cNvSpPr/>
      </dsp:nvSpPr>
      <dsp:spPr>
        <a:xfrm rot="5400000">
          <a:off x="4673253" y="925418"/>
          <a:ext cx="1165208" cy="19388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190433-1A84-468E-BCF0-6F4288719E1D}">
      <dsp:nvSpPr>
        <dsp:cNvPr id="0" name=""/>
        <dsp:cNvSpPr/>
      </dsp:nvSpPr>
      <dsp:spPr>
        <a:xfrm>
          <a:off x="4478750" y="1504726"/>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dirty="0"/>
            <a:t>3- Araştırmanın kapsamı</a:t>
          </a:r>
          <a:endParaRPr lang="en-US" sz="2300" kern="1200" dirty="0"/>
        </a:p>
      </dsp:txBody>
      <dsp:txXfrm>
        <a:off x="4478750" y="1504726"/>
        <a:ext cx="1750432" cy="1534356"/>
      </dsp:txXfrm>
    </dsp:sp>
    <dsp:sp modelId="{F18C66F8-B035-4DD6-AFD2-465BA3BB66F6}">
      <dsp:nvSpPr>
        <dsp:cNvPr id="0" name=""/>
        <dsp:cNvSpPr/>
      </dsp:nvSpPr>
      <dsp:spPr>
        <a:xfrm>
          <a:off x="5898912" y="782676"/>
          <a:ext cx="330270" cy="33027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06D31D-0E35-4EAE-BD5A-22BA36398234}">
      <dsp:nvSpPr>
        <dsp:cNvPr id="0" name=""/>
        <dsp:cNvSpPr/>
      </dsp:nvSpPr>
      <dsp:spPr>
        <a:xfrm rot="5400000">
          <a:off x="6816124" y="395163"/>
          <a:ext cx="1165208" cy="19388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A94EB-B359-4580-963E-F21AD53D0E57}">
      <dsp:nvSpPr>
        <dsp:cNvPr id="0" name=""/>
        <dsp:cNvSpPr/>
      </dsp:nvSpPr>
      <dsp:spPr>
        <a:xfrm>
          <a:off x="6621621" y="974470"/>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dirty="0"/>
            <a:t>4- Araştırmanın Metodolojisi</a:t>
          </a:r>
          <a:endParaRPr lang="en-US" sz="2300" kern="1200" dirty="0"/>
        </a:p>
      </dsp:txBody>
      <dsp:txXfrm>
        <a:off x="6621621" y="974470"/>
        <a:ext cx="1750432" cy="1534356"/>
      </dsp:txXfrm>
    </dsp:sp>
    <dsp:sp modelId="{C256A0B9-D62B-4605-981D-F7768F353ABA}">
      <dsp:nvSpPr>
        <dsp:cNvPr id="0" name=""/>
        <dsp:cNvSpPr/>
      </dsp:nvSpPr>
      <dsp:spPr>
        <a:xfrm>
          <a:off x="8041783" y="252420"/>
          <a:ext cx="330270" cy="330270"/>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5FBEBC-A0E1-4C54-BB78-CCCF75A2B9B5}">
      <dsp:nvSpPr>
        <dsp:cNvPr id="0" name=""/>
        <dsp:cNvSpPr/>
      </dsp:nvSpPr>
      <dsp:spPr>
        <a:xfrm rot="5400000">
          <a:off x="8958995" y="-135092"/>
          <a:ext cx="1165208" cy="1938880"/>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9722AB-353C-4894-AD93-7EE22F6739B7}">
      <dsp:nvSpPr>
        <dsp:cNvPr id="0" name=""/>
        <dsp:cNvSpPr/>
      </dsp:nvSpPr>
      <dsp:spPr>
        <a:xfrm>
          <a:off x="8764492" y="444215"/>
          <a:ext cx="1750432" cy="153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tr-TR" sz="2300" kern="1200" dirty="0"/>
            <a:t>5- Araştırmanın Bulguları</a:t>
          </a:r>
          <a:endParaRPr lang="en-US" sz="2300" kern="1200" dirty="0"/>
        </a:p>
      </dsp:txBody>
      <dsp:txXfrm>
        <a:off x="8764492" y="444215"/>
        <a:ext cx="1750432" cy="15343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654D7-1C1B-4A7D-BFE7-87DE2637B2F7}">
      <dsp:nvSpPr>
        <dsp:cNvPr id="0" name=""/>
        <dsp:cNvSpPr/>
      </dsp:nvSpPr>
      <dsp:spPr>
        <a:xfrm>
          <a:off x="3016303" y="-44008"/>
          <a:ext cx="4482993" cy="4482993"/>
        </a:xfrm>
        <a:prstGeom prst="circularArrow">
          <a:avLst>
            <a:gd name="adj1" fmla="val 5544"/>
            <a:gd name="adj2" fmla="val 330680"/>
            <a:gd name="adj3" fmla="val 14483691"/>
            <a:gd name="adj4" fmla="val 16968602"/>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AA2AC3-2704-4884-8B33-15C2EB548B71}">
      <dsp:nvSpPr>
        <dsp:cNvPr id="0" name=""/>
        <dsp:cNvSpPr/>
      </dsp:nvSpPr>
      <dsp:spPr>
        <a:xfrm>
          <a:off x="4544094" y="-15041"/>
          <a:ext cx="1427410" cy="7137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1-Araştırmanın modeli</a:t>
          </a:r>
          <a:endParaRPr lang="en-US" sz="1300" kern="1200" dirty="0"/>
        </a:p>
      </dsp:txBody>
      <dsp:txXfrm>
        <a:off x="4578934" y="19799"/>
        <a:ext cx="1357730" cy="644025"/>
      </dsp:txXfrm>
    </dsp:sp>
    <dsp:sp modelId="{9192DCD1-24E6-46B0-AD2E-0D7C561D175B}">
      <dsp:nvSpPr>
        <dsp:cNvPr id="0" name=""/>
        <dsp:cNvSpPr/>
      </dsp:nvSpPr>
      <dsp:spPr>
        <a:xfrm>
          <a:off x="6038741" y="704742"/>
          <a:ext cx="1427410" cy="7137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2- Araştırmanın hipotezleri</a:t>
          </a:r>
          <a:endParaRPr lang="en-US" sz="1300" kern="1200" dirty="0"/>
        </a:p>
      </dsp:txBody>
      <dsp:txXfrm>
        <a:off x="6073581" y="739582"/>
        <a:ext cx="1357730" cy="644025"/>
      </dsp:txXfrm>
    </dsp:sp>
    <dsp:sp modelId="{F8517101-9ABF-425D-9935-C48A0750780E}">
      <dsp:nvSpPr>
        <dsp:cNvPr id="0" name=""/>
        <dsp:cNvSpPr/>
      </dsp:nvSpPr>
      <dsp:spPr>
        <a:xfrm>
          <a:off x="6407888" y="2322081"/>
          <a:ext cx="1427410" cy="7137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3-Araştırmanın değişkenleri</a:t>
          </a:r>
          <a:endParaRPr lang="en-US" sz="1300" kern="1200" dirty="0"/>
        </a:p>
      </dsp:txBody>
      <dsp:txXfrm>
        <a:off x="6442728" y="2356921"/>
        <a:ext cx="1357730" cy="644025"/>
      </dsp:txXfrm>
    </dsp:sp>
    <dsp:sp modelId="{27F2F769-FCFD-4747-9FBA-6720F8040459}">
      <dsp:nvSpPr>
        <dsp:cNvPr id="0" name=""/>
        <dsp:cNvSpPr/>
      </dsp:nvSpPr>
      <dsp:spPr>
        <a:xfrm>
          <a:off x="5373560" y="3619087"/>
          <a:ext cx="1427410" cy="7137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4-Örnekleme süreci</a:t>
          </a:r>
          <a:endParaRPr lang="en-US" sz="1300" kern="1200" dirty="0"/>
        </a:p>
      </dsp:txBody>
      <dsp:txXfrm>
        <a:off x="5408400" y="3653927"/>
        <a:ext cx="1357730" cy="644025"/>
      </dsp:txXfrm>
    </dsp:sp>
    <dsp:sp modelId="{285A598A-D105-4BD3-AE47-73BE468DB104}">
      <dsp:nvSpPr>
        <dsp:cNvPr id="0" name=""/>
        <dsp:cNvSpPr/>
      </dsp:nvSpPr>
      <dsp:spPr>
        <a:xfrm>
          <a:off x="3725426" y="3585500"/>
          <a:ext cx="1405813" cy="7808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5- Veri toplama yöntemi</a:t>
          </a:r>
          <a:endParaRPr lang="en-US" sz="1300" kern="1200" dirty="0"/>
        </a:p>
      </dsp:txBody>
      <dsp:txXfrm>
        <a:off x="3763545" y="3623619"/>
        <a:ext cx="1329575" cy="704641"/>
      </dsp:txXfrm>
    </dsp:sp>
    <dsp:sp modelId="{FCF5979B-B18A-4AEC-99D0-9F359A1E9D49}">
      <dsp:nvSpPr>
        <dsp:cNvPr id="0" name=""/>
        <dsp:cNvSpPr/>
      </dsp:nvSpPr>
      <dsp:spPr>
        <a:xfrm>
          <a:off x="2680301" y="2322081"/>
          <a:ext cx="1427410" cy="7137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6- Veri Değerlendirme tekniği</a:t>
          </a:r>
          <a:endParaRPr lang="en-US" sz="1300" kern="1200" dirty="0"/>
        </a:p>
      </dsp:txBody>
      <dsp:txXfrm>
        <a:off x="2715141" y="2356921"/>
        <a:ext cx="1357730" cy="644025"/>
      </dsp:txXfrm>
    </dsp:sp>
    <dsp:sp modelId="{350562C6-D3AC-4A33-8B35-72DC4627FFD1}">
      <dsp:nvSpPr>
        <dsp:cNvPr id="0" name=""/>
        <dsp:cNvSpPr/>
      </dsp:nvSpPr>
      <dsp:spPr>
        <a:xfrm>
          <a:off x="3049448" y="704742"/>
          <a:ext cx="1427410" cy="71370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tr-TR" sz="1300" kern="1200" dirty="0"/>
            <a:t>7- Kullanılan ölçeklerin testi</a:t>
          </a:r>
          <a:endParaRPr lang="en-US" sz="1300" kern="1200" dirty="0"/>
        </a:p>
      </dsp:txBody>
      <dsp:txXfrm>
        <a:off x="3084288" y="739582"/>
        <a:ext cx="1357730" cy="6440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856F87-EA29-451E-9023-CBFA1A668FA7}">
      <dsp:nvSpPr>
        <dsp:cNvPr id="0" name=""/>
        <dsp:cNvSpPr/>
      </dsp:nvSpPr>
      <dsp:spPr>
        <a:xfrm>
          <a:off x="0" y="20910"/>
          <a:ext cx="10515600" cy="534109"/>
        </a:xfrm>
        <a:prstGeom prst="round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ts val="600"/>
            </a:spcAft>
            <a:buNone/>
          </a:pPr>
          <a:r>
            <a:rPr lang="tr-TR" sz="2800" b="1" kern="1200" dirty="0">
              <a:solidFill>
                <a:srgbClr val="FF0000"/>
              </a:solidFill>
              <a:latin typeface="Comic Sans MS" panose="030F0702030302020204" pitchFamily="66" charset="0"/>
              <a:cs typeface="Arial" panose="020B0604020202020204" pitchFamily="34" charset="0"/>
            </a:rPr>
            <a:t>Teorik Altyapı</a:t>
          </a:r>
          <a:r>
            <a:rPr lang="tr-TR" sz="2800" b="1" kern="1200" dirty="0">
              <a:solidFill>
                <a:schemeClr val="tx1"/>
              </a:solidFill>
              <a:latin typeface="Comic Sans MS" panose="030F0702030302020204" pitchFamily="66" charset="0"/>
              <a:cs typeface="Arial" panose="020B0604020202020204" pitchFamily="34" charset="0"/>
            </a:rPr>
            <a:t>	                                                                                   </a:t>
          </a:r>
        </a:p>
      </dsp:txBody>
      <dsp:txXfrm>
        <a:off x="26073" y="46983"/>
        <a:ext cx="10463454" cy="481963"/>
      </dsp:txXfrm>
    </dsp:sp>
    <dsp:sp modelId="{68F17B5B-BC8C-4D94-A0BD-E670472059DE}">
      <dsp:nvSpPr>
        <dsp:cNvPr id="0" name=""/>
        <dsp:cNvSpPr/>
      </dsp:nvSpPr>
      <dsp:spPr>
        <a:xfrm>
          <a:off x="0" y="547254"/>
          <a:ext cx="10515600" cy="534109"/>
        </a:xfrm>
        <a:prstGeom prst="round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ts val="600"/>
            </a:spcAft>
            <a:buNone/>
          </a:pPr>
          <a:r>
            <a:rPr lang="tr-TR" sz="2800" b="1" kern="1200" dirty="0">
              <a:solidFill>
                <a:srgbClr val="FF0000"/>
              </a:solidFill>
              <a:latin typeface="Comic Sans MS" pitchFamily="66" charset="0"/>
            </a:rPr>
            <a:t>SPSS Programına Giriş</a:t>
          </a:r>
          <a:r>
            <a:rPr lang="tr-TR" sz="2800" b="1" kern="1200" dirty="0">
              <a:solidFill>
                <a:schemeClr val="tx1"/>
              </a:solidFill>
              <a:latin typeface="Comic Sans MS" pitchFamily="66" charset="0"/>
              <a:cs typeface="Arial" panose="020B0604020202020204" pitchFamily="34" charset="0"/>
            </a:rPr>
            <a:t>	                                                                                                                </a:t>
          </a:r>
        </a:p>
      </dsp:txBody>
      <dsp:txXfrm>
        <a:off x="26073" y="573327"/>
        <a:ext cx="10463454" cy="481963"/>
      </dsp:txXfrm>
    </dsp:sp>
    <dsp:sp modelId="{08EB2935-B563-4BE8-BEDF-644A2E81250A}">
      <dsp:nvSpPr>
        <dsp:cNvPr id="0" name=""/>
        <dsp:cNvSpPr/>
      </dsp:nvSpPr>
      <dsp:spPr>
        <a:xfrm>
          <a:off x="0" y="1091798"/>
          <a:ext cx="10515600" cy="534109"/>
        </a:xfrm>
        <a:prstGeom prst="roundRect">
          <a:avLst/>
        </a:prstGeom>
        <a:solidFill>
          <a:srgbClr val="ECB4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ts val="600"/>
            </a:spcAft>
            <a:buNone/>
          </a:pPr>
          <a:r>
            <a:rPr lang="tr-TR" sz="2800" b="1" kern="1200" dirty="0">
              <a:solidFill>
                <a:schemeClr val="tx1"/>
              </a:solidFill>
              <a:latin typeface="Comic Sans MS" panose="030F0702030302020204" pitchFamily="66" charset="0"/>
              <a:cs typeface="Arial" panose="020B0604020202020204" pitchFamily="34" charset="0"/>
            </a:rPr>
            <a:t>Frekans Analizi ve Tanımlayıcı İstatistikler</a:t>
          </a:r>
        </a:p>
      </dsp:txBody>
      <dsp:txXfrm>
        <a:off x="26073" y="1117871"/>
        <a:ext cx="10463454" cy="481963"/>
      </dsp:txXfrm>
    </dsp:sp>
    <dsp:sp modelId="{EE7BEBD2-3E74-482F-BE42-99CCC9513FED}">
      <dsp:nvSpPr>
        <dsp:cNvPr id="0" name=""/>
        <dsp:cNvSpPr/>
      </dsp:nvSpPr>
      <dsp:spPr>
        <a:xfrm>
          <a:off x="0" y="1636342"/>
          <a:ext cx="10515600" cy="534109"/>
        </a:xfrm>
        <a:prstGeom prst="roundRect">
          <a:avLst/>
        </a:prstGeom>
        <a:solidFill>
          <a:schemeClr val="tx2">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ts val="600"/>
            </a:spcAft>
            <a:buNone/>
          </a:pPr>
          <a:r>
            <a:rPr lang="tr-TR" sz="2800" b="1" kern="1200" dirty="0">
              <a:solidFill>
                <a:schemeClr val="tx1"/>
              </a:solidFill>
              <a:latin typeface="Comic Sans MS" pitchFamily="66" charset="0"/>
            </a:rPr>
            <a:t>Geçerlilik Analizi (Keşfedici Faktör Analizi)</a:t>
          </a:r>
        </a:p>
      </dsp:txBody>
      <dsp:txXfrm>
        <a:off x="26073" y="1662415"/>
        <a:ext cx="10463454" cy="481963"/>
      </dsp:txXfrm>
    </dsp:sp>
    <dsp:sp modelId="{7B88D196-51FD-47E8-B2EE-7AED08D187EA}">
      <dsp:nvSpPr>
        <dsp:cNvPr id="0" name=""/>
        <dsp:cNvSpPr/>
      </dsp:nvSpPr>
      <dsp:spPr>
        <a:xfrm>
          <a:off x="0" y="2180886"/>
          <a:ext cx="10515600" cy="534109"/>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l" defTabSz="1200150" rtl="0">
            <a:lnSpc>
              <a:spcPct val="90000"/>
            </a:lnSpc>
            <a:spcBef>
              <a:spcPct val="0"/>
            </a:spcBef>
            <a:spcAft>
              <a:spcPts val="600"/>
            </a:spcAft>
            <a:buNone/>
          </a:pPr>
          <a:r>
            <a:rPr lang="tr-TR" sz="2700" b="1" kern="1200" dirty="0">
              <a:solidFill>
                <a:schemeClr val="tx1"/>
              </a:solidFill>
              <a:latin typeface="Comic Sans MS" pitchFamily="66" charset="0"/>
            </a:rPr>
            <a:t>Güvenilirlik Analizi (</a:t>
          </a:r>
          <a:r>
            <a:rPr lang="tr-TR" sz="2700" b="1" kern="1200" dirty="0" err="1">
              <a:solidFill>
                <a:schemeClr val="tx1"/>
              </a:solidFill>
              <a:latin typeface="Comic Sans MS" pitchFamily="66" charset="0"/>
            </a:rPr>
            <a:t>Cronbach</a:t>
          </a:r>
          <a:r>
            <a:rPr lang="tr-TR" sz="2700" b="1" kern="1200" dirty="0">
              <a:solidFill>
                <a:schemeClr val="tx1"/>
              </a:solidFill>
              <a:latin typeface="Comic Sans MS" pitchFamily="66" charset="0"/>
            </a:rPr>
            <a:t> Alfa Katsayısı)</a:t>
          </a:r>
          <a:endParaRPr lang="tr-TR" sz="2700" b="1" kern="1200" dirty="0">
            <a:solidFill>
              <a:schemeClr val="tx1"/>
            </a:solidFill>
            <a:latin typeface="Comic Sans MS" pitchFamily="66" charset="0"/>
            <a:cs typeface="Arial" panose="020B0604020202020204" pitchFamily="34" charset="0"/>
          </a:endParaRPr>
        </a:p>
      </dsp:txBody>
      <dsp:txXfrm>
        <a:off x="26073" y="2206959"/>
        <a:ext cx="10463454" cy="481963"/>
      </dsp:txXfrm>
    </dsp:sp>
    <dsp:sp modelId="{544C3BB2-4AA2-4E82-AC6C-575DDD4B0646}">
      <dsp:nvSpPr>
        <dsp:cNvPr id="0" name=""/>
        <dsp:cNvSpPr/>
      </dsp:nvSpPr>
      <dsp:spPr>
        <a:xfrm>
          <a:off x="0" y="2725430"/>
          <a:ext cx="10515600" cy="534109"/>
        </a:xfrm>
        <a:prstGeom prst="roundRect">
          <a:avLst/>
        </a:prstGeom>
        <a:solidFill>
          <a:srgbClr val="FFFF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ts val="600"/>
            </a:spcAft>
            <a:buNone/>
          </a:pPr>
          <a:r>
            <a:rPr lang="tr-TR" sz="2800" b="1" kern="1200" dirty="0">
              <a:solidFill>
                <a:schemeClr val="tx1"/>
              </a:solidFill>
              <a:latin typeface="Comic Sans MS" pitchFamily="66" charset="0"/>
            </a:rPr>
            <a:t>Korelasyon Analizi</a:t>
          </a:r>
          <a:endParaRPr lang="tr-TR" sz="2800" b="1" kern="1200" dirty="0">
            <a:solidFill>
              <a:schemeClr val="tx1"/>
            </a:solidFill>
            <a:latin typeface="Comic Sans MS" pitchFamily="66" charset="0"/>
            <a:cs typeface="Arial" panose="020B0604020202020204" pitchFamily="34" charset="0"/>
          </a:endParaRPr>
        </a:p>
      </dsp:txBody>
      <dsp:txXfrm>
        <a:off x="26073" y="2751503"/>
        <a:ext cx="10463454" cy="481963"/>
      </dsp:txXfrm>
    </dsp:sp>
    <dsp:sp modelId="{D4FD49C1-CAB3-42C3-B40D-096E9A4E123E}">
      <dsp:nvSpPr>
        <dsp:cNvPr id="0" name=""/>
        <dsp:cNvSpPr/>
      </dsp:nvSpPr>
      <dsp:spPr>
        <a:xfrm>
          <a:off x="0" y="3269974"/>
          <a:ext cx="10515600" cy="534109"/>
        </a:xfrm>
        <a:prstGeom prst="roundRect">
          <a:avLst/>
        </a:prstGeom>
        <a:solidFill>
          <a:schemeClr val="tx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ts val="600"/>
            </a:spcAft>
            <a:buNone/>
          </a:pPr>
          <a:r>
            <a:rPr lang="tr-TR" sz="2800" b="1" kern="1200" dirty="0">
              <a:solidFill>
                <a:schemeClr val="tx1"/>
              </a:solidFill>
              <a:latin typeface="Comic Sans MS" pitchFamily="66" charset="0"/>
            </a:rPr>
            <a:t>Regresyon Analizi</a:t>
          </a:r>
          <a:endParaRPr lang="tr-TR" sz="2800" b="1" kern="1200" dirty="0">
            <a:solidFill>
              <a:schemeClr val="tx1"/>
            </a:solidFill>
            <a:latin typeface="Comic Sans MS" pitchFamily="66" charset="0"/>
            <a:cs typeface="Arial" panose="020B0604020202020204" pitchFamily="34" charset="0"/>
          </a:endParaRPr>
        </a:p>
      </dsp:txBody>
      <dsp:txXfrm>
        <a:off x="26073" y="3296047"/>
        <a:ext cx="10463454" cy="481963"/>
      </dsp:txXfrm>
    </dsp:sp>
    <dsp:sp modelId="{9A5EC368-74EA-4825-A749-7632F2CDD1CC}">
      <dsp:nvSpPr>
        <dsp:cNvPr id="0" name=""/>
        <dsp:cNvSpPr/>
      </dsp:nvSpPr>
      <dsp:spPr>
        <a:xfrm>
          <a:off x="0" y="3814518"/>
          <a:ext cx="10515600" cy="534109"/>
        </a:xfrm>
        <a:prstGeom prst="roundRect">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ts val="600"/>
            </a:spcAft>
            <a:buNone/>
          </a:pPr>
          <a:r>
            <a:rPr lang="tr-TR" sz="2800" b="1" kern="1200" dirty="0">
              <a:solidFill>
                <a:schemeClr val="tx1"/>
              </a:solidFill>
              <a:latin typeface="Comic Sans MS" pitchFamily="66" charset="0"/>
            </a:rPr>
            <a:t>t Testi ve ANOVA</a:t>
          </a:r>
          <a:endParaRPr lang="tr-TR" sz="2800" b="1" kern="1200" dirty="0">
            <a:solidFill>
              <a:schemeClr val="tx1"/>
            </a:solidFill>
            <a:latin typeface="Comic Sans MS" pitchFamily="66" charset="0"/>
            <a:cs typeface="Arial" panose="020B0604020202020204" pitchFamily="34" charset="0"/>
          </a:endParaRPr>
        </a:p>
      </dsp:txBody>
      <dsp:txXfrm>
        <a:off x="26073" y="3840591"/>
        <a:ext cx="10463454" cy="4819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F02E45-BB98-4218-94C5-B96FD39EF38F}">
      <dsp:nvSpPr>
        <dsp:cNvPr id="0" name=""/>
        <dsp:cNvSpPr/>
      </dsp:nvSpPr>
      <dsp:spPr>
        <a:xfrm>
          <a:off x="0"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tr-TR" sz="4300" kern="1200" dirty="0"/>
            <a:t>Betimleyici analiz</a:t>
          </a:r>
          <a:endParaRPr lang="en-US" sz="4300" kern="1200" dirty="0"/>
        </a:p>
      </dsp:txBody>
      <dsp:txXfrm>
        <a:off x="0" y="39687"/>
        <a:ext cx="3286125" cy="1971675"/>
      </dsp:txXfrm>
    </dsp:sp>
    <dsp:sp modelId="{129728E0-502C-4689-A5C5-B41734745F7D}">
      <dsp:nvSpPr>
        <dsp:cNvPr id="0" name=""/>
        <dsp:cNvSpPr/>
      </dsp:nvSpPr>
      <dsp:spPr>
        <a:xfrm>
          <a:off x="3614737"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tr-TR" sz="4300" kern="1200" dirty="0"/>
            <a:t>Sonuç çıkarıcı analiz</a:t>
          </a:r>
          <a:endParaRPr lang="en-US" sz="4300" kern="1200" dirty="0"/>
        </a:p>
      </dsp:txBody>
      <dsp:txXfrm>
        <a:off x="3614737" y="39687"/>
        <a:ext cx="3286125" cy="1971675"/>
      </dsp:txXfrm>
    </dsp:sp>
    <dsp:sp modelId="{C2184CB0-1869-4891-A581-A8A6A4E580BA}">
      <dsp:nvSpPr>
        <dsp:cNvPr id="0" name=""/>
        <dsp:cNvSpPr/>
      </dsp:nvSpPr>
      <dsp:spPr>
        <a:xfrm>
          <a:off x="7229475" y="39687"/>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tr-TR" sz="4300" kern="1200" dirty="0" err="1"/>
            <a:t>Yordayıcı</a:t>
          </a:r>
          <a:r>
            <a:rPr lang="tr-TR" sz="4300" kern="1200" dirty="0"/>
            <a:t> analizi</a:t>
          </a:r>
          <a:endParaRPr lang="en-US" sz="4300" kern="1200" dirty="0"/>
        </a:p>
      </dsp:txBody>
      <dsp:txXfrm>
        <a:off x="7229475" y="39687"/>
        <a:ext cx="3286125" cy="1971675"/>
      </dsp:txXfrm>
    </dsp:sp>
    <dsp:sp modelId="{4670D291-D84C-404C-BBE1-953F8C64D7AE}">
      <dsp:nvSpPr>
        <dsp:cNvPr id="0" name=""/>
        <dsp:cNvSpPr/>
      </dsp:nvSpPr>
      <dsp:spPr>
        <a:xfrm>
          <a:off x="1807368" y="2339975"/>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tr-TR" sz="4300" kern="1200" dirty="0"/>
            <a:t>İlişkisel analiz</a:t>
          </a:r>
          <a:endParaRPr lang="en-US" sz="4300" kern="1200" dirty="0"/>
        </a:p>
      </dsp:txBody>
      <dsp:txXfrm>
        <a:off x="1807368" y="2339975"/>
        <a:ext cx="3286125" cy="1971675"/>
      </dsp:txXfrm>
    </dsp:sp>
    <dsp:sp modelId="{DC5F9784-D9E4-40DD-90A6-1AC53D310527}">
      <dsp:nvSpPr>
        <dsp:cNvPr id="0" name=""/>
        <dsp:cNvSpPr/>
      </dsp:nvSpPr>
      <dsp:spPr>
        <a:xfrm>
          <a:off x="5481486" y="2316216"/>
          <a:ext cx="3286125" cy="197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tr-TR" sz="4300" kern="1200" dirty="0"/>
            <a:t>Fark analiz</a:t>
          </a:r>
          <a:endParaRPr lang="en-US" sz="4300" kern="1200" dirty="0"/>
        </a:p>
      </dsp:txBody>
      <dsp:txXfrm>
        <a:off x="5481486" y="2316216"/>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7132E09-E1B4-4E06-8519-0CC7945B5DDC}"/>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a:p>
        </p:txBody>
      </p:sp>
      <p:sp>
        <p:nvSpPr>
          <p:cNvPr id="3" name="Alt Başlık 2">
            <a:extLst>
              <a:ext uri="{FF2B5EF4-FFF2-40B4-BE49-F238E27FC236}">
                <a16:creationId xmlns:a16="http://schemas.microsoft.com/office/drawing/2014/main" id="{AB425869-291A-4420-B145-8E903982C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a:p>
        </p:txBody>
      </p:sp>
      <p:sp>
        <p:nvSpPr>
          <p:cNvPr id="4" name="Veri Yer Tutucusu 3">
            <a:extLst>
              <a:ext uri="{FF2B5EF4-FFF2-40B4-BE49-F238E27FC236}">
                <a16:creationId xmlns:a16="http://schemas.microsoft.com/office/drawing/2014/main" id="{6212071F-0704-456E-88AA-2DBFC13D3A91}"/>
              </a:ext>
            </a:extLst>
          </p:cNvPr>
          <p:cNvSpPr>
            <a:spLocks noGrp="1"/>
          </p:cNvSpPr>
          <p:nvPr>
            <p:ph type="dt" sz="half" idx="10"/>
          </p:nvPr>
        </p:nvSpPr>
        <p:spPr/>
        <p:txBody>
          <a:bodyPr/>
          <a:lstStyle/>
          <a:p>
            <a:fld id="{7014F632-249B-464C-B0AF-99EE47A303CE}" type="datetimeFigureOut">
              <a:rPr lang="en-US" smtClean="0"/>
              <a:t>4/28/2022</a:t>
            </a:fld>
            <a:endParaRPr lang="en-US"/>
          </a:p>
        </p:txBody>
      </p:sp>
      <p:sp>
        <p:nvSpPr>
          <p:cNvPr id="5" name="Alt Bilgi Yer Tutucusu 4">
            <a:extLst>
              <a:ext uri="{FF2B5EF4-FFF2-40B4-BE49-F238E27FC236}">
                <a16:creationId xmlns:a16="http://schemas.microsoft.com/office/drawing/2014/main" id="{25FBB87A-2DE1-4642-8273-CDF3ED1BFEF8}"/>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745D710F-99C6-4C35-8492-8443FA81C865}"/>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653593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59C9F35-E02D-4836-81C4-17A7C236333E}"/>
              </a:ext>
            </a:extLst>
          </p:cNvPr>
          <p:cNvSpPr>
            <a:spLocks noGrp="1"/>
          </p:cNvSpPr>
          <p:nvPr>
            <p:ph type="title"/>
          </p:nvPr>
        </p:nvSpPr>
        <p:spPr/>
        <p:txBody>
          <a:bodyPr/>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E1322C22-3EFB-4A15-99DF-E21B7A99289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94FF2A23-7654-44BE-8DB4-771E7A4B4445}"/>
              </a:ext>
            </a:extLst>
          </p:cNvPr>
          <p:cNvSpPr>
            <a:spLocks noGrp="1"/>
          </p:cNvSpPr>
          <p:nvPr>
            <p:ph type="dt" sz="half" idx="10"/>
          </p:nvPr>
        </p:nvSpPr>
        <p:spPr/>
        <p:txBody>
          <a:bodyPr/>
          <a:lstStyle/>
          <a:p>
            <a:fld id="{7014F632-249B-464C-B0AF-99EE47A303CE}" type="datetimeFigureOut">
              <a:rPr lang="en-US" smtClean="0"/>
              <a:t>4/28/2022</a:t>
            </a:fld>
            <a:endParaRPr lang="en-US"/>
          </a:p>
        </p:txBody>
      </p:sp>
      <p:sp>
        <p:nvSpPr>
          <p:cNvPr id="5" name="Alt Bilgi Yer Tutucusu 4">
            <a:extLst>
              <a:ext uri="{FF2B5EF4-FFF2-40B4-BE49-F238E27FC236}">
                <a16:creationId xmlns:a16="http://schemas.microsoft.com/office/drawing/2014/main" id="{200969B9-8A1E-4859-AD73-C8D6E1748878}"/>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9DD865C0-72E5-4CF1-AB03-C1AF2039794F}"/>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24488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2668035D-B5F3-4F65-A8C4-6E8523BED8A1}"/>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a:p>
        </p:txBody>
      </p:sp>
      <p:sp>
        <p:nvSpPr>
          <p:cNvPr id="3" name="Dikey Metin Yer Tutucusu 2">
            <a:extLst>
              <a:ext uri="{FF2B5EF4-FFF2-40B4-BE49-F238E27FC236}">
                <a16:creationId xmlns:a16="http://schemas.microsoft.com/office/drawing/2014/main" id="{020A3249-B4C0-41C3-8741-FFDF35287C57}"/>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AFDE5BD8-FFD6-402D-A6F7-4F2457EA8E29}"/>
              </a:ext>
            </a:extLst>
          </p:cNvPr>
          <p:cNvSpPr>
            <a:spLocks noGrp="1"/>
          </p:cNvSpPr>
          <p:nvPr>
            <p:ph type="dt" sz="half" idx="10"/>
          </p:nvPr>
        </p:nvSpPr>
        <p:spPr/>
        <p:txBody>
          <a:bodyPr/>
          <a:lstStyle/>
          <a:p>
            <a:fld id="{7014F632-249B-464C-B0AF-99EE47A303CE}" type="datetimeFigureOut">
              <a:rPr lang="en-US" smtClean="0"/>
              <a:t>4/28/2022</a:t>
            </a:fld>
            <a:endParaRPr lang="en-US"/>
          </a:p>
        </p:txBody>
      </p:sp>
      <p:sp>
        <p:nvSpPr>
          <p:cNvPr id="5" name="Alt Bilgi Yer Tutucusu 4">
            <a:extLst>
              <a:ext uri="{FF2B5EF4-FFF2-40B4-BE49-F238E27FC236}">
                <a16:creationId xmlns:a16="http://schemas.microsoft.com/office/drawing/2014/main" id="{64FF1D16-7D63-41AB-A735-FD275C72B0A7}"/>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56A49ACD-5DBC-45DA-BF82-E355CDB67AD9}"/>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368841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363200" cy="914400"/>
          </a:xfrm>
        </p:spPr>
        <p:txBody>
          <a:bodyPr/>
          <a:lstStyle/>
          <a:p>
            <a:r>
              <a:rPr lang="en-US"/>
              <a:t>Click to edit Master title style</a:t>
            </a:r>
          </a:p>
        </p:txBody>
      </p:sp>
      <p:sp>
        <p:nvSpPr>
          <p:cNvPr id="3" name="Table Placeholder 2"/>
          <p:cNvSpPr>
            <a:spLocks noGrp="1"/>
          </p:cNvSpPr>
          <p:nvPr>
            <p:ph type="tbl" idx="1"/>
          </p:nvPr>
        </p:nvSpPr>
        <p:spPr>
          <a:xfrm>
            <a:off x="609600" y="1219200"/>
            <a:ext cx="10972800" cy="4953000"/>
          </a:xfrm>
        </p:spPr>
        <p:txBody>
          <a:bodyPr/>
          <a:lstStyle/>
          <a:p>
            <a:endParaRPr lang="en-US"/>
          </a:p>
        </p:txBody>
      </p:sp>
    </p:spTree>
    <p:extLst>
      <p:ext uri="{BB962C8B-B14F-4D97-AF65-F5344CB8AC3E}">
        <p14:creationId xmlns:p14="http://schemas.microsoft.com/office/powerpoint/2010/main" val="4209988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363200" cy="914400"/>
          </a:xfrm>
        </p:spPr>
        <p:txBody>
          <a:bodyPr/>
          <a:lstStyle/>
          <a:p>
            <a:r>
              <a:rPr lang="en-US"/>
              <a:t>Click to edit Master title style</a:t>
            </a:r>
          </a:p>
        </p:txBody>
      </p:sp>
      <p:sp>
        <p:nvSpPr>
          <p:cNvPr id="3" name="Text Placeholder 2"/>
          <p:cNvSpPr>
            <a:spLocks noGrp="1"/>
          </p:cNvSpPr>
          <p:nvPr>
            <p:ph type="body" sz="half" idx="1"/>
          </p:nvPr>
        </p:nvSpPr>
        <p:spPr>
          <a:xfrm>
            <a:off x="609600" y="121920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384800" cy="4953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783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75FDFF-4671-4B99-9BD6-D5DEABD7F276}"/>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A36DB0F9-4D20-448F-BCBC-62B5FFDA785A}"/>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21BCA8D8-784D-4E33-B876-9F462A2844A1}"/>
              </a:ext>
            </a:extLst>
          </p:cNvPr>
          <p:cNvSpPr>
            <a:spLocks noGrp="1"/>
          </p:cNvSpPr>
          <p:nvPr>
            <p:ph type="dt" sz="half" idx="10"/>
          </p:nvPr>
        </p:nvSpPr>
        <p:spPr/>
        <p:txBody>
          <a:bodyPr/>
          <a:lstStyle/>
          <a:p>
            <a:fld id="{7014F632-249B-464C-B0AF-99EE47A303CE}" type="datetimeFigureOut">
              <a:rPr lang="en-US" smtClean="0"/>
              <a:t>4/28/2022</a:t>
            </a:fld>
            <a:endParaRPr lang="en-US"/>
          </a:p>
        </p:txBody>
      </p:sp>
      <p:sp>
        <p:nvSpPr>
          <p:cNvPr id="5" name="Alt Bilgi Yer Tutucusu 4">
            <a:extLst>
              <a:ext uri="{FF2B5EF4-FFF2-40B4-BE49-F238E27FC236}">
                <a16:creationId xmlns:a16="http://schemas.microsoft.com/office/drawing/2014/main" id="{4DFF9D90-89A9-4E3C-9339-6CAF3BADF902}"/>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750A2290-FCA1-4D1B-87B3-16E822C1477E}"/>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498870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01EDC5-E750-48E1-956B-A7912853C1A4}"/>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73361A9D-9914-4EDA-905F-622C518515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BCC2106E-0AD8-4D1D-976D-B9A8920A1B91}"/>
              </a:ext>
            </a:extLst>
          </p:cNvPr>
          <p:cNvSpPr>
            <a:spLocks noGrp="1"/>
          </p:cNvSpPr>
          <p:nvPr>
            <p:ph type="dt" sz="half" idx="10"/>
          </p:nvPr>
        </p:nvSpPr>
        <p:spPr/>
        <p:txBody>
          <a:bodyPr/>
          <a:lstStyle/>
          <a:p>
            <a:fld id="{7014F632-249B-464C-B0AF-99EE47A303CE}" type="datetimeFigureOut">
              <a:rPr lang="en-US" smtClean="0"/>
              <a:t>4/28/2022</a:t>
            </a:fld>
            <a:endParaRPr lang="en-US"/>
          </a:p>
        </p:txBody>
      </p:sp>
      <p:sp>
        <p:nvSpPr>
          <p:cNvPr id="5" name="Alt Bilgi Yer Tutucusu 4">
            <a:extLst>
              <a:ext uri="{FF2B5EF4-FFF2-40B4-BE49-F238E27FC236}">
                <a16:creationId xmlns:a16="http://schemas.microsoft.com/office/drawing/2014/main" id="{8135AEF0-195B-4DDE-A3F0-06743A153851}"/>
              </a:ext>
            </a:extLst>
          </p:cNvPr>
          <p:cNvSpPr>
            <a:spLocks noGrp="1"/>
          </p:cNvSpPr>
          <p:nvPr>
            <p:ph type="ftr" sz="quarter" idx="11"/>
          </p:nvPr>
        </p:nvSpPr>
        <p:spPr/>
        <p:txBody>
          <a:bodyPr/>
          <a:lstStyle/>
          <a:p>
            <a:endParaRPr lang="en-US"/>
          </a:p>
        </p:txBody>
      </p:sp>
      <p:sp>
        <p:nvSpPr>
          <p:cNvPr id="6" name="Slayt Numarası Yer Tutucusu 5">
            <a:extLst>
              <a:ext uri="{FF2B5EF4-FFF2-40B4-BE49-F238E27FC236}">
                <a16:creationId xmlns:a16="http://schemas.microsoft.com/office/drawing/2014/main" id="{772A015A-C4F9-439C-B6E3-558C8131AB00}"/>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132654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6163691-7097-4EC8-9A38-AC079795E26F}"/>
              </a:ext>
            </a:extLst>
          </p:cNvPr>
          <p:cNvSpPr>
            <a:spLocks noGrp="1"/>
          </p:cNvSpPr>
          <p:nvPr>
            <p:ph type="title"/>
          </p:nvPr>
        </p:nvSpPr>
        <p:spPr/>
        <p:txBody>
          <a:body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8C803D20-6906-41E2-AF60-56A7BED19668}"/>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a:extLst>
              <a:ext uri="{FF2B5EF4-FFF2-40B4-BE49-F238E27FC236}">
                <a16:creationId xmlns:a16="http://schemas.microsoft.com/office/drawing/2014/main" id="{DFAD0B1A-C7A3-4257-B6B2-A21754E0DD71}"/>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a:extLst>
              <a:ext uri="{FF2B5EF4-FFF2-40B4-BE49-F238E27FC236}">
                <a16:creationId xmlns:a16="http://schemas.microsoft.com/office/drawing/2014/main" id="{F1035380-5002-4F01-856B-385684570BB8}"/>
              </a:ext>
            </a:extLst>
          </p:cNvPr>
          <p:cNvSpPr>
            <a:spLocks noGrp="1"/>
          </p:cNvSpPr>
          <p:nvPr>
            <p:ph type="dt" sz="half" idx="10"/>
          </p:nvPr>
        </p:nvSpPr>
        <p:spPr/>
        <p:txBody>
          <a:bodyPr/>
          <a:lstStyle/>
          <a:p>
            <a:fld id="{7014F632-249B-464C-B0AF-99EE47A303CE}" type="datetimeFigureOut">
              <a:rPr lang="en-US" smtClean="0"/>
              <a:t>4/28/2022</a:t>
            </a:fld>
            <a:endParaRPr lang="en-US"/>
          </a:p>
        </p:txBody>
      </p:sp>
      <p:sp>
        <p:nvSpPr>
          <p:cNvPr id="6" name="Alt Bilgi Yer Tutucusu 5">
            <a:extLst>
              <a:ext uri="{FF2B5EF4-FFF2-40B4-BE49-F238E27FC236}">
                <a16:creationId xmlns:a16="http://schemas.microsoft.com/office/drawing/2014/main" id="{D9117C9B-77DC-4EB1-AB3B-3414A4E87999}"/>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FEC63BC5-61FD-4BF6-AAF2-51920BF92A43}"/>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3689985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1753C80-C9BE-4FE7-A478-3DBB2BFA990B}"/>
              </a:ext>
            </a:extLst>
          </p:cNvPr>
          <p:cNvSpPr>
            <a:spLocks noGrp="1"/>
          </p:cNvSpPr>
          <p:nvPr>
            <p:ph type="title"/>
          </p:nvPr>
        </p:nvSpPr>
        <p:spPr>
          <a:xfrm>
            <a:off x="839788" y="365125"/>
            <a:ext cx="10515600" cy="1325563"/>
          </a:xfrm>
        </p:spPr>
        <p:txBody>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94C7A506-D278-49F1-8DD3-17DD88FD2E2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90B92617-3599-4481-9003-9AD98A51F15A}"/>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a:extLst>
              <a:ext uri="{FF2B5EF4-FFF2-40B4-BE49-F238E27FC236}">
                <a16:creationId xmlns:a16="http://schemas.microsoft.com/office/drawing/2014/main" id="{C5062F8E-A2F6-4EF8-A253-88EA021577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C0550E7-4F31-4542-9467-B257D49D74C3}"/>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a:extLst>
              <a:ext uri="{FF2B5EF4-FFF2-40B4-BE49-F238E27FC236}">
                <a16:creationId xmlns:a16="http://schemas.microsoft.com/office/drawing/2014/main" id="{10D65E60-7B60-4292-B7EE-76F4FDA82711}"/>
              </a:ext>
            </a:extLst>
          </p:cNvPr>
          <p:cNvSpPr>
            <a:spLocks noGrp="1"/>
          </p:cNvSpPr>
          <p:nvPr>
            <p:ph type="dt" sz="half" idx="10"/>
          </p:nvPr>
        </p:nvSpPr>
        <p:spPr/>
        <p:txBody>
          <a:bodyPr/>
          <a:lstStyle/>
          <a:p>
            <a:fld id="{7014F632-249B-464C-B0AF-99EE47A303CE}" type="datetimeFigureOut">
              <a:rPr lang="en-US" smtClean="0"/>
              <a:t>4/28/2022</a:t>
            </a:fld>
            <a:endParaRPr lang="en-US"/>
          </a:p>
        </p:txBody>
      </p:sp>
      <p:sp>
        <p:nvSpPr>
          <p:cNvPr id="8" name="Alt Bilgi Yer Tutucusu 7">
            <a:extLst>
              <a:ext uri="{FF2B5EF4-FFF2-40B4-BE49-F238E27FC236}">
                <a16:creationId xmlns:a16="http://schemas.microsoft.com/office/drawing/2014/main" id="{F09C951D-24C8-404A-A47E-CC1CE4732548}"/>
              </a:ext>
            </a:extLst>
          </p:cNvPr>
          <p:cNvSpPr>
            <a:spLocks noGrp="1"/>
          </p:cNvSpPr>
          <p:nvPr>
            <p:ph type="ftr" sz="quarter" idx="11"/>
          </p:nvPr>
        </p:nvSpPr>
        <p:spPr/>
        <p:txBody>
          <a:bodyPr/>
          <a:lstStyle/>
          <a:p>
            <a:endParaRPr lang="en-US"/>
          </a:p>
        </p:txBody>
      </p:sp>
      <p:sp>
        <p:nvSpPr>
          <p:cNvPr id="9" name="Slayt Numarası Yer Tutucusu 8">
            <a:extLst>
              <a:ext uri="{FF2B5EF4-FFF2-40B4-BE49-F238E27FC236}">
                <a16:creationId xmlns:a16="http://schemas.microsoft.com/office/drawing/2014/main" id="{605A3DA4-2D7D-4A33-980E-0EA9E4DF64AE}"/>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2530677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5426C18-A2A8-4B4E-BA1D-AAB0E5F2F9F7}"/>
              </a:ext>
            </a:extLst>
          </p:cNvPr>
          <p:cNvSpPr>
            <a:spLocks noGrp="1"/>
          </p:cNvSpPr>
          <p:nvPr>
            <p:ph type="title"/>
          </p:nvPr>
        </p:nvSpPr>
        <p:spPr/>
        <p:txBody>
          <a:bodyPr/>
          <a:lstStyle/>
          <a:p>
            <a:r>
              <a:rPr lang="tr-TR"/>
              <a:t>Asıl başlık stilini düzenlemek için tıklayın</a:t>
            </a:r>
            <a:endParaRPr lang="en-US"/>
          </a:p>
        </p:txBody>
      </p:sp>
      <p:sp>
        <p:nvSpPr>
          <p:cNvPr id="3" name="Veri Yer Tutucusu 2">
            <a:extLst>
              <a:ext uri="{FF2B5EF4-FFF2-40B4-BE49-F238E27FC236}">
                <a16:creationId xmlns:a16="http://schemas.microsoft.com/office/drawing/2014/main" id="{FABD19F0-BF9D-444A-B0F4-C879F455B8E4}"/>
              </a:ext>
            </a:extLst>
          </p:cNvPr>
          <p:cNvSpPr>
            <a:spLocks noGrp="1"/>
          </p:cNvSpPr>
          <p:nvPr>
            <p:ph type="dt" sz="half" idx="10"/>
          </p:nvPr>
        </p:nvSpPr>
        <p:spPr/>
        <p:txBody>
          <a:bodyPr/>
          <a:lstStyle/>
          <a:p>
            <a:fld id="{7014F632-249B-464C-B0AF-99EE47A303CE}" type="datetimeFigureOut">
              <a:rPr lang="en-US" smtClean="0"/>
              <a:t>4/28/2022</a:t>
            </a:fld>
            <a:endParaRPr lang="en-US"/>
          </a:p>
        </p:txBody>
      </p:sp>
      <p:sp>
        <p:nvSpPr>
          <p:cNvPr id="4" name="Alt Bilgi Yer Tutucusu 3">
            <a:extLst>
              <a:ext uri="{FF2B5EF4-FFF2-40B4-BE49-F238E27FC236}">
                <a16:creationId xmlns:a16="http://schemas.microsoft.com/office/drawing/2014/main" id="{9DF475AA-2F33-40F8-A06F-65F4A8FB9E50}"/>
              </a:ext>
            </a:extLst>
          </p:cNvPr>
          <p:cNvSpPr>
            <a:spLocks noGrp="1"/>
          </p:cNvSpPr>
          <p:nvPr>
            <p:ph type="ftr" sz="quarter" idx="11"/>
          </p:nvPr>
        </p:nvSpPr>
        <p:spPr/>
        <p:txBody>
          <a:bodyPr/>
          <a:lstStyle/>
          <a:p>
            <a:endParaRPr lang="en-US"/>
          </a:p>
        </p:txBody>
      </p:sp>
      <p:sp>
        <p:nvSpPr>
          <p:cNvPr id="5" name="Slayt Numarası Yer Tutucusu 4">
            <a:extLst>
              <a:ext uri="{FF2B5EF4-FFF2-40B4-BE49-F238E27FC236}">
                <a16:creationId xmlns:a16="http://schemas.microsoft.com/office/drawing/2014/main" id="{F645E613-84AE-4F8E-86B7-0EDBE959A1F2}"/>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191292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5141C149-7130-44AD-826A-103C1D8F2B62}"/>
              </a:ext>
            </a:extLst>
          </p:cNvPr>
          <p:cNvSpPr>
            <a:spLocks noGrp="1"/>
          </p:cNvSpPr>
          <p:nvPr>
            <p:ph type="dt" sz="half" idx="10"/>
          </p:nvPr>
        </p:nvSpPr>
        <p:spPr/>
        <p:txBody>
          <a:bodyPr/>
          <a:lstStyle/>
          <a:p>
            <a:fld id="{7014F632-249B-464C-B0AF-99EE47A303CE}" type="datetimeFigureOut">
              <a:rPr lang="en-US" smtClean="0"/>
              <a:t>4/28/2022</a:t>
            </a:fld>
            <a:endParaRPr lang="en-US"/>
          </a:p>
        </p:txBody>
      </p:sp>
      <p:sp>
        <p:nvSpPr>
          <p:cNvPr id="3" name="Alt Bilgi Yer Tutucusu 2">
            <a:extLst>
              <a:ext uri="{FF2B5EF4-FFF2-40B4-BE49-F238E27FC236}">
                <a16:creationId xmlns:a16="http://schemas.microsoft.com/office/drawing/2014/main" id="{910BA46E-95F5-4938-AEB2-DAA2DBE40C9F}"/>
              </a:ext>
            </a:extLst>
          </p:cNvPr>
          <p:cNvSpPr>
            <a:spLocks noGrp="1"/>
          </p:cNvSpPr>
          <p:nvPr>
            <p:ph type="ftr" sz="quarter" idx="11"/>
          </p:nvPr>
        </p:nvSpPr>
        <p:spPr/>
        <p:txBody>
          <a:bodyPr/>
          <a:lstStyle/>
          <a:p>
            <a:endParaRPr lang="en-US"/>
          </a:p>
        </p:txBody>
      </p:sp>
      <p:sp>
        <p:nvSpPr>
          <p:cNvPr id="4" name="Slayt Numarası Yer Tutucusu 3">
            <a:extLst>
              <a:ext uri="{FF2B5EF4-FFF2-40B4-BE49-F238E27FC236}">
                <a16:creationId xmlns:a16="http://schemas.microsoft.com/office/drawing/2014/main" id="{D405A469-94D3-48DE-BA1E-A5187155FAA5}"/>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2930964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306DF6-50A2-417B-A3B5-DE405C8FC708}"/>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İçerik Yer Tutucusu 2">
            <a:extLst>
              <a:ext uri="{FF2B5EF4-FFF2-40B4-BE49-F238E27FC236}">
                <a16:creationId xmlns:a16="http://schemas.microsoft.com/office/drawing/2014/main" id="{2CAF57B0-9CD7-47BD-A913-35166C83C7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a:extLst>
              <a:ext uri="{FF2B5EF4-FFF2-40B4-BE49-F238E27FC236}">
                <a16:creationId xmlns:a16="http://schemas.microsoft.com/office/drawing/2014/main" id="{1638067E-FB04-4D1E-932D-99143B2F0D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1A557525-FA24-49C4-BCF2-551BF4EB5B28}"/>
              </a:ext>
            </a:extLst>
          </p:cNvPr>
          <p:cNvSpPr>
            <a:spLocks noGrp="1"/>
          </p:cNvSpPr>
          <p:nvPr>
            <p:ph type="dt" sz="half" idx="10"/>
          </p:nvPr>
        </p:nvSpPr>
        <p:spPr/>
        <p:txBody>
          <a:bodyPr/>
          <a:lstStyle/>
          <a:p>
            <a:fld id="{7014F632-249B-464C-B0AF-99EE47A303CE}" type="datetimeFigureOut">
              <a:rPr lang="en-US" smtClean="0"/>
              <a:t>4/28/2022</a:t>
            </a:fld>
            <a:endParaRPr lang="en-US"/>
          </a:p>
        </p:txBody>
      </p:sp>
      <p:sp>
        <p:nvSpPr>
          <p:cNvPr id="6" name="Alt Bilgi Yer Tutucusu 5">
            <a:extLst>
              <a:ext uri="{FF2B5EF4-FFF2-40B4-BE49-F238E27FC236}">
                <a16:creationId xmlns:a16="http://schemas.microsoft.com/office/drawing/2014/main" id="{4D2E6B76-47CA-4C43-99CB-C2090FD3544C}"/>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2EDFF78E-839F-4E73-926D-C0C6D50BA5AC}"/>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3556413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BB9B63D-5615-470B-BE1F-28FB198EB89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a:p>
        </p:txBody>
      </p:sp>
      <p:sp>
        <p:nvSpPr>
          <p:cNvPr id="3" name="Resim Yer Tutucusu 2">
            <a:extLst>
              <a:ext uri="{FF2B5EF4-FFF2-40B4-BE49-F238E27FC236}">
                <a16:creationId xmlns:a16="http://schemas.microsoft.com/office/drawing/2014/main" id="{7308BB92-238C-49F2-A673-81D554EF28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a:extLst>
              <a:ext uri="{FF2B5EF4-FFF2-40B4-BE49-F238E27FC236}">
                <a16:creationId xmlns:a16="http://schemas.microsoft.com/office/drawing/2014/main" id="{FE4E7246-4027-4D82-AD5A-E8B01783E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A3D887C-6F42-41CF-ADFD-602CEBEBF09E}"/>
              </a:ext>
            </a:extLst>
          </p:cNvPr>
          <p:cNvSpPr>
            <a:spLocks noGrp="1"/>
          </p:cNvSpPr>
          <p:nvPr>
            <p:ph type="dt" sz="half" idx="10"/>
          </p:nvPr>
        </p:nvSpPr>
        <p:spPr/>
        <p:txBody>
          <a:bodyPr/>
          <a:lstStyle/>
          <a:p>
            <a:fld id="{7014F632-249B-464C-B0AF-99EE47A303CE}" type="datetimeFigureOut">
              <a:rPr lang="en-US" smtClean="0"/>
              <a:t>4/28/2022</a:t>
            </a:fld>
            <a:endParaRPr lang="en-US"/>
          </a:p>
        </p:txBody>
      </p:sp>
      <p:sp>
        <p:nvSpPr>
          <p:cNvPr id="6" name="Alt Bilgi Yer Tutucusu 5">
            <a:extLst>
              <a:ext uri="{FF2B5EF4-FFF2-40B4-BE49-F238E27FC236}">
                <a16:creationId xmlns:a16="http://schemas.microsoft.com/office/drawing/2014/main" id="{97A95485-5534-4821-91C7-0715AA433006}"/>
              </a:ext>
            </a:extLst>
          </p:cNvPr>
          <p:cNvSpPr>
            <a:spLocks noGrp="1"/>
          </p:cNvSpPr>
          <p:nvPr>
            <p:ph type="ftr" sz="quarter" idx="11"/>
          </p:nvPr>
        </p:nvSpPr>
        <p:spPr/>
        <p:txBody>
          <a:bodyPr/>
          <a:lstStyle/>
          <a:p>
            <a:endParaRPr lang="en-US"/>
          </a:p>
        </p:txBody>
      </p:sp>
      <p:sp>
        <p:nvSpPr>
          <p:cNvPr id="7" name="Slayt Numarası Yer Tutucusu 6">
            <a:extLst>
              <a:ext uri="{FF2B5EF4-FFF2-40B4-BE49-F238E27FC236}">
                <a16:creationId xmlns:a16="http://schemas.microsoft.com/office/drawing/2014/main" id="{271D51BD-F258-4391-9AC1-7181A413D1A8}"/>
              </a:ext>
            </a:extLst>
          </p:cNvPr>
          <p:cNvSpPr>
            <a:spLocks noGrp="1"/>
          </p:cNvSpPr>
          <p:nvPr>
            <p:ph type="sldNum" sz="quarter" idx="12"/>
          </p:nvPr>
        </p:nvSpPr>
        <p:spPr/>
        <p:txBody>
          <a:bodyPr/>
          <a:lstStyle/>
          <a:p>
            <a:fld id="{F445697A-EB0B-43AD-82E9-C7708FC92045}" type="slidenum">
              <a:rPr lang="en-US" smtClean="0"/>
              <a:t>‹#›</a:t>
            </a:fld>
            <a:endParaRPr lang="en-US"/>
          </a:p>
        </p:txBody>
      </p:sp>
    </p:spTree>
    <p:extLst>
      <p:ext uri="{BB962C8B-B14F-4D97-AF65-F5344CB8AC3E}">
        <p14:creationId xmlns:p14="http://schemas.microsoft.com/office/powerpoint/2010/main" val="1194759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0A17D569-CA07-43F2-A879-24363D006D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a:p>
        </p:txBody>
      </p:sp>
      <p:sp>
        <p:nvSpPr>
          <p:cNvPr id="3" name="Metin Yer Tutucusu 2">
            <a:extLst>
              <a:ext uri="{FF2B5EF4-FFF2-40B4-BE49-F238E27FC236}">
                <a16:creationId xmlns:a16="http://schemas.microsoft.com/office/drawing/2014/main" id="{A0F6CE86-9AFD-40A7-B948-CB824BF34BF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a:extLst>
              <a:ext uri="{FF2B5EF4-FFF2-40B4-BE49-F238E27FC236}">
                <a16:creationId xmlns:a16="http://schemas.microsoft.com/office/drawing/2014/main" id="{2C967EE0-47C7-44C5-9FF2-2985487EF0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14F632-249B-464C-B0AF-99EE47A303CE}" type="datetimeFigureOut">
              <a:rPr lang="en-US" smtClean="0"/>
              <a:t>4/28/2022</a:t>
            </a:fld>
            <a:endParaRPr lang="en-US"/>
          </a:p>
        </p:txBody>
      </p:sp>
      <p:sp>
        <p:nvSpPr>
          <p:cNvPr id="5" name="Alt Bilgi Yer Tutucusu 4">
            <a:extLst>
              <a:ext uri="{FF2B5EF4-FFF2-40B4-BE49-F238E27FC236}">
                <a16:creationId xmlns:a16="http://schemas.microsoft.com/office/drawing/2014/main" id="{3723A6FC-730E-432E-A4BF-D2397DEB25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a:extLst>
              <a:ext uri="{FF2B5EF4-FFF2-40B4-BE49-F238E27FC236}">
                <a16:creationId xmlns:a16="http://schemas.microsoft.com/office/drawing/2014/main" id="{19C38AC0-C1D3-4459-A6C1-B64B18DCE3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45697A-EB0B-43AD-82E9-C7708FC92045}" type="slidenum">
              <a:rPr lang="en-US" smtClean="0"/>
              <a:t>‹#›</a:t>
            </a:fld>
            <a:endParaRPr lang="en-US"/>
          </a:p>
        </p:txBody>
      </p:sp>
    </p:spTree>
    <p:extLst>
      <p:ext uri="{BB962C8B-B14F-4D97-AF65-F5344CB8AC3E}">
        <p14:creationId xmlns:p14="http://schemas.microsoft.com/office/powerpoint/2010/main" val="39782830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35.emf"/><Relationship Id="rId4" Type="http://schemas.openxmlformats.org/officeDocument/2006/relationships/oleObject" Target="../embeddings/oleObject2.bin"/></Relationships>
</file>

<file path=ppt/slides/_rels/slide6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hyperlink" Target="g&#252;venirlik%20&#246;rnek%20veri.sav"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A69A99-F952-4B3A-B2F6-AE2B3FC21C4F}"/>
              </a:ext>
            </a:extLst>
          </p:cNvPr>
          <p:cNvSpPr>
            <a:spLocks noGrp="1"/>
          </p:cNvSpPr>
          <p:nvPr>
            <p:ph type="ctrTitle"/>
          </p:nvPr>
        </p:nvSpPr>
        <p:spPr/>
        <p:txBody>
          <a:bodyPr/>
          <a:lstStyle/>
          <a:p>
            <a:r>
              <a:rPr lang="tr-TR" dirty="0"/>
              <a:t> Tanımlayıcı istatistiki analizler</a:t>
            </a:r>
            <a:endParaRPr lang="en-US" dirty="0"/>
          </a:p>
        </p:txBody>
      </p:sp>
      <p:sp>
        <p:nvSpPr>
          <p:cNvPr id="3" name="Alt Başlık 2">
            <a:extLst>
              <a:ext uri="{FF2B5EF4-FFF2-40B4-BE49-F238E27FC236}">
                <a16:creationId xmlns:a16="http://schemas.microsoft.com/office/drawing/2014/main" id="{0F8EC393-639C-4A57-975D-CCB2E048D6CA}"/>
              </a:ext>
            </a:extLst>
          </p:cNvPr>
          <p:cNvSpPr>
            <a:spLocks noGrp="1"/>
          </p:cNvSpPr>
          <p:nvPr>
            <p:ph type="subTitle" idx="1"/>
          </p:nvPr>
        </p:nvSpPr>
        <p:spPr/>
        <p:txBody>
          <a:bodyPr/>
          <a:lstStyle/>
          <a:p>
            <a:r>
              <a:rPr lang="tr-TR" dirty="0" err="1"/>
              <a:t>Doç.Dr</a:t>
            </a:r>
            <a:r>
              <a:rPr lang="tr-TR" dirty="0"/>
              <a:t>. Eda YAŞA ÖZELTÜRKAY</a:t>
            </a:r>
          </a:p>
          <a:p>
            <a:r>
              <a:rPr lang="tr-TR" dirty="0"/>
              <a:t> Çağ Üniversitesi</a:t>
            </a:r>
            <a:endParaRPr lang="en-US" dirty="0"/>
          </a:p>
        </p:txBody>
      </p:sp>
    </p:spTree>
    <p:extLst>
      <p:ext uri="{BB962C8B-B14F-4D97-AF65-F5344CB8AC3E}">
        <p14:creationId xmlns:p14="http://schemas.microsoft.com/office/powerpoint/2010/main" val="1319039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9DDAFD2-0810-407B-B7A5-81C3E641AF75}"/>
              </a:ext>
            </a:extLst>
          </p:cNvPr>
          <p:cNvSpPr>
            <a:spLocks noGrp="1"/>
          </p:cNvSpPr>
          <p:nvPr>
            <p:ph type="title"/>
          </p:nvPr>
        </p:nvSpPr>
        <p:spPr/>
        <p:txBody>
          <a:bodyPr/>
          <a:lstStyle/>
          <a:p>
            <a:endParaRPr lang="en-US"/>
          </a:p>
        </p:txBody>
      </p:sp>
      <p:pic>
        <p:nvPicPr>
          <p:cNvPr id="4" name="İçerik Yer Tutucusu 3">
            <a:extLst>
              <a:ext uri="{FF2B5EF4-FFF2-40B4-BE49-F238E27FC236}">
                <a16:creationId xmlns:a16="http://schemas.microsoft.com/office/drawing/2014/main" id="{E5A29AC6-B851-4462-9742-CC5F86C46B35}"/>
              </a:ext>
            </a:extLst>
          </p:cNvPr>
          <p:cNvPicPr>
            <a:picLocks noGrp="1" noChangeAspect="1"/>
          </p:cNvPicPr>
          <p:nvPr>
            <p:ph idx="1"/>
          </p:nvPr>
        </p:nvPicPr>
        <p:blipFill>
          <a:blip r:embed="rId2"/>
          <a:stretch>
            <a:fillRect/>
          </a:stretch>
        </p:blipFill>
        <p:spPr>
          <a:xfrm>
            <a:off x="0" y="0"/>
            <a:ext cx="7739489" cy="4351338"/>
          </a:xfrm>
          <a:prstGeom prst="rect">
            <a:avLst/>
          </a:prstGeom>
        </p:spPr>
      </p:pic>
      <p:pic>
        <p:nvPicPr>
          <p:cNvPr id="5" name="Resim 4">
            <a:extLst>
              <a:ext uri="{FF2B5EF4-FFF2-40B4-BE49-F238E27FC236}">
                <a16:creationId xmlns:a16="http://schemas.microsoft.com/office/drawing/2014/main" id="{2B45E444-21FA-466A-8546-44A25541FD69}"/>
              </a:ext>
            </a:extLst>
          </p:cNvPr>
          <p:cNvPicPr>
            <a:picLocks noChangeAspect="1"/>
          </p:cNvPicPr>
          <p:nvPr/>
        </p:nvPicPr>
        <p:blipFill>
          <a:blip r:embed="rId3"/>
          <a:stretch>
            <a:fillRect/>
          </a:stretch>
        </p:blipFill>
        <p:spPr>
          <a:xfrm>
            <a:off x="5618018" y="3770068"/>
            <a:ext cx="5735782" cy="3224803"/>
          </a:xfrm>
          <a:prstGeom prst="rect">
            <a:avLst/>
          </a:prstGeom>
        </p:spPr>
      </p:pic>
      <p:sp>
        <p:nvSpPr>
          <p:cNvPr id="6" name="Ok: Sağ 5">
            <a:extLst>
              <a:ext uri="{FF2B5EF4-FFF2-40B4-BE49-F238E27FC236}">
                <a16:creationId xmlns:a16="http://schemas.microsoft.com/office/drawing/2014/main" id="{D17B001A-B050-4688-AEAD-A2D9C140936A}"/>
              </a:ext>
            </a:extLst>
          </p:cNvPr>
          <p:cNvSpPr/>
          <p:nvPr/>
        </p:nvSpPr>
        <p:spPr>
          <a:xfrm rot="12062259">
            <a:off x="8368146" y="5029200"/>
            <a:ext cx="914400" cy="8035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6220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C1D730-D134-4A8E-A8C3-090FC4038C13}"/>
              </a:ext>
            </a:extLst>
          </p:cNvPr>
          <p:cNvSpPr>
            <a:spLocks noGrp="1"/>
          </p:cNvSpPr>
          <p:nvPr>
            <p:ph type="title"/>
          </p:nvPr>
        </p:nvSpPr>
        <p:spPr/>
        <p:txBody>
          <a:bodyPr/>
          <a:lstStyle/>
          <a:p>
            <a:r>
              <a:rPr lang="tr-TR" dirty="0"/>
              <a:t>Değişkenlik dağılım ölçüleri</a:t>
            </a:r>
            <a:endParaRPr lang="en-US" dirty="0"/>
          </a:p>
        </p:txBody>
      </p:sp>
      <p:graphicFrame>
        <p:nvGraphicFramePr>
          <p:cNvPr id="4" name="Tablo 4">
            <a:extLst>
              <a:ext uri="{FF2B5EF4-FFF2-40B4-BE49-F238E27FC236}">
                <a16:creationId xmlns:a16="http://schemas.microsoft.com/office/drawing/2014/main" id="{0FD145F8-9049-40DD-87AF-21995E8A8A17}"/>
              </a:ext>
            </a:extLst>
          </p:cNvPr>
          <p:cNvGraphicFramePr>
            <a:graphicFrameLocks noGrp="1"/>
          </p:cNvGraphicFramePr>
          <p:nvPr>
            <p:ph idx="1"/>
          </p:nvPr>
        </p:nvGraphicFramePr>
        <p:xfrm>
          <a:off x="838200" y="2854037"/>
          <a:ext cx="10515600" cy="3108960"/>
        </p:xfrm>
        <a:graphic>
          <a:graphicData uri="http://schemas.openxmlformats.org/drawingml/2006/table">
            <a:tbl>
              <a:tblPr firstRow="1" bandRow="1">
                <a:tableStyleId>{21E4AEA4-8DFA-4A89-87EB-49C32662AFE0}</a:tableStyleId>
              </a:tblPr>
              <a:tblGrid>
                <a:gridCol w="1932709">
                  <a:extLst>
                    <a:ext uri="{9D8B030D-6E8A-4147-A177-3AD203B41FA5}">
                      <a16:colId xmlns:a16="http://schemas.microsoft.com/office/drawing/2014/main" val="2598598758"/>
                    </a:ext>
                  </a:extLst>
                </a:gridCol>
                <a:gridCol w="8582891">
                  <a:extLst>
                    <a:ext uri="{9D8B030D-6E8A-4147-A177-3AD203B41FA5}">
                      <a16:colId xmlns:a16="http://schemas.microsoft.com/office/drawing/2014/main" val="3437815936"/>
                    </a:ext>
                  </a:extLst>
                </a:gridCol>
              </a:tblGrid>
              <a:tr h="370840">
                <a:tc>
                  <a:txBody>
                    <a:bodyPr/>
                    <a:lstStyle/>
                    <a:p>
                      <a:r>
                        <a:rPr lang="tr-TR" dirty="0"/>
                        <a:t>Değişkenlik dağılım türü</a:t>
                      </a:r>
                      <a:endParaRPr lang="en-US" dirty="0"/>
                    </a:p>
                  </a:txBody>
                  <a:tcPr/>
                </a:tc>
                <a:tc>
                  <a:txBody>
                    <a:bodyPr/>
                    <a:lstStyle/>
                    <a:p>
                      <a:r>
                        <a:rPr lang="tr-TR" dirty="0"/>
                        <a:t>Açıklama </a:t>
                      </a:r>
                      <a:endParaRPr lang="en-US" dirty="0"/>
                    </a:p>
                  </a:txBody>
                  <a:tcPr/>
                </a:tc>
                <a:extLst>
                  <a:ext uri="{0D108BD9-81ED-4DB2-BD59-A6C34878D82A}">
                    <a16:rowId xmlns:a16="http://schemas.microsoft.com/office/drawing/2014/main" val="2452795781"/>
                  </a:ext>
                </a:extLst>
              </a:tr>
              <a:tr h="370840">
                <a:tc>
                  <a:txBody>
                    <a:bodyPr/>
                    <a:lstStyle/>
                    <a:p>
                      <a:r>
                        <a:rPr lang="tr-TR" dirty="0"/>
                        <a:t>Standart sapma</a:t>
                      </a:r>
                      <a:endParaRPr lang="en-US" dirty="0"/>
                    </a:p>
                  </a:txBody>
                  <a:tcPr/>
                </a:tc>
                <a:tc>
                  <a:txBody>
                    <a:bodyPr/>
                    <a:lstStyle/>
                    <a:p>
                      <a:r>
                        <a:rPr lang="tr-TR" dirty="0"/>
                        <a:t>Veri değerlerinin yayılımının özetlenmesi için kullanılan değer, verilerin ortalamaya göre dağılımını gösterir. Eğer birçok veri ortalamaya yakın ise standart sapma değeri küçülür,  tersinde de büyür. Eğer tüm veri değeri aynı ise SS değeri sıfırdır. </a:t>
                      </a:r>
                      <a:endParaRPr lang="en-US" dirty="0"/>
                    </a:p>
                  </a:txBody>
                  <a:tcPr/>
                </a:tc>
                <a:extLst>
                  <a:ext uri="{0D108BD9-81ED-4DB2-BD59-A6C34878D82A}">
                    <a16:rowId xmlns:a16="http://schemas.microsoft.com/office/drawing/2014/main" val="969233735"/>
                  </a:ext>
                </a:extLst>
              </a:tr>
              <a:tr h="370840">
                <a:tc>
                  <a:txBody>
                    <a:bodyPr/>
                    <a:lstStyle/>
                    <a:p>
                      <a:r>
                        <a:rPr lang="tr-TR" dirty="0" err="1"/>
                        <a:t>Varyans</a:t>
                      </a:r>
                      <a:endParaRPr lang="en-US" dirty="0"/>
                    </a:p>
                  </a:txBody>
                  <a:tcPr/>
                </a:tc>
                <a:tc>
                  <a:txBody>
                    <a:bodyPr/>
                    <a:lstStyle/>
                    <a:p>
                      <a:r>
                        <a:rPr lang="tr-TR" dirty="0"/>
                        <a:t>Veri diziliminde, değerlerin ortalamadan uzaklıklarının karelerinin ortalamasıdır. </a:t>
                      </a:r>
                      <a:r>
                        <a:rPr lang="tr-TR" dirty="0" err="1"/>
                        <a:t>Varyans</a:t>
                      </a:r>
                      <a:r>
                        <a:rPr lang="tr-TR" dirty="0"/>
                        <a:t>, değerlerin aritmetik ortalama etrafında ne ölçekte veya ne derecede yayıldığını gösterir.   </a:t>
                      </a:r>
                      <a:r>
                        <a:rPr lang="tr-TR" dirty="0" err="1"/>
                        <a:t>Varyansın</a:t>
                      </a:r>
                      <a:r>
                        <a:rPr lang="tr-TR" dirty="0"/>
                        <a:t> karekökü standart sapmadır.  S ile gösterilir.</a:t>
                      </a:r>
                      <a:endParaRPr lang="en-US" dirty="0"/>
                    </a:p>
                  </a:txBody>
                  <a:tcPr/>
                </a:tc>
                <a:extLst>
                  <a:ext uri="{0D108BD9-81ED-4DB2-BD59-A6C34878D82A}">
                    <a16:rowId xmlns:a16="http://schemas.microsoft.com/office/drawing/2014/main" val="1210449646"/>
                  </a:ext>
                </a:extLst>
              </a:tr>
              <a:tr h="370840">
                <a:tc>
                  <a:txBody>
                    <a:bodyPr/>
                    <a:lstStyle/>
                    <a:p>
                      <a:r>
                        <a:rPr lang="tr-TR" dirty="0"/>
                        <a:t>Açıklık  (</a:t>
                      </a:r>
                      <a:r>
                        <a:rPr lang="tr-TR" dirty="0" err="1"/>
                        <a:t>Ranj</a:t>
                      </a:r>
                      <a:r>
                        <a:rPr lang="tr-TR" dirty="0"/>
                        <a:t>)</a:t>
                      </a:r>
                      <a:endParaRPr lang="en-US" dirty="0"/>
                    </a:p>
                  </a:txBody>
                  <a:tcPr/>
                </a:tc>
                <a:tc>
                  <a:txBody>
                    <a:bodyPr/>
                    <a:lstStyle/>
                    <a:p>
                      <a:r>
                        <a:rPr lang="tr-TR" dirty="0"/>
                        <a:t>Bir veri diziliminde en büyük değer ile en küçük değer arası farktır.  </a:t>
                      </a:r>
                      <a:r>
                        <a:rPr lang="tr-TR" dirty="0" err="1"/>
                        <a:t>Verii</a:t>
                      </a:r>
                      <a:r>
                        <a:rPr lang="tr-TR" dirty="0"/>
                        <a:t> dağılımı hakkında bilgi vermez. </a:t>
                      </a:r>
                      <a:endParaRPr lang="en-US" dirty="0"/>
                    </a:p>
                  </a:txBody>
                  <a:tcPr/>
                </a:tc>
                <a:extLst>
                  <a:ext uri="{0D108BD9-81ED-4DB2-BD59-A6C34878D82A}">
                    <a16:rowId xmlns:a16="http://schemas.microsoft.com/office/drawing/2014/main" val="749070542"/>
                  </a:ext>
                </a:extLst>
              </a:tr>
            </a:tbl>
          </a:graphicData>
        </a:graphic>
      </p:graphicFrame>
      <p:sp>
        <p:nvSpPr>
          <p:cNvPr id="6" name="Metin kutusu 5">
            <a:extLst>
              <a:ext uri="{FF2B5EF4-FFF2-40B4-BE49-F238E27FC236}">
                <a16:creationId xmlns:a16="http://schemas.microsoft.com/office/drawing/2014/main" id="{AF9B2437-808E-44F1-B444-418988590DE5}"/>
              </a:ext>
            </a:extLst>
          </p:cNvPr>
          <p:cNvSpPr txBox="1"/>
          <p:nvPr/>
        </p:nvSpPr>
        <p:spPr>
          <a:xfrm>
            <a:off x="1648691" y="1690688"/>
            <a:ext cx="9525000" cy="646331"/>
          </a:xfrm>
          <a:prstGeom prst="rect">
            <a:avLst/>
          </a:prstGeom>
          <a:noFill/>
        </p:spPr>
        <p:txBody>
          <a:bodyPr wrap="square" rtlCol="0">
            <a:spAutoFit/>
          </a:bodyPr>
          <a:lstStyle/>
          <a:p>
            <a:r>
              <a:rPr lang="tr-TR" dirty="0"/>
              <a:t>Merkezi eğilim ölçüleri, verinin dağılımı ya da değişkenliği hakkında kısıtlı bilgi verir.  Verilerin ne derece dağıldığı ve ortalamadan uzaklaştıklarını anlamak için değişkenlik dağılım ölçülerine bakılır. </a:t>
            </a:r>
            <a:endParaRPr lang="en-US" dirty="0"/>
          </a:p>
        </p:txBody>
      </p:sp>
    </p:spTree>
    <p:extLst>
      <p:ext uri="{BB962C8B-B14F-4D97-AF65-F5344CB8AC3E}">
        <p14:creationId xmlns:p14="http://schemas.microsoft.com/office/powerpoint/2010/main" val="1946263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7851891-93AD-4B7C-B167-588C1824A9BE}"/>
              </a:ext>
            </a:extLst>
          </p:cNvPr>
          <p:cNvPicPr>
            <a:picLocks noChangeAspect="1"/>
          </p:cNvPicPr>
          <p:nvPr/>
        </p:nvPicPr>
        <p:blipFill>
          <a:blip r:embed="rId2"/>
          <a:stretch>
            <a:fillRect/>
          </a:stretch>
        </p:blipFill>
        <p:spPr>
          <a:xfrm>
            <a:off x="0" y="1673"/>
            <a:ext cx="12192000" cy="6854653"/>
          </a:xfrm>
          <a:prstGeom prst="rect">
            <a:avLst/>
          </a:prstGeom>
        </p:spPr>
      </p:pic>
      <p:sp>
        <p:nvSpPr>
          <p:cNvPr id="5" name="Ok: Sağ 4">
            <a:extLst>
              <a:ext uri="{FF2B5EF4-FFF2-40B4-BE49-F238E27FC236}">
                <a16:creationId xmlns:a16="http://schemas.microsoft.com/office/drawing/2014/main" id="{2FF813F8-D975-4B8F-BF39-1BE2FF78A79E}"/>
              </a:ext>
            </a:extLst>
          </p:cNvPr>
          <p:cNvSpPr/>
          <p:nvPr/>
        </p:nvSpPr>
        <p:spPr>
          <a:xfrm>
            <a:off x="6802582" y="3796145"/>
            <a:ext cx="595745" cy="69272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594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E60060C-C001-46EE-A5C2-BAAEA92FD3F0}"/>
              </a:ext>
            </a:extLst>
          </p:cNvPr>
          <p:cNvSpPr>
            <a:spLocks noGrp="1"/>
          </p:cNvSpPr>
          <p:nvPr>
            <p:ph type="title"/>
          </p:nvPr>
        </p:nvSpPr>
        <p:spPr/>
        <p:txBody>
          <a:bodyPr/>
          <a:lstStyle/>
          <a:p>
            <a:r>
              <a:rPr lang="tr-TR" dirty="0"/>
              <a:t>Normal dağılım ve biçim ölçüleri</a:t>
            </a:r>
            <a:endParaRPr lang="en-US" dirty="0"/>
          </a:p>
        </p:txBody>
      </p:sp>
      <p:sp>
        <p:nvSpPr>
          <p:cNvPr id="3" name="İçerik Yer Tutucusu 2">
            <a:extLst>
              <a:ext uri="{FF2B5EF4-FFF2-40B4-BE49-F238E27FC236}">
                <a16:creationId xmlns:a16="http://schemas.microsoft.com/office/drawing/2014/main" id="{85A96D1B-8531-49BA-B637-0A967A3828A3}"/>
              </a:ext>
            </a:extLst>
          </p:cNvPr>
          <p:cNvSpPr>
            <a:spLocks noGrp="1"/>
          </p:cNvSpPr>
          <p:nvPr>
            <p:ph idx="1"/>
          </p:nvPr>
        </p:nvSpPr>
        <p:spPr/>
        <p:txBody>
          <a:bodyPr/>
          <a:lstStyle/>
          <a:p>
            <a:r>
              <a:rPr lang="tr-TR" dirty="0"/>
              <a:t>Gauss dağılımı olarak da bilinir.</a:t>
            </a:r>
          </a:p>
          <a:p>
            <a:r>
              <a:rPr lang="tr-TR" dirty="0"/>
              <a:t> Dört temel özelliği vardır:</a:t>
            </a:r>
          </a:p>
          <a:p>
            <a:r>
              <a:rPr lang="tr-TR" dirty="0"/>
              <a:t>1. eğri, dikey eksene göre simetriktir. Puanların yarısı sağda yarısı sol taraftadır.</a:t>
            </a:r>
          </a:p>
          <a:p>
            <a:r>
              <a:rPr lang="tr-TR" dirty="0"/>
              <a:t>2. puanlar merkez etrafında kümeleme gösterirler</a:t>
            </a:r>
          </a:p>
          <a:p>
            <a:r>
              <a:rPr lang="tr-TR" dirty="0"/>
              <a:t>3. İdeal normal dağılımda </a:t>
            </a:r>
            <a:r>
              <a:rPr lang="tr-TR" dirty="0" err="1"/>
              <a:t>mod</a:t>
            </a:r>
            <a:r>
              <a:rPr lang="tr-TR" dirty="0"/>
              <a:t>, ortanca ve ortalama birbirine eşittir.</a:t>
            </a:r>
          </a:p>
          <a:p>
            <a:r>
              <a:rPr lang="tr-TR" dirty="0"/>
              <a:t>4. Dağılımın her iki ucu giderek yatay eksene yaklaşır.</a:t>
            </a:r>
            <a:endParaRPr lang="en-US" dirty="0"/>
          </a:p>
        </p:txBody>
      </p:sp>
    </p:spTree>
    <p:extLst>
      <p:ext uri="{BB962C8B-B14F-4D97-AF65-F5344CB8AC3E}">
        <p14:creationId xmlns:p14="http://schemas.microsoft.com/office/powerpoint/2010/main" val="227328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09E78B-2A53-4D9F-9488-025A585B1768}"/>
              </a:ext>
            </a:extLst>
          </p:cNvPr>
          <p:cNvSpPr>
            <a:spLocks noGrp="1"/>
          </p:cNvSpPr>
          <p:nvPr>
            <p:ph type="title"/>
          </p:nvPr>
        </p:nvSpPr>
        <p:spPr/>
        <p:txBody>
          <a:bodyPr/>
          <a:lstStyle/>
          <a:p>
            <a:r>
              <a:rPr lang="tr-TR" dirty="0"/>
              <a:t>Normal dağılım eğrisi…</a:t>
            </a:r>
            <a:endParaRPr lang="en-US" dirty="0"/>
          </a:p>
        </p:txBody>
      </p:sp>
      <p:pic>
        <p:nvPicPr>
          <p:cNvPr id="7" name="İçerik Yer Tutucusu 6">
            <a:extLst>
              <a:ext uri="{FF2B5EF4-FFF2-40B4-BE49-F238E27FC236}">
                <a16:creationId xmlns:a16="http://schemas.microsoft.com/office/drawing/2014/main" id="{3370D03D-923F-45A0-A3E6-F5AD536A1D83}"/>
              </a:ext>
            </a:extLst>
          </p:cNvPr>
          <p:cNvPicPr>
            <a:picLocks noGrp="1" noChangeAspect="1"/>
          </p:cNvPicPr>
          <p:nvPr>
            <p:ph idx="1"/>
          </p:nvPr>
        </p:nvPicPr>
        <p:blipFill>
          <a:blip r:embed="rId2"/>
          <a:stretch>
            <a:fillRect/>
          </a:stretch>
        </p:blipFill>
        <p:spPr>
          <a:xfrm>
            <a:off x="405244" y="1456819"/>
            <a:ext cx="5427519" cy="3926728"/>
          </a:xfrm>
          <a:prstGeom prst="rect">
            <a:avLst/>
          </a:prstGeom>
        </p:spPr>
      </p:pic>
      <p:sp>
        <p:nvSpPr>
          <p:cNvPr id="8" name="Metin kutusu 7">
            <a:extLst>
              <a:ext uri="{FF2B5EF4-FFF2-40B4-BE49-F238E27FC236}">
                <a16:creationId xmlns:a16="http://schemas.microsoft.com/office/drawing/2014/main" id="{4377E02E-2F3D-41A6-B7C0-E50B60E365E6}"/>
              </a:ext>
            </a:extLst>
          </p:cNvPr>
          <p:cNvSpPr txBox="1"/>
          <p:nvPr/>
        </p:nvSpPr>
        <p:spPr>
          <a:xfrm>
            <a:off x="7661564" y="1856509"/>
            <a:ext cx="3228109" cy="1754326"/>
          </a:xfrm>
          <a:prstGeom prst="rect">
            <a:avLst/>
          </a:prstGeom>
          <a:noFill/>
        </p:spPr>
        <p:txBody>
          <a:bodyPr wrap="square" rtlCol="0">
            <a:spAutoFit/>
          </a:bodyPr>
          <a:lstStyle/>
          <a:p>
            <a:r>
              <a:rPr lang="tr-TR" dirty="0"/>
              <a:t>Normal dağılım bir olasılık dağılımı olduğuna göre, ortalaması ve SS bilinen bir ölçümün yüzde kaçı olasılıklı olarak normal dağılımdadır bilinebilir. </a:t>
            </a:r>
            <a:endParaRPr lang="en-US" dirty="0"/>
          </a:p>
        </p:txBody>
      </p:sp>
    </p:spTree>
    <p:extLst>
      <p:ext uri="{BB962C8B-B14F-4D97-AF65-F5344CB8AC3E}">
        <p14:creationId xmlns:p14="http://schemas.microsoft.com/office/powerpoint/2010/main" val="33350874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CDA4474-5C02-4015-A453-65254346E3A8}"/>
              </a:ext>
            </a:extLst>
          </p:cNvPr>
          <p:cNvSpPr>
            <a:spLocks noGrp="1"/>
          </p:cNvSpPr>
          <p:nvPr>
            <p:ph type="title"/>
          </p:nvPr>
        </p:nvSpPr>
        <p:spPr/>
        <p:txBody>
          <a:bodyPr/>
          <a:lstStyle/>
          <a:p>
            <a:r>
              <a:rPr lang="tr-TR" dirty="0"/>
              <a:t>Basıklık … Çarpıklık…</a:t>
            </a:r>
            <a:endParaRPr lang="en-US" dirty="0"/>
          </a:p>
        </p:txBody>
      </p:sp>
      <p:graphicFrame>
        <p:nvGraphicFramePr>
          <p:cNvPr id="4" name="Tablo 4">
            <a:extLst>
              <a:ext uri="{FF2B5EF4-FFF2-40B4-BE49-F238E27FC236}">
                <a16:creationId xmlns:a16="http://schemas.microsoft.com/office/drawing/2014/main" id="{024D6FE5-8A46-45FF-ADD0-B4519FED4BD9}"/>
              </a:ext>
            </a:extLst>
          </p:cNvPr>
          <p:cNvGraphicFramePr>
            <a:graphicFrameLocks noGrp="1"/>
          </p:cNvGraphicFramePr>
          <p:nvPr>
            <p:ph idx="1"/>
          </p:nvPr>
        </p:nvGraphicFramePr>
        <p:xfrm>
          <a:off x="838203" y="3058159"/>
          <a:ext cx="9857506" cy="2463030"/>
        </p:xfrm>
        <a:graphic>
          <a:graphicData uri="http://schemas.openxmlformats.org/drawingml/2006/table">
            <a:tbl>
              <a:tblPr firstRow="1" bandRow="1">
                <a:tableStyleId>{21E4AEA4-8DFA-4A89-87EB-49C32662AFE0}</a:tableStyleId>
              </a:tblPr>
              <a:tblGrid>
                <a:gridCol w="4928753">
                  <a:extLst>
                    <a:ext uri="{9D8B030D-6E8A-4147-A177-3AD203B41FA5}">
                      <a16:colId xmlns:a16="http://schemas.microsoft.com/office/drawing/2014/main" val="1212851759"/>
                    </a:ext>
                  </a:extLst>
                </a:gridCol>
                <a:gridCol w="4928753">
                  <a:extLst>
                    <a:ext uri="{9D8B030D-6E8A-4147-A177-3AD203B41FA5}">
                      <a16:colId xmlns:a16="http://schemas.microsoft.com/office/drawing/2014/main" val="3940520862"/>
                    </a:ext>
                  </a:extLst>
                </a:gridCol>
              </a:tblGrid>
              <a:tr h="499995">
                <a:tc>
                  <a:txBody>
                    <a:bodyPr/>
                    <a:lstStyle/>
                    <a:p>
                      <a:r>
                        <a:rPr lang="tr-TR" dirty="0"/>
                        <a:t>Basıklık</a:t>
                      </a:r>
                      <a:endParaRPr lang="en-US" dirty="0"/>
                    </a:p>
                  </a:txBody>
                  <a:tcPr/>
                </a:tc>
                <a:tc>
                  <a:txBody>
                    <a:bodyPr/>
                    <a:lstStyle/>
                    <a:p>
                      <a:r>
                        <a:rPr lang="tr-TR" dirty="0"/>
                        <a:t>Çarpıklık </a:t>
                      </a:r>
                      <a:endParaRPr lang="en-US" dirty="0"/>
                    </a:p>
                  </a:txBody>
                  <a:tcPr/>
                </a:tc>
                <a:extLst>
                  <a:ext uri="{0D108BD9-81ED-4DB2-BD59-A6C34878D82A}">
                    <a16:rowId xmlns:a16="http://schemas.microsoft.com/office/drawing/2014/main" val="564385294"/>
                  </a:ext>
                </a:extLst>
              </a:tr>
              <a:tr h="499995">
                <a:tc>
                  <a:txBody>
                    <a:bodyPr/>
                    <a:lstStyle/>
                    <a:p>
                      <a:r>
                        <a:rPr lang="tr-TR" dirty="0"/>
                        <a:t>Değişkene ait gözlemlenen değerlerin dağılımının grafik gösteriminden tanımlanarak ortaya çıkarılan kavramdır.  normal dağılım için  basıklık sıfırdır, pozitif değer alıyor ise dağılım gittikçe sivrileşir.  Tersi durumda basıklık belirginleşir. </a:t>
                      </a:r>
                      <a:endParaRPr lang="en-US" dirty="0"/>
                    </a:p>
                  </a:txBody>
                  <a:tcPr/>
                </a:tc>
                <a:tc>
                  <a:txBody>
                    <a:bodyPr/>
                    <a:lstStyle/>
                    <a:p>
                      <a:r>
                        <a:rPr lang="tr-TR" dirty="0"/>
                        <a:t>Değişkene ait gözlemlenen değerlerin ortalama etrafında daha çok sağa mı yoksa sola mı çarpık olduğunu gösterir. Normal dağılımda gözlemlenen değerlere ait olan negatif ve pozitif sapmalar eşitlik gösterir. </a:t>
                      </a:r>
                      <a:endParaRPr lang="en-US" dirty="0"/>
                    </a:p>
                  </a:txBody>
                  <a:tcPr/>
                </a:tc>
                <a:extLst>
                  <a:ext uri="{0D108BD9-81ED-4DB2-BD59-A6C34878D82A}">
                    <a16:rowId xmlns:a16="http://schemas.microsoft.com/office/drawing/2014/main" val="2190465712"/>
                  </a:ext>
                </a:extLst>
              </a:tr>
              <a:tr h="499995">
                <a:tc gridSpan="2">
                  <a:txBody>
                    <a:bodyPr/>
                    <a:lstStyle/>
                    <a:p>
                      <a:r>
                        <a:rPr lang="tr-TR" dirty="0"/>
                        <a:t> Basıklık ve çarpıklık değerleri +1;-1 aralığında ise normal dağıldığı kabul edilir. </a:t>
                      </a:r>
                      <a:endParaRPr lang="en-US" dirty="0"/>
                    </a:p>
                  </a:txBody>
                  <a:tcPr/>
                </a:tc>
                <a:tc hMerge="1">
                  <a:txBody>
                    <a:bodyPr/>
                    <a:lstStyle/>
                    <a:p>
                      <a:endParaRPr lang="en-US" dirty="0"/>
                    </a:p>
                  </a:txBody>
                  <a:tcPr/>
                </a:tc>
                <a:extLst>
                  <a:ext uri="{0D108BD9-81ED-4DB2-BD59-A6C34878D82A}">
                    <a16:rowId xmlns:a16="http://schemas.microsoft.com/office/drawing/2014/main" val="3003134139"/>
                  </a:ext>
                </a:extLst>
              </a:tr>
            </a:tbl>
          </a:graphicData>
        </a:graphic>
      </p:graphicFrame>
    </p:spTree>
    <p:extLst>
      <p:ext uri="{BB962C8B-B14F-4D97-AF65-F5344CB8AC3E}">
        <p14:creationId xmlns:p14="http://schemas.microsoft.com/office/powerpoint/2010/main" val="2041988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CDECBF4-C67F-4825-AD7D-73ED7806F953}"/>
              </a:ext>
            </a:extLst>
          </p:cNvPr>
          <p:cNvSpPr>
            <a:spLocks noGrp="1"/>
          </p:cNvSpPr>
          <p:nvPr>
            <p:ph type="title"/>
          </p:nvPr>
        </p:nvSpPr>
        <p:spPr/>
        <p:txBody>
          <a:bodyPr/>
          <a:lstStyle/>
          <a:p>
            <a:endParaRPr lang="en-US"/>
          </a:p>
        </p:txBody>
      </p:sp>
      <p:pic>
        <p:nvPicPr>
          <p:cNvPr id="4" name="İçerik Yer Tutucusu 3">
            <a:extLst>
              <a:ext uri="{FF2B5EF4-FFF2-40B4-BE49-F238E27FC236}">
                <a16:creationId xmlns:a16="http://schemas.microsoft.com/office/drawing/2014/main" id="{C3FD05A1-0D61-4615-8EC2-126A3184EFF4}"/>
              </a:ext>
            </a:extLst>
          </p:cNvPr>
          <p:cNvPicPr>
            <a:picLocks noGrp="1" noChangeAspect="1"/>
          </p:cNvPicPr>
          <p:nvPr>
            <p:ph idx="1"/>
          </p:nvPr>
        </p:nvPicPr>
        <p:blipFill>
          <a:blip r:embed="rId2"/>
          <a:stretch>
            <a:fillRect/>
          </a:stretch>
        </p:blipFill>
        <p:spPr>
          <a:xfrm>
            <a:off x="2226255" y="1825625"/>
            <a:ext cx="7739489" cy="4351338"/>
          </a:xfrm>
          <a:prstGeom prst="rect">
            <a:avLst/>
          </a:prstGeom>
        </p:spPr>
      </p:pic>
      <p:sp>
        <p:nvSpPr>
          <p:cNvPr id="5" name="Ok: Aşağı 4">
            <a:extLst>
              <a:ext uri="{FF2B5EF4-FFF2-40B4-BE49-F238E27FC236}">
                <a16:creationId xmlns:a16="http://schemas.microsoft.com/office/drawing/2014/main" id="{B014CAA5-F079-478D-9100-9870BCDE415E}"/>
              </a:ext>
            </a:extLst>
          </p:cNvPr>
          <p:cNvSpPr/>
          <p:nvPr/>
        </p:nvSpPr>
        <p:spPr>
          <a:xfrm>
            <a:off x="8391091" y="3480809"/>
            <a:ext cx="817418" cy="6234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6467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4EF2D99-38DA-4FF5-B970-33D34D43D583}"/>
              </a:ext>
            </a:extLst>
          </p:cNvPr>
          <p:cNvSpPr>
            <a:spLocks noGrp="1"/>
          </p:cNvSpPr>
          <p:nvPr>
            <p:ph type="title"/>
          </p:nvPr>
        </p:nvSpPr>
        <p:spPr/>
        <p:txBody>
          <a:bodyPr/>
          <a:lstStyle/>
          <a:p>
            <a:r>
              <a:rPr lang="tr-TR" dirty="0"/>
              <a:t>Sonuçlar…..</a:t>
            </a:r>
            <a:endParaRPr lang="en-US" dirty="0"/>
          </a:p>
        </p:txBody>
      </p:sp>
      <p:pic>
        <p:nvPicPr>
          <p:cNvPr id="4" name="İçerik Yer Tutucusu 3">
            <a:extLst>
              <a:ext uri="{FF2B5EF4-FFF2-40B4-BE49-F238E27FC236}">
                <a16:creationId xmlns:a16="http://schemas.microsoft.com/office/drawing/2014/main" id="{28E21C16-365A-464F-BE7C-567A774A9193}"/>
              </a:ext>
            </a:extLst>
          </p:cNvPr>
          <p:cNvPicPr>
            <a:picLocks noGrp="1" noChangeAspect="1"/>
          </p:cNvPicPr>
          <p:nvPr>
            <p:ph idx="1"/>
          </p:nvPr>
        </p:nvPicPr>
        <p:blipFill>
          <a:blip r:embed="rId2"/>
          <a:stretch>
            <a:fillRect/>
          </a:stretch>
        </p:blipFill>
        <p:spPr>
          <a:xfrm>
            <a:off x="2226255" y="1825625"/>
            <a:ext cx="7739489" cy="4351338"/>
          </a:xfrm>
          <a:prstGeom prst="rect">
            <a:avLst/>
          </a:prstGeom>
        </p:spPr>
      </p:pic>
      <p:sp>
        <p:nvSpPr>
          <p:cNvPr id="5" name="Sağ Ayraç 4">
            <a:extLst>
              <a:ext uri="{FF2B5EF4-FFF2-40B4-BE49-F238E27FC236}">
                <a16:creationId xmlns:a16="http://schemas.microsoft.com/office/drawing/2014/main" id="{22A7C032-3D3E-4812-A44D-49D790305006}"/>
              </a:ext>
            </a:extLst>
          </p:cNvPr>
          <p:cNvSpPr/>
          <p:nvPr/>
        </p:nvSpPr>
        <p:spPr>
          <a:xfrm>
            <a:off x="6400800" y="3429000"/>
            <a:ext cx="748145" cy="1946564"/>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764244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31EED5-D5AF-4D0D-B4C7-E7FDAEB100EE}"/>
              </a:ext>
            </a:extLst>
          </p:cNvPr>
          <p:cNvSpPr>
            <a:spLocks noGrp="1"/>
          </p:cNvSpPr>
          <p:nvPr>
            <p:ph type="title"/>
          </p:nvPr>
        </p:nvSpPr>
        <p:spPr/>
        <p:txBody>
          <a:bodyPr/>
          <a:lstStyle/>
          <a:p>
            <a:endParaRPr lang="en-US"/>
          </a:p>
        </p:txBody>
      </p:sp>
      <p:sp>
        <p:nvSpPr>
          <p:cNvPr id="3" name="İçerik Yer Tutucusu 2">
            <a:extLst>
              <a:ext uri="{FF2B5EF4-FFF2-40B4-BE49-F238E27FC236}">
                <a16:creationId xmlns:a16="http://schemas.microsoft.com/office/drawing/2014/main" id="{76C7E0EF-8D48-43E7-9DD6-237ABDC186F3}"/>
              </a:ext>
            </a:extLst>
          </p:cNvPr>
          <p:cNvSpPr>
            <a:spLocks noGrp="1"/>
          </p:cNvSpPr>
          <p:nvPr>
            <p:ph idx="1"/>
          </p:nvPr>
        </p:nvSpPr>
        <p:spPr/>
        <p:txBody>
          <a:bodyPr/>
          <a:lstStyle/>
          <a:p>
            <a:endParaRPr lang="en-US"/>
          </a:p>
        </p:txBody>
      </p:sp>
      <p:pic>
        <p:nvPicPr>
          <p:cNvPr id="4" name="Resim 3">
            <a:extLst>
              <a:ext uri="{FF2B5EF4-FFF2-40B4-BE49-F238E27FC236}">
                <a16:creationId xmlns:a16="http://schemas.microsoft.com/office/drawing/2014/main" id="{ECBC1924-4353-472E-B356-B7300A72B7F1}"/>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9260195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B15FA87-A068-49F8-B129-0F0D779D570F}"/>
              </a:ext>
            </a:extLst>
          </p:cNvPr>
          <p:cNvSpPr>
            <a:spLocks noGrp="1"/>
          </p:cNvSpPr>
          <p:nvPr>
            <p:ph type="title"/>
          </p:nvPr>
        </p:nvSpPr>
        <p:spPr/>
        <p:txBody>
          <a:bodyPr/>
          <a:lstStyle/>
          <a:p>
            <a:r>
              <a:rPr lang="tr-TR" dirty="0"/>
              <a:t>Uygulama  2- Tanımlayıcı istatistikleri  yapınız.</a:t>
            </a:r>
            <a:endParaRPr lang="en-US" dirty="0"/>
          </a:p>
        </p:txBody>
      </p:sp>
      <p:sp>
        <p:nvSpPr>
          <p:cNvPr id="4" name="İçerik Yer Tutucusu 3">
            <a:extLst>
              <a:ext uri="{FF2B5EF4-FFF2-40B4-BE49-F238E27FC236}">
                <a16:creationId xmlns:a16="http://schemas.microsoft.com/office/drawing/2014/main" id="{FA7882CB-280F-4863-B6E5-F0A07F1FC435}"/>
              </a:ext>
            </a:extLst>
          </p:cNvPr>
          <p:cNvSpPr>
            <a:spLocks noGrp="1"/>
          </p:cNvSpPr>
          <p:nvPr>
            <p:ph idx="1"/>
          </p:nvPr>
        </p:nvSpPr>
        <p:spPr>
          <a:xfrm>
            <a:off x="838200" y="1825625"/>
            <a:ext cx="10515600" cy="1797287"/>
          </a:xfrm>
          <a:prstGeom prst="rect">
            <a:avLst/>
          </a:prstGeom>
        </p:spPr>
        <p:txBody>
          <a:bodyPr wrap="square">
            <a:spAutoFit/>
          </a:bodyPr>
          <a:lstStyle/>
          <a:p>
            <a:pPr algn="ctr">
              <a:lnSpc>
                <a:spcPct val="114000"/>
              </a:lnSpc>
            </a:pPr>
            <a:r>
              <a:rPr lang="tr-TR" sz="3200" b="1" dirty="0">
                <a:solidFill>
                  <a:srgbClr val="1F08C8"/>
                </a:solidFill>
                <a:latin typeface="Comic Sans MS" pitchFamily="66" charset="0"/>
              </a:rPr>
              <a:t>Tanımlayıcı İstatistikleri Hesaplayanız</a:t>
            </a:r>
            <a:br>
              <a:rPr lang="tr-TR" sz="3200" b="1" dirty="0">
                <a:solidFill>
                  <a:srgbClr val="1F08C8"/>
                </a:solidFill>
                <a:latin typeface="Comic Sans MS" pitchFamily="66" charset="0"/>
              </a:rPr>
            </a:br>
            <a:r>
              <a:rPr lang="tr-TR" sz="2800" b="1" dirty="0">
                <a:solidFill>
                  <a:srgbClr val="1F08C8"/>
                </a:solidFill>
                <a:latin typeface="Comic Sans MS" pitchFamily="66" charset="0"/>
              </a:rPr>
              <a:t>(Alfabetik sıra ve küçükten büyüye göre)</a:t>
            </a:r>
          </a:p>
          <a:p>
            <a:pPr algn="ctr">
              <a:lnSpc>
                <a:spcPct val="114000"/>
              </a:lnSpc>
            </a:pPr>
            <a:r>
              <a:rPr lang="tr-TR" b="1" dirty="0">
                <a:solidFill>
                  <a:srgbClr val="1F08C8"/>
                </a:solidFill>
                <a:latin typeface="Comic Sans MS" pitchFamily="66" charset="0"/>
              </a:rPr>
              <a:t> Veri seti: egt03.sav</a:t>
            </a:r>
            <a:endParaRPr lang="tr-TR" sz="3200" b="1" dirty="0">
              <a:solidFill>
                <a:srgbClr val="1F08C8"/>
              </a:solidFill>
              <a:latin typeface="Comic Sans MS" pitchFamily="66" charset="0"/>
            </a:endParaRPr>
          </a:p>
        </p:txBody>
      </p:sp>
    </p:spTree>
    <p:extLst>
      <p:ext uri="{BB962C8B-B14F-4D97-AF65-F5344CB8AC3E}">
        <p14:creationId xmlns:p14="http://schemas.microsoft.com/office/powerpoint/2010/main" val="45828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D20B04-82BE-4ACD-A751-D150B3D74F78}"/>
              </a:ext>
            </a:extLst>
          </p:cNvPr>
          <p:cNvSpPr>
            <a:spLocks noGrp="1"/>
          </p:cNvSpPr>
          <p:nvPr>
            <p:ph type="title"/>
          </p:nvPr>
        </p:nvSpPr>
        <p:spPr/>
        <p:txBody>
          <a:bodyPr/>
          <a:lstStyle/>
          <a:p>
            <a:r>
              <a:rPr lang="tr-TR" dirty="0"/>
              <a:t>SPSS ile tanımlayıcı istatistikler</a:t>
            </a:r>
            <a:endParaRPr lang="en-US" dirty="0"/>
          </a:p>
        </p:txBody>
      </p:sp>
      <p:pic>
        <p:nvPicPr>
          <p:cNvPr id="6" name="İçerik Yer Tutucusu 5" descr="Çubuk grafik">
            <a:extLst>
              <a:ext uri="{FF2B5EF4-FFF2-40B4-BE49-F238E27FC236}">
                <a16:creationId xmlns:a16="http://schemas.microsoft.com/office/drawing/2014/main" id="{696674AE-956A-4DE9-936C-FAEDCF87CA9A}"/>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80173" y="2418521"/>
            <a:ext cx="2020957" cy="2020957"/>
          </a:xfrm>
        </p:spPr>
      </p:pic>
      <p:sp>
        <p:nvSpPr>
          <p:cNvPr id="4" name="Oval 3">
            <a:extLst>
              <a:ext uri="{FF2B5EF4-FFF2-40B4-BE49-F238E27FC236}">
                <a16:creationId xmlns:a16="http://schemas.microsoft.com/office/drawing/2014/main" id="{FDBF52FC-A97B-4179-AC85-CFFD0E517CF9}"/>
              </a:ext>
            </a:extLst>
          </p:cNvPr>
          <p:cNvSpPr/>
          <p:nvPr/>
        </p:nvSpPr>
        <p:spPr>
          <a:xfrm>
            <a:off x="825353" y="1853494"/>
            <a:ext cx="5184576" cy="2232248"/>
          </a:xfrm>
          <a:prstGeom prst="ellipse">
            <a:avLst/>
          </a:prstGeom>
          <a:solidFill>
            <a:srgbClr val="4F81BD">
              <a:lumMod val="20000"/>
              <a:lumOff val="80000"/>
            </a:srgbClr>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000" b="1" i="0" u="none" strike="noStrike" kern="0" cap="none" spc="0" normalizeH="0" baseline="0" noProof="0" dirty="0">
                <a:ln>
                  <a:noFill/>
                </a:ln>
                <a:solidFill>
                  <a:prstClr val="black"/>
                </a:solidFill>
                <a:effectLst/>
                <a:uLnTx/>
                <a:uFillTx/>
                <a:latin typeface="Comic Sans MS" panose="030F0702030302020204" pitchFamily="66" charset="0"/>
                <a:ea typeface="+mn-ea"/>
                <a:cs typeface="+mn-cs"/>
              </a:rPr>
              <a:t>Bir makalenin/tezin yöntem kısmı nasıl yazılır?</a:t>
            </a:r>
          </a:p>
        </p:txBody>
      </p:sp>
      <p:pic>
        <p:nvPicPr>
          <p:cNvPr id="7" name="Resim 6">
            <a:extLst>
              <a:ext uri="{FF2B5EF4-FFF2-40B4-BE49-F238E27FC236}">
                <a16:creationId xmlns:a16="http://schemas.microsoft.com/office/drawing/2014/main" id="{C2FC925C-492C-44F6-A0B8-D73C2574016E}"/>
              </a:ext>
            </a:extLst>
          </p:cNvPr>
          <p:cNvPicPr>
            <a:picLocks noChangeAspect="1"/>
          </p:cNvPicPr>
          <p:nvPr/>
        </p:nvPicPr>
        <p:blipFill>
          <a:blip r:embed="rId4"/>
          <a:stretch>
            <a:fillRect/>
          </a:stretch>
        </p:blipFill>
        <p:spPr>
          <a:xfrm>
            <a:off x="6009929" y="4602284"/>
            <a:ext cx="5066215" cy="2255716"/>
          </a:xfrm>
          <a:prstGeom prst="rect">
            <a:avLst/>
          </a:prstGeom>
        </p:spPr>
      </p:pic>
    </p:spTree>
    <p:extLst>
      <p:ext uri="{BB962C8B-B14F-4D97-AF65-F5344CB8AC3E}">
        <p14:creationId xmlns:p14="http://schemas.microsoft.com/office/powerpoint/2010/main" val="23807512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6BA889-2554-4E6C-8F71-CCBA46097BE1}"/>
              </a:ext>
            </a:extLst>
          </p:cNvPr>
          <p:cNvSpPr>
            <a:spLocks noGrp="1"/>
          </p:cNvSpPr>
          <p:nvPr>
            <p:ph type="title"/>
          </p:nvPr>
        </p:nvSpPr>
        <p:spPr/>
        <p:txBody>
          <a:bodyPr/>
          <a:lstStyle/>
          <a:p>
            <a:endParaRPr lang="en-US"/>
          </a:p>
        </p:txBody>
      </p:sp>
      <p:pic>
        <p:nvPicPr>
          <p:cNvPr id="4" name="İçerik Yer Tutucusu 3">
            <a:extLst>
              <a:ext uri="{FF2B5EF4-FFF2-40B4-BE49-F238E27FC236}">
                <a16:creationId xmlns:a16="http://schemas.microsoft.com/office/drawing/2014/main" id="{8307E16B-5828-4FC0-8FAF-7C8964765B41}"/>
              </a:ext>
            </a:extLst>
          </p:cNvPr>
          <p:cNvPicPr>
            <a:picLocks noGrp="1" noChangeAspect="1"/>
          </p:cNvPicPr>
          <p:nvPr>
            <p:ph idx="1"/>
          </p:nvPr>
        </p:nvPicPr>
        <p:blipFill>
          <a:blip r:embed="rId2"/>
          <a:stretch>
            <a:fillRect/>
          </a:stretch>
        </p:blipFill>
        <p:spPr>
          <a:xfrm>
            <a:off x="2337091" y="1690688"/>
            <a:ext cx="7739489" cy="4351338"/>
          </a:xfrm>
          <a:prstGeom prst="rect">
            <a:avLst/>
          </a:prstGeom>
        </p:spPr>
      </p:pic>
    </p:spTree>
    <p:extLst>
      <p:ext uri="{BB962C8B-B14F-4D97-AF65-F5344CB8AC3E}">
        <p14:creationId xmlns:p14="http://schemas.microsoft.com/office/powerpoint/2010/main" val="3360553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EF965A-498A-4083-8C54-5ADA3C5C1589}"/>
              </a:ext>
            </a:extLst>
          </p:cNvPr>
          <p:cNvSpPr>
            <a:spLocks noGrp="1"/>
          </p:cNvSpPr>
          <p:nvPr>
            <p:ph type="title"/>
          </p:nvPr>
        </p:nvSpPr>
        <p:spPr/>
        <p:txBody>
          <a:bodyPr/>
          <a:lstStyle/>
          <a:p>
            <a:endParaRPr lang="en-US"/>
          </a:p>
        </p:txBody>
      </p:sp>
      <p:pic>
        <p:nvPicPr>
          <p:cNvPr id="4" name="İçerik Yer Tutucusu 3">
            <a:extLst>
              <a:ext uri="{FF2B5EF4-FFF2-40B4-BE49-F238E27FC236}">
                <a16:creationId xmlns:a16="http://schemas.microsoft.com/office/drawing/2014/main" id="{12B10A27-CCF5-4006-92CB-4FD5176124B4}"/>
              </a:ext>
            </a:extLst>
          </p:cNvPr>
          <p:cNvPicPr>
            <a:picLocks noGrp="1" noChangeAspect="1"/>
          </p:cNvPicPr>
          <p:nvPr>
            <p:ph idx="1"/>
          </p:nvPr>
        </p:nvPicPr>
        <p:blipFill>
          <a:blip r:embed="rId2"/>
          <a:stretch>
            <a:fillRect/>
          </a:stretch>
        </p:blipFill>
        <p:spPr>
          <a:xfrm>
            <a:off x="2461782" y="1853334"/>
            <a:ext cx="7739489" cy="4351338"/>
          </a:xfrm>
          <a:prstGeom prst="rect">
            <a:avLst/>
          </a:prstGeom>
        </p:spPr>
      </p:pic>
    </p:spTree>
    <p:extLst>
      <p:ext uri="{BB962C8B-B14F-4D97-AF65-F5344CB8AC3E}">
        <p14:creationId xmlns:p14="http://schemas.microsoft.com/office/powerpoint/2010/main" val="2718199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A264312-BE5B-4B26-A665-4ABAEFD58C08}"/>
              </a:ext>
            </a:extLst>
          </p:cNvPr>
          <p:cNvSpPr>
            <a:spLocks noGrp="1"/>
          </p:cNvSpPr>
          <p:nvPr>
            <p:ph type="title"/>
          </p:nvPr>
        </p:nvSpPr>
        <p:spPr/>
        <p:txBody>
          <a:bodyPr/>
          <a:lstStyle/>
          <a:p>
            <a:r>
              <a:rPr lang="tr-TR" dirty="0"/>
              <a:t>İstatistiksel analizlerin sınıflandırılması</a:t>
            </a:r>
            <a:endParaRPr lang="en-US" dirty="0"/>
          </a:p>
        </p:txBody>
      </p:sp>
      <p:graphicFrame>
        <p:nvGraphicFramePr>
          <p:cNvPr id="4" name="İçerik Yer Tutucusu 3">
            <a:extLst>
              <a:ext uri="{FF2B5EF4-FFF2-40B4-BE49-F238E27FC236}">
                <a16:creationId xmlns:a16="http://schemas.microsoft.com/office/drawing/2014/main" id="{4DF2A69A-1AC1-43BB-8ECF-72207308E5DD}"/>
              </a:ext>
            </a:extLst>
          </p:cNvPr>
          <p:cNvGraphicFramePr>
            <a:graphicFrameLocks noGrp="1"/>
          </p:cNvGraphicFramePr>
          <p:nvPr>
            <p:ph idx="1"/>
            <p:extLst>
              <p:ext uri="{D42A27DB-BD31-4B8C-83A1-F6EECF244321}">
                <p14:modId xmlns:p14="http://schemas.microsoft.com/office/powerpoint/2010/main" val="132973729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40279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4">
            <a:extLst>
              <a:ext uri="{FF2B5EF4-FFF2-40B4-BE49-F238E27FC236}">
                <a16:creationId xmlns:a16="http://schemas.microsoft.com/office/drawing/2014/main" id="{15E7C3AF-09F2-4246-BB8F-58447854EC0D}"/>
              </a:ext>
            </a:extLst>
          </p:cNvPr>
          <p:cNvGraphicFramePr>
            <a:graphicFrameLocks noGrp="1"/>
          </p:cNvGraphicFramePr>
          <p:nvPr>
            <p:ph idx="1"/>
          </p:nvPr>
        </p:nvGraphicFramePr>
        <p:xfrm>
          <a:off x="838200" y="1437698"/>
          <a:ext cx="10515600" cy="4399280"/>
        </p:xfrm>
        <a:graphic>
          <a:graphicData uri="http://schemas.openxmlformats.org/drawingml/2006/table">
            <a:tbl>
              <a:tblPr firstRow="1" bandRow="1">
                <a:tableStyleId>{5C22544A-7EE6-4342-B048-85BDC9FD1C3A}</a:tableStyleId>
              </a:tblPr>
              <a:tblGrid>
                <a:gridCol w="1932709">
                  <a:extLst>
                    <a:ext uri="{9D8B030D-6E8A-4147-A177-3AD203B41FA5}">
                      <a16:colId xmlns:a16="http://schemas.microsoft.com/office/drawing/2014/main" val="3206416708"/>
                    </a:ext>
                  </a:extLst>
                </a:gridCol>
                <a:gridCol w="8582891">
                  <a:extLst>
                    <a:ext uri="{9D8B030D-6E8A-4147-A177-3AD203B41FA5}">
                      <a16:colId xmlns:a16="http://schemas.microsoft.com/office/drawing/2014/main" val="1811191321"/>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1163665523"/>
                  </a:ext>
                </a:extLst>
              </a:tr>
              <a:tr h="370840">
                <a:tc>
                  <a:txBody>
                    <a:bodyPr/>
                    <a:lstStyle/>
                    <a:p>
                      <a:r>
                        <a:rPr lang="en-US" dirty="0" err="1"/>
                        <a:t>Betimleyici</a:t>
                      </a:r>
                      <a:r>
                        <a:rPr lang="en-US" dirty="0"/>
                        <a:t> </a:t>
                      </a:r>
                      <a:r>
                        <a:rPr lang="en-US" dirty="0" err="1"/>
                        <a:t>Analiz</a:t>
                      </a:r>
                      <a:endParaRPr lang="en-US" dirty="0"/>
                    </a:p>
                  </a:txBody>
                  <a:tcPr/>
                </a:tc>
                <a:tc>
                  <a:txBody>
                    <a:bodyPr/>
                    <a:lstStyle/>
                    <a:p>
                      <a:r>
                        <a:rPr lang="en-US" dirty="0" err="1"/>
                        <a:t>İstatistiksel</a:t>
                      </a:r>
                      <a:r>
                        <a:rPr lang="en-US" dirty="0"/>
                        <a:t> </a:t>
                      </a:r>
                      <a:r>
                        <a:rPr lang="en-US" dirty="0" err="1"/>
                        <a:t>ve</a:t>
                      </a:r>
                      <a:r>
                        <a:rPr lang="en-US" dirty="0"/>
                        <a:t> </a:t>
                      </a:r>
                      <a:r>
                        <a:rPr lang="en-US" dirty="0" err="1"/>
                        <a:t>matematiksel</a:t>
                      </a:r>
                      <a:r>
                        <a:rPr lang="en-US" dirty="0"/>
                        <a:t> </a:t>
                      </a:r>
                      <a:r>
                        <a:rPr lang="en-US" dirty="0" err="1"/>
                        <a:t>işlemlere</a:t>
                      </a:r>
                      <a:r>
                        <a:rPr lang="en-US" dirty="0"/>
                        <a:t> </a:t>
                      </a:r>
                      <a:r>
                        <a:rPr lang="en-US" dirty="0" err="1"/>
                        <a:t>başlamadan</a:t>
                      </a:r>
                      <a:r>
                        <a:rPr lang="en-US" dirty="0"/>
                        <a:t> </a:t>
                      </a:r>
                      <a:r>
                        <a:rPr lang="en-US" dirty="0" err="1"/>
                        <a:t>önce</a:t>
                      </a:r>
                      <a:r>
                        <a:rPr lang="en-US" dirty="0"/>
                        <a:t>, </a:t>
                      </a:r>
                      <a:r>
                        <a:rPr lang="en-US" dirty="0" err="1"/>
                        <a:t>araştırma</a:t>
                      </a:r>
                      <a:r>
                        <a:rPr lang="en-US" dirty="0"/>
                        <a:t> </a:t>
                      </a:r>
                      <a:r>
                        <a:rPr lang="en-US" dirty="0" err="1"/>
                        <a:t>kapsamında</a:t>
                      </a:r>
                      <a:r>
                        <a:rPr lang="en-US" dirty="0"/>
                        <a:t> </a:t>
                      </a:r>
                      <a:r>
                        <a:rPr lang="en-US" dirty="0" err="1"/>
                        <a:t>yer</a:t>
                      </a:r>
                      <a:r>
                        <a:rPr lang="en-US" dirty="0"/>
                        <a:t> </a:t>
                      </a:r>
                      <a:r>
                        <a:rPr lang="en-US" dirty="0" err="1"/>
                        <a:t>alan</a:t>
                      </a:r>
                      <a:r>
                        <a:rPr lang="en-US" dirty="0"/>
                        <a:t> </a:t>
                      </a:r>
                      <a:r>
                        <a:rPr lang="en-US" dirty="0" err="1"/>
                        <a:t>değişkenlere</a:t>
                      </a:r>
                      <a:r>
                        <a:rPr lang="en-US" dirty="0"/>
                        <a:t> </a:t>
                      </a:r>
                      <a:r>
                        <a:rPr lang="en-US" dirty="0" err="1"/>
                        <a:t>ait</a:t>
                      </a:r>
                      <a:r>
                        <a:rPr lang="en-US" dirty="0"/>
                        <a:t> </a:t>
                      </a:r>
                      <a:r>
                        <a:rPr lang="en-US" dirty="0" err="1"/>
                        <a:t>verinin</a:t>
                      </a:r>
                      <a:r>
                        <a:rPr lang="en-US" dirty="0"/>
                        <a:t> </a:t>
                      </a:r>
                      <a:r>
                        <a:rPr lang="en-US" dirty="0" err="1"/>
                        <a:t>derlenmesi</a:t>
                      </a:r>
                      <a:r>
                        <a:rPr lang="en-US" dirty="0"/>
                        <a:t>, </a:t>
                      </a:r>
                      <a:r>
                        <a:rPr lang="en-US" dirty="0" err="1"/>
                        <a:t>toplanması</a:t>
                      </a:r>
                      <a:r>
                        <a:rPr lang="en-US" dirty="0"/>
                        <a:t> </a:t>
                      </a:r>
                      <a:r>
                        <a:rPr lang="en-US" dirty="0" err="1"/>
                        <a:t>ve</a:t>
                      </a:r>
                      <a:r>
                        <a:rPr lang="en-US" dirty="0"/>
                        <a:t> </a:t>
                      </a:r>
                      <a:r>
                        <a:rPr lang="en-US" dirty="0" err="1"/>
                        <a:t>özetlenmesi</a:t>
                      </a:r>
                      <a:r>
                        <a:rPr lang="en-US" dirty="0"/>
                        <a:t> </a:t>
                      </a:r>
                      <a:r>
                        <a:rPr lang="en-US" dirty="0" err="1"/>
                        <a:t>ile</a:t>
                      </a:r>
                      <a:r>
                        <a:rPr lang="en-US" dirty="0"/>
                        <a:t> </a:t>
                      </a:r>
                      <a:r>
                        <a:rPr lang="en-US" dirty="0" err="1"/>
                        <a:t>ilgili</a:t>
                      </a:r>
                      <a:r>
                        <a:rPr lang="en-US" dirty="0"/>
                        <a:t> </a:t>
                      </a:r>
                      <a:r>
                        <a:rPr lang="en-US" dirty="0" err="1"/>
                        <a:t>işlemlerdir</a:t>
                      </a:r>
                      <a:r>
                        <a:rPr lang="en-US" dirty="0"/>
                        <a:t>. </a:t>
                      </a:r>
                      <a:r>
                        <a:rPr lang="en-US" dirty="0" err="1"/>
                        <a:t>Betimsel</a:t>
                      </a:r>
                      <a:r>
                        <a:rPr lang="en-US" dirty="0"/>
                        <a:t> </a:t>
                      </a:r>
                      <a:r>
                        <a:rPr lang="en-US" dirty="0" err="1"/>
                        <a:t>analizde</a:t>
                      </a:r>
                      <a:r>
                        <a:rPr lang="en-US" dirty="0"/>
                        <a:t> </a:t>
                      </a:r>
                      <a:r>
                        <a:rPr lang="en-US" dirty="0" err="1"/>
                        <a:t>temel</a:t>
                      </a:r>
                      <a:r>
                        <a:rPr lang="en-US" dirty="0"/>
                        <a:t> </a:t>
                      </a:r>
                      <a:r>
                        <a:rPr lang="en-US" dirty="0" err="1"/>
                        <a:t>amaç</a:t>
                      </a:r>
                      <a:r>
                        <a:rPr lang="en-US" dirty="0"/>
                        <a:t>, </a:t>
                      </a:r>
                      <a:r>
                        <a:rPr lang="en-US" dirty="0" err="1"/>
                        <a:t>bir</a:t>
                      </a:r>
                      <a:r>
                        <a:rPr lang="en-US" dirty="0"/>
                        <a:t> </a:t>
                      </a:r>
                      <a:r>
                        <a:rPr lang="en-US" dirty="0" err="1"/>
                        <a:t>değişkene</a:t>
                      </a:r>
                      <a:r>
                        <a:rPr lang="en-US" dirty="0"/>
                        <a:t> </a:t>
                      </a:r>
                      <a:r>
                        <a:rPr lang="en-US" dirty="0" err="1"/>
                        <a:t>ait</a:t>
                      </a:r>
                      <a:r>
                        <a:rPr lang="en-US" dirty="0"/>
                        <a:t> </a:t>
                      </a:r>
                      <a:r>
                        <a:rPr lang="en-US" dirty="0" err="1"/>
                        <a:t>veri</a:t>
                      </a:r>
                      <a:r>
                        <a:rPr lang="en-US" dirty="0"/>
                        <a:t> </a:t>
                      </a:r>
                      <a:r>
                        <a:rPr lang="en-US" dirty="0" err="1"/>
                        <a:t>setinin</a:t>
                      </a:r>
                      <a:r>
                        <a:rPr lang="en-US" dirty="0"/>
                        <a:t> </a:t>
                      </a:r>
                      <a:r>
                        <a:rPr lang="en-US" dirty="0" err="1"/>
                        <a:t>kantitatif</a:t>
                      </a:r>
                      <a:r>
                        <a:rPr lang="en-US" dirty="0"/>
                        <a:t> </a:t>
                      </a:r>
                      <a:r>
                        <a:rPr lang="en-US" dirty="0" err="1"/>
                        <a:t>veya</a:t>
                      </a:r>
                      <a:r>
                        <a:rPr lang="en-US" dirty="0"/>
                        <a:t> </a:t>
                      </a:r>
                      <a:r>
                        <a:rPr lang="en-US" dirty="0" err="1"/>
                        <a:t>grafik</a:t>
                      </a:r>
                      <a:r>
                        <a:rPr lang="en-US" dirty="0"/>
                        <a:t> </a:t>
                      </a:r>
                      <a:r>
                        <a:rPr lang="en-US" dirty="0" err="1"/>
                        <a:t>şeklinde</a:t>
                      </a:r>
                      <a:r>
                        <a:rPr lang="en-US" dirty="0"/>
                        <a:t> </a:t>
                      </a:r>
                      <a:r>
                        <a:rPr lang="en-US" dirty="0" err="1"/>
                        <a:t>ifade</a:t>
                      </a:r>
                      <a:r>
                        <a:rPr lang="en-US" dirty="0"/>
                        <a:t> </a:t>
                      </a:r>
                      <a:r>
                        <a:rPr lang="en-US" dirty="0" err="1"/>
                        <a:t>edip</a:t>
                      </a:r>
                      <a:r>
                        <a:rPr lang="en-US" dirty="0"/>
                        <a:t> </a:t>
                      </a:r>
                      <a:r>
                        <a:rPr lang="en-US" dirty="0" err="1"/>
                        <a:t>özetlemektir</a:t>
                      </a:r>
                      <a:endParaRPr lang="en-US" dirty="0"/>
                    </a:p>
                  </a:txBody>
                  <a:tcPr/>
                </a:tc>
                <a:extLst>
                  <a:ext uri="{0D108BD9-81ED-4DB2-BD59-A6C34878D82A}">
                    <a16:rowId xmlns:a16="http://schemas.microsoft.com/office/drawing/2014/main" val="2427653129"/>
                  </a:ext>
                </a:extLst>
              </a:tr>
              <a:tr h="370840">
                <a:tc>
                  <a:txBody>
                    <a:bodyPr/>
                    <a:lstStyle/>
                    <a:p>
                      <a:r>
                        <a:rPr lang="en-US" dirty="0" err="1"/>
                        <a:t>Sonuç</a:t>
                      </a:r>
                      <a:r>
                        <a:rPr lang="en-US" dirty="0"/>
                        <a:t> </a:t>
                      </a:r>
                      <a:r>
                        <a:rPr lang="en-US" dirty="0" err="1"/>
                        <a:t>Çıkarıcı</a:t>
                      </a:r>
                      <a:r>
                        <a:rPr lang="en-US" dirty="0"/>
                        <a:t> </a:t>
                      </a:r>
                      <a:r>
                        <a:rPr lang="en-US" dirty="0" err="1"/>
                        <a:t>Analiz</a:t>
                      </a:r>
                      <a:endParaRPr lang="en-US" dirty="0"/>
                    </a:p>
                  </a:txBody>
                  <a:tcPr/>
                </a:tc>
                <a:tc>
                  <a:txBody>
                    <a:bodyPr/>
                    <a:lstStyle/>
                    <a:p>
                      <a:r>
                        <a:rPr lang="en-US" dirty="0" err="1"/>
                        <a:t>Genel</a:t>
                      </a:r>
                      <a:r>
                        <a:rPr lang="en-US" dirty="0"/>
                        <a:t> </a:t>
                      </a:r>
                      <a:r>
                        <a:rPr lang="en-US" dirty="0" err="1"/>
                        <a:t>olarak</a:t>
                      </a:r>
                      <a:r>
                        <a:rPr lang="en-US" dirty="0"/>
                        <a:t>, </a:t>
                      </a:r>
                      <a:r>
                        <a:rPr lang="en-US" dirty="0" err="1"/>
                        <a:t>sonuç</a:t>
                      </a:r>
                      <a:r>
                        <a:rPr lang="en-US" dirty="0"/>
                        <a:t> </a:t>
                      </a:r>
                      <a:r>
                        <a:rPr lang="en-US" dirty="0" err="1"/>
                        <a:t>çıkarıcı</a:t>
                      </a:r>
                      <a:r>
                        <a:rPr lang="en-US" dirty="0"/>
                        <a:t> </a:t>
                      </a:r>
                      <a:r>
                        <a:rPr lang="en-US" dirty="0" err="1"/>
                        <a:t>analiz</a:t>
                      </a:r>
                      <a:r>
                        <a:rPr lang="en-US" dirty="0"/>
                        <a:t>, ana </a:t>
                      </a:r>
                      <a:r>
                        <a:rPr lang="en-US" dirty="0" err="1"/>
                        <a:t>kütleyi</a:t>
                      </a:r>
                      <a:r>
                        <a:rPr lang="en-US" dirty="0"/>
                        <a:t> </a:t>
                      </a:r>
                      <a:r>
                        <a:rPr lang="en-US" dirty="0" err="1"/>
                        <a:t>temsil</a:t>
                      </a:r>
                      <a:r>
                        <a:rPr lang="en-US" dirty="0"/>
                        <a:t> </a:t>
                      </a:r>
                      <a:r>
                        <a:rPr lang="en-US" dirty="0" err="1"/>
                        <a:t>eden</a:t>
                      </a:r>
                      <a:r>
                        <a:rPr lang="en-US" dirty="0"/>
                        <a:t> </a:t>
                      </a:r>
                      <a:r>
                        <a:rPr lang="en-US" dirty="0" err="1"/>
                        <a:t>örneklemden</a:t>
                      </a:r>
                      <a:r>
                        <a:rPr lang="en-US" dirty="0"/>
                        <a:t> </a:t>
                      </a:r>
                      <a:r>
                        <a:rPr lang="en-US" dirty="0" err="1"/>
                        <a:t>elde</a:t>
                      </a:r>
                      <a:r>
                        <a:rPr lang="en-US" dirty="0"/>
                        <a:t> </a:t>
                      </a:r>
                      <a:r>
                        <a:rPr lang="en-US" dirty="0" err="1"/>
                        <a:t>edilen</a:t>
                      </a:r>
                      <a:r>
                        <a:rPr lang="en-US" dirty="0"/>
                        <a:t> </a:t>
                      </a:r>
                      <a:r>
                        <a:rPr lang="en-US" dirty="0" err="1"/>
                        <a:t>sonuçlara</a:t>
                      </a:r>
                      <a:r>
                        <a:rPr lang="en-US" dirty="0"/>
                        <a:t> </a:t>
                      </a:r>
                      <a:r>
                        <a:rPr lang="en-US" dirty="0" err="1"/>
                        <a:t>dayanarak</a:t>
                      </a:r>
                      <a:r>
                        <a:rPr lang="en-US" dirty="0"/>
                        <a:t> </a:t>
                      </a:r>
                      <a:r>
                        <a:rPr lang="en-US" dirty="0" err="1"/>
                        <a:t>genellemeler</a:t>
                      </a:r>
                      <a:r>
                        <a:rPr lang="en-US" dirty="0"/>
                        <a:t> </a:t>
                      </a:r>
                      <a:r>
                        <a:rPr lang="en-US" dirty="0" err="1"/>
                        <a:t>yapmayı</a:t>
                      </a:r>
                      <a:r>
                        <a:rPr lang="en-US" dirty="0"/>
                        <a:t> </a:t>
                      </a:r>
                      <a:r>
                        <a:rPr lang="en-US" dirty="0" err="1"/>
                        <a:t>amaçlamaktadır</a:t>
                      </a:r>
                      <a:endParaRPr lang="en-US" dirty="0"/>
                    </a:p>
                  </a:txBody>
                  <a:tcPr/>
                </a:tc>
                <a:extLst>
                  <a:ext uri="{0D108BD9-81ED-4DB2-BD59-A6C34878D82A}">
                    <a16:rowId xmlns:a16="http://schemas.microsoft.com/office/drawing/2014/main" val="3600796726"/>
                  </a:ext>
                </a:extLst>
              </a:tr>
              <a:tr h="370840">
                <a:tc>
                  <a:txBody>
                    <a:bodyPr/>
                    <a:lstStyle/>
                    <a:p>
                      <a:r>
                        <a:rPr lang="en-US" dirty="0" err="1"/>
                        <a:t>İlişkisel</a:t>
                      </a:r>
                      <a:r>
                        <a:rPr lang="en-US" dirty="0"/>
                        <a:t> </a:t>
                      </a:r>
                      <a:r>
                        <a:rPr lang="en-US" dirty="0" err="1"/>
                        <a:t>analiz</a:t>
                      </a:r>
                      <a:r>
                        <a:rPr lang="en-US" dirty="0"/>
                        <a:t>:</a:t>
                      </a:r>
                      <a:r>
                        <a:rPr lang="tr-TR" dirty="0"/>
                        <a:t>. </a:t>
                      </a:r>
                      <a:endParaRPr lang="en-US" dirty="0"/>
                    </a:p>
                  </a:txBody>
                  <a:tcPr/>
                </a:tc>
                <a:tc>
                  <a:txBody>
                    <a:bodyPr/>
                    <a:lstStyle/>
                    <a:p>
                      <a:r>
                        <a:rPr lang="en-US" dirty="0" err="1"/>
                        <a:t>İstatistiksel</a:t>
                      </a:r>
                      <a:r>
                        <a:rPr lang="en-US" dirty="0"/>
                        <a:t> </a:t>
                      </a:r>
                      <a:r>
                        <a:rPr lang="en-US" dirty="0" err="1"/>
                        <a:t>anlamda</a:t>
                      </a:r>
                      <a:r>
                        <a:rPr lang="en-US" dirty="0"/>
                        <a:t> </a:t>
                      </a:r>
                      <a:r>
                        <a:rPr lang="en-US" dirty="0" err="1"/>
                        <a:t>bir</a:t>
                      </a:r>
                      <a:r>
                        <a:rPr lang="en-US" dirty="0"/>
                        <a:t> </a:t>
                      </a:r>
                      <a:r>
                        <a:rPr lang="en-US" dirty="0" err="1"/>
                        <a:t>ilişki</a:t>
                      </a:r>
                      <a:r>
                        <a:rPr lang="en-US" dirty="0"/>
                        <a:t>, </a:t>
                      </a:r>
                      <a:r>
                        <a:rPr lang="en-US" dirty="0" err="1"/>
                        <a:t>ölçülmüş</a:t>
                      </a:r>
                      <a:r>
                        <a:rPr lang="en-US" dirty="0"/>
                        <a:t> </a:t>
                      </a:r>
                      <a:r>
                        <a:rPr lang="en-US" dirty="0" err="1"/>
                        <a:t>iki</a:t>
                      </a:r>
                      <a:r>
                        <a:rPr lang="en-US" dirty="0"/>
                        <a:t> </a:t>
                      </a:r>
                      <a:r>
                        <a:rPr lang="en-US" dirty="0" err="1"/>
                        <a:t>değişken</a:t>
                      </a:r>
                      <a:r>
                        <a:rPr lang="en-US" dirty="0"/>
                        <a:t> </a:t>
                      </a:r>
                      <a:r>
                        <a:rPr lang="en-US" dirty="0" err="1"/>
                        <a:t>arasında</a:t>
                      </a:r>
                      <a:r>
                        <a:rPr lang="en-US" dirty="0"/>
                        <a:t> </a:t>
                      </a:r>
                      <a:r>
                        <a:rPr lang="en-US" dirty="0" err="1"/>
                        <a:t>karşılıklı</a:t>
                      </a:r>
                      <a:r>
                        <a:rPr lang="en-US" dirty="0"/>
                        <a:t> </a:t>
                      </a:r>
                      <a:r>
                        <a:rPr lang="en-US" dirty="0" err="1"/>
                        <a:t>bağlılığı</a:t>
                      </a:r>
                      <a:r>
                        <a:rPr lang="en-US" dirty="0"/>
                        <a:t> </a:t>
                      </a:r>
                      <a:r>
                        <a:rPr lang="en-US" dirty="0" err="1"/>
                        <a:t>ifade</a:t>
                      </a:r>
                      <a:r>
                        <a:rPr lang="en-US" dirty="0"/>
                        <a:t> </a:t>
                      </a:r>
                      <a:r>
                        <a:rPr lang="en-US" dirty="0" err="1"/>
                        <a:t>eder</a:t>
                      </a:r>
                      <a:endParaRPr lang="en-US" dirty="0"/>
                    </a:p>
                  </a:txBody>
                  <a:tcPr/>
                </a:tc>
                <a:extLst>
                  <a:ext uri="{0D108BD9-81ED-4DB2-BD59-A6C34878D82A}">
                    <a16:rowId xmlns:a16="http://schemas.microsoft.com/office/drawing/2014/main" val="2211966793"/>
                  </a:ext>
                </a:extLst>
              </a:tr>
              <a:tr h="370840">
                <a:tc>
                  <a:txBody>
                    <a:bodyPr/>
                    <a:lstStyle/>
                    <a:p>
                      <a:r>
                        <a:rPr lang="en-US" dirty="0" err="1"/>
                        <a:t>Yordayıcı</a:t>
                      </a:r>
                      <a:r>
                        <a:rPr lang="en-US" dirty="0"/>
                        <a:t> </a:t>
                      </a:r>
                      <a:r>
                        <a:rPr lang="en-US" dirty="0" err="1"/>
                        <a:t>Analiz</a:t>
                      </a:r>
                      <a:r>
                        <a:rPr lang="en-US" dirty="0"/>
                        <a:t>:</a:t>
                      </a:r>
                    </a:p>
                  </a:txBody>
                  <a:tcPr/>
                </a:tc>
                <a:tc>
                  <a:txBody>
                    <a:bodyPr/>
                    <a:lstStyle/>
                    <a:p>
                      <a:r>
                        <a:rPr lang="en-US" dirty="0" err="1"/>
                        <a:t>Yordayıcı</a:t>
                      </a:r>
                      <a:r>
                        <a:rPr lang="en-US" dirty="0"/>
                        <a:t> </a:t>
                      </a:r>
                      <a:r>
                        <a:rPr lang="en-US" dirty="0" err="1"/>
                        <a:t>analiz</a:t>
                      </a:r>
                      <a:r>
                        <a:rPr lang="en-US" dirty="0"/>
                        <a:t> </a:t>
                      </a:r>
                      <a:r>
                        <a:rPr lang="en-US" dirty="0" err="1"/>
                        <a:t>veya</a:t>
                      </a:r>
                      <a:r>
                        <a:rPr lang="en-US" dirty="0"/>
                        <a:t> </a:t>
                      </a:r>
                      <a:r>
                        <a:rPr lang="en-US" dirty="0" err="1"/>
                        <a:t>tahmin</a:t>
                      </a:r>
                      <a:r>
                        <a:rPr lang="en-US" dirty="0"/>
                        <a:t> </a:t>
                      </a:r>
                      <a:r>
                        <a:rPr lang="en-US" dirty="0" err="1"/>
                        <a:t>edici</a:t>
                      </a:r>
                      <a:r>
                        <a:rPr lang="en-US" dirty="0"/>
                        <a:t> </a:t>
                      </a:r>
                      <a:r>
                        <a:rPr lang="en-US" dirty="0" err="1"/>
                        <a:t>analiz</a:t>
                      </a:r>
                      <a:r>
                        <a:rPr lang="en-US" dirty="0"/>
                        <a:t>, var </a:t>
                      </a:r>
                      <a:r>
                        <a:rPr lang="en-US" dirty="0" err="1"/>
                        <a:t>olan</a:t>
                      </a:r>
                      <a:r>
                        <a:rPr lang="en-US" dirty="0"/>
                        <a:t> </a:t>
                      </a:r>
                      <a:r>
                        <a:rPr lang="en-US" dirty="0" err="1"/>
                        <a:t>veriden</a:t>
                      </a:r>
                      <a:r>
                        <a:rPr lang="en-US" dirty="0"/>
                        <a:t> </a:t>
                      </a:r>
                      <a:r>
                        <a:rPr lang="en-US" dirty="0" err="1"/>
                        <a:t>bilgi</a:t>
                      </a:r>
                      <a:r>
                        <a:rPr lang="en-US" dirty="0"/>
                        <a:t> </a:t>
                      </a:r>
                      <a:r>
                        <a:rPr lang="en-US" dirty="0" err="1"/>
                        <a:t>üretmeyi</a:t>
                      </a:r>
                      <a:r>
                        <a:rPr lang="en-US" dirty="0"/>
                        <a:t> </a:t>
                      </a:r>
                      <a:r>
                        <a:rPr lang="en-US" dirty="0" err="1"/>
                        <a:t>ve</a:t>
                      </a:r>
                      <a:r>
                        <a:rPr lang="en-US" dirty="0"/>
                        <a:t> </a:t>
                      </a:r>
                      <a:r>
                        <a:rPr lang="en-US" dirty="0" err="1"/>
                        <a:t>bu</a:t>
                      </a:r>
                      <a:r>
                        <a:rPr lang="en-US" dirty="0"/>
                        <a:t> </a:t>
                      </a:r>
                      <a:r>
                        <a:rPr lang="en-US" dirty="0" err="1"/>
                        <a:t>bilgiyi</a:t>
                      </a:r>
                      <a:r>
                        <a:rPr lang="en-US" dirty="0"/>
                        <a:t> </a:t>
                      </a:r>
                      <a:r>
                        <a:rPr lang="en-US" dirty="0" err="1"/>
                        <a:t>kullanarak</a:t>
                      </a:r>
                      <a:r>
                        <a:rPr lang="en-US" dirty="0"/>
                        <a:t> </a:t>
                      </a:r>
                      <a:r>
                        <a:rPr lang="en-US" dirty="0" err="1"/>
                        <a:t>değişkenlerin</a:t>
                      </a:r>
                      <a:r>
                        <a:rPr lang="en-US" dirty="0"/>
                        <a:t> </a:t>
                      </a:r>
                      <a:r>
                        <a:rPr lang="en-US" dirty="0" err="1"/>
                        <a:t>gelecekteki</a:t>
                      </a:r>
                      <a:r>
                        <a:rPr lang="en-US" dirty="0"/>
                        <a:t> </a:t>
                      </a:r>
                      <a:r>
                        <a:rPr lang="en-US" dirty="0" err="1"/>
                        <a:t>olası</a:t>
                      </a:r>
                      <a:r>
                        <a:rPr lang="en-US" dirty="0"/>
                        <a:t> </a:t>
                      </a:r>
                      <a:r>
                        <a:rPr lang="en-US" dirty="0" err="1"/>
                        <a:t>eğilimlerini</a:t>
                      </a:r>
                      <a:r>
                        <a:rPr lang="en-US" dirty="0"/>
                        <a:t> </a:t>
                      </a:r>
                      <a:r>
                        <a:rPr lang="en-US" dirty="0" err="1"/>
                        <a:t>ve</a:t>
                      </a:r>
                      <a:r>
                        <a:rPr lang="en-US" dirty="0"/>
                        <a:t> </a:t>
                      </a:r>
                      <a:r>
                        <a:rPr lang="en-US" dirty="0" err="1"/>
                        <a:t>davranış</a:t>
                      </a:r>
                      <a:r>
                        <a:rPr lang="en-US" dirty="0"/>
                        <a:t> </a:t>
                      </a:r>
                      <a:r>
                        <a:rPr lang="en-US" dirty="0" err="1"/>
                        <a:t>örüntülerini</a:t>
                      </a:r>
                      <a:r>
                        <a:rPr lang="en-US" dirty="0"/>
                        <a:t> </a:t>
                      </a:r>
                      <a:r>
                        <a:rPr lang="en-US" dirty="0" err="1"/>
                        <a:t>tahmin</a:t>
                      </a:r>
                      <a:r>
                        <a:rPr lang="en-US" dirty="0"/>
                        <a:t> </a:t>
                      </a:r>
                      <a:r>
                        <a:rPr lang="en-US" dirty="0" err="1"/>
                        <a:t>etmeyi</a:t>
                      </a:r>
                      <a:r>
                        <a:rPr lang="en-US" dirty="0"/>
                        <a:t> </a:t>
                      </a:r>
                      <a:r>
                        <a:rPr lang="en-US" dirty="0" err="1"/>
                        <a:t>kapsamaktadır</a:t>
                      </a:r>
                      <a:r>
                        <a:rPr lang="en-US" dirty="0"/>
                        <a:t>. </a:t>
                      </a:r>
                    </a:p>
                  </a:txBody>
                  <a:tcPr/>
                </a:tc>
                <a:extLst>
                  <a:ext uri="{0D108BD9-81ED-4DB2-BD59-A6C34878D82A}">
                    <a16:rowId xmlns:a16="http://schemas.microsoft.com/office/drawing/2014/main" val="3308226473"/>
                  </a:ext>
                </a:extLst>
              </a:tr>
              <a:tr h="370840">
                <a:tc>
                  <a:txBody>
                    <a:bodyPr/>
                    <a:lstStyle/>
                    <a:p>
                      <a:r>
                        <a:rPr lang="en-US" dirty="0"/>
                        <a:t>Fark </a:t>
                      </a:r>
                      <a:r>
                        <a:rPr lang="en-US" dirty="0" err="1"/>
                        <a:t>Analizi</a:t>
                      </a:r>
                      <a:r>
                        <a:rPr lang="en-US" dirty="0"/>
                        <a:t>: </a:t>
                      </a:r>
                    </a:p>
                  </a:txBody>
                  <a:tcPr/>
                </a:tc>
                <a:tc>
                  <a:txBody>
                    <a:bodyPr/>
                    <a:lstStyle/>
                    <a:p>
                      <a:r>
                        <a:rPr lang="en-US" dirty="0" err="1"/>
                        <a:t>Sosyal</a:t>
                      </a:r>
                      <a:r>
                        <a:rPr lang="en-US" dirty="0"/>
                        <a:t> </a:t>
                      </a:r>
                      <a:r>
                        <a:rPr lang="en-US" dirty="0" err="1"/>
                        <a:t>bilimlerde</a:t>
                      </a:r>
                      <a:r>
                        <a:rPr lang="en-US" dirty="0"/>
                        <a:t> </a:t>
                      </a:r>
                      <a:r>
                        <a:rPr lang="en-US" dirty="0" err="1"/>
                        <a:t>en</a:t>
                      </a:r>
                      <a:r>
                        <a:rPr lang="en-US" dirty="0"/>
                        <a:t> </a:t>
                      </a:r>
                      <a:r>
                        <a:rPr lang="en-US" dirty="0" err="1"/>
                        <a:t>yaygın</a:t>
                      </a:r>
                      <a:r>
                        <a:rPr lang="en-US" dirty="0"/>
                        <a:t> </a:t>
                      </a:r>
                      <a:r>
                        <a:rPr lang="en-US" dirty="0" err="1"/>
                        <a:t>kullanılan</a:t>
                      </a:r>
                      <a:r>
                        <a:rPr lang="en-US" dirty="0"/>
                        <a:t> </a:t>
                      </a:r>
                      <a:r>
                        <a:rPr lang="en-US" dirty="0" err="1"/>
                        <a:t>analizlerden</a:t>
                      </a:r>
                      <a:r>
                        <a:rPr lang="en-US" dirty="0"/>
                        <a:t> </a:t>
                      </a:r>
                      <a:r>
                        <a:rPr lang="en-US" dirty="0" err="1"/>
                        <a:t>biri</a:t>
                      </a:r>
                      <a:r>
                        <a:rPr lang="en-US" dirty="0"/>
                        <a:t> </a:t>
                      </a:r>
                      <a:r>
                        <a:rPr lang="en-US" dirty="0" err="1"/>
                        <a:t>olan</a:t>
                      </a:r>
                      <a:r>
                        <a:rPr lang="en-US" dirty="0"/>
                        <a:t> fark </a:t>
                      </a:r>
                      <a:r>
                        <a:rPr lang="en-US" dirty="0" err="1"/>
                        <a:t>analizinde</a:t>
                      </a:r>
                      <a:r>
                        <a:rPr lang="en-US" dirty="0"/>
                        <a:t>, </a:t>
                      </a:r>
                      <a:r>
                        <a:rPr lang="en-US" dirty="0" err="1"/>
                        <a:t>bir</a:t>
                      </a:r>
                      <a:r>
                        <a:rPr lang="en-US" dirty="0"/>
                        <a:t> </a:t>
                      </a:r>
                      <a:r>
                        <a:rPr lang="en-US" dirty="0" err="1"/>
                        <a:t>veya</a:t>
                      </a:r>
                      <a:r>
                        <a:rPr lang="en-US" dirty="0"/>
                        <a:t> </a:t>
                      </a:r>
                      <a:r>
                        <a:rPr lang="en-US" dirty="0" err="1"/>
                        <a:t>birden</a:t>
                      </a:r>
                      <a:r>
                        <a:rPr lang="en-US" dirty="0"/>
                        <a:t> </a:t>
                      </a:r>
                      <a:r>
                        <a:rPr lang="en-US" dirty="0" err="1"/>
                        <a:t>fazla</a:t>
                      </a:r>
                      <a:r>
                        <a:rPr lang="en-US" dirty="0"/>
                        <a:t> </a:t>
                      </a:r>
                      <a:r>
                        <a:rPr lang="en-US" dirty="0" err="1"/>
                        <a:t>değişkene</a:t>
                      </a:r>
                      <a:r>
                        <a:rPr lang="en-US" dirty="0"/>
                        <a:t> </a:t>
                      </a:r>
                      <a:r>
                        <a:rPr lang="en-US" dirty="0" err="1"/>
                        <a:t>ilişkin</a:t>
                      </a:r>
                      <a:r>
                        <a:rPr lang="en-US" dirty="0"/>
                        <a:t> </a:t>
                      </a:r>
                      <a:r>
                        <a:rPr lang="en-US" dirty="0" err="1"/>
                        <a:t>ortalamaların</a:t>
                      </a:r>
                      <a:r>
                        <a:rPr lang="en-US" dirty="0"/>
                        <a:t> </a:t>
                      </a:r>
                      <a:r>
                        <a:rPr lang="en-US" dirty="0" err="1"/>
                        <a:t>iki</a:t>
                      </a:r>
                      <a:r>
                        <a:rPr lang="en-US" dirty="0"/>
                        <a:t> </a:t>
                      </a:r>
                      <a:r>
                        <a:rPr lang="en-US" dirty="0" err="1"/>
                        <a:t>veya</a:t>
                      </a:r>
                      <a:r>
                        <a:rPr lang="en-US" dirty="0"/>
                        <a:t> </a:t>
                      </a:r>
                      <a:r>
                        <a:rPr lang="en-US" dirty="0" err="1"/>
                        <a:t>daha</a:t>
                      </a:r>
                      <a:r>
                        <a:rPr lang="en-US" dirty="0"/>
                        <a:t> </a:t>
                      </a:r>
                      <a:r>
                        <a:rPr lang="en-US" dirty="0" err="1"/>
                        <a:t>fazla</a:t>
                      </a:r>
                      <a:r>
                        <a:rPr lang="en-US" dirty="0"/>
                        <a:t> </a:t>
                      </a:r>
                      <a:r>
                        <a:rPr lang="en-US" dirty="0" err="1"/>
                        <a:t>grup</a:t>
                      </a:r>
                      <a:r>
                        <a:rPr lang="en-US" dirty="0"/>
                        <a:t> </a:t>
                      </a:r>
                      <a:r>
                        <a:rPr lang="en-US" dirty="0" err="1"/>
                        <a:t>arasında</a:t>
                      </a:r>
                      <a:r>
                        <a:rPr lang="en-US" dirty="0"/>
                        <a:t> </a:t>
                      </a:r>
                      <a:r>
                        <a:rPr lang="en-US" dirty="0" err="1"/>
                        <a:t>anlamlı</a:t>
                      </a:r>
                      <a:r>
                        <a:rPr lang="en-US" dirty="0"/>
                        <a:t> </a:t>
                      </a:r>
                      <a:r>
                        <a:rPr lang="en-US" dirty="0" err="1"/>
                        <a:t>bir</a:t>
                      </a:r>
                      <a:r>
                        <a:rPr lang="en-US" dirty="0"/>
                        <a:t> fark </a:t>
                      </a:r>
                      <a:r>
                        <a:rPr lang="en-US" dirty="0" err="1"/>
                        <a:t>olup</a:t>
                      </a:r>
                      <a:r>
                        <a:rPr lang="en-US" dirty="0"/>
                        <a:t> </a:t>
                      </a:r>
                      <a:r>
                        <a:rPr lang="en-US" dirty="0" err="1"/>
                        <a:t>olmadığı</a:t>
                      </a:r>
                      <a:r>
                        <a:rPr lang="en-US" dirty="0"/>
                        <a:t> </a:t>
                      </a:r>
                      <a:r>
                        <a:rPr lang="en-US" dirty="0" err="1"/>
                        <a:t>araştırılmaktadı</a:t>
                      </a:r>
                      <a:endParaRPr lang="en-US" dirty="0"/>
                    </a:p>
                  </a:txBody>
                  <a:tcPr/>
                </a:tc>
                <a:extLst>
                  <a:ext uri="{0D108BD9-81ED-4DB2-BD59-A6C34878D82A}">
                    <a16:rowId xmlns:a16="http://schemas.microsoft.com/office/drawing/2014/main" val="2186498313"/>
                  </a:ext>
                </a:extLst>
              </a:tr>
            </a:tbl>
          </a:graphicData>
        </a:graphic>
      </p:graphicFrame>
    </p:spTree>
    <p:extLst>
      <p:ext uri="{BB962C8B-B14F-4D97-AF65-F5344CB8AC3E}">
        <p14:creationId xmlns:p14="http://schemas.microsoft.com/office/powerpoint/2010/main" val="539989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9ED84D-E4B4-47DF-B690-E105944B0CCA}"/>
              </a:ext>
            </a:extLst>
          </p:cNvPr>
          <p:cNvSpPr>
            <a:spLocks noGrp="1"/>
          </p:cNvSpPr>
          <p:nvPr>
            <p:ph type="title"/>
          </p:nvPr>
        </p:nvSpPr>
        <p:spPr/>
        <p:txBody>
          <a:bodyPr/>
          <a:lstStyle/>
          <a:p>
            <a:r>
              <a:rPr lang="tr-TR" dirty="0"/>
              <a:t>İstatistiki yöntemlerin araştırma sorunsalına göre sınıflandırılması</a:t>
            </a:r>
            <a:endParaRPr lang="en-US" dirty="0"/>
          </a:p>
        </p:txBody>
      </p:sp>
      <p:pic>
        <p:nvPicPr>
          <p:cNvPr id="4" name="İçerik Yer Tutucusu 3">
            <a:extLst>
              <a:ext uri="{FF2B5EF4-FFF2-40B4-BE49-F238E27FC236}">
                <a16:creationId xmlns:a16="http://schemas.microsoft.com/office/drawing/2014/main" id="{51384C81-38D1-47C8-B973-5ADDF14C2743}"/>
              </a:ext>
            </a:extLst>
          </p:cNvPr>
          <p:cNvPicPr>
            <a:picLocks noGrp="1" noChangeAspect="1"/>
          </p:cNvPicPr>
          <p:nvPr>
            <p:ph idx="1"/>
          </p:nvPr>
        </p:nvPicPr>
        <p:blipFill>
          <a:blip r:embed="rId2"/>
          <a:stretch>
            <a:fillRect/>
          </a:stretch>
        </p:blipFill>
        <p:spPr>
          <a:xfrm>
            <a:off x="1408837" y="1811770"/>
            <a:ext cx="7739489" cy="4351338"/>
          </a:xfrm>
          <a:prstGeom prst="rect">
            <a:avLst/>
          </a:prstGeom>
        </p:spPr>
      </p:pic>
    </p:spTree>
    <p:extLst>
      <p:ext uri="{BB962C8B-B14F-4D97-AF65-F5344CB8AC3E}">
        <p14:creationId xmlns:p14="http://schemas.microsoft.com/office/powerpoint/2010/main" val="31761597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FEAF8D7C-F1B1-45CB-880A-C432F45EFFDE}"/>
              </a:ext>
            </a:extLst>
          </p:cNvPr>
          <p:cNvPicPr>
            <a:picLocks noGrp="1" noChangeAspect="1"/>
          </p:cNvPicPr>
          <p:nvPr>
            <p:ph idx="1"/>
          </p:nvPr>
        </p:nvPicPr>
        <p:blipFill>
          <a:blip r:embed="rId2"/>
          <a:stretch>
            <a:fillRect/>
          </a:stretch>
        </p:blipFill>
        <p:spPr>
          <a:xfrm>
            <a:off x="2226255" y="1825625"/>
            <a:ext cx="7739489" cy="4351338"/>
          </a:xfrm>
          <a:prstGeom prst="rect">
            <a:avLst/>
          </a:prstGeom>
        </p:spPr>
      </p:pic>
    </p:spTree>
    <p:extLst>
      <p:ext uri="{BB962C8B-B14F-4D97-AF65-F5344CB8AC3E}">
        <p14:creationId xmlns:p14="http://schemas.microsoft.com/office/powerpoint/2010/main" val="2990003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a16="http://schemas.microsoft.com/office/drawing/2014/main" id="{FD4F7C78-51E2-4C11-B0D7-007EF0769452}"/>
              </a:ext>
            </a:extLst>
          </p:cNvPr>
          <p:cNvPicPr>
            <a:picLocks noGrp="1" noChangeAspect="1"/>
          </p:cNvPicPr>
          <p:nvPr>
            <p:ph idx="1"/>
          </p:nvPr>
        </p:nvPicPr>
        <p:blipFill>
          <a:blip r:embed="rId2"/>
          <a:stretch>
            <a:fillRect/>
          </a:stretch>
        </p:blipFill>
        <p:spPr>
          <a:xfrm>
            <a:off x="1344779" y="1330036"/>
            <a:ext cx="8620966" cy="4846927"/>
          </a:xfrm>
          <a:prstGeom prst="rect">
            <a:avLst/>
          </a:prstGeom>
        </p:spPr>
      </p:pic>
    </p:spTree>
    <p:extLst>
      <p:ext uri="{BB962C8B-B14F-4D97-AF65-F5344CB8AC3E}">
        <p14:creationId xmlns:p14="http://schemas.microsoft.com/office/powerpoint/2010/main" val="4501584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440873" y="3886200"/>
            <a:ext cx="8687377" cy="17526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tr-TR" altLang="en-US" sz="2400" dirty="0"/>
              <a:t> </a:t>
            </a:r>
            <a:r>
              <a:rPr lang="tr-TR" altLang="en-US" sz="2400" b="1" u="sng" dirty="0"/>
              <a:t>Kaynaklar:</a:t>
            </a:r>
          </a:p>
          <a:p>
            <a:pPr>
              <a:lnSpc>
                <a:spcPct val="90000"/>
              </a:lnSpc>
            </a:pPr>
            <a:r>
              <a:rPr lang="tr-TR" altLang="en-US" sz="2400" dirty="0"/>
              <a:t> Şahin, F, </a:t>
            </a:r>
            <a:r>
              <a:rPr lang="tr-TR" altLang="en-US" sz="2400" dirty="0" err="1"/>
              <a:t>Gürbüz,S</a:t>
            </a:r>
            <a:r>
              <a:rPr lang="tr-TR" altLang="en-US" sz="2400" dirty="0"/>
              <a:t>, </a:t>
            </a:r>
            <a:r>
              <a:rPr lang="tr-TR" altLang="en-US" sz="2400" dirty="0" err="1"/>
              <a:t>sosyla</a:t>
            </a:r>
            <a:r>
              <a:rPr lang="tr-TR" altLang="en-US" sz="2400" dirty="0"/>
              <a:t> bilimlerde araştırma yöntemleri  Seçkin yayınları </a:t>
            </a:r>
          </a:p>
          <a:p>
            <a:pPr>
              <a:lnSpc>
                <a:spcPct val="90000"/>
              </a:lnSpc>
            </a:pPr>
            <a:r>
              <a:rPr lang="tr-TR" altLang="en-US" sz="2400" dirty="0" err="1"/>
              <a:t>Tonta</a:t>
            </a:r>
            <a:r>
              <a:rPr lang="tr-TR" altLang="en-US" sz="2400" dirty="0"/>
              <a:t>, Yasar, yunus.hacettepe.edu.tr/ ~tonta/courses/spring2008/bby208/, e.t. 17.04.2018</a:t>
            </a:r>
          </a:p>
          <a:p>
            <a:pPr>
              <a:lnSpc>
                <a:spcPct val="90000"/>
              </a:lnSpc>
            </a:pPr>
            <a:r>
              <a:rPr lang="tr-TR" altLang="en-US" sz="2400" dirty="0" err="1"/>
              <a:t>Yıldız,E</a:t>
            </a:r>
            <a:r>
              <a:rPr lang="tr-TR" altLang="en-US" sz="2400" dirty="0"/>
              <a:t>, (2019)SPSS ders notları, </a:t>
            </a:r>
            <a:r>
              <a:rPr lang="tr-TR" altLang="en-US" sz="2400" dirty="0" err="1"/>
              <a:t>Baskent</a:t>
            </a:r>
            <a:r>
              <a:rPr lang="tr-TR" altLang="en-US" sz="2400" dirty="0"/>
              <a:t> üniversitesi </a:t>
            </a:r>
          </a:p>
          <a:p>
            <a:pPr marL="0" indent="0">
              <a:lnSpc>
                <a:spcPct val="90000"/>
              </a:lnSpc>
              <a:buNone/>
            </a:pPr>
            <a:endParaRPr lang="tr-TR" altLang="en-US" sz="2400" dirty="0"/>
          </a:p>
          <a:p>
            <a:pPr marL="0" indent="0">
              <a:lnSpc>
                <a:spcPct val="90000"/>
              </a:lnSpc>
              <a:buNone/>
            </a:pPr>
            <a:endParaRPr lang="tr-TR" altLang="en-US" sz="2400" dirty="0"/>
          </a:p>
          <a:p>
            <a:pPr>
              <a:lnSpc>
                <a:spcPct val="90000"/>
              </a:lnSpc>
            </a:pPr>
            <a:endParaRPr lang="tr-TR" altLang="en-US" sz="2400" dirty="0"/>
          </a:p>
        </p:txBody>
      </p:sp>
    </p:spTree>
    <p:extLst>
      <p:ext uri="{BB962C8B-B14F-4D97-AF65-F5344CB8AC3E}">
        <p14:creationId xmlns:p14="http://schemas.microsoft.com/office/powerpoint/2010/main" val="23122246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103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2E15940-D63A-4BF6-81A3-CA9A761A0802}"/>
              </a:ext>
            </a:extLst>
          </p:cNvPr>
          <p:cNvSpPr>
            <a:spLocks noGrp="1"/>
          </p:cNvSpPr>
          <p:nvPr>
            <p:ph type="title"/>
          </p:nvPr>
        </p:nvSpPr>
        <p:spPr/>
        <p:txBody>
          <a:bodyPr/>
          <a:lstStyle/>
          <a:p>
            <a:r>
              <a:rPr lang="tr-TR" dirty="0"/>
              <a:t> Geçerlilik ve Güvenilirlik  Analizleri </a:t>
            </a:r>
            <a:endParaRPr lang="en-US" dirty="0"/>
          </a:p>
        </p:txBody>
      </p:sp>
      <p:pic>
        <p:nvPicPr>
          <p:cNvPr id="12" name="İçerik Yer Tutucusu 11">
            <a:extLst>
              <a:ext uri="{FF2B5EF4-FFF2-40B4-BE49-F238E27FC236}">
                <a16:creationId xmlns:a16="http://schemas.microsoft.com/office/drawing/2014/main" id="{5E65A15F-64E5-4428-B34C-C4A600344AC7}"/>
              </a:ext>
            </a:extLst>
          </p:cNvPr>
          <p:cNvPicPr>
            <a:picLocks noGrp="1" noChangeAspect="1"/>
          </p:cNvPicPr>
          <p:nvPr>
            <p:ph idx="1"/>
          </p:nvPr>
        </p:nvPicPr>
        <p:blipFill>
          <a:blip r:embed="rId2"/>
          <a:stretch>
            <a:fillRect/>
          </a:stretch>
        </p:blipFill>
        <p:spPr>
          <a:xfrm>
            <a:off x="7650838" y="4581189"/>
            <a:ext cx="2737341" cy="1066892"/>
          </a:xfrm>
          <a:prstGeom prst="rect">
            <a:avLst/>
          </a:prstGeom>
        </p:spPr>
      </p:pic>
      <p:grpSp>
        <p:nvGrpSpPr>
          <p:cNvPr id="4" name="Grup 3">
            <a:extLst>
              <a:ext uri="{FF2B5EF4-FFF2-40B4-BE49-F238E27FC236}">
                <a16:creationId xmlns:a16="http://schemas.microsoft.com/office/drawing/2014/main" id="{26BF8506-3395-4A68-8A14-8C3CEFAB57A7}"/>
              </a:ext>
            </a:extLst>
          </p:cNvPr>
          <p:cNvGrpSpPr/>
          <p:nvPr/>
        </p:nvGrpSpPr>
        <p:grpSpPr>
          <a:xfrm>
            <a:off x="1780308" y="2132856"/>
            <a:ext cx="8064896" cy="1296144"/>
            <a:chOff x="683568" y="3501008"/>
            <a:chExt cx="8064896" cy="1296144"/>
          </a:xfrm>
        </p:grpSpPr>
        <p:grpSp>
          <p:nvGrpSpPr>
            <p:cNvPr id="5" name="Grup 4">
              <a:extLst>
                <a:ext uri="{FF2B5EF4-FFF2-40B4-BE49-F238E27FC236}">
                  <a16:creationId xmlns:a16="http://schemas.microsoft.com/office/drawing/2014/main" id="{7DA9C61E-09D1-409A-8950-431C738CAF84}"/>
                </a:ext>
              </a:extLst>
            </p:cNvPr>
            <p:cNvGrpSpPr/>
            <p:nvPr/>
          </p:nvGrpSpPr>
          <p:grpSpPr>
            <a:xfrm>
              <a:off x="683568" y="3501008"/>
              <a:ext cx="8064896" cy="1296144"/>
              <a:chOff x="683568" y="3501008"/>
              <a:chExt cx="8064896" cy="1296144"/>
            </a:xfrm>
          </p:grpSpPr>
          <p:sp>
            <p:nvSpPr>
              <p:cNvPr id="8" name="Sol Sağ Ok Belirtme Çizgisi 14">
                <a:extLst>
                  <a:ext uri="{FF2B5EF4-FFF2-40B4-BE49-F238E27FC236}">
                    <a16:creationId xmlns:a16="http://schemas.microsoft.com/office/drawing/2014/main" id="{F060497E-CAB6-427B-A88E-2860B2868B3B}"/>
                  </a:ext>
                </a:extLst>
              </p:cNvPr>
              <p:cNvSpPr/>
              <p:nvPr/>
            </p:nvSpPr>
            <p:spPr>
              <a:xfrm>
                <a:off x="2627784" y="3501008"/>
                <a:ext cx="3816424" cy="1296144"/>
              </a:xfrm>
              <a:prstGeom prst="leftRightArrowCallout">
                <a:avLst>
                  <a:gd name="adj1" fmla="val 44240"/>
                  <a:gd name="adj2" fmla="val 25000"/>
                  <a:gd name="adj3" fmla="val 25000"/>
                  <a:gd name="adj4" fmla="val 48123"/>
                </a:avLst>
              </a:prstGeom>
              <a:solidFill>
                <a:srgbClr val="F79646">
                  <a:lumMod val="20000"/>
                  <a:lumOff val="80000"/>
                </a:srgbClr>
              </a:solidFill>
              <a:ln w="57150" cap="flat" cmpd="sng" algn="ctr">
                <a:solidFill>
                  <a:sysClr val="windowText" lastClr="000000"/>
                </a:solidFill>
                <a:prstDash val="soli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2800" b="1" i="0" u="none" strike="noStrike" kern="0" cap="none" spc="0" normalizeH="0" baseline="0" noProof="0" dirty="0">
                    <a:ln>
                      <a:noFill/>
                    </a:ln>
                    <a:solidFill>
                      <a:prstClr val="black"/>
                    </a:solidFill>
                    <a:effectLst/>
                    <a:uLnTx/>
                    <a:uFillTx/>
                    <a:latin typeface="Comic Sans MS" panose="030F0702030302020204" pitchFamily="66" charset="0"/>
                    <a:ea typeface="+mn-ea"/>
                    <a:cs typeface="+mn-cs"/>
                  </a:rPr>
                  <a:t>Faktör Analizi</a:t>
                </a:r>
              </a:p>
            </p:txBody>
          </p:sp>
          <p:sp>
            <p:nvSpPr>
              <p:cNvPr id="9" name="Metin kutusu 8">
                <a:extLst>
                  <a:ext uri="{FF2B5EF4-FFF2-40B4-BE49-F238E27FC236}">
                    <a16:creationId xmlns:a16="http://schemas.microsoft.com/office/drawing/2014/main" id="{F82B5397-CFED-4E06-A694-A13B7795D266}"/>
                  </a:ext>
                </a:extLst>
              </p:cNvPr>
              <p:cNvSpPr txBox="1"/>
              <p:nvPr/>
            </p:nvSpPr>
            <p:spPr>
              <a:xfrm>
                <a:off x="683568" y="3853554"/>
                <a:ext cx="1872208" cy="550856"/>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14000"/>
                  </a:lnSpc>
                  <a:spcBef>
                    <a:spcPts val="0"/>
                  </a:spcBef>
                  <a:spcAft>
                    <a:spcPts val="0"/>
                  </a:spcAft>
                  <a:buClrTx/>
                  <a:buSzTx/>
                  <a:buFontTx/>
                  <a:buNone/>
                  <a:tabLst/>
                  <a:defRPr/>
                </a:pPr>
                <a:r>
                  <a:rPr kumimoji="0" lang="tr-TR" sz="2800" b="1" i="0" u="none" strike="noStrike" kern="0" cap="none" spc="0" normalizeH="0" baseline="0" noProof="0" dirty="0">
                    <a:ln>
                      <a:noFill/>
                    </a:ln>
                    <a:solidFill>
                      <a:prstClr val="black"/>
                    </a:solidFill>
                    <a:effectLst/>
                    <a:uLnTx/>
                    <a:uFillTx/>
                    <a:latin typeface="Comic Sans MS" panose="030F0702030302020204" pitchFamily="66" charset="0"/>
                  </a:rPr>
                  <a:t>Keşfedici</a:t>
                </a:r>
              </a:p>
            </p:txBody>
          </p:sp>
          <p:sp>
            <p:nvSpPr>
              <p:cNvPr id="10" name="Metin kutusu 9">
                <a:extLst>
                  <a:ext uri="{FF2B5EF4-FFF2-40B4-BE49-F238E27FC236}">
                    <a16:creationId xmlns:a16="http://schemas.microsoft.com/office/drawing/2014/main" id="{2C6AE001-9515-40E9-BB13-D6E48535A2E2}"/>
                  </a:ext>
                </a:extLst>
              </p:cNvPr>
              <p:cNvSpPr txBox="1"/>
              <p:nvPr/>
            </p:nvSpPr>
            <p:spPr>
              <a:xfrm>
                <a:off x="6540244" y="3861048"/>
                <a:ext cx="2208220" cy="583558"/>
              </a:xfrm>
              <a:prstGeom prst="rect">
                <a:avLst/>
              </a:prstGeom>
              <a:solidFill>
                <a:sysClr val="window" lastClr="FFFFFF"/>
              </a:solidFill>
            </p:spPr>
            <p:txBody>
              <a:bodyPr wrap="square" rtlCol="0">
                <a:spAutoFit/>
              </a:bodyPr>
              <a:lstStyle/>
              <a:p>
                <a:pPr marL="0" marR="0" lvl="0" indent="0" algn="ctr" defTabSz="914400" eaLnBrk="1" fontAlgn="auto" latinLnBrk="0" hangingPunct="1">
                  <a:lnSpc>
                    <a:spcPct val="114000"/>
                  </a:lnSpc>
                  <a:spcBef>
                    <a:spcPts val="0"/>
                  </a:spcBef>
                  <a:spcAft>
                    <a:spcPts val="0"/>
                  </a:spcAft>
                  <a:buClrTx/>
                  <a:buSzTx/>
                  <a:buFontTx/>
                  <a:buNone/>
                  <a:tabLst/>
                  <a:defRPr/>
                </a:pPr>
                <a:r>
                  <a:rPr kumimoji="0" lang="tr-TR" sz="2800" b="1" i="0" u="none" strike="noStrike" kern="0" cap="none" spc="0" normalizeH="0" baseline="0" noProof="0" dirty="0">
                    <a:ln>
                      <a:noFill/>
                    </a:ln>
                    <a:solidFill>
                      <a:prstClr val="black"/>
                    </a:solidFill>
                    <a:effectLst/>
                    <a:uLnTx/>
                    <a:uFillTx/>
                    <a:latin typeface="Comic Sans MS" panose="030F0702030302020204" pitchFamily="66" charset="0"/>
                  </a:rPr>
                  <a:t>Doğrulayıcı</a:t>
                </a:r>
              </a:p>
            </p:txBody>
          </p:sp>
        </p:grpSp>
        <p:sp>
          <p:nvSpPr>
            <p:cNvPr id="6" name="Metin kutusu 5">
              <a:extLst>
                <a:ext uri="{FF2B5EF4-FFF2-40B4-BE49-F238E27FC236}">
                  <a16:creationId xmlns:a16="http://schemas.microsoft.com/office/drawing/2014/main" id="{133E4C4B-6D2C-40B9-ADA1-ED3E10385B00}"/>
                </a:ext>
              </a:extLst>
            </p:cNvPr>
            <p:cNvSpPr txBox="1"/>
            <p:nvPr/>
          </p:nvSpPr>
          <p:spPr>
            <a:xfrm>
              <a:off x="2771800" y="3879715"/>
              <a:ext cx="987770" cy="485389"/>
            </a:xfrm>
            <a:prstGeom prst="rect">
              <a:avLst/>
            </a:prstGeom>
            <a:noFill/>
          </p:spPr>
          <p:txBody>
            <a:bodyPr wrap="none" rtlCol="0">
              <a:spAutoFit/>
            </a:bodyPr>
            <a:lstStyle/>
            <a:p>
              <a:pPr marL="0" marR="0" lvl="0" indent="0" algn="ctr" defTabSz="914400" eaLnBrk="1" fontAlgn="auto" latinLnBrk="0" hangingPunct="1">
                <a:lnSpc>
                  <a:spcPct val="114000"/>
                </a:lnSpc>
                <a:spcBef>
                  <a:spcPts val="0"/>
                </a:spcBef>
                <a:spcAft>
                  <a:spcPts val="0"/>
                </a:spcAft>
                <a:buClrTx/>
                <a:buSzTx/>
                <a:buFontTx/>
                <a:buNone/>
                <a:tabLst/>
                <a:defRPr/>
              </a:pPr>
              <a:r>
                <a:rPr kumimoji="0" lang="tr-TR" sz="2400" b="1" i="0" u="none" strike="noStrike" kern="0" cap="none" spc="0" normalizeH="0" baseline="0" noProof="0" dirty="0">
                  <a:ln>
                    <a:noFill/>
                  </a:ln>
                  <a:solidFill>
                    <a:srgbClr val="FF0000"/>
                  </a:solidFill>
                  <a:effectLst/>
                  <a:uLnTx/>
                  <a:uFillTx/>
                  <a:latin typeface="Comic Sans MS" panose="030F0702030302020204" pitchFamily="66" charset="0"/>
                </a:rPr>
                <a:t>SPSS</a:t>
              </a:r>
            </a:p>
          </p:txBody>
        </p:sp>
        <p:sp>
          <p:nvSpPr>
            <p:cNvPr id="7" name="Metin kutusu 6">
              <a:extLst>
                <a:ext uri="{FF2B5EF4-FFF2-40B4-BE49-F238E27FC236}">
                  <a16:creationId xmlns:a16="http://schemas.microsoft.com/office/drawing/2014/main" id="{21A77030-E99B-485C-9D7E-17ACBB434632}"/>
                </a:ext>
              </a:extLst>
            </p:cNvPr>
            <p:cNvSpPr txBox="1"/>
            <p:nvPr/>
          </p:nvSpPr>
          <p:spPr>
            <a:xfrm>
              <a:off x="5236280" y="3861048"/>
              <a:ext cx="1140056" cy="485389"/>
            </a:xfrm>
            <a:prstGeom prst="rect">
              <a:avLst/>
            </a:prstGeom>
            <a:noFill/>
          </p:spPr>
          <p:txBody>
            <a:bodyPr wrap="none" rtlCol="0">
              <a:spAutoFit/>
            </a:bodyPr>
            <a:lstStyle/>
            <a:p>
              <a:pPr marL="0" marR="0" lvl="0" indent="0" algn="ctr" defTabSz="914400" eaLnBrk="1" fontAlgn="auto" latinLnBrk="0" hangingPunct="1">
                <a:lnSpc>
                  <a:spcPct val="114000"/>
                </a:lnSpc>
                <a:spcBef>
                  <a:spcPts val="0"/>
                </a:spcBef>
                <a:spcAft>
                  <a:spcPts val="0"/>
                </a:spcAft>
                <a:buClrTx/>
                <a:buSzTx/>
                <a:buFontTx/>
                <a:buNone/>
                <a:tabLst/>
                <a:defRPr/>
              </a:pPr>
              <a:r>
                <a:rPr kumimoji="0" lang="tr-TR" sz="2400" b="1" i="0" u="none" strike="noStrike" kern="0" cap="none" spc="0" normalizeH="0" baseline="0" noProof="0" dirty="0">
                  <a:ln>
                    <a:noFill/>
                  </a:ln>
                  <a:solidFill>
                    <a:srgbClr val="FF0000"/>
                  </a:solidFill>
                  <a:effectLst/>
                  <a:uLnTx/>
                  <a:uFillTx/>
                  <a:latin typeface="Comic Sans MS" panose="030F0702030302020204" pitchFamily="66" charset="0"/>
                </a:rPr>
                <a:t>AMOS</a:t>
              </a:r>
            </a:p>
          </p:txBody>
        </p:sp>
      </p:grpSp>
      <p:sp>
        <p:nvSpPr>
          <p:cNvPr id="11" name="Metin kutusu 10">
            <a:extLst>
              <a:ext uri="{FF2B5EF4-FFF2-40B4-BE49-F238E27FC236}">
                <a16:creationId xmlns:a16="http://schemas.microsoft.com/office/drawing/2014/main" id="{082AF3E3-6306-43BB-87BF-69466693E7EF}"/>
              </a:ext>
            </a:extLst>
          </p:cNvPr>
          <p:cNvSpPr txBox="1"/>
          <p:nvPr/>
        </p:nvSpPr>
        <p:spPr>
          <a:xfrm>
            <a:off x="1396321" y="4581189"/>
            <a:ext cx="2640181" cy="934358"/>
          </a:xfrm>
          <a:prstGeom prst="rect">
            <a:avLst/>
          </a:prstGeom>
          <a:solidFill>
            <a:srgbClr val="ECB4E9"/>
          </a:solidFill>
        </p:spPr>
        <p:txBody>
          <a:bodyPr wrap="square" rtlCol="0">
            <a:spAutoFit/>
          </a:bodyPr>
          <a:lstStyle/>
          <a:p>
            <a:pPr algn="ctr">
              <a:lnSpc>
                <a:spcPct val="114000"/>
              </a:lnSpc>
            </a:pPr>
            <a:r>
              <a:rPr lang="tr-TR" sz="2400" b="1" dirty="0">
                <a:solidFill>
                  <a:prstClr val="black"/>
                </a:solidFill>
                <a:latin typeface="Comic Sans MS" panose="030F0702030302020204" pitchFamily="66" charset="0"/>
              </a:rPr>
              <a:t>Faktör Yapısını Keşfet</a:t>
            </a:r>
          </a:p>
        </p:txBody>
      </p:sp>
      <p:sp>
        <p:nvSpPr>
          <p:cNvPr id="13" name="Ok: Aşağı 12">
            <a:extLst>
              <a:ext uri="{FF2B5EF4-FFF2-40B4-BE49-F238E27FC236}">
                <a16:creationId xmlns:a16="http://schemas.microsoft.com/office/drawing/2014/main" id="{67A5B74E-65B9-42AA-A999-0AA8631FFA9E}"/>
              </a:ext>
            </a:extLst>
          </p:cNvPr>
          <p:cNvSpPr/>
          <p:nvPr/>
        </p:nvSpPr>
        <p:spPr>
          <a:xfrm>
            <a:off x="8741094" y="3036257"/>
            <a:ext cx="957088" cy="14553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k: Aşağı 13">
            <a:extLst>
              <a:ext uri="{FF2B5EF4-FFF2-40B4-BE49-F238E27FC236}">
                <a16:creationId xmlns:a16="http://schemas.microsoft.com/office/drawing/2014/main" id="{813E3AEE-38E5-40AE-BE95-402B2A78FC41}"/>
              </a:ext>
            </a:extLst>
          </p:cNvPr>
          <p:cNvSpPr/>
          <p:nvPr/>
        </p:nvSpPr>
        <p:spPr>
          <a:xfrm>
            <a:off x="2524378" y="3195423"/>
            <a:ext cx="786858" cy="1296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185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6F1D784-5C40-4318-9152-9DA8DE354BC6}"/>
              </a:ext>
            </a:extLst>
          </p:cNvPr>
          <p:cNvSpPr>
            <a:spLocks noGrp="1"/>
          </p:cNvSpPr>
          <p:nvPr>
            <p:ph type="title"/>
          </p:nvPr>
        </p:nvSpPr>
        <p:spPr/>
        <p:txBody>
          <a:bodyPr/>
          <a:lstStyle/>
          <a:p>
            <a:r>
              <a:rPr lang="tr-TR" dirty="0"/>
              <a:t>Tez/makale bilimsel bir çalışmada içerik taslağı</a:t>
            </a:r>
            <a:endParaRPr lang="en-US" dirty="0"/>
          </a:p>
        </p:txBody>
      </p:sp>
      <p:graphicFrame>
        <p:nvGraphicFramePr>
          <p:cNvPr id="4" name="İçerik Yer Tutucusu 3">
            <a:extLst>
              <a:ext uri="{FF2B5EF4-FFF2-40B4-BE49-F238E27FC236}">
                <a16:creationId xmlns:a16="http://schemas.microsoft.com/office/drawing/2014/main" id="{865F4C3E-4EED-4E67-AA1B-D87199CEED5F}"/>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47033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9410" name="Rectangle 2"/>
          <p:cNvSpPr>
            <a:spLocks noGrp="1" noChangeArrowheads="1"/>
          </p:cNvSpPr>
          <p:nvPr>
            <p:ph type="title"/>
          </p:nvPr>
        </p:nvSpPr>
        <p:spPr/>
        <p:txBody>
          <a:bodyPr/>
          <a:lstStyle/>
          <a:p>
            <a:r>
              <a:rPr lang="tr-TR" altLang="en-US"/>
              <a:t>Niçin faktör analizi?</a:t>
            </a:r>
            <a:endParaRPr lang="en-US" altLang="en-US"/>
          </a:p>
        </p:txBody>
      </p:sp>
      <p:sp>
        <p:nvSpPr>
          <p:cNvPr id="1169411" name="Rectangle 3"/>
          <p:cNvSpPr>
            <a:spLocks noGrp="1" noChangeArrowheads="1"/>
          </p:cNvSpPr>
          <p:nvPr>
            <p:ph type="body" idx="1"/>
          </p:nvPr>
        </p:nvSpPr>
        <p:spPr/>
        <p:txBody>
          <a:bodyPr/>
          <a:lstStyle/>
          <a:p>
            <a:pPr>
              <a:lnSpc>
                <a:spcPct val="90000"/>
              </a:lnSpc>
            </a:pPr>
            <a:r>
              <a:rPr lang="tr-TR" altLang="en-US" sz="2400" dirty="0"/>
              <a:t>Sosyal bilimciler çoğunlukla doğrudan ölçülemeyen gizli değişkenleri ölçmeye çalışırlar. </a:t>
            </a:r>
          </a:p>
          <a:p>
            <a:pPr>
              <a:lnSpc>
                <a:spcPct val="90000"/>
              </a:lnSpc>
            </a:pPr>
            <a:r>
              <a:rPr lang="tr-TR" altLang="en-US" sz="2400" dirty="0"/>
              <a:t>Tükenişi doğrudan ölçemeyebilirsiniz ama bunun birçok boyutu var (motivasyon, stres düzeyi, kişinin yeni fikirleri olup olmaması vs.)</a:t>
            </a:r>
          </a:p>
          <a:p>
            <a:pPr>
              <a:lnSpc>
                <a:spcPct val="90000"/>
              </a:lnSpc>
            </a:pPr>
            <a:r>
              <a:rPr lang="tr-TR" altLang="en-US" sz="2400" dirty="0"/>
              <a:t>Başka bir deyişle bu değişkenler acaba tek bir değişkenle (tükeniş) ilgili olabilir mi?</a:t>
            </a:r>
          </a:p>
          <a:p>
            <a:pPr>
              <a:lnSpc>
                <a:spcPct val="90000"/>
              </a:lnSpc>
            </a:pPr>
            <a:r>
              <a:rPr lang="tr-TR" altLang="en-US" sz="2400" dirty="0"/>
              <a:t>Faktör analizi değişken gruplarını/kümelerini saptamak için kullanılır </a:t>
            </a:r>
            <a:endParaRPr lang="en-US" altLang="en-US" sz="2400" dirty="0"/>
          </a:p>
        </p:txBody>
      </p:sp>
    </p:spTree>
    <p:extLst>
      <p:ext uri="{BB962C8B-B14F-4D97-AF65-F5344CB8AC3E}">
        <p14:creationId xmlns:p14="http://schemas.microsoft.com/office/powerpoint/2010/main" val="5323229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0434" name="Rectangle 2"/>
          <p:cNvSpPr>
            <a:spLocks noGrp="1" noChangeArrowheads="1"/>
          </p:cNvSpPr>
          <p:nvPr>
            <p:ph type="title"/>
          </p:nvPr>
        </p:nvSpPr>
        <p:spPr/>
        <p:txBody>
          <a:bodyPr/>
          <a:lstStyle/>
          <a:p>
            <a:r>
              <a:rPr lang="tr-TR" altLang="en-US"/>
              <a:t>Faktör analizinin kullanım alanları</a:t>
            </a:r>
            <a:endParaRPr lang="en-US" altLang="en-US"/>
          </a:p>
        </p:txBody>
      </p:sp>
      <p:sp>
        <p:nvSpPr>
          <p:cNvPr id="1170435" name="Rectangle 3"/>
          <p:cNvSpPr>
            <a:spLocks noGrp="1" noChangeArrowheads="1"/>
          </p:cNvSpPr>
          <p:nvPr>
            <p:ph type="body" idx="1"/>
          </p:nvPr>
        </p:nvSpPr>
        <p:spPr/>
        <p:txBody>
          <a:bodyPr/>
          <a:lstStyle/>
          <a:p>
            <a:r>
              <a:rPr lang="tr-TR" altLang="en-US"/>
              <a:t>Bir dizi değişkenin yapısını anlamak (ör., Spearman ve Thurstone FA’yı “zeka” kavramını anlamak için kullanmışlar)</a:t>
            </a:r>
          </a:p>
          <a:p>
            <a:r>
              <a:rPr lang="tr-TR" altLang="en-US"/>
              <a:t>Tek bir değişkeni (ör., tükeniş) ölçmek için anket geliştirmek</a:t>
            </a:r>
          </a:p>
          <a:p>
            <a:r>
              <a:rPr lang="tr-TR" altLang="en-US"/>
              <a:t>Özgün bilgiyi olabildiğince koruyarak veri setini azaltmak </a:t>
            </a:r>
          </a:p>
          <a:p>
            <a:endParaRPr lang="en-US" altLang="en-US"/>
          </a:p>
        </p:txBody>
      </p:sp>
    </p:spTree>
    <p:extLst>
      <p:ext uri="{BB962C8B-B14F-4D97-AF65-F5344CB8AC3E}">
        <p14:creationId xmlns:p14="http://schemas.microsoft.com/office/powerpoint/2010/main" val="3336229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1981200" y="457200"/>
            <a:ext cx="8229600" cy="533400"/>
          </a:xfrm>
          <a:solidFill>
            <a:schemeClr val="tx2">
              <a:lumMod val="75000"/>
            </a:schemeClr>
          </a:solidFill>
        </p:spPr>
        <p:txBody>
          <a:bodyPr>
            <a:normAutofit/>
          </a:bodyPr>
          <a:lstStyle/>
          <a:p>
            <a:r>
              <a:rPr lang="tr-TR"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Faktör Analizi</a:t>
            </a:r>
          </a:p>
        </p:txBody>
      </p:sp>
      <p:sp>
        <p:nvSpPr>
          <p:cNvPr id="5" name="Slayt Numarası Yer Tutucusu 4"/>
          <p:cNvSpPr>
            <a:spLocks noGrp="1"/>
          </p:cNvSpPr>
          <p:nvPr>
            <p:ph type="sldNum" sz="quarter" idx="12"/>
          </p:nvPr>
        </p:nvSpPr>
        <p:spPr/>
        <p:txBody>
          <a:bodyPr/>
          <a:lstStyle/>
          <a:p>
            <a:fld id="{C1FA2219-9131-49AD-A1B5-1FFD48A79E7F}" type="slidenum">
              <a:rPr lang="tr-TR" smtClean="0"/>
              <a:pPr/>
              <a:t>32</a:t>
            </a:fld>
            <a:endParaRPr lang="tr-TR"/>
          </a:p>
        </p:txBody>
      </p:sp>
      <p:sp>
        <p:nvSpPr>
          <p:cNvPr id="7" name="Metin kutusu 6"/>
          <p:cNvSpPr txBox="1"/>
          <p:nvPr/>
        </p:nvSpPr>
        <p:spPr>
          <a:xfrm>
            <a:off x="2041053" y="1371599"/>
            <a:ext cx="7772400" cy="2308324"/>
          </a:xfrm>
          <a:prstGeom prst="rect">
            <a:avLst/>
          </a:prstGeom>
          <a:noFill/>
        </p:spPr>
        <p:txBody>
          <a:bodyPr wrap="square" rtlCol="0">
            <a:spAutoFit/>
          </a:bodyPr>
          <a:lstStyle/>
          <a:p>
            <a:pPr marL="285750" indent="-285750">
              <a:buFont typeface="Arial" pitchFamily="34" charset="0"/>
              <a:buChar char="•"/>
            </a:pPr>
            <a:r>
              <a:rPr lang="tr-TR" sz="1600" dirty="0"/>
              <a:t>Faktör analizi, birbirleriyle ilişkili çok sayıdaki değişkeni az sayıda, anlamlı ve birbirinden bağımsız faktörler haline getiren ve yaygın olarak kullanılan çok değişkenli istatistik tekniklerden biridir.</a:t>
            </a:r>
          </a:p>
          <a:p>
            <a:pPr marL="285750" indent="-285750">
              <a:buFont typeface="Arial" pitchFamily="34" charset="0"/>
              <a:buChar char="•"/>
            </a:pPr>
            <a:r>
              <a:rPr lang="tr-TR" sz="1600" dirty="0"/>
              <a:t>Faktör analizi yöntemlerinden, faktörlerin elde edilmesinde en yaygın olarak kullanılan Temel Bileşen Analizidir (</a:t>
            </a:r>
            <a:r>
              <a:rPr lang="tr-TR" sz="1600" dirty="0" err="1"/>
              <a:t>Principal</a:t>
            </a:r>
            <a:r>
              <a:rPr lang="tr-TR" sz="1600" dirty="0"/>
              <a:t> Component Analysis – PCA) </a:t>
            </a:r>
          </a:p>
          <a:p>
            <a:pPr marL="285750" indent="-285750">
              <a:buFont typeface="Arial" pitchFamily="34" charset="0"/>
              <a:buChar char="•"/>
            </a:pPr>
            <a:r>
              <a:rPr lang="tr-TR" sz="1600" dirty="0"/>
              <a:t>Bu durum böylece devam eder. Burada önemli nokta analiz sonucunda elde edilen faktörler arasında korelasyon olmamasıdır, faktörlerin </a:t>
            </a:r>
            <a:r>
              <a:rPr lang="tr-TR" sz="1600" dirty="0" err="1"/>
              <a:t>orthogonal</a:t>
            </a:r>
            <a:r>
              <a:rPr lang="tr-TR" sz="1600" dirty="0"/>
              <a:t> olmasıdır</a:t>
            </a:r>
          </a:p>
          <a:p>
            <a:pPr marL="285750" indent="-285750">
              <a:buFont typeface="Arial" pitchFamily="34" charset="0"/>
              <a:buChar char="•"/>
            </a:pPr>
            <a:endParaRPr lang="tr-TR" sz="1600" dirty="0"/>
          </a:p>
          <a:p>
            <a:pPr marL="285750" indent="-285750">
              <a:buFont typeface="Arial" pitchFamily="34" charset="0"/>
              <a:buChar char="•"/>
            </a:pPr>
            <a:endParaRPr lang="tr-TR" sz="1600" dirty="0"/>
          </a:p>
        </p:txBody>
      </p:sp>
    </p:spTree>
    <p:extLst>
      <p:ext uri="{BB962C8B-B14F-4D97-AF65-F5344CB8AC3E}">
        <p14:creationId xmlns:p14="http://schemas.microsoft.com/office/powerpoint/2010/main" val="12752738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1981200" y="457200"/>
            <a:ext cx="8229600" cy="533400"/>
          </a:xfrm>
          <a:solidFill>
            <a:schemeClr val="tx2">
              <a:lumMod val="75000"/>
            </a:schemeClr>
          </a:solidFill>
        </p:spPr>
        <p:txBody>
          <a:bodyPr>
            <a:normAutofit/>
          </a:bodyPr>
          <a:lstStyle/>
          <a:p>
            <a:r>
              <a:rPr lang="tr-TR"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Faktörlerin Elde Edilmesi</a:t>
            </a:r>
          </a:p>
        </p:txBody>
      </p:sp>
      <p:sp>
        <p:nvSpPr>
          <p:cNvPr id="5" name="Slayt Numarası Yer Tutucusu 4"/>
          <p:cNvSpPr>
            <a:spLocks noGrp="1"/>
          </p:cNvSpPr>
          <p:nvPr>
            <p:ph type="sldNum" sz="quarter" idx="12"/>
          </p:nvPr>
        </p:nvSpPr>
        <p:spPr/>
        <p:txBody>
          <a:bodyPr/>
          <a:lstStyle/>
          <a:p>
            <a:fld id="{C1FA2219-9131-49AD-A1B5-1FFD48A79E7F}" type="slidenum">
              <a:rPr lang="tr-TR" smtClean="0"/>
              <a:pPr/>
              <a:t>33</a:t>
            </a:fld>
            <a:endParaRPr lang="tr-TR"/>
          </a:p>
        </p:txBody>
      </p:sp>
      <p:sp>
        <p:nvSpPr>
          <p:cNvPr id="7" name="Metin kutusu 6"/>
          <p:cNvSpPr txBox="1"/>
          <p:nvPr/>
        </p:nvSpPr>
        <p:spPr>
          <a:xfrm>
            <a:off x="2041053" y="1371599"/>
            <a:ext cx="7772400" cy="3046988"/>
          </a:xfrm>
          <a:prstGeom prst="rect">
            <a:avLst/>
          </a:prstGeom>
          <a:noFill/>
        </p:spPr>
        <p:txBody>
          <a:bodyPr wrap="square" rtlCol="0">
            <a:spAutoFit/>
          </a:bodyPr>
          <a:lstStyle/>
          <a:p>
            <a:pPr marL="285750" indent="-285750">
              <a:buFont typeface="Arial" pitchFamily="34" charset="0"/>
              <a:buChar char="•"/>
            </a:pPr>
            <a:r>
              <a:rPr lang="tr-TR" sz="1600" dirty="0"/>
              <a:t>Amaç değişkenler arasında ilişkileri en yüksek derecede temsil edecek az sayıda faktör elde etmektir</a:t>
            </a:r>
          </a:p>
          <a:p>
            <a:pPr marL="285750" indent="-285750">
              <a:buFont typeface="Arial" pitchFamily="34" charset="0"/>
              <a:buChar char="•"/>
            </a:pPr>
            <a:r>
              <a:rPr lang="tr-TR" sz="1600" dirty="0" err="1"/>
              <a:t>Özdeğer</a:t>
            </a:r>
            <a:r>
              <a:rPr lang="tr-TR" sz="1600" dirty="0"/>
              <a:t> istatistiği 1’den büyük olan faktörler anlamlı olarak kabul edilir.</a:t>
            </a:r>
          </a:p>
          <a:p>
            <a:pPr marL="285750" indent="-285750">
              <a:buFont typeface="Arial" pitchFamily="34" charset="0"/>
              <a:buChar char="•"/>
            </a:pPr>
            <a:r>
              <a:rPr lang="tr-TR" sz="1600" dirty="0" err="1"/>
              <a:t>Scree</a:t>
            </a:r>
            <a:r>
              <a:rPr lang="tr-TR" sz="1600" dirty="0"/>
              <a:t> test grafiği (çizgi grafiği) her faktöre ilişkin toplam </a:t>
            </a:r>
            <a:r>
              <a:rPr lang="tr-TR" sz="1600" dirty="0" err="1"/>
              <a:t>varyansı</a:t>
            </a:r>
            <a:r>
              <a:rPr lang="tr-TR" sz="1600" dirty="0"/>
              <a:t> gösterir. Grafiğin yatay şekil aldığı noktaya kadar olan faktörler, elde edilecek maksimum faktör sayısı olarak kabul edilir</a:t>
            </a:r>
          </a:p>
          <a:p>
            <a:pPr marL="285750" indent="-285750">
              <a:buFont typeface="Arial" pitchFamily="34" charset="0"/>
              <a:buChar char="•"/>
            </a:pPr>
            <a:r>
              <a:rPr lang="tr-TR" sz="1600" dirty="0"/>
              <a:t>Her ilave faktörün toplam </a:t>
            </a:r>
            <a:r>
              <a:rPr lang="tr-TR" sz="1600" dirty="0" err="1"/>
              <a:t>varyansın</a:t>
            </a:r>
            <a:r>
              <a:rPr lang="tr-TR" sz="1600" dirty="0"/>
              <a:t> açıklanmasına katkısı %5’in altına düştüğünde maksimum faktör sayısına ulaşılmış demektir.</a:t>
            </a:r>
          </a:p>
          <a:p>
            <a:pPr marL="285750" indent="-285750">
              <a:buFont typeface="Arial" pitchFamily="34" charset="0"/>
              <a:buChar char="•"/>
            </a:pPr>
            <a:r>
              <a:rPr lang="tr-TR" sz="1600" dirty="0" err="1"/>
              <a:t>Joliffe</a:t>
            </a:r>
            <a:r>
              <a:rPr lang="tr-TR" sz="1600" dirty="0"/>
              <a:t> Kriteri: 0,70’in altındaki tüm faktörler modelden çıkarılır</a:t>
            </a:r>
          </a:p>
          <a:p>
            <a:pPr marL="285750" indent="-285750">
              <a:buFont typeface="Arial" pitchFamily="34" charset="0"/>
              <a:buChar char="•"/>
            </a:pPr>
            <a:r>
              <a:rPr lang="tr-TR" sz="1600" dirty="0" err="1"/>
              <a:t>Varyansın</a:t>
            </a:r>
            <a:r>
              <a:rPr lang="tr-TR" sz="1600" dirty="0"/>
              <a:t> %90’ını açıklayan faktör sayısı yeterli kabul edilir</a:t>
            </a:r>
          </a:p>
          <a:p>
            <a:pPr marL="285750" indent="-285750">
              <a:buFont typeface="Arial" pitchFamily="34" charset="0"/>
              <a:buChar char="•"/>
            </a:pPr>
            <a:endParaRPr lang="tr-TR" sz="1600" dirty="0"/>
          </a:p>
          <a:p>
            <a:pPr marL="285750" indent="-285750">
              <a:buFont typeface="Arial" pitchFamily="34" charset="0"/>
              <a:buChar char="•"/>
            </a:pPr>
            <a:endParaRPr lang="tr-TR" sz="1600" dirty="0"/>
          </a:p>
        </p:txBody>
      </p:sp>
    </p:spTree>
    <p:extLst>
      <p:ext uri="{BB962C8B-B14F-4D97-AF65-F5344CB8AC3E}">
        <p14:creationId xmlns:p14="http://schemas.microsoft.com/office/powerpoint/2010/main" val="1654223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1981200" y="457200"/>
            <a:ext cx="8229600" cy="533400"/>
          </a:xfrm>
          <a:solidFill>
            <a:schemeClr val="tx2">
              <a:lumMod val="75000"/>
            </a:schemeClr>
          </a:solidFill>
        </p:spPr>
        <p:txBody>
          <a:bodyPr>
            <a:normAutofit/>
          </a:bodyPr>
          <a:lstStyle/>
          <a:p>
            <a:r>
              <a:rPr lang="tr-TR"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Faktör Rotasyonu</a:t>
            </a:r>
          </a:p>
        </p:txBody>
      </p:sp>
      <p:sp>
        <p:nvSpPr>
          <p:cNvPr id="5" name="Slayt Numarası Yer Tutucusu 4"/>
          <p:cNvSpPr>
            <a:spLocks noGrp="1"/>
          </p:cNvSpPr>
          <p:nvPr>
            <p:ph type="sldNum" sz="quarter" idx="12"/>
          </p:nvPr>
        </p:nvSpPr>
        <p:spPr/>
        <p:txBody>
          <a:bodyPr/>
          <a:lstStyle/>
          <a:p>
            <a:fld id="{C1FA2219-9131-49AD-A1B5-1FFD48A79E7F}" type="slidenum">
              <a:rPr lang="tr-TR" smtClean="0"/>
              <a:pPr/>
              <a:t>34</a:t>
            </a:fld>
            <a:endParaRPr lang="tr-TR"/>
          </a:p>
        </p:txBody>
      </p:sp>
      <p:sp>
        <p:nvSpPr>
          <p:cNvPr id="7" name="Metin kutusu 6"/>
          <p:cNvSpPr txBox="1"/>
          <p:nvPr/>
        </p:nvSpPr>
        <p:spPr>
          <a:xfrm>
            <a:off x="2041053" y="1371600"/>
            <a:ext cx="7772400" cy="2800767"/>
          </a:xfrm>
          <a:prstGeom prst="rect">
            <a:avLst/>
          </a:prstGeom>
          <a:noFill/>
        </p:spPr>
        <p:txBody>
          <a:bodyPr wrap="square" rtlCol="0">
            <a:spAutoFit/>
          </a:bodyPr>
          <a:lstStyle/>
          <a:p>
            <a:pPr marL="285750" indent="-285750">
              <a:buFont typeface="Arial" pitchFamily="34" charset="0"/>
              <a:buChar char="•"/>
            </a:pPr>
            <a:r>
              <a:rPr lang="tr-TR" sz="1600" dirty="0"/>
              <a:t>Faktör rotasyonunda amaç, isimlendirilebilir ve yorumlanabilir faktörler elde etmektir. Rotasyonda en çok kullanılan yöntem </a:t>
            </a:r>
            <a:r>
              <a:rPr lang="tr-TR" sz="1600" dirty="0" err="1"/>
              <a:t>orthogonal</a:t>
            </a:r>
            <a:r>
              <a:rPr lang="tr-TR" sz="1600" dirty="0"/>
              <a:t> rotasyondur. </a:t>
            </a:r>
            <a:r>
              <a:rPr lang="tr-TR" sz="1600" dirty="0" err="1"/>
              <a:t>Orthogonal</a:t>
            </a:r>
            <a:r>
              <a:rPr lang="tr-TR" sz="1600" dirty="0"/>
              <a:t> rotasyonda elde edilen faktörler birbirleri ile korelasyon içinde değildirler.</a:t>
            </a:r>
          </a:p>
          <a:p>
            <a:pPr marL="285750" indent="-285750">
              <a:buFont typeface="Arial" pitchFamily="34" charset="0"/>
              <a:buChar char="•"/>
            </a:pPr>
            <a:r>
              <a:rPr lang="tr-TR" sz="1600" dirty="0" err="1"/>
              <a:t>Orthogonal</a:t>
            </a:r>
            <a:r>
              <a:rPr lang="tr-TR" sz="1600" dirty="0"/>
              <a:t> olmayan (</a:t>
            </a:r>
            <a:r>
              <a:rPr lang="tr-TR" sz="1600" dirty="0" err="1"/>
              <a:t>Obligue</a:t>
            </a:r>
            <a:r>
              <a:rPr lang="tr-TR" sz="1600" dirty="0"/>
              <a:t>) rotasyonda faktörler birbirleri ile korelasyon içerisindedirler. Başka bir değişle bağımsız değildirler.</a:t>
            </a:r>
          </a:p>
          <a:p>
            <a:pPr marL="285750" indent="-285750">
              <a:buFont typeface="Arial" pitchFamily="34" charset="0"/>
              <a:buChar char="•"/>
            </a:pPr>
            <a:r>
              <a:rPr lang="tr-TR" sz="1600" dirty="0" err="1"/>
              <a:t>Orthogonal</a:t>
            </a:r>
            <a:r>
              <a:rPr lang="tr-TR" sz="1600" dirty="0"/>
              <a:t> rotasyonda üç teknik kullanılır. Bunlar sırasıyla </a:t>
            </a:r>
            <a:r>
              <a:rPr lang="tr-TR" sz="1600" dirty="0" err="1"/>
              <a:t>varimax</a:t>
            </a:r>
            <a:r>
              <a:rPr lang="tr-TR" sz="1600" dirty="0"/>
              <a:t> (en çok kullanılan tekniktir), </a:t>
            </a:r>
            <a:r>
              <a:rPr lang="tr-TR" sz="1600" dirty="0" err="1"/>
              <a:t>equamax</a:t>
            </a:r>
            <a:r>
              <a:rPr lang="tr-TR" sz="1600" dirty="0"/>
              <a:t> ve </a:t>
            </a:r>
            <a:r>
              <a:rPr lang="tr-TR" sz="1600" dirty="0" err="1"/>
              <a:t>quartimax’dır</a:t>
            </a:r>
            <a:r>
              <a:rPr lang="tr-TR" sz="1600" dirty="0"/>
              <a:t>. </a:t>
            </a:r>
            <a:r>
              <a:rPr lang="tr-TR" sz="1600" dirty="0" err="1"/>
              <a:t>Promax</a:t>
            </a:r>
            <a:r>
              <a:rPr lang="tr-TR" sz="1600" dirty="0"/>
              <a:t> ve Direct </a:t>
            </a:r>
            <a:r>
              <a:rPr lang="tr-TR" sz="1600" dirty="0" err="1"/>
              <a:t>Oblimin</a:t>
            </a:r>
            <a:r>
              <a:rPr lang="tr-TR" sz="1600" dirty="0"/>
              <a:t> yöntemleri ise </a:t>
            </a:r>
            <a:r>
              <a:rPr lang="tr-TR" sz="1600" dirty="0" err="1"/>
              <a:t>oblique</a:t>
            </a:r>
            <a:r>
              <a:rPr lang="tr-TR" sz="1600" dirty="0"/>
              <a:t> rotasyon yapılmak istendiğinde kullanılan tekniklerdir. Veri seti çok büyükse </a:t>
            </a:r>
            <a:r>
              <a:rPr lang="tr-TR" sz="1600" dirty="0" err="1"/>
              <a:t>Promax</a:t>
            </a:r>
            <a:r>
              <a:rPr lang="tr-TR" sz="1600" dirty="0"/>
              <a:t> </a:t>
            </a:r>
            <a:r>
              <a:rPr lang="tr-TR" sz="1600" dirty="0" err="1"/>
              <a:t>rotation</a:t>
            </a:r>
            <a:r>
              <a:rPr lang="tr-TR" sz="1600" dirty="0"/>
              <a:t>, Direct </a:t>
            </a:r>
            <a:r>
              <a:rPr lang="tr-TR" sz="1600" dirty="0" err="1"/>
              <a:t>Oblimin</a:t>
            </a:r>
            <a:r>
              <a:rPr lang="tr-TR" sz="1600" dirty="0"/>
              <a:t> </a:t>
            </a:r>
            <a:r>
              <a:rPr lang="tr-TR" sz="1600" dirty="0" err="1"/>
              <a:t>Rotation’a</a:t>
            </a:r>
            <a:r>
              <a:rPr lang="tr-TR" sz="1600" dirty="0"/>
              <a:t> tercih edilir.</a:t>
            </a:r>
          </a:p>
          <a:p>
            <a:pPr marL="285750" indent="-285750">
              <a:buFont typeface="Arial" pitchFamily="34" charset="0"/>
              <a:buChar char="•"/>
            </a:pPr>
            <a:endParaRPr lang="tr-TR" sz="1600" dirty="0"/>
          </a:p>
          <a:p>
            <a:pPr marL="285750" indent="-285750">
              <a:buFont typeface="Arial" pitchFamily="34" charset="0"/>
              <a:buChar char="•"/>
            </a:pPr>
            <a:endParaRPr lang="tr-TR" sz="1600" dirty="0"/>
          </a:p>
        </p:txBody>
      </p:sp>
    </p:spTree>
    <p:extLst>
      <p:ext uri="{BB962C8B-B14F-4D97-AF65-F5344CB8AC3E}">
        <p14:creationId xmlns:p14="http://schemas.microsoft.com/office/powerpoint/2010/main" val="4104636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custDataLst>
              <p:tags r:id="rId1"/>
            </p:custDataLst>
          </p:nvPr>
        </p:nvSpPr>
        <p:spPr>
          <a:xfrm>
            <a:off x="1981200" y="457200"/>
            <a:ext cx="8229600" cy="533400"/>
          </a:xfrm>
          <a:solidFill>
            <a:schemeClr val="tx2">
              <a:lumMod val="75000"/>
            </a:schemeClr>
          </a:solidFill>
        </p:spPr>
        <p:txBody>
          <a:bodyPr>
            <a:normAutofit/>
          </a:bodyPr>
          <a:lstStyle/>
          <a:p>
            <a:r>
              <a:rPr lang="tr-TR" sz="32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Faktörlerin İsimlendirilmesi</a:t>
            </a:r>
          </a:p>
        </p:txBody>
      </p:sp>
      <p:sp>
        <p:nvSpPr>
          <p:cNvPr id="5" name="Slayt Numarası Yer Tutucusu 4"/>
          <p:cNvSpPr>
            <a:spLocks noGrp="1"/>
          </p:cNvSpPr>
          <p:nvPr>
            <p:ph type="sldNum" sz="quarter" idx="12"/>
          </p:nvPr>
        </p:nvSpPr>
        <p:spPr/>
        <p:txBody>
          <a:bodyPr/>
          <a:lstStyle/>
          <a:p>
            <a:fld id="{C1FA2219-9131-49AD-A1B5-1FFD48A79E7F}" type="slidenum">
              <a:rPr lang="tr-TR" smtClean="0"/>
              <a:pPr/>
              <a:t>35</a:t>
            </a:fld>
            <a:endParaRPr lang="tr-TR"/>
          </a:p>
        </p:txBody>
      </p:sp>
      <p:sp>
        <p:nvSpPr>
          <p:cNvPr id="7" name="Metin kutusu 6"/>
          <p:cNvSpPr txBox="1"/>
          <p:nvPr/>
        </p:nvSpPr>
        <p:spPr>
          <a:xfrm>
            <a:off x="2041053" y="1371599"/>
            <a:ext cx="7772400" cy="3046988"/>
          </a:xfrm>
          <a:prstGeom prst="rect">
            <a:avLst/>
          </a:prstGeom>
          <a:noFill/>
        </p:spPr>
        <p:txBody>
          <a:bodyPr wrap="square" rtlCol="0">
            <a:spAutoFit/>
          </a:bodyPr>
          <a:lstStyle/>
          <a:p>
            <a:pPr marL="285750" indent="-285750">
              <a:buFont typeface="Arial" pitchFamily="34" charset="0"/>
              <a:buChar char="•"/>
            </a:pPr>
            <a:r>
              <a:rPr lang="tr-TR" sz="1600" dirty="0"/>
              <a:t>Faktörler teoriye ve uygulamaya uygun bir şekilde araştırmacı tarafından isimlendirilmelidir</a:t>
            </a:r>
          </a:p>
          <a:p>
            <a:pPr marL="285750" indent="-285750">
              <a:buFont typeface="Arial" pitchFamily="34" charset="0"/>
              <a:buChar char="•"/>
            </a:pPr>
            <a:r>
              <a:rPr lang="tr-TR" sz="1600" dirty="0" err="1"/>
              <a:t>Analyze</a:t>
            </a:r>
            <a:r>
              <a:rPr lang="tr-TR" sz="1600" dirty="0"/>
              <a:t> &gt; </a:t>
            </a:r>
            <a:r>
              <a:rPr lang="tr-TR" sz="1600" dirty="0" err="1"/>
              <a:t>Dimension</a:t>
            </a:r>
            <a:r>
              <a:rPr lang="tr-TR" sz="1600" dirty="0"/>
              <a:t> </a:t>
            </a:r>
            <a:r>
              <a:rPr lang="tr-TR" sz="1600" dirty="0" err="1"/>
              <a:t>Reduction</a:t>
            </a:r>
            <a:r>
              <a:rPr lang="tr-TR" sz="1600" dirty="0"/>
              <a:t> &gt; </a:t>
            </a:r>
            <a:r>
              <a:rPr lang="tr-TR" sz="1600" dirty="0" err="1"/>
              <a:t>Factor</a:t>
            </a:r>
            <a:r>
              <a:rPr lang="tr-TR" sz="1600" dirty="0"/>
              <a:t> seçeneklerini seçip faktör analizi menüsünü açılır</a:t>
            </a:r>
          </a:p>
          <a:p>
            <a:pPr marL="285750" indent="-285750">
              <a:buFont typeface="Arial" pitchFamily="34" charset="0"/>
              <a:buChar char="•"/>
            </a:pPr>
            <a:r>
              <a:rPr lang="tr-TR" sz="1600" dirty="0"/>
              <a:t>Gerekli ise ters kodlamalar yapılır</a:t>
            </a:r>
          </a:p>
          <a:p>
            <a:pPr marL="285750" indent="-285750">
              <a:buFont typeface="Arial" pitchFamily="34" charset="0"/>
              <a:buChar char="•"/>
            </a:pPr>
            <a:r>
              <a:rPr lang="tr-TR" sz="1600" dirty="0" err="1"/>
              <a:t>Descriptive</a:t>
            </a:r>
            <a:r>
              <a:rPr lang="tr-TR" sz="1600" dirty="0"/>
              <a:t> menüsü altında KMO </a:t>
            </a:r>
            <a:r>
              <a:rPr lang="tr-TR" sz="1600" dirty="0" err="1"/>
              <a:t>and</a:t>
            </a:r>
            <a:r>
              <a:rPr lang="tr-TR" sz="1600" dirty="0"/>
              <a:t> </a:t>
            </a:r>
            <a:r>
              <a:rPr lang="tr-TR" sz="1600" dirty="0" err="1"/>
              <a:t>Bartlett</a:t>
            </a:r>
            <a:r>
              <a:rPr lang="tr-TR" sz="1600" dirty="0"/>
              <a:t> Test of </a:t>
            </a:r>
            <a:r>
              <a:rPr lang="tr-TR" sz="1600" dirty="0" err="1"/>
              <a:t>Sphericity</a:t>
            </a:r>
            <a:r>
              <a:rPr lang="tr-TR" sz="1600" dirty="0"/>
              <a:t> seçilir</a:t>
            </a:r>
          </a:p>
          <a:p>
            <a:pPr marL="285750" indent="-285750">
              <a:buFont typeface="Arial" pitchFamily="34" charset="0"/>
              <a:buChar char="•"/>
            </a:pPr>
            <a:r>
              <a:rPr lang="tr-TR" sz="1600" dirty="0" err="1"/>
              <a:t>Extraction</a:t>
            </a:r>
            <a:r>
              <a:rPr lang="tr-TR" sz="1600" dirty="0"/>
              <a:t> menüsü altında PCA – </a:t>
            </a:r>
            <a:r>
              <a:rPr lang="tr-TR" sz="1600" dirty="0" err="1"/>
              <a:t>Principal</a:t>
            </a:r>
            <a:r>
              <a:rPr lang="tr-TR" sz="1600" dirty="0"/>
              <a:t> Component Analysis seçilir</a:t>
            </a:r>
          </a:p>
          <a:p>
            <a:pPr marL="285750" indent="-285750">
              <a:buFont typeface="Arial" pitchFamily="34" charset="0"/>
              <a:buChar char="•"/>
            </a:pPr>
            <a:r>
              <a:rPr lang="tr-TR" sz="1600" dirty="0" err="1"/>
              <a:t>Unrotated</a:t>
            </a:r>
            <a:r>
              <a:rPr lang="tr-TR" sz="1600" dirty="0"/>
              <a:t> </a:t>
            </a:r>
            <a:r>
              <a:rPr lang="tr-TR" sz="1600" dirty="0" err="1"/>
              <a:t>Factor</a:t>
            </a:r>
            <a:r>
              <a:rPr lang="tr-TR" sz="1600" dirty="0"/>
              <a:t> Solution ve </a:t>
            </a:r>
            <a:r>
              <a:rPr lang="tr-TR" sz="1600" dirty="0" err="1"/>
              <a:t>Scree</a:t>
            </a:r>
            <a:r>
              <a:rPr lang="tr-TR" sz="1600" dirty="0"/>
              <a:t> </a:t>
            </a:r>
            <a:r>
              <a:rPr lang="tr-TR" sz="1600" dirty="0" err="1"/>
              <a:t>Plot</a:t>
            </a:r>
            <a:r>
              <a:rPr lang="tr-TR" sz="1600" dirty="0"/>
              <a:t> seçilir</a:t>
            </a:r>
          </a:p>
          <a:p>
            <a:pPr marL="285750" indent="-285750">
              <a:buFont typeface="Arial" pitchFamily="34" charset="0"/>
              <a:buChar char="•"/>
            </a:pPr>
            <a:r>
              <a:rPr lang="tr-TR" sz="1600" dirty="0" err="1"/>
              <a:t>Rotation</a:t>
            </a:r>
            <a:r>
              <a:rPr lang="tr-TR" sz="1600" dirty="0"/>
              <a:t> menüsü altında </a:t>
            </a:r>
            <a:r>
              <a:rPr lang="tr-TR" sz="1600" dirty="0" err="1"/>
              <a:t>varimax</a:t>
            </a:r>
            <a:r>
              <a:rPr lang="tr-TR" sz="1600" dirty="0"/>
              <a:t> rotasyonu seçilir</a:t>
            </a:r>
          </a:p>
          <a:p>
            <a:pPr marL="285750" indent="-285750">
              <a:buFont typeface="Arial" pitchFamily="34" charset="0"/>
              <a:buChar char="•"/>
            </a:pPr>
            <a:r>
              <a:rPr lang="tr-TR" sz="1600" dirty="0" err="1"/>
              <a:t>Options</a:t>
            </a:r>
            <a:r>
              <a:rPr lang="tr-TR" sz="1600" dirty="0"/>
              <a:t> menüsü altında </a:t>
            </a:r>
            <a:r>
              <a:rPr lang="tr-TR" sz="1600" dirty="0" err="1"/>
              <a:t>replace</a:t>
            </a:r>
            <a:r>
              <a:rPr lang="tr-TR" sz="1600" dirty="0"/>
              <a:t> </a:t>
            </a:r>
            <a:r>
              <a:rPr lang="tr-TR" sz="1600" dirty="0" err="1"/>
              <a:t>missing</a:t>
            </a:r>
            <a:r>
              <a:rPr lang="tr-TR" sz="1600" dirty="0"/>
              <a:t> </a:t>
            </a:r>
            <a:r>
              <a:rPr lang="tr-TR" sz="1600" dirty="0" err="1"/>
              <a:t>values</a:t>
            </a:r>
            <a:r>
              <a:rPr lang="tr-TR" sz="1600" dirty="0"/>
              <a:t> </a:t>
            </a:r>
            <a:r>
              <a:rPr lang="tr-TR" sz="1600" dirty="0" err="1"/>
              <a:t>with</a:t>
            </a:r>
            <a:r>
              <a:rPr lang="tr-TR" sz="1600" dirty="0"/>
              <a:t> </a:t>
            </a:r>
            <a:r>
              <a:rPr lang="tr-TR" sz="1600" dirty="0" err="1"/>
              <a:t>mean</a:t>
            </a:r>
            <a:r>
              <a:rPr lang="tr-TR" sz="1600" dirty="0"/>
              <a:t> seçeneği seçilir</a:t>
            </a:r>
          </a:p>
          <a:p>
            <a:pPr marL="285750" indent="-285750">
              <a:buFont typeface="Arial" pitchFamily="34" charset="0"/>
              <a:buChar char="•"/>
            </a:pPr>
            <a:r>
              <a:rPr lang="tr-TR" sz="1600" dirty="0" err="1"/>
              <a:t>Coefficient</a:t>
            </a:r>
            <a:r>
              <a:rPr lang="tr-TR" sz="1600" dirty="0"/>
              <a:t> </a:t>
            </a:r>
            <a:r>
              <a:rPr lang="tr-TR" sz="1600" dirty="0" err="1"/>
              <a:t>display</a:t>
            </a:r>
            <a:r>
              <a:rPr lang="tr-TR" sz="1600" dirty="0"/>
              <a:t> format </a:t>
            </a:r>
            <a:r>
              <a:rPr lang="tr-TR" sz="1600" dirty="0" err="1"/>
              <a:t>sorted</a:t>
            </a:r>
            <a:r>
              <a:rPr lang="tr-TR" sz="1600" dirty="0"/>
              <a:t> </a:t>
            </a:r>
            <a:r>
              <a:rPr lang="tr-TR" sz="1600" dirty="0" err="1"/>
              <a:t>by</a:t>
            </a:r>
            <a:r>
              <a:rPr lang="tr-TR" sz="1600" dirty="0"/>
              <a:t> size olarak belirlenir</a:t>
            </a:r>
          </a:p>
          <a:p>
            <a:pPr marL="285750" indent="-285750">
              <a:buFont typeface="Arial" pitchFamily="34" charset="0"/>
              <a:buChar char="•"/>
            </a:pPr>
            <a:endParaRPr lang="tr-TR" sz="1600" dirty="0"/>
          </a:p>
        </p:txBody>
      </p:sp>
    </p:spTree>
    <p:extLst>
      <p:ext uri="{BB962C8B-B14F-4D97-AF65-F5344CB8AC3E}">
        <p14:creationId xmlns:p14="http://schemas.microsoft.com/office/powerpoint/2010/main" val="14743151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2584" name="Rectangle 104"/>
          <p:cNvSpPr>
            <a:spLocks noGrp="1" noChangeArrowheads="1"/>
          </p:cNvSpPr>
          <p:nvPr>
            <p:ph type="title"/>
          </p:nvPr>
        </p:nvSpPr>
        <p:spPr/>
        <p:txBody>
          <a:bodyPr/>
          <a:lstStyle/>
          <a:p>
            <a:r>
              <a:rPr lang="tr-TR" altLang="en-US"/>
              <a:t>Korelasyon matrisi</a:t>
            </a:r>
            <a:endParaRPr lang="en-US" altLang="en-US"/>
          </a:p>
        </p:txBody>
      </p:sp>
      <p:graphicFrame>
        <p:nvGraphicFramePr>
          <p:cNvPr id="1172695" name="Group 215"/>
          <p:cNvGraphicFramePr>
            <a:graphicFrameLocks noGrp="1"/>
          </p:cNvGraphicFramePr>
          <p:nvPr>
            <p:ph idx="1"/>
          </p:nvPr>
        </p:nvGraphicFramePr>
        <p:xfrm>
          <a:off x="1981200" y="1219200"/>
          <a:ext cx="8229600" cy="4451986"/>
        </p:xfrm>
        <a:graphic>
          <a:graphicData uri="http://schemas.openxmlformats.org/drawingml/2006/table">
            <a:tbl>
              <a:tblPr/>
              <a:tblGrid>
                <a:gridCol w="1377950">
                  <a:extLst>
                    <a:ext uri="{9D8B030D-6E8A-4147-A177-3AD203B41FA5}">
                      <a16:colId xmlns:a16="http://schemas.microsoft.com/office/drawing/2014/main" val="20000"/>
                    </a:ext>
                  </a:extLst>
                </a:gridCol>
                <a:gridCol w="1223963">
                  <a:extLst>
                    <a:ext uri="{9D8B030D-6E8A-4147-A177-3AD203B41FA5}">
                      <a16:colId xmlns:a16="http://schemas.microsoft.com/office/drawing/2014/main" val="20001"/>
                    </a:ext>
                  </a:extLst>
                </a:gridCol>
                <a:gridCol w="1296987">
                  <a:extLst>
                    <a:ext uri="{9D8B030D-6E8A-4147-A177-3AD203B41FA5}">
                      <a16:colId xmlns:a16="http://schemas.microsoft.com/office/drawing/2014/main" val="20002"/>
                    </a:ext>
                  </a:extLst>
                </a:gridCol>
                <a:gridCol w="1152525">
                  <a:extLst>
                    <a:ext uri="{9D8B030D-6E8A-4147-A177-3AD203B41FA5}">
                      <a16:colId xmlns:a16="http://schemas.microsoft.com/office/drawing/2014/main" val="20003"/>
                    </a:ext>
                  </a:extLst>
                </a:gridCol>
                <a:gridCol w="1223963">
                  <a:extLst>
                    <a:ext uri="{9D8B030D-6E8A-4147-A177-3AD203B41FA5}">
                      <a16:colId xmlns:a16="http://schemas.microsoft.com/office/drawing/2014/main" val="20004"/>
                    </a:ext>
                  </a:extLst>
                </a:gridCol>
                <a:gridCol w="1152525">
                  <a:extLst>
                    <a:ext uri="{9D8B030D-6E8A-4147-A177-3AD203B41FA5}">
                      <a16:colId xmlns:a16="http://schemas.microsoft.com/office/drawing/2014/main" val="20005"/>
                    </a:ext>
                  </a:extLst>
                </a:gridCol>
                <a:gridCol w="801687">
                  <a:extLst>
                    <a:ext uri="{9D8B030D-6E8A-4147-A177-3AD203B41FA5}">
                      <a16:colId xmlns:a16="http://schemas.microsoft.com/office/drawing/2014/main" val="20006"/>
                    </a:ext>
                  </a:extLst>
                </a:gridCol>
              </a:tblGrid>
              <a:tr h="635000">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Konuşma 1</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Soyal Beceriler</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İlgi</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Konuşma 2</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Bencil</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Yalan</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3413">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Konuşma 1</a:t>
                      </a:r>
                      <a:endParaRPr kumimoji="0" lang="en-US" alt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1,000</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5000">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Sosyal beceriler</a:t>
                      </a:r>
                      <a:endParaRPr kumimoji="0" lang="en-US" alt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a:ln>
                            <a:noFill/>
                          </a:ln>
                          <a:solidFill>
                            <a:schemeClr val="tx1"/>
                          </a:solidFill>
                          <a:effectLst/>
                          <a:latin typeface="Arial" charset="0"/>
                        </a:rPr>
                        <a:t>0,772</a:t>
                      </a:r>
                      <a:endParaRPr kumimoji="0" lang="en-US" altLang="en-US" sz="2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a:ln>
                            <a:noFill/>
                          </a:ln>
                          <a:solidFill>
                            <a:schemeClr val="tx1"/>
                          </a:solidFill>
                          <a:effectLst/>
                          <a:latin typeface="Arial" charset="0"/>
                        </a:rPr>
                        <a:t>1,000</a:t>
                      </a:r>
                      <a:endParaRPr kumimoji="0" lang="en-US" altLang="en-US" sz="2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35000">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İlgi</a:t>
                      </a:r>
                      <a:endParaRPr kumimoji="0" lang="en-US" alt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a:ln>
                            <a:noFill/>
                          </a:ln>
                          <a:solidFill>
                            <a:schemeClr val="tx1"/>
                          </a:solidFill>
                          <a:effectLst/>
                          <a:latin typeface="Arial" charset="0"/>
                        </a:rPr>
                        <a:t>0,646</a:t>
                      </a:r>
                      <a:endParaRPr kumimoji="0" lang="en-US" altLang="en-US" sz="2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a:ln>
                            <a:noFill/>
                          </a:ln>
                          <a:solidFill>
                            <a:schemeClr val="tx1"/>
                          </a:solidFill>
                          <a:effectLst/>
                          <a:latin typeface="Arial" charset="0"/>
                        </a:rPr>
                        <a:t>0,879</a:t>
                      </a:r>
                      <a:endParaRPr kumimoji="0" lang="en-US" altLang="en-US" sz="2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1,000</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5000">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Konuşma 2</a:t>
                      </a:r>
                      <a:endParaRPr kumimoji="0" lang="en-US" alt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0,074</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-0,120</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0,054</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1,000</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3413">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Bencil</a:t>
                      </a:r>
                      <a:endParaRPr kumimoji="0" lang="en-US" alt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-0,131</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0,031</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-0,101</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a:ln>
                            <a:noFill/>
                          </a:ln>
                          <a:solidFill>
                            <a:schemeClr val="tx1"/>
                          </a:solidFill>
                          <a:effectLst/>
                          <a:latin typeface="Arial" charset="0"/>
                        </a:rPr>
                        <a:t>0,441</a:t>
                      </a:r>
                      <a:endParaRPr kumimoji="0" lang="en-US" altLang="en-US" sz="2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a:ln>
                            <a:noFill/>
                          </a:ln>
                          <a:solidFill>
                            <a:schemeClr val="tx1"/>
                          </a:solidFill>
                          <a:effectLst/>
                          <a:latin typeface="Arial" charset="0"/>
                        </a:rPr>
                        <a:t>1,000</a:t>
                      </a:r>
                      <a:endParaRPr kumimoji="0" lang="en-US" altLang="en-US" sz="2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35000">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Yalan</a:t>
                      </a:r>
                      <a:endParaRPr kumimoji="0" lang="en-US" altLang="en-US" sz="18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0,068</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0,012</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0,110</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a:ln>
                            <a:noFill/>
                          </a:ln>
                          <a:solidFill>
                            <a:schemeClr val="tx1"/>
                          </a:solidFill>
                          <a:effectLst/>
                          <a:latin typeface="Arial" charset="0"/>
                        </a:rPr>
                        <a:t>0,361</a:t>
                      </a:r>
                      <a:endParaRPr kumimoji="0" lang="en-US" altLang="en-US" sz="2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2800" b="1" i="0" u="none" strike="noStrike" cap="none" normalizeH="0" baseline="0">
                          <a:ln>
                            <a:noFill/>
                          </a:ln>
                          <a:solidFill>
                            <a:schemeClr val="tx1"/>
                          </a:solidFill>
                          <a:effectLst/>
                          <a:latin typeface="Arial" charset="0"/>
                        </a:rPr>
                        <a:t>0,277</a:t>
                      </a:r>
                      <a:endParaRPr kumimoji="0" lang="en-US" altLang="en-US" sz="2800" b="1"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a:solidFill>
                            <a:schemeClr val="tx1"/>
                          </a:solidFill>
                          <a:latin typeface="Arial" charset="0"/>
                        </a:defRPr>
                      </a:lvl1pPr>
                      <a:lvl2pPr algn="l">
                        <a:spcBef>
                          <a:spcPct val="20000"/>
                        </a:spcBef>
                        <a:defRPr sz="2400">
                          <a:solidFill>
                            <a:schemeClr val="tx1"/>
                          </a:solidFill>
                          <a:latin typeface="Arial" charset="0"/>
                        </a:defRPr>
                      </a:lvl2pPr>
                      <a:lvl3pPr algn="l">
                        <a:spcBef>
                          <a:spcPct val="20000"/>
                        </a:spcBef>
                        <a:defRPr sz="2000">
                          <a:solidFill>
                            <a:schemeClr val="tx1"/>
                          </a:solidFill>
                          <a:latin typeface="Arial" charset="0"/>
                        </a:defRPr>
                      </a:lvl3pPr>
                      <a:lvl4pPr algn="l">
                        <a:spcBef>
                          <a:spcPct val="20000"/>
                        </a:spcBef>
                        <a:defRPr>
                          <a:solidFill>
                            <a:schemeClr val="tx1"/>
                          </a:solidFill>
                          <a:latin typeface="Arial" charset="0"/>
                        </a:defRPr>
                      </a:lvl4pPr>
                      <a:lvl5pPr algn="l">
                        <a:spcBef>
                          <a:spcPct val="20000"/>
                        </a:spcBef>
                        <a:defRPr>
                          <a:solidFill>
                            <a:schemeClr val="tx1"/>
                          </a:solidFill>
                          <a:latin typeface="Arial" charset="0"/>
                        </a:defRPr>
                      </a:lvl5pPr>
                      <a:lvl6pPr fontAlgn="base">
                        <a:spcBef>
                          <a:spcPct val="20000"/>
                        </a:spcBef>
                        <a:spcAft>
                          <a:spcPct val="0"/>
                        </a:spcAft>
                        <a:defRPr>
                          <a:solidFill>
                            <a:schemeClr val="tx1"/>
                          </a:solidFill>
                          <a:latin typeface="Arial" charset="0"/>
                        </a:defRPr>
                      </a:lvl6pPr>
                      <a:lvl7pPr fontAlgn="base">
                        <a:spcBef>
                          <a:spcPct val="20000"/>
                        </a:spcBef>
                        <a:spcAft>
                          <a:spcPct val="0"/>
                        </a:spcAft>
                        <a:defRPr>
                          <a:solidFill>
                            <a:schemeClr val="tx1"/>
                          </a:solidFill>
                          <a:latin typeface="Arial" charset="0"/>
                        </a:defRPr>
                      </a:lvl7pPr>
                      <a:lvl8pPr fontAlgn="base">
                        <a:spcBef>
                          <a:spcPct val="20000"/>
                        </a:spcBef>
                        <a:spcAft>
                          <a:spcPct val="0"/>
                        </a:spcAft>
                        <a:defRPr>
                          <a:solidFill>
                            <a:schemeClr val="tx1"/>
                          </a:solidFill>
                          <a:latin typeface="Arial" charset="0"/>
                        </a:defRPr>
                      </a:lvl8pPr>
                      <a:lvl9pPr fontAlgn="base">
                        <a:spcBef>
                          <a:spcPct val="2000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altLang="en-US" sz="1800" b="0" i="0" u="none" strike="noStrike" cap="none" normalizeH="0" baseline="0">
                          <a:ln>
                            <a:noFill/>
                          </a:ln>
                          <a:solidFill>
                            <a:schemeClr val="tx1"/>
                          </a:solidFill>
                          <a:effectLst/>
                          <a:latin typeface="Arial" charset="0"/>
                        </a:rPr>
                        <a:t>1,000</a:t>
                      </a:r>
                      <a:endParaRPr kumimoji="0" lang="en-US" alt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1172688" name="Oval 208"/>
          <p:cNvSpPr>
            <a:spLocks noChangeArrowheads="1"/>
          </p:cNvSpPr>
          <p:nvPr/>
        </p:nvSpPr>
        <p:spPr bwMode="auto">
          <a:xfrm>
            <a:off x="3143251" y="2349500"/>
            <a:ext cx="2881313" cy="17272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2689" name="Oval 209"/>
          <p:cNvSpPr>
            <a:spLocks noChangeArrowheads="1"/>
          </p:cNvSpPr>
          <p:nvPr/>
        </p:nvSpPr>
        <p:spPr bwMode="auto">
          <a:xfrm>
            <a:off x="6743701" y="4292600"/>
            <a:ext cx="2881313" cy="1727200"/>
          </a:xfrm>
          <a:prstGeom prst="ellipse">
            <a:avLst/>
          </a:prstGeom>
          <a:noFill/>
          <a:ln w="381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2690" name="Text Box 210"/>
          <p:cNvSpPr txBox="1">
            <a:spLocks noChangeArrowheads="1"/>
          </p:cNvSpPr>
          <p:nvPr/>
        </p:nvSpPr>
        <p:spPr bwMode="auto">
          <a:xfrm>
            <a:off x="5846764" y="1916113"/>
            <a:ext cx="3907223" cy="92333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Birbiriyle ilişkili iki değişken kümesi var; </a:t>
            </a:r>
          </a:p>
          <a:p>
            <a:r>
              <a:rPr lang="tr-TR" altLang="en-US"/>
              <a:t>Bu kümeler ortak bir boyutu ölçüyor </a:t>
            </a:r>
          </a:p>
          <a:p>
            <a:r>
              <a:rPr lang="tr-TR" altLang="en-US"/>
              <a:t>olabilir.  </a:t>
            </a:r>
            <a:endParaRPr lang="en-US" altLang="en-US"/>
          </a:p>
        </p:txBody>
      </p:sp>
      <p:sp>
        <p:nvSpPr>
          <p:cNvPr id="1172691" name="Text Box 211"/>
          <p:cNvSpPr txBox="1">
            <a:spLocks noChangeArrowheads="1"/>
          </p:cNvSpPr>
          <p:nvPr/>
        </p:nvSpPr>
        <p:spPr bwMode="auto">
          <a:xfrm>
            <a:off x="2135189" y="6021388"/>
            <a:ext cx="1872629" cy="338554"/>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sz="1600">
                <a:solidFill>
                  <a:srgbClr val="FF3300"/>
                </a:solidFill>
              </a:rPr>
              <a:t>Koyu olanlar anlamlı</a:t>
            </a:r>
            <a:endParaRPr lang="en-US" altLang="en-US" sz="1600">
              <a:solidFill>
                <a:srgbClr val="FF3300"/>
              </a:solidFill>
            </a:endParaRPr>
          </a:p>
        </p:txBody>
      </p:sp>
    </p:spTree>
    <p:extLst>
      <p:ext uri="{BB962C8B-B14F-4D97-AF65-F5344CB8AC3E}">
        <p14:creationId xmlns:p14="http://schemas.microsoft.com/office/powerpoint/2010/main" val="7156453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626" name="Rectangle 2"/>
          <p:cNvSpPr>
            <a:spLocks noGrp="1" noChangeArrowheads="1"/>
          </p:cNvSpPr>
          <p:nvPr>
            <p:ph type="title"/>
          </p:nvPr>
        </p:nvSpPr>
        <p:spPr/>
        <p:txBody>
          <a:bodyPr/>
          <a:lstStyle/>
          <a:p>
            <a:r>
              <a:rPr lang="tr-TR" altLang="en-US" sz="3600"/>
              <a:t>Faktörlerin matematiksel gösterimi</a:t>
            </a:r>
            <a:endParaRPr lang="en-US" altLang="en-US" sz="3600"/>
          </a:p>
        </p:txBody>
      </p:sp>
      <p:sp>
        <p:nvSpPr>
          <p:cNvPr id="1178627" name="Rectangle 3"/>
          <p:cNvSpPr>
            <a:spLocks noGrp="1" noChangeArrowheads="1"/>
          </p:cNvSpPr>
          <p:nvPr>
            <p:ph type="body" idx="1"/>
          </p:nvPr>
        </p:nvSpPr>
        <p:spPr>
          <a:solidFill>
            <a:srgbClr val="FFFF99"/>
          </a:solidFill>
        </p:spPr>
        <p:txBody>
          <a:bodyPr>
            <a:normAutofit lnSpcReduction="10000"/>
          </a:bodyPr>
          <a:lstStyle/>
          <a:p>
            <a:pPr>
              <a:lnSpc>
                <a:spcPct val="80000"/>
              </a:lnSpc>
              <a:buFontTx/>
              <a:buNone/>
            </a:pPr>
            <a:r>
              <a:rPr lang="tr-TR" altLang="en-US" i="1">
                <a:solidFill>
                  <a:srgbClr val="FF3300"/>
                </a:solidFill>
              </a:rPr>
              <a:t>Y</a:t>
            </a:r>
            <a:r>
              <a:rPr lang="tr-TR" altLang="en-US" i="1" baseline="-25000">
                <a:solidFill>
                  <a:srgbClr val="FF3300"/>
                </a:solidFill>
              </a:rPr>
              <a:t>i</a:t>
            </a:r>
            <a:r>
              <a:rPr lang="tr-TR" altLang="en-US" i="1">
                <a:solidFill>
                  <a:srgbClr val="FF3300"/>
                </a:solidFill>
              </a:rPr>
              <a:t> = (b</a:t>
            </a:r>
            <a:r>
              <a:rPr lang="tr-TR" altLang="en-US" i="1" baseline="-25000">
                <a:solidFill>
                  <a:srgbClr val="FF3300"/>
                </a:solidFill>
              </a:rPr>
              <a:t>0</a:t>
            </a:r>
            <a:r>
              <a:rPr lang="tr-TR" altLang="en-US" i="1">
                <a:solidFill>
                  <a:srgbClr val="FF3300"/>
                </a:solidFill>
              </a:rPr>
              <a:t> + b</a:t>
            </a:r>
            <a:r>
              <a:rPr lang="tr-TR" altLang="en-US" i="1" baseline="-25000">
                <a:solidFill>
                  <a:srgbClr val="FF3300"/>
                </a:solidFill>
              </a:rPr>
              <a:t>1</a:t>
            </a:r>
            <a:r>
              <a:rPr lang="tr-TR" altLang="en-US" i="1">
                <a:solidFill>
                  <a:srgbClr val="FF3300"/>
                </a:solidFill>
              </a:rPr>
              <a:t>X</a:t>
            </a:r>
            <a:r>
              <a:rPr lang="tr-TR" altLang="en-US" i="1" baseline="-25000">
                <a:solidFill>
                  <a:srgbClr val="FF3300"/>
                </a:solidFill>
              </a:rPr>
              <a:t>1</a:t>
            </a:r>
            <a:r>
              <a:rPr lang="tr-TR" altLang="en-US" i="1">
                <a:solidFill>
                  <a:srgbClr val="FF3300"/>
                </a:solidFill>
              </a:rPr>
              <a:t> + b</a:t>
            </a:r>
            <a:r>
              <a:rPr lang="tr-TR" altLang="en-US" i="1" baseline="-25000">
                <a:solidFill>
                  <a:srgbClr val="FF3300"/>
                </a:solidFill>
              </a:rPr>
              <a:t>2</a:t>
            </a:r>
            <a:r>
              <a:rPr lang="tr-TR" altLang="en-US" i="1">
                <a:solidFill>
                  <a:srgbClr val="FF3300"/>
                </a:solidFill>
              </a:rPr>
              <a:t>X</a:t>
            </a:r>
            <a:r>
              <a:rPr lang="tr-TR" altLang="en-US" i="1" baseline="-25000">
                <a:solidFill>
                  <a:srgbClr val="FF3300"/>
                </a:solidFill>
              </a:rPr>
              <a:t>2</a:t>
            </a:r>
            <a:r>
              <a:rPr lang="tr-TR" altLang="en-US" i="1">
                <a:solidFill>
                  <a:srgbClr val="FF3300"/>
                </a:solidFill>
              </a:rPr>
              <a:t>+…b</a:t>
            </a:r>
            <a:r>
              <a:rPr lang="tr-TR" altLang="en-US" i="1" baseline="-25000">
                <a:solidFill>
                  <a:srgbClr val="FF3300"/>
                </a:solidFill>
              </a:rPr>
              <a:t>n</a:t>
            </a:r>
            <a:r>
              <a:rPr lang="tr-TR" altLang="en-US" i="1">
                <a:solidFill>
                  <a:srgbClr val="FF3300"/>
                </a:solidFill>
              </a:rPr>
              <a:t>X</a:t>
            </a:r>
            <a:r>
              <a:rPr lang="tr-TR" altLang="en-US" i="1" baseline="-25000">
                <a:solidFill>
                  <a:srgbClr val="FF3300"/>
                </a:solidFill>
              </a:rPr>
              <a:t>n</a:t>
            </a:r>
            <a:r>
              <a:rPr lang="tr-TR" altLang="en-US" i="1">
                <a:solidFill>
                  <a:srgbClr val="FF3300"/>
                </a:solidFill>
              </a:rPr>
              <a:t>)+ e</a:t>
            </a:r>
            <a:r>
              <a:rPr lang="tr-TR" altLang="en-US" i="1" baseline="-25000">
                <a:solidFill>
                  <a:srgbClr val="FF3300"/>
                </a:solidFill>
              </a:rPr>
              <a:t>i</a:t>
            </a:r>
            <a:r>
              <a:rPr lang="tr-TR" altLang="en-US" sz="2000">
                <a:solidFill>
                  <a:srgbClr val="FF3300"/>
                </a:solidFill>
              </a:rPr>
              <a:t> </a:t>
            </a:r>
          </a:p>
          <a:p>
            <a:pPr>
              <a:lnSpc>
                <a:spcPct val="80000"/>
              </a:lnSpc>
              <a:buFontTx/>
              <a:buNone/>
            </a:pPr>
            <a:endParaRPr lang="tr-TR" altLang="en-US" sz="1400">
              <a:solidFill>
                <a:srgbClr val="FF3300"/>
              </a:solidFill>
            </a:endParaRPr>
          </a:p>
          <a:p>
            <a:pPr>
              <a:lnSpc>
                <a:spcPct val="80000"/>
              </a:lnSpc>
              <a:buFontTx/>
              <a:buNone/>
            </a:pPr>
            <a:r>
              <a:rPr lang="tr-TR" altLang="en-US" sz="1400">
                <a:solidFill>
                  <a:srgbClr val="FF3300"/>
                </a:solidFill>
              </a:rPr>
              <a:t>Faktör</a:t>
            </a:r>
            <a:r>
              <a:rPr lang="tr-TR" altLang="en-US" sz="2000" i="1" baseline="-25000">
                <a:solidFill>
                  <a:srgbClr val="FF3300"/>
                </a:solidFill>
              </a:rPr>
              <a:t>i = </a:t>
            </a:r>
            <a:r>
              <a:rPr lang="tr-TR" altLang="en-US" sz="2000" i="1">
                <a:solidFill>
                  <a:srgbClr val="FF3300"/>
                </a:solidFill>
              </a:rPr>
              <a:t>b</a:t>
            </a:r>
            <a:r>
              <a:rPr lang="tr-TR" altLang="en-US" sz="2000" i="1" baseline="-25000">
                <a:solidFill>
                  <a:srgbClr val="FF3300"/>
                </a:solidFill>
              </a:rPr>
              <a:t>1</a:t>
            </a:r>
            <a:r>
              <a:rPr lang="tr-TR" altLang="en-US" sz="1400" i="1">
                <a:solidFill>
                  <a:srgbClr val="FF3300"/>
                </a:solidFill>
              </a:rPr>
              <a:t>Değişken</a:t>
            </a:r>
            <a:r>
              <a:rPr lang="tr-TR" altLang="en-US" sz="2000" i="1" baseline="-25000">
                <a:solidFill>
                  <a:srgbClr val="FF3300"/>
                </a:solidFill>
              </a:rPr>
              <a:t>1</a:t>
            </a:r>
            <a:r>
              <a:rPr lang="tr-TR" altLang="en-US" sz="2000" i="1">
                <a:solidFill>
                  <a:srgbClr val="FF3300"/>
                </a:solidFill>
              </a:rPr>
              <a:t> + b</a:t>
            </a:r>
            <a:r>
              <a:rPr lang="tr-TR" altLang="en-US" sz="2000" i="1" baseline="-25000">
                <a:solidFill>
                  <a:srgbClr val="FF3300"/>
                </a:solidFill>
              </a:rPr>
              <a:t>2</a:t>
            </a:r>
            <a:r>
              <a:rPr lang="tr-TR" altLang="en-US" sz="1400" i="1">
                <a:solidFill>
                  <a:srgbClr val="FF3300"/>
                </a:solidFill>
              </a:rPr>
              <a:t>Değişken</a:t>
            </a:r>
            <a:r>
              <a:rPr lang="tr-TR" altLang="en-US" sz="2000" i="1" baseline="-25000">
                <a:solidFill>
                  <a:srgbClr val="FF3300"/>
                </a:solidFill>
              </a:rPr>
              <a:t>2</a:t>
            </a:r>
            <a:r>
              <a:rPr lang="tr-TR" altLang="en-US" sz="2000" i="1">
                <a:solidFill>
                  <a:srgbClr val="FF3300"/>
                </a:solidFill>
              </a:rPr>
              <a:t>+ …b</a:t>
            </a:r>
            <a:r>
              <a:rPr lang="tr-TR" altLang="en-US" sz="2000" i="1" baseline="-25000">
                <a:solidFill>
                  <a:srgbClr val="FF3300"/>
                </a:solidFill>
              </a:rPr>
              <a:t>n</a:t>
            </a:r>
            <a:r>
              <a:rPr lang="tr-TR" altLang="en-US" sz="1400" i="1">
                <a:solidFill>
                  <a:srgbClr val="FF3300"/>
                </a:solidFill>
              </a:rPr>
              <a:t>Değişken</a:t>
            </a:r>
            <a:r>
              <a:rPr lang="tr-TR" altLang="en-US" sz="2000" i="1" baseline="-25000">
                <a:solidFill>
                  <a:srgbClr val="FF3300"/>
                </a:solidFill>
              </a:rPr>
              <a:t>n</a:t>
            </a:r>
            <a:r>
              <a:rPr lang="tr-TR" altLang="en-US" sz="2000" i="1">
                <a:solidFill>
                  <a:srgbClr val="FF3300"/>
                </a:solidFill>
              </a:rPr>
              <a:t>) + e</a:t>
            </a:r>
            <a:r>
              <a:rPr lang="tr-TR" altLang="en-US" sz="2000" i="1" baseline="-25000">
                <a:solidFill>
                  <a:srgbClr val="FF3300"/>
                </a:solidFill>
              </a:rPr>
              <a:t>i</a:t>
            </a:r>
            <a:r>
              <a:rPr lang="tr-TR" altLang="en-US" sz="1400">
                <a:solidFill>
                  <a:srgbClr val="FF3300"/>
                </a:solidFill>
              </a:rPr>
              <a:t> </a:t>
            </a:r>
          </a:p>
          <a:p>
            <a:pPr>
              <a:lnSpc>
                <a:spcPct val="80000"/>
              </a:lnSpc>
            </a:pPr>
            <a:endParaRPr lang="tr-TR" altLang="en-US" sz="1400"/>
          </a:p>
          <a:p>
            <a:pPr>
              <a:lnSpc>
                <a:spcPct val="80000"/>
              </a:lnSpc>
              <a:buFontTx/>
              <a:buNone/>
            </a:pPr>
            <a:r>
              <a:rPr lang="tr-TR" altLang="en-US" sz="1400"/>
              <a:t>Sosyallik</a:t>
            </a:r>
            <a:r>
              <a:rPr lang="tr-TR" altLang="en-US" sz="2000" i="1" baseline="-25000"/>
              <a:t>i = </a:t>
            </a:r>
            <a:r>
              <a:rPr lang="tr-TR" altLang="en-US" sz="2000" i="1"/>
              <a:t>b</a:t>
            </a:r>
            <a:r>
              <a:rPr lang="tr-TR" altLang="en-US" sz="2000" i="1" baseline="-25000"/>
              <a:t>1</a:t>
            </a:r>
            <a:r>
              <a:rPr lang="tr-TR" altLang="en-US" sz="1400" i="1"/>
              <a:t>Konuşma 1</a:t>
            </a:r>
            <a:r>
              <a:rPr lang="tr-TR" altLang="en-US" sz="2000" i="1" baseline="-25000"/>
              <a:t>1</a:t>
            </a:r>
            <a:r>
              <a:rPr lang="tr-TR" altLang="en-US" sz="2000" i="1"/>
              <a:t> + b</a:t>
            </a:r>
            <a:r>
              <a:rPr lang="tr-TR" altLang="en-US" sz="2000" i="1" baseline="-25000"/>
              <a:t>2</a:t>
            </a:r>
            <a:r>
              <a:rPr lang="tr-TR" altLang="en-US" sz="1400" i="1"/>
              <a:t>TopBeceriler</a:t>
            </a:r>
            <a:r>
              <a:rPr lang="tr-TR" altLang="en-US" sz="2000" i="1" baseline="-25000"/>
              <a:t>2</a:t>
            </a:r>
            <a:r>
              <a:rPr lang="tr-TR" altLang="en-US" sz="2000" i="1"/>
              <a:t>+ b</a:t>
            </a:r>
            <a:r>
              <a:rPr lang="tr-TR" altLang="en-US" sz="2000" i="1" baseline="-25000"/>
              <a:t>3</a:t>
            </a:r>
            <a:r>
              <a:rPr lang="tr-TR" altLang="en-US" sz="1400" i="1"/>
              <a:t>İlgi</a:t>
            </a:r>
            <a:r>
              <a:rPr lang="tr-TR" altLang="en-US" sz="2000" i="1" baseline="-25000"/>
              <a:t>3</a:t>
            </a:r>
            <a:r>
              <a:rPr lang="tr-TR" altLang="en-US" sz="2000" i="1"/>
              <a:t>+ b</a:t>
            </a:r>
            <a:r>
              <a:rPr lang="tr-TR" altLang="en-US" sz="2000" i="1" baseline="-25000"/>
              <a:t>4</a:t>
            </a:r>
            <a:r>
              <a:rPr lang="tr-TR" altLang="en-US" sz="1400" i="1"/>
              <a:t>Konuşma 2</a:t>
            </a:r>
            <a:r>
              <a:rPr lang="tr-TR" altLang="en-US" sz="2000" i="1" baseline="-25000"/>
              <a:t>4</a:t>
            </a:r>
            <a:r>
              <a:rPr lang="tr-TR" altLang="en-US" sz="2000" i="1"/>
              <a:t>+ b</a:t>
            </a:r>
            <a:r>
              <a:rPr lang="tr-TR" altLang="en-US" sz="2000" i="1" baseline="-25000"/>
              <a:t>5</a:t>
            </a:r>
            <a:r>
              <a:rPr lang="tr-TR" altLang="en-US" sz="1400" i="1"/>
              <a:t>Bencillik</a:t>
            </a:r>
            <a:r>
              <a:rPr lang="tr-TR" altLang="en-US" sz="2000" i="1" baseline="-25000"/>
              <a:t>5</a:t>
            </a:r>
            <a:r>
              <a:rPr lang="tr-TR" altLang="en-US" sz="2000" i="1"/>
              <a:t>+ b</a:t>
            </a:r>
            <a:r>
              <a:rPr lang="tr-TR" altLang="en-US" sz="2000" i="1" baseline="-25000"/>
              <a:t>6</a:t>
            </a:r>
            <a:r>
              <a:rPr lang="tr-TR" altLang="en-US" sz="1400" i="1"/>
              <a:t>Yalancılık</a:t>
            </a:r>
            <a:r>
              <a:rPr lang="tr-TR" altLang="en-US" sz="2000" i="1" baseline="-25000"/>
              <a:t>6</a:t>
            </a:r>
            <a:r>
              <a:rPr lang="tr-TR" altLang="en-US" sz="2000" i="1"/>
              <a:t>) + e</a:t>
            </a:r>
            <a:r>
              <a:rPr lang="tr-TR" altLang="en-US" sz="2000" i="1" baseline="-25000"/>
              <a:t>i</a:t>
            </a:r>
            <a:r>
              <a:rPr lang="tr-TR" altLang="en-US" sz="1400"/>
              <a:t> </a:t>
            </a:r>
          </a:p>
          <a:p>
            <a:pPr>
              <a:lnSpc>
                <a:spcPct val="80000"/>
              </a:lnSpc>
              <a:buFontTx/>
              <a:buNone/>
            </a:pPr>
            <a:r>
              <a:rPr lang="tr-TR" altLang="en-US" sz="1400"/>
              <a:t>Sencillik</a:t>
            </a:r>
            <a:r>
              <a:rPr lang="tr-TR" altLang="en-US" sz="2000" i="1" baseline="-25000"/>
              <a:t>i = </a:t>
            </a:r>
            <a:r>
              <a:rPr lang="tr-TR" altLang="en-US" sz="2000" i="1"/>
              <a:t>b</a:t>
            </a:r>
            <a:r>
              <a:rPr lang="tr-TR" altLang="en-US" sz="2000" i="1" baseline="-25000"/>
              <a:t>1</a:t>
            </a:r>
            <a:r>
              <a:rPr lang="tr-TR" altLang="en-US" sz="1400" i="1"/>
              <a:t>Konuşma 1</a:t>
            </a:r>
            <a:r>
              <a:rPr lang="tr-TR" altLang="en-US" sz="2000" i="1" baseline="-25000"/>
              <a:t>1</a:t>
            </a:r>
            <a:r>
              <a:rPr lang="tr-TR" altLang="en-US" sz="2000" i="1"/>
              <a:t> + b</a:t>
            </a:r>
            <a:r>
              <a:rPr lang="tr-TR" altLang="en-US" sz="2000" i="1" baseline="-25000"/>
              <a:t>2</a:t>
            </a:r>
            <a:r>
              <a:rPr lang="tr-TR" altLang="en-US" sz="1400" i="1"/>
              <a:t>TopBeceriler</a:t>
            </a:r>
            <a:r>
              <a:rPr lang="tr-TR" altLang="en-US" sz="2000" i="1" baseline="-25000"/>
              <a:t>2</a:t>
            </a:r>
            <a:r>
              <a:rPr lang="tr-TR" altLang="en-US" sz="2000" i="1"/>
              <a:t>+ b</a:t>
            </a:r>
            <a:r>
              <a:rPr lang="tr-TR" altLang="en-US" sz="2000" i="1" baseline="-25000"/>
              <a:t>3</a:t>
            </a:r>
            <a:r>
              <a:rPr lang="tr-TR" altLang="en-US" sz="1400" i="1"/>
              <a:t>İlgi</a:t>
            </a:r>
            <a:r>
              <a:rPr lang="tr-TR" altLang="en-US" sz="2000" i="1" baseline="-25000"/>
              <a:t>3</a:t>
            </a:r>
            <a:r>
              <a:rPr lang="tr-TR" altLang="en-US" sz="2000" i="1"/>
              <a:t>+ b</a:t>
            </a:r>
            <a:r>
              <a:rPr lang="tr-TR" altLang="en-US" sz="2000" i="1" baseline="-25000"/>
              <a:t>4</a:t>
            </a:r>
            <a:r>
              <a:rPr lang="tr-TR" altLang="en-US" sz="1400" i="1"/>
              <a:t>Konuşma 2</a:t>
            </a:r>
            <a:r>
              <a:rPr lang="tr-TR" altLang="en-US" sz="2000" i="1" baseline="-25000"/>
              <a:t>4</a:t>
            </a:r>
            <a:r>
              <a:rPr lang="tr-TR" altLang="en-US" sz="2000" i="1"/>
              <a:t>+ b</a:t>
            </a:r>
            <a:r>
              <a:rPr lang="tr-TR" altLang="en-US" sz="2000" i="1" baseline="-25000"/>
              <a:t>5</a:t>
            </a:r>
            <a:r>
              <a:rPr lang="tr-TR" altLang="en-US" sz="1400" i="1"/>
              <a:t>Bencillik</a:t>
            </a:r>
            <a:r>
              <a:rPr lang="tr-TR" altLang="en-US" sz="2000" i="1" baseline="-25000"/>
              <a:t>5</a:t>
            </a:r>
            <a:r>
              <a:rPr lang="tr-TR" altLang="en-US" sz="2000" i="1"/>
              <a:t>+ b</a:t>
            </a:r>
            <a:r>
              <a:rPr lang="tr-TR" altLang="en-US" sz="2000" i="1" baseline="-25000"/>
              <a:t>6</a:t>
            </a:r>
            <a:r>
              <a:rPr lang="tr-TR" altLang="en-US" sz="1400" i="1"/>
              <a:t>Yalancılık</a:t>
            </a:r>
            <a:r>
              <a:rPr lang="tr-TR" altLang="en-US" sz="2000" i="1" baseline="-25000"/>
              <a:t>6</a:t>
            </a:r>
            <a:r>
              <a:rPr lang="tr-TR" altLang="en-US" sz="2000" i="1"/>
              <a:t>) + e</a:t>
            </a:r>
            <a:r>
              <a:rPr lang="tr-TR" altLang="en-US" sz="2000" i="1" baseline="-25000"/>
              <a:t>i</a:t>
            </a:r>
            <a:endParaRPr lang="tr-TR" altLang="en-US" sz="1400"/>
          </a:p>
          <a:p>
            <a:pPr>
              <a:lnSpc>
                <a:spcPct val="80000"/>
              </a:lnSpc>
              <a:buFontTx/>
              <a:buNone/>
            </a:pPr>
            <a:endParaRPr lang="tr-TR" altLang="en-US" sz="1400"/>
          </a:p>
          <a:p>
            <a:pPr>
              <a:lnSpc>
                <a:spcPct val="80000"/>
              </a:lnSpc>
              <a:buFontTx/>
              <a:buNone/>
            </a:pPr>
            <a:r>
              <a:rPr lang="tr-TR" altLang="en-US" sz="1400"/>
              <a:t>Örnek: </a:t>
            </a:r>
          </a:p>
          <a:p>
            <a:pPr>
              <a:lnSpc>
                <a:spcPct val="80000"/>
              </a:lnSpc>
              <a:buFontTx/>
              <a:buNone/>
            </a:pPr>
            <a:r>
              <a:rPr lang="tr-TR" altLang="en-US" sz="1400"/>
              <a:t>Sosyallik</a:t>
            </a:r>
            <a:r>
              <a:rPr lang="tr-TR" altLang="en-US" sz="2000" i="1" baseline="-25000"/>
              <a:t>i = </a:t>
            </a:r>
            <a:r>
              <a:rPr lang="tr-TR" altLang="en-US" sz="2000" i="1"/>
              <a:t>0,87*</a:t>
            </a:r>
            <a:r>
              <a:rPr lang="tr-TR" altLang="en-US" sz="1400" i="1"/>
              <a:t>Konuşma 1</a:t>
            </a:r>
            <a:r>
              <a:rPr lang="tr-TR" altLang="en-US" sz="2000" i="1" baseline="-25000"/>
              <a:t>1</a:t>
            </a:r>
            <a:r>
              <a:rPr lang="tr-TR" altLang="en-US" sz="2000" i="1"/>
              <a:t> + 0,96*</a:t>
            </a:r>
            <a:r>
              <a:rPr lang="tr-TR" altLang="en-US" sz="1400" i="1"/>
              <a:t>TopBeceriler</a:t>
            </a:r>
            <a:r>
              <a:rPr lang="tr-TR" altLang="en-US" sz="2000" i="1" baseline="-25000"/>
              <a:t>2</a:t>
            </a:r>
            <a:r>
              <a:rPr lang="tr-TR" altLang="en-US" sz="2000" i="1"/>
              <a:t>+ 0,92*İlgi + 0,00*</a:t>
            </a:r>
            <a:r>
              <a:rPr lang="tr-TR" altLang="en-US" sz="1400" i="1"/>
              <a:t>Konuşma 2</a:t>
            </a:r>
            <a:r>
              <a:rPr lang="tr-TR" altLang="en-US" sz="900" i="1"/>
              <a:t> </a:t>
            </a:r>
            <a:r>
              <a:rPr lang="tr-TR" altLang="en-US" sz="2000" i="1"/>
              <a:t>+ 0,10*</a:t>
            </a:r>
            <a:r>
              <a:rPr lang="tr-TR" altLang="en-US" sz="1400" i="1"/>
              <a:t>Bencillik</a:t>
            </a:r>
            <a:r>
              <a:rPr lang="tr-TR" altLang="en-US" sz="2000" i="1"/>
              <a:t> + 0,09*</a:t>
            </a:r>
            <a:r>
              <a:rPr lang="tr-TR" altLang="en-US" sz="1400" i="1"/>
              <a:t>Yalancılık</a:t>
            </a:r>
            <a:r>
              <a:rPr lang="tr-TR" altLang="en-US" sz="2000" i="1"/>
              <a:t>) + e</a:t>
            </a:r>
            <a:r>
              <a:rPr lang="tr-TR" altLang="en-US" sz="2000" i="1" baseline="-25000"/>
              <a:t>i</a:t>
            </a:r>
            <a:r>
              <a:rPr lang="tr-TR" altLang="en-US" sz="1400"/>
              <a:t> </a:t>
            </a:r>
          </a:p>
          <a:p>
            <a:pPr>
              <a:lnSpc>
                <a:spcPct val="80000"/>
              </a:lnSpc>
              <a:buFontTx/>
              <a:buNone/>
            </a:pPr>
            <a:endParaRPr lang="tr-TR" altLang="en-US" sz="1400"/>
          </a:p>
          <a:p>
            <a:pPr>
              <a:lnSpc>
                <a:spcPct val="80000"/>
              </a:lnSpc>
              <a:buFontTx/>
              <a:buNone/>
            </a:pPr>
            <a:r>
              <a:rPr lang="tr-TR" altLang="en-US" sz="1800"/>
              <a:t>Sosyallik faktörü için ilk üç b değeri yüksek, diğerleri düşük.Yani bu üç değişken sosyallik faktörü için çok önemli. </a:t>
            </a:r>
          </a:p>
          <a:p>
            <a:pPr>
              <a:lnSpc>
                <a:spcPct val="80000"/>
              </a:lnSpc>
              <a:buFontTx/>
              <a:buNone/>
            </a:pPr>
            <a:r>
              <a:rPr lang="tr-TR" altLang="en-US" sz="1800"/>
              <a:t>Bu formülle Konuşma 1, TopBeceriler vd. değerleri (diyelim 1 ile 10 arasında) verilen bir kişinin sosyallik faktörü hesaplanabilir (basit yöntem). Regresyon yöntemi ise değişkenlerin kendi aralarındaki başlangıç korelasyonlarını da hesaba katarak faktör skorunu hesaplar. </a:t>
            </a:r>
          </a:p>
          <a:p>
            <a:pPr>
              <a:lnSpc>
                <a:spcPct val="80000"/>
              </a:lnSpc>
              <a:buFontTx/>
              <a:buNone/>
            </a:pPr>
            <a:endParaRPr lang="en-US" altLang="en-US" sz="1800"/>
          </a:p>
        </p:txBody>
      </p:sp>
    </p:spTree>
    <p:extLst>
      <p:ext uri="{BB962C8B-B14F-4D97-AF65-F5344CB8AC3E}">
        <p14:creationId xmlns:p14="http://schemas.microsoft.com/office/powerpoint/2010/main" val="108206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9650" name="Rectangle 2"/>
          <p:cNvSpPr>
            <a:spLocks noGrp="1" noChangeArrowheads="1"/>
          </p:cNvSpPr>
          <p:nvPr>
            <p:ph type="title"/>
          </p:nvPr>
        </p:nvSpPr>
        <p:spPr/>
        <p:txBody>
          <a:bodyPr/>
          <a:lstStyle/>
          <a:p>
            <a:r>
              <a:rPr lang="tr-TR" altLang="en-US"/>
              <a:t>Faktörlerin keşfedilmesi</a:t>
            </a:r>
            <a:endParaRPr lang="en-US" altLang="en-US"/>
          </a:p>
        </p:txBody>
      </p:sp>
      <p:sp>
        <p:nvSpPr>
          <p:cNvPr id="1179651" name="Rectangle 3"/>
          <p:cNvSpPr>
            <a:spLocks noGrp="1" noChangeArrowheads="1"/>
          </p:cNvSpPr>
          <p:nvPr>
            <p:ph type="body" idx="1"/>
          </p:nvPr>
        </p:nvSpPr>
        <p:spPr/>
        <p:txBody>
          <a:bodyPr/>
          <a:lstStyle/>
          <a:p>
            <a:r>
              <a:rPr lang="tr-TR" altLang="en-US"/>
              <a:t>Çeşitli yöntemler var.</a:t>
            </a:r>
          </a:p>
          <a:p>
            <a:r>
              <a:rPr lang="tr-TR" altLang="en-US"/>
              <a:t>İki önemli nokta:</a:t>
            </a:r>
          </a:p>
          <a:p>
            <a:pPr lvl="1"/>
            <a:r>
              <a:rPr lang="tr-TR" altLang="en-US"/>
              <a:t>Örneklem bulgularını genellemek mi istiyorsunuz? (çıkarımsal yöntem)</a:t>
            </a:r>
          </a:p>
          <a:p>
            <a:pPr lvl="1"/>
            <a:r>
              <a:rPr lang="tr-TR" altLang="en-US"/>
              <a:t>Yoksa verileri incelemek veya spesifik bir hipotezi test mi etmek istiyorsunuz? (doğrulayıcı faktör analizi)  </a:t>
            </a:r>
            <a:endParaRPr lang="en-US" altLang="en-US"/>
          </a:p>
        </p:txBody>
      </p:sp>
    </p:spTree>
    <p:extLst>
      <p:ext uri="{BB962C8B-B14F-4D97-AF65-F5344CB8AC3E}">
        <p14:creationId xmlns:p14="http://schemas.microsoft.com/office/powerpoint/2010/main" val="15211729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0674" name="Rectangle 2"/>
          <p:cNvSpPr>
            <a:spLocks noGrp="1" noChangeArrowheads="1"/>
          </p:cNvSpPr>
          <p:nvPr>
            <p:ph type="title"/>
          </p:nvPr>
        </p:nvSpPr>
        <p:spPr/>
        <p:txBody>
          <a:bodyPr/>
          <a:lstStyle/>
          <a:p>
            <a:r>
              <a:rPr lang="tr-TR" altLang="en-US" sz="3600"/>
              <a:t>Faktör analizi – Temel bileşen analizi</a:t>
            </a:r>
            <a:endParaRPr lang="en-US" altLang="en-US" sz="3600"/>
          </a:p>
        </p:txBody>
      </p:sp>
      <p:sp>
        <p:nvSpPr>
          <p:cNvPr id="1180675" name="Rectangle 3"/>
          <p:cNvSpPr>
            <a:spLocks noGrp="1" noChangeArrowheads="1"/>
          </p:cNvSpPr>
          <p:nvPr>
            <p:ph type="body" idx="1"/>
          </p:nvPr>
        </p:nvSpPr>
        <p:spPr/>
        <p:txBody>
          <a:bodyPr/>
          <a:lstStyle/>
          <a:p>
            <a:r>
              <a:rPr lang="tr-TR" altLang="en-US" dirty="0"/>
              <a:t>FA verilerdeki belirleyici boyutları ortaya çıkarır ve dolayısıyla ortak varyansla ilgilidir.</a:t>
            </a:r>
          </a:p>
          <a:p>
            <a:r>
              <a:rPr lang="tr-TR" altLang="en-US" dirty="0"/>
              <a:t>TBA ise </a:t>
            </a:r>
            <a:r>
              <a:rPr lang="tr-TR" altLang="en-US" i="1" dirty="0"/>
              <a:t>özgün verileri bir dizi doğrusal değişken olarak kabul edip her değişkenin temel bileşene katkısını ortaya çıkarmaya çalışır</a:t>
            </a:r>
            <a:r>
              <a:rPr lang="tr-TR" altLang="en-US" dirty="0"/>
              <a:t> (MANOVA ve diskriminant analizine benzer)</a:t>
            </a:r>
          </a:p>
          <a:p>
            <a:r>
              <a:rPr lang="tr-TR" altLang="en-US" dirty="0"/>
              <a:t>Birbirinden pek farklı değil.</a:t>
            </a:r>
          </a:p>
        </p:txBody>
      </p:sp>
    </p:spTree>
    <p:extLst>
      <p:ext uri="{BB962C8B-B14F-4D97-AF65-F5344CB8AC3E}">
        <p14:creationId xmlns:p14="http://schemas.microsoft.com/office/powerpoint/2010/main" val="90269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CCA7CDD-EB1E-4950-A84D-194AE384563B}"/>
              </a:ext>
            </a:extLst>
          </p:cNvPr>
          <p:cNvSpPr>
            <a:spLocks noGrp="1"/>
          </p:cNvSpPr>
          <p:nvPr>
            <p:ph type="title"/>
          </p:nvPr>
        </p:nvSpPr>
        <p:spPr/>
        <p:txBody>
          <a:bodyPr/>
          <a:lstStyle/>
          <a:p>
            <a:r>
              <a:rPr lang="tr-TR" dirty="0"/>
              <a:t>Metodoloji</a:t>
            </a:r>
            <a:endParaRPr lang="en-US" dirty="0"/>
          </a:p>
        </p:txBody>
      </p:sp>
      <p:graphicFrame>
        <p:nvGraphicFramePr>
          <p:cNvPr id="5" name="İçerik Yer Tutucusu 4">
            <a:extLst>
              <a:ext uri="{FF2B5EF4-FFF2-40B4-BE49-F238E27FC236}">
                <a16:creationId xmlns:a16="http://schemas.microsoft.com/office/drawing/2014/main" id="{5B294E99-7EAB-486B-98C8-02CB67B5826A}"/>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83114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2722" name="Rectangle 2"/>
          <p:cNvSpPr>
            <a:spLocks noGrp="1" noChangeArrowheads="1"/>
          </p:cNvSpPr>
          <p:nvPr>
            <p:ph type="title"/>
          </p:nvPr>
        </p:nvSpPr>
        <p:spPr/>
        <p:txBody>
          <a:bodyPr/>
          <a:lstStyle/>
          <a:p>
            <a:r>
              <a:rPr lang="tr-TR" altLang="en-US"/>
              <a:t>Grafik</a:t>
            </a:r>
            <a:endParaRPr lang="en-US" altLang="en-US"/>
          </a:p>
        </p:txBody>
      </p:sp>
      <p:sp>
        <p:nvSpPr>
          <p:cNvPr id="1182723" name="Rectangle 3"/>
          <p:cNvSpPr>
            <a:spLocks noGrp="1" noChangeArrowheads="1"/>
          </p:cNvSpPr>
          <p:nvPr>
            <p:ph type="body" sz="half" idx="1"/>
          </p:nvPr>
        </p:nvSpPr>
        <p:spPr>
          <a:xfrm>
            <a:off x="1981200" y="1219200"/>
            <a:ext cx="8218488" cy="1201738"/>
          </a:xfrm>
        </p:spPr>
        <p:txBody>
          <a:bodyPr/>
          <a:lstStyle/>
          <a:p>
            <a:r>
              <a:rPr lang="tr-TR" altLang="en-US"/>
              <a:t>Her eigen değeriyle (y ekseni) ilgili olduğu faktörün (x ekseni) grafiği çizilir (scree plot)</a:t>
            </a:r>
            <a:endParaRPr lang="en-US" altLang="en-US"/>
          </a:p>
        </p:txBody>
      </p:sp>
      <p:graphicFrame>
        <p:nvGraphicFramePr>
          <p:cNvPr id="1182724" name="Object 4"/>
          <p:cNvGraphicFramePr>
            <a:graphicFrameLocks noGrp="1" noChangeAspect="1"/>
          </p:cNvGraphicFramePr>
          <p:nvPr>
            <p:ph sz="half" idx="2"/>
          </p:nvPr>
        </p:nvGraphicFramePr>
        <p:xfrm>
          <a:off x="1847850" y="2276475"/>
          <a:ext cx="3657600" cy="4032250"/>
        </p:xfrm>
        <a:graphic>
          <a:graphicData uri="http://schemas.openxmlformats.org/presentationml/2006/ole">
            <mc:AlternateContent xmlns:mc="http://schemas.openxmlformats.org/markup-compatibility/2006">
              <mc:Choice xmlns:v="urn:schemas-microsoft-com:vml" Requires="v">
                <p:oleObj spid="_x0000_s1026" name="Picture" r:id="rId3" imgW="3657600" imgH="3730752" progId="StaticEnhancedMetafile">
                  <p:embed/>
                </p:oleObj>
              </mc:Choice>
              <mc:Fallback>
                <p:oleObj name="Picture" r:id="rId3" imgW="3657600" imgH="3730752" progId="StaticEnhancedMetafile">
                  <p:embed/>
                  <p:pic>
                    <p:nvPicPr>
                      <p:cNvPr id="118272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7850" y="2276475"/>
                        <a:ext cx="3657600"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82727" name="Line 7"/>
          <p:cNvSpPr>
            <a:spLocks noChangeShapeType="1"/>
          </p:cNvSpPr>
          <p:nvPr/>
        </p:nvSpPr>
        <p:spPr bwMode="auto">
          <a:xfrm flipH="1">
            <a:off x="2927350" y="3500438"/>
            <a:ext cx="1081088" cy="1657350"/>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2728" name="Text Box 8"/>
          <p:cNvSpPr txBox="1">
            <a:spLocks noChangeArrowheads="1"/>
          </p:cNvSpPr>
          <p:nvPr/>
        </p:nvSpPr>
        <p:spPr bwMode="auto">
          <a:xfrm>
            <a:off x="3287714" y="3141663"/>
            <a:ext cx="1407437" cy="338554"/>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sz="1600"/>
              <a:t>Kırılma noktası</a:t>
            </a:r>
            <a:endParaRPr lang="en-US" altLang="en-US" sz="1600"/>
          </a:p>
        </p:txBody>
      </p:sp>
      <p:sp>
        <p:nvSpPr>
          <p:cNvPr id="1182730" name="Text Box 10"/>
          <p:cNvSpPr txBox="1">
            <a:spLocks noChangeArrowheads="1"/>
          </p:cNvSpPr>
          <p:nvPr/>
        </p:nvSpPr>
        <p:spPr bwMode="auto">
          <a:xfrm>
            <a:off x="5815013" y="2636839"/>
            <a:ext cx="4114268" cy="20313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tr-TR" altLang="en-US"/>
              <a:t>Genellikle az sayıda faktörün </a:t>
            </a:r>
          </a:p>
          <a:p>
            <a:pPr algn="l"/>
            <a:r>
              <a:rPr lang="tr-TR" altLang="en-US"/>
              <a:t>Eigen değeri yüksek olur. </a:t>
            </a:r>
          </a:p>
          <a:p>
            <a:pPr algn="l"/>
            <a:r>
              <a:rPr lang="tr-TR" altLang="en-US"/>
              <a:t>Bazıları 1’in üzerinde olan tüm faktörlerin </a:t>
            </a:r>
          </a:p>
          <a:p>
            <a:pPr algn="l"/>
            <a:r>
              <a:rPr lang="tr-TR" altLang="en-US"/>
              <a:t>kabul edilmesini öneriyor.</a:t>
            </a:r>
          </a:p>
          <a:p>
            <a:pPr algn="l"/>
            <a:r>
              <a:rPr lang="tr-TR" altLang="en-US"/>
              <a:t>Faktör seçiminde başka yöntemler de var</a:t>
            </a:r>
          </a:p>
          <a:p>
            <a:pPr algn="l"/>
            <a:r>
              <a:rPr lang="tr-TR" altLang="en-US"/>
              <a:t>Atılan her faktör ortak varyansın daha </a:t>
            </a:r>
          </a:p>
          <a:p>
            <a:pPr algn="l"/>
            <a:r>
              <a:rPr lang="tr-TR" altLang="en-US"/>
              <a:t>azının açıklanması anlamına geliyor.</a:t>
            </a:r>
            <a:endParaRPr lang="en-US" altLang="en-US"/>
          </a:p>
        </p:txBody>
      </p:sp>
    </p:spTree>
    <p:extLst>
      <p:ext uri="{BB962C8B-B14F-4D97-AF65-F5344CB8AC3E}">
        <p14:creationId xmlns:p14="http://schemas.microsoft.com/office/powerpoint/2010/main" val="1261620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42" name="Rectangle 2"/>
          <p:cNvSpPr>
            <a:spLocks noGrp="1" noChangeArrowheads="1"/>
          </p:cNvSpPr>
          <p:nvPr>
            <p:ph type="title"/>
          </p:nvPr>
        </p:nvSpPr>
        <p:spPr/>
        <p:txBody>
          <a:bodyPr/>
          <a:lstStyle/>
          <a:p>
            <a:r>
              <a:rPr lang="tr-TR" altLang="en-US"/>
              <a:t>Faktör rotasyonu örneği</a:t>
            </a:r>
            <a:endParaRPr lang="en-US" altLang="en-US"/>
          </a:p>
        </p:txBody>
      </p:sp>
      <p:sp>
        <p:nvSpPr>
          <p:cNvPr id="1187843" name="Rectangle 3"/>
          <p:cNvSpPr>
            <a:spLocks noGrp="1" noChangeArrowheads="1"/>
          </p:cNvSpPr>
          <p:nvPr>
            <p:ph type="body" idx="1"/>
          </p:nvPr>
        </p:nvSpPr>
        <p:spPr/>
        <p:txBody>
          <a:bodyPr>
            <a:normAutofit/>
          </a:bodyPr>
          <a:lstStyle/>
          <a:p>
            <a:pPr>
              <a:lnSpc>
                <a:spcPct val="80000"/>
              </a:lnSpc>
            </a:pPr>
            <a:r>
              <a:rPr lang="tr-TR" altLang="en-US" sz="1800"/>
              <a:t>Akademisyenlerde alkolizm ve başarı</a:t>
            </a:r>
          </a:p>
          <a:p>
            <a:pPr>
              <a:lnSpc>
                <a:spcPct val="80000"/>
              </a:lnSpc>
            </a:pPr>
            <a:r>
              <a:rPr lang="tr-TR" altLang="en-US" sz="1800"/>
              <a:t>İlk faktör alkolizmle ilgili değişkenler kümesi kadeh sayısı, bağımlılık ve obsesif kişilik</a:t>
            </a:r>
          </a:p>
          <a:p>
            <a:pPr>
              <a:lnSpc>
                <a:spcPct val="80000"/>
              </a:lnSpc>
            </a:pPr>
            <a:r>
              <a:rPr lang="tr-TR" altLang="en-US" sz="1800"/>
              <a:t>İkinci faktör başarıyla ilgili değişkenler maaş, statü ve yayın sayısı</a:t>
            </a:r>
          </a:p>
          <a:p>
            <a:pPr>
              <a:lnSpc>
                <a:spcPct val="80000"/>
              </a:lnSpc>
            </a:pPr>
            <a:r>
              <a:rPr lang="tr-TR" altLang="en-US" sz="1800"/>
              <a:t>Başlangıçta kırmızı noktalar faktör 2’ye (başarı) yüklenmiş, mavi noktalar faktör 1’e (alkolizm)</a:t>
            </a:r>
          </a:p>
          <a:p>
            <a:pPr>
              <a:lnSpc>
                <a:spcPct val="80000"/>
              </a:lnSpc>
            </a:pPr>
            <a:r>
              <a:rPr lang="tr-TR" altLang="en-US" sz="1800"/>
              <a:t>Eksenler döndürülünce (noktalı çizgiler) değişken kümeleri en ilgili oldukları faktörle kesişirler.</a:t>
            </a:r>
          </a:p>
          <a:p>
            <a:pPr>
              <a:lnSpc>
                <a:spcPct val="80000"/>
              </a:lnSpc>
            </a:pPr>
            <a:r>
              <a:rPr lang="tr-TR" altLang="en-US" sz="1800"/>
              <a:t>Döndürmeden sonra değişken yüklemeleri ilgili faktör üzerine maksimize edilir, ilgisiz faktör üzerine minimize edilir.</a:t>
            </a:r>
          </a:p>
          <a:p>
            <a:pPr>
              <a:lnSpc>
                <a:spcPct val="80000"/>
              </a:lnSpc>
            </a:pPr>
            <a:r>
              <a:rPr lang="tr-TR" altLang="en-US" sz="1800"/>
              <a:t>İlgisiz rotasyon (soldaki şekil) faktörleri birbirinden bağımsız olarak döndürmeyi ifade eder. Döndürmeden önce tüm faktörler bağımsızdır. (Döndürmeden sonra eksenler birbirine dik)</a:t>
            </a:r>
          </a:p>
          <a:p>
            <a:pPr>
              <a:lnSpc>
                <a:spcPct val="80000"/>
              </a:lnSpc>
            </a:pPr>
            <a:r>
              <a:rPr lang="tr-TR" altLang="en-US" sz="1800"/>
              <a:t>Eğik rotasyondaysa faktörlerin birbiriyle ilişkili olmasına izin verilir (sağdaki şekil) </a:t>
            </a:r>
          </a:p>
          <a:p>
            <a:pPr>
              <a:lnSpc>
                <a:spcPct val="80000"/>
              </a:lnSpc>
            </a:pPr>
            <a:r>
              <a:rPr lang="tr-TR" altLang="en-US" sz="1800"/>
              <a:t>Hangi döndürme yönteminin kullanılacağı faktörlerin birbiriyle ilgili ya da bağımsız olması konusunda sağlam kuramsal nedenler olmasına bağlı</a:t>
            </a:r>
          </a:p>
          <a:p>
            <a:pPr>
              <a:lnSpc>
                <a:spcPct val="80000"/>
              </a:lnSpc>
            </a:pPr>
            <a:r>
              <a:rPr lang="tr-TR" altLang="en-US" sz="1800"/>
              <a:t>Alkolizmin başarıdan tamamen bağımsız olduğunu söyleyemeyiz (yüksek başarı -&gt; aşırı stres -&gt; alkol tüketimi) </a:t>
            </a:r>
            <a:endParaRPr lang="en-US" altLang="en-US" sz="1800"/>
          </a:p>
        </p:txBody>
      </p:sp>
    </p:spTree>
    <p:extLst>
      <p:ext uri="{BB962C8B-B14F-4D97-AF65-F5344CB8AC3E}">
        <p14:creationId xmlns:p14="http://schemas.microsoft.com/office/powerpoint/2010/main" val="2360647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6818" name="Rectangle 2"/>
          <p:cNvSpPr>
            <a:spLocks noGrp="1" noChangeArrowheads="1"/>
          </p:cNvSpPr>
          <p:nvPr>
            <p:ph type="title"/>
          </p:nvPr>
        </p:nvSpPr>
        <p:spPr/>
        <p:txBody>
          <a:bodyPr/>
          <a:lstStyle/>
          <a:p>
            <a:r>
              <a:rPr lang="tr-TR" altLang="en-US"/>
              <a:t>Faktör rotasyonu gösterimi</a:t>
            </a:r>
            <a:endParaRPr lang="en-US" altLang="en-US"/>
          </a:p>
        </p:txBody>
      </p:sp>
      <p:sp>
        <p:nvSpPr>
          <p:cNvPr id="1186819" name="Line 3"/>
          <p:cNvSpPr>
            <a:spLocks noChangeShapeType="1"/>
          </p:cNvSpPr>
          <p:nvPr/>
        </p:nvSpPr>
        <p:spPr bwMode="auto">
          <a:xfrm>
            <a:off x="2208213" y="3357563"/>
            <a:ext cx="2951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20" name="Line 4"/>
          <p:cNvSpPr>
            <a:spLocks noChangeShapeType="1"/>
          </p:cNvSpPr>
          <p:nvPr/>
        </p:nvSpPr>
        <p:spPr bwMode="auto">
          <a:xfrm>
            <a:off x="3648075" y="1125538"/>
            <a:ext cx="0" cy="4248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21" name="Text Box 5"/>
          <p:cNvSpPr txBox="1">
            <a:spLocks noChangeArrowheads="1"/>
          </p:cNvSpPr>
          <p:nvPr/>
        </p:nvSpPr>
        <p:spPr bwMode="auto">
          <a:xfrm>
            <a:off x="1627189" y="3525838"/>
            <a:ext cx="19017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Faktör 1 (alkolizm)</a:t>
            </a:r>
            <a:endParaRPr lang="en-US" altLang="en-US"/>
          </a:p>
        </p:txBody>
      </p:sp>
      <p:sp>
        <p:nvSpPr>
          <p:cNvPr id="1186824" name="Text Box 8"/>
          <p:cNvSpPr txBox="1">
            <a:spLocks noChangeArrowheads="1"/>
          </p:cNvSpPr>
          <p:nvPr/>
        </p:nvSpPr>
        <p:spPr bwMode="auto">
          <a:xfrm>
            <a:off x="2676526" y="5445125"/>
            <a:ext cx="170431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Faktör 2 (başarı)</a:t>
            </a:r>
            <a:endParaRPr lang="en-US" altLang="en-US"/>
          </a:p>
        </p:txBody>
      </p:sp>
      <p:sp>
        <p:nvSpPr>
          <p:cNvPr id="1186835" name="Oval 19"/>
          <p:cNvSpPr>
            <a:spLocks noChangeArrowheads="1"/>
          </p:cNvSpPr>
          <p:nvPr/>
        </p:nvSpPr>
        <p:spPr bwMode="auto">
          <a:xfrm>
            <a:off x="4440238" y="3933826"/>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36" name="Oval 20"/>
          <p:cNvSpPr>
            <a:spLocks noChangeArrowheads="1"/>
          </p:cNvSpPr>
          <p:nvPr/>
        </p:nvSpPr>
        <p:spPr bwMode="auto">
          <a:xfrm>
            <a:off x="4799013" y="4005263"/>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37" name="Oval 21"/>
          <p:cNvSpPr>
            <a:spLocks noChangeArrowheads="1"/>
          </p:cNvSpPr>
          <p:nvPr/>
        </p:nvSpPr>
        <p:spPr bwMode="auto">
          <a:xfrm>
            <a:off x="4583113" y="4076701"/>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38" name="Oval 22"/>
          <p:cNvSpPr>
            <a:spLocks noChangeArrowheads="1"/>
          </p:cNvSpPr>
          <p:nvPr/>
        </p:nvSpPr>
        <p:spPr bwMode="auto">
          <a:xfrm>
            <a:off x="4727576" y="1628776"/>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39" name="Oval 23"/>
          <p:cNvSpPr>
            <a:spLocks noChangeArrowheads="1"/>
          </p:cNvSpPr>
          <p:nvPr/>
        </p:nvSpPr>
        <p:spPr bwMode="auto">
          <a:xfrm>
            <a:off x="4295776" y="1700214"/>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40" name="Oval 24"/>
          <p:cNvSpPr>
            <a:spLocks noChangeArrowheads="1"/>
          </p:cNvSpPr>
          <p:nvPr/>
        </p:nvSpPr>
        <p:spPr bwMode="auto">
          <a:xfrm>
            <a:off x="4511676" y="1700214"/>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47" name="Line 31"/>
          <p:cNvSpPr>
            <a:spLocks noChangeShapeType="1"/>
          </p:cNvSpPr>
          <p:nvPr/>
        </p:nvSpPr>
        <p:spPr bwMode="auto">
          <a:xfrm>
            <a:off x="6240463" y="3357563"/>
            <a:ext cx="295116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48" name="Line 32"/>
          <p:cNvSpPr>
            <a:spLocks noChangeShapeType="1"/>
          </p:cNvSpPr>
          <p:nvPr/>
        </p:nvSpPr>
        <p:spPr bwMode="auto">
          <a:xfrm>
            <a:off x="7680325" y="1412876"/>
            <a:ext cx="0" cy="39608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49" name="Text Box 33"/>
          <p:cNvSpPr txBox="1">
            <a:spLocks noChangeArrowheads="1"/>
          </p:cNvSpPr>
          <p:nvPr/>
        </p:nvSpPr>
        <p:spPr bwMode="auto">
          <a:xfrm>
            <a:off x="5305426" y="3500438"/>
            <a:ext cx="19017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Faktör 1 (alkolizm)</a:t>
            </a:r>
            <a:endParaRPr lang="en-US" altLang="en-US"/>
          </a:p>
        </p:txBody>
      </p:sp>
      <p:sp>
        <p:nvSpPr>
          <p:cNvPr id="1186850" name="Text Box 34"/>
          <p:cNvSpPr txBox="1">
            <a:spLocks noChangeArrowheads="1"/>
          </p:cNvSpPr>
          <p:nvPr/>
        </p:nvSpPr>
        <p:spPr bwMode="auto">
          <a:xfrm>
            <a:off x="6750051" y="5516563"/>
            <a:ext cx="163378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Faktör 2 (başarı</a:t>
            </a:r>
            <a:endParaRPr lang="en-US" altLang="en-US"/>
          </a:p>
        </p:txBody>
      </p:sp>
      <p:sp>
        <p:nvSpPr>
          <p:cNvPr id="1186851" name="Oval 35"/>
          <p:cNvSpPr>
            <a:spLocks noChangeArrowheads="1"/>
          </p:cNvSpPr>
          <p:nvPr/>
        </p:nvSpPr>
        <p:spPr bwMode="auto">
          <a:xfrm>
            <a:off x="4367214" y="1916114"/>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2" name="Oval 36"/>
          <p:cNvSpPr>
            <a:spLocks noChangeArrowheads="1"/>
          </p:cNvSpPr>
          <p:nvPr/>
        </p:nvSpPr>
        <p:spPr bwMode="auto">
          <a:xfrm>
            <a:off x="4583114" y="1844676"/>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3" name="Oval 37"/>
          <p:cNvSpPr>
            <a:spLocks noChangeArrowheads="1"/>
          </p:cNvSpPr>
          <p:nvPr/>
        </p:nvSpPr>
        <p:spPr bwMode="auto">
          <a:xfrm>
            <a:off x="4367214" y="2132014"/>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4" name="Oval 38"/>
          <p:cNvSpPr>
            <a:spLocks noChangeArrowheads="1"/>
          </p:cNvSpPr>
          <p:nvPr/>
        </p:nvSpPr>
        <p:spPr bwMode="auto">
          <a:xfrm>
            <a:off x="4511676" y="2060576"/>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5" name="Oval 39"/>
          <p:cNvSpPr>
            <a:spLocks noChangeArrowheads="1"/>
          </p:cNvSpPr>
          <p:nvPr/>
        </p:nvSpPr>
        <p:spPr bwMode="auto">
          <a:xfrm>
            <a:off x="4656138" y="4149726"/>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6" name="Oval 40"/>
          <p:cNvSpPr>
            <a:spLocks noChangeArrowheads="1"/>
          </p:cNvSpPr>
          <p:nvPr/>
        </p:nvSpPr>
        <p:spPr bwMode="auto">
          <a:xfrm>
            <a:off x="4727576" y="4365626"/>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7" name="Oval 41"/>
          <p:cNvSpPr>
            <a:spLocks noChangeArrowheads="1"/>
          </p:cNvSpPr>
          <p:nvPr/>
        </p:nvSpPr>
        <p:spPr bwMode="auto">
          <a:xfrm>
            <a:off x="4872038" y="4294188"/>
            <a:ext cx="144462"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8" name="Oval 42"/>
          <p:cNvSpPr>
            <a:spLocks noChangeArrowheads="1"/>
          </p:cNvSpPr>
          <p:nvPr/>
        </p:nvSpPr>
        <p:spPr bwMode="auto">
          <a:xfrm>
            <a:off x="4511676" y="4365626"/>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59" name="Line 43"/>
          <p:cNvSpPr>
            <a:spLocks noChangeShapeType="1"/>
          </p:cNvSpPr>
          <p:nvPr/>
        </p:nvSpPr>
        <p:spPr bwMode="auto">
          <a:xfrm flipV="1">
            <a:off x="2424114" y="1268414"/>
            <a:ext cx="2447925" cy="4321175"/>
          </a:xfrm>
          <a:prstGeom prst="line">
            <a:avLst/>
          </a:prstGeom>
          <a:noFill/>
          <a:ln w="28575" cap="rnd">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60" name="Line 44"/>
          <p:cNvSpPr>
            <a:spLocks noChangeShapeType="1"/>
          </p:cNvSpPr>
          <p:nvPr/>
        </p:nvSpPr>
        <p:spPr bwMode="auto">
          <a:xfrm flipV="1">
            <a:off x="5808663" y="2492375"/>
            <a:ext cx="4102100" cy="1657350"/>
          </a:xfrm>
          <a:prstGeom prst="line">
            <a:avLst/>
          </a:prstGeom>
          <a:noFill/>
          <a:ln w="28575" cap="rnd">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65" name="Freeform 49"/>
          <p:cNvSpPr>
            <a:spLocks/>
          </p:cNvSpPr>
          <p:nvPr/>
        </p:nvSpPr>
        <p:spPr bwMode="auto">
          <a:xfrm>
            <a:off x="3652839" y="2373313"/>
            <a:ext cx="522287" cy="95250"/>
          </a:xfrm>
          <a:custGeom>
            <a:avLst/>
            <a:gdLst>
              <a:gd name="T0" fmla="*/ 0 w 329"/>
              <a:gd name="T1" fmla="*/ 60 h 60"/>
              <a:gd name="T2" fmla="*/ 83 w 329"/>
              <a:gd name="T3" fmla="*/ 3 h 60"/>
              <a:gd name="T4" fmla="*/ 305 w 329"/>
              <a:gd name="T5" fmla="*/ 11 h 60"/>
              <a:gd name="T6" fmla="*/ 313 w 329"/>
              <a:gd name="T7" fmla="*/ 36 h 60"/>
              <a:gd name="T8" fmla="*/ 329 w 329"/>
              <a:gd name="T9" fmla="*/ 60 h 60"/>
            </a:gdLst>
            <a:ahLst/>
            <a:cxnLst>
              <a:cxn ang="0">
                <a:pos x="T0" y="T1"/>
              </a:cxn>
              <a:cxn ang="0">
                <a:pos x="T2" y="T3"/>
              </a:cxn>
              <a:cxn ang="0">
                <a:pos x="T4" y="T5"/>
              </a:cxn>
              <a:cxn ang="0">
                <a:pos x="T6" y="T7"/>
              </a:cxn>
              <a:cxn ang="0">
                <a:pos x="T8" y="T9"/>
              </a:cxn>
            </a:cxnLst>
            <a:rect l="0" t="0" r="r" b="b"/>
            <a:pathLst>
              <a:path w="329" h="60">
                <a:moveTo>
                  <a:pt x="0" y="60"/>
                </a:moveTo>
                <a:cubicBezTo>
                  <a:pt x="15" y="15"/>
                  <a:pt x="40" y="13"/>
                  <a:pt x="83" y="3"/>
                </a:cubicBezTo>
                <a:cubicBezTo>
                  <a:pt x="157" y="6"/>
                  <a:pt x="232" y="0"/>
                  <a:pt x="305" y="11"/>
                </a:cubicBezTo>
                <a:cubicBezTo>
                  <a:pt x="314" y="12"/>
                  <a:pt x="309" y="28"/>
                  <a:pt x="313" y="36"/>
                </a:cubicBezTo>
                <a:cubicBezTo>
                  <a:pt x="317" y="45"/>
                  <a:pt x="329" y="60"/>
                  <a:pt x="329" y="6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66" name="Text Box 50"/>
          <p:cNvSpPr txBox="1">
            <a:spLocks noChangeArrowheads="1"/>
          </p:cNvSpPr>
          <p:nvPr/>
        </p:nvSpPr>
        <p:spPr bwMode="auto">
          <a:xfrm>
            <a:off x="3635375" y="2339975"/>
            <a:ext cx="3048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ym typeface="Symbol" pitchFamily="18" charset="2"/>
              </a:rPr>
              <a:t></a:t>
            </a:r>
          </a:p>
        </p:txBody>
      </p:sp>
      <p:sp>
        <p:nvSpPr>
          <p:cNvPr id="1186867" name="AutoShape 51"/>
          <p:cNvSpPr>
            <a:spLocks noChangeArrowheads="1"/>
          </p:cNvSpPr>
          <p:nvPr/>
        </p:nvSpPr>
        <p:spPr bwMode="auto">
          <a:xfrm>
            <a:off x="3792539" y="981075"/>
            <a:ext cx="935037" cy="215900"/>
          </a:xfrm>
          <a:prstGeom prst="curvedDownArrow">
            <a:avLst>
              <a:gd name="adj1" fmla="val 86618"/>
              <a:gd name="adj2" fmla="val 173235"/>
              <a:gd name="adj3"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69" name="AutoShape 53"/>
          <p:cNvSpPr>
            <a:spLocks noChangeArrowheads="1"/>
          </p:cNvSpPr>
          <p:nvPr/>
        </p:nvSpPr>
        <p:spPr bwMode="auto">
          <a:xfrm>
            <a:off x="5087938" y="3429000"/>
            <a:ext cx="215900" cy="863600"/>
          </a:xfrm>
          <a:prstGeom prst="curvedLeftArrow">
            <a:avLst>
              <a:gd name="adj1" fmla="val 80000"/>
              <a:gd name="adj2" fmla="val 160000"/>
              <a:gd name="adj3"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70" name="Text Box 54"/>
          <p:cNvSpPr txBox="1">
            <a:spLocks noChangeArrowheads="1"/>
          </p:cNvSpPr>
          <p:nvPr/>
        </p:nvSpPr>
        <p:spPr bwMode="auto">
          <a:xfrm>
            <a:off x="1847851" y="6021388"/>
            <a:ext cx="2788969"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İlgisiz (orthogonal) rotasyon</a:t>
            </a:r>
            <a:endParaRPr lang="en-US" altLang="en-US"/>
          </a:p>
        </p:txBody>
      </p:sp>
      <p:sp>
        <p:nvSpPr>
          <p:cNvPr id="1186873" name="Oval 57"/>
          <p:cNvSpPr>
            <a:spLocks noChangeArrowheads="1"/>
          </p:cNvSpPr>
          <p:nvPr/>
        </p:nvSpPr>
        <p:spPr bwMode="auto">
          <a:xfrm>
            <a:off x="8832851" y="2492376"/>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74" name="Oval 58"/>
          <p:cNvSpPr>
            <a:spLocks noChangeArrowheads="1"/>
          </p:cNvSpPr>
          <p:nvPr/>
        </p:nvSpPr>
        <p:spPr bwMode="auto">
          <a:xfrm>
            <a:off x="9191626" y="2563813"/>
            <a:ext cx="144463"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75" name="Oval 59"/>
          <p:cNvSpPr>
            <a:spLocks noChangeArrowheads="1"/>
          </p:cNvSpPr>
          <p:nvPr/>
        </p:nvSpPr>
        <p:spPr bwMode="auto">
          <a:xfrm>
            <a:off x="8975726" y="2635251"/>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76" name="Oval 60"/>
          <p:cNvSpPr>
            <a:spLocks noChangeArrowheads="1"/>
          </p:cNvSpPr>
          <p:nvPr/>
        </p:nvSpPr>
        <p:spPr bwMode="auto">
          <a:xfrm>
            <a:off x="8772526" y="1925639"/>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77" name="Oval 61"/>
          <p:cNvSpPr>
            <a:spLocks noChangeArrowheads="1"/>
          </p:cNvSpPr>
          <p:nvPr/>
        </p:nvSpPr>
        <p:spPr bwMode="auto">
          <a:xfrm>
            <a:off x="8340726" y="1997076"/>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78" name="Oval 62"/>
          <p:cNvSpPr>
            <a:spLocks noChangeArrowheads="1"/>
          </p:cNvSpPr>
          <p:nvPr/>
        </p:nvSpPr>
        <p:spPr bwMode="auto">
          <a:xfrm>
            <a:off x="8556626" y="1997076"/>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79" name="Oval 63"/>
          <p:cNvSpPr>
            <a:spLocks noChangeArrowheads="1"/>
          </p:cNvSpPr>
          <p:nvPr/>
        </p:nvSpPr>
        <p:spPr bwMode="auto">
          <a:xfrm>
            <a:off x="8412164" y="2212976"/>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0" name="Oval 64"/>
          <p:cNvSpPr>
            <a:spLocks noChangeArrowheads="1"/>
          </p:cNvSpPr>
          <p:nvPr/>
        </p:nvSpPr>
        <p:spPr bwMode="auto">
          <a:xfrm>
            <a:off x="8628064" y="2141539"/>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1" name="Oval 65"/>
          <p:cNvSpPr>
            <a:spLocks noChangeArrowheads="1"/>
          </p:cNvSpPr>
          <p:nvPr/>
        </p:nvSpPr>
        <p:spPr bwMode="auto">
          <a:xfrm>
            <a:off x="8412164" y="2428876"/>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2" name="Oval 66"/>
          <p:cNvSpPr>
            <a:spLocks noChangeArrowheads="1"/>
          </p:cNvSpPr>
          <p:nvPr/>
        </p:nvSpPr>
        <p:spPr bwMode="auto">
          <a:xfrm>
            <a:off x="8556626" y="2357439"/>
            <a:ext cx="142875" cy="73025"/>
          </a:xfrm>
          <a:prstGeom prst="ellipse">
            <a:avLst/>
          </a:prstGeom>
          <a:solidFill>
            <a:srgbClr val="FF3300"/>
          </a:solidFill>
          <a:ln w="9525">
            <a:solidFill>
              <a:srgbClr val="FF33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3" name="Oval 67"/>
          <p:cNvSpPr>
            <a:spLocks noChangeArrowheads="1"/>
          </p:cNvSpPr>
          <p:nvPr/>
        </p:nvSpPr>
        <p:spPr bwMode="auto">
          <a:xfrm>
            <a:off x="9048751" y="2708276"/>
            <a:ext cx="144463"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4" name="Oval 68"/>
          <p:cNvSpPr>
            <a:spLocks noChangeArrowheads="1"/>
          </p:cNvSpPr>
          <p:nvPr/>
        </p:nvSpPr>
        <p:spPr bwMode="auto">
          <a:xfrm>
            <a:off x="9120188" y="2924176"/>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5" name="Oval 69"/>
          <p:cNvSpPr>
            <a:spLocks noChangeArrowheads="1"/>
          </p:cNvSpPr>
          <p:nvPr/>
        </p:nvSpPr>
        <p:spPr bwMode="auto">
          <a:xfrm>
            <a:off x="9264651" y="2852738"/>
            <a:ext cx="144463" cy="144462"/>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6" name="Oval 70"/>
          <p:cNvSpPr>
            <a:spLocks noChangeArrowheads="1"/>
          </p:cNvSpPr>
          <p:nvPr/>
        </p:nvSpPr>
        <p:spPr bwMode="auto">
          <a:xfrm>
            <a:off x="8904288" y="2924176"/>
            <a:ext cx="144462"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87" name="Line 71"/>
          <p:cNvSpPr>
            <a:spLocks noChangeShapeType="1"/>
          </p:cNvSpPr>
          <p:nvPr/>
        </p:nvSpPr>
        <p:spPr bwMode="auto">
          <a:xfrm flipV="1">
            <a:off x="6311900" y="1484313"/>
            <a:ext cx="2592388" cy="4176712"/>
          </a:xfrm>
          <a:prstGeom prst="line">
            <a:avLst/>
          </a:prstGeom>
          <a:noFill/>
          <a:ln w="28575" cap="rnd">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88" name="Freeform 72"/>
          <p:cNvSpPr>
            <a:spLocks/>
          </p:cNvSpPr>
          <p:nvPr/>
        </p:nvSpPr>
        <p:spPr bwMode="auto">
          <a:xfrm>
            <a:off x="7697789" y="2670175"/>
            <a:ext cx="522287" cy="95250"/>
          </a:xfrm>
          <a:custGeom>
            <a:avLst/>
            <a:gdLst>
              <a:gd name="T0" fmla="*/ 0 w 329"/>
              <a:gd name="T1" fmla="*/ 60 h 60"/>
              <a:gd name="T2" fmla="*/ 83 w 329"/>
              <a:gd name="T3" fmla="*/ 3 h 60"/>
              <a:gd name="T4" fmla="*/ 305 w 329"/>
              <a:gd name="T5" fmla="*/ 11 h 60"/>
              <a:gd name="T6" fmla="*/ 313 w 329"/>
              <a:gd name="T7" fmla="*/ 36 h 60"/>
              <a:gd name="T8" fmla="*/ 329 w 329"/>
              <a:gd name="T9" fmla="*/ 60 h 60"/>
            </a:gdLst>
            <a:ahLst/>
            <a:cxnLst>
              <a:cxn ang="0">
                <a:pos x="T0" y="T1"/>
              </a:cxn>
              <a:cxn ang="0">
                <a:pos x="T2" y="T3"/>
              </a:cxn>
              <a:cxn ang="0">
                <a:pos x="T4" y="T5"/>
              </a:cxn>
              <a:cxn ang="0">
                <a:pos x="T6" y="T7"/>
              </a:cxn>
              <a:cxn ang="0">
                <a:pos x="T8" y="T9"/>
              </a:cxn>
            </a:cxnLst>
            <a:rect l="0" t="0" r="r" b="b"/>
            <a:pathLst>
              <a:path w="329" h="60">
                <a:moveTo>
                  <a:pt x="0" y="60"/>
                </a:moveTo>
                <a:cubicBezTo>
                  <a:pt x="15" y="15"/>
                  <a:pt x="40" y="13"/>
                  <a:pt x="83" y="3"/>
                </a:cubicBezTo>
                <a:cubicBezTo>
                  <a:pt x="157" y="6"/>
                  <a:pt x="232" y="0"/>
                  <a:pt x="305" y="11"/>
                </a:cubicBezTo>
                <a:cubicBezTo>
                  <a:pt x="314" y="12"/>
                  <a:pt x="309" y="28"/>
                  <a:pt x="313" y="36"/>
                </a:cubicBezTo>
                <a:cubicBezTo>
                  <a:pt x="317" y="45"/>
                  <a:pt x="329" y="60"/>
                  <a:pt x="329" y="6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89" name="Text Box 73"/>
          <p:cNvSpPr txBox="1">
            <a:spLocks noChangeArrowheads="1"/>
          </p:cNvSpPr>
          <p:nvPr/>
        </p:nvSpPr>
        <p:spPr bwMode="auto">
          <a:xfrm>
            <a:off x="7680325" y="2636838"/>
            <a:ext cx="3048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ym typeface="Symbol" pitchFamily="18" charset="2"/>
              </a:rPr>
              <a:t></a:t>
            </a:r>
          </a:p>
        </p:txBody>
      </p:sp>
      <p:sp>
        <p:nvSpPr>
          <p:cNvPr id="1186890" name="AutoShape 74"/>
          <p:cNvSpPr>
            <a:spLocks noChangeArrowheads="1"/>
          </p:cNvSpPr>
          <p:nvPr/>
        </p:nvSpPr>
        <p:spPr bwMode="auto">
          <a:xfrm>
            <a:off x="7837489" y="1277938"/>
            <a:ext cx="935037" cy="215900"/>
          </a:xfrm>
          <a:prstGeom prst="curvedDownArrow">
            <a:avLst>
              <a:gd name="adj1" fmla="val 86618"/>
              <a:gd name="adj2" fmla="val 173235"/>
              <a:gd name="adj3"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91" name="Line 75"/>
          <p:cNvSpPr>
            <a:spLocks noChangeShapeType="1"/>
          </p:cNvSpPr>
          <p:nvPr/>
        </p:nvSpPr>
        <p:spPr bwMode="auto">
          <a:xfrm>
            <a:off x="2208214" y="2276475"/>
            <a:ext cx="3311525" cy="2592388"/>
          </a:xfrm>
          <a:prstGeom prst="line">
            <a:avLst/>
          </a:prstGeom>
          <a:noFill/>
          <a:ln w="28575" cap="rnd">
            <a:solidFill>
              <a:srgbClr val="FF33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92" name="Text Box 76"/>
          <p:cNvSpPr txBox="1">
            <a:spLocks noChangeArrowheads="1"/>
          </p:cNvSpPr>
          <p:nvPr/>
        </p:nvSpPr>
        <p:spPr bwMode="auto">
          <a:xfrm>
            <a:off x="8401050" y="3068638"/>
            <a:ext cx="3048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sym typeface="Symbol" pitchFamily="18" charset="2"/>
              </a:rPr>
              <a:t></a:t>
            </a:r>
          </a:p>
        </p:txBody>
      </p:sp>
      <p:sp>
        <p:nvSpPr>
          <p:cNvPr id="1186893" name="Freeform 77"/>
          <p:cNvSpPr>
            <a:spLocks/>
          </p:cNvSpPr>
          <p:nvPr/>
        </p:nvSpPr>
        <p:spPr bwMode="auto">
          <a:xfrm>
            <a:off x="8616951" y="3030539"/>
            <a:ext cx="144463" cy="339725"/>
          </a:xfrm>
          <a:custGeom>
            <a:avLst/>
            <a:gdLst>
              <a:gd name="T0" fmla="*/ 91 w 91"/>
              <a:gd name="T1" fmla="*/ 214 h 214"/>
              <a:gd name="T2" fmla="*/ 82 w 91"/>
              <a:gd name="T3" fmla="*/ 82 h 214"/>
              <a:gd name="T4" fmla="*/ 0 w 91"/>
              <a:gd name="T5" fmla="*/ 0 h 214"/>
            </a:gdLst>
            <a:ahLst/>
            <a:cxnLst>
              <a:cxn ang="0">
                <a:pos x="T0" y="T1"/>
              </a:cxn>
              <a:cxn ang="0">
                <a:pos x="T2" y="T3"/>
              </a:cxn>
              <a:cxn ang="0">
                <a:pos x="T4" y="T5"/>
              </a:cxn>
            </a:cxnLst>
            <a:rect l="0" t="0" r="r" b="b"/>
            <a:pathLst>
              <a:path w="91" h="214">
                <a:moveTo>
                  <a:pt x="91" y="214"/>
                </a:moveTo>
                <a:cubicBezTo>
                  <a:pt x="88" y="170"/>
                  <a:pt x="89" y="126"/>
                  <a:pt x="82" y="82"/>
                </a:cubicBezTo>
                <a:cubicBezTo>
                  <a:pt x="77" y="49"/>
                  <a:pt x="22" y="22"/>
                  <a:pt x="0" y="0"/>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86895" name="AutoShape 79"/>
          <p:cNvSpPr>
            <a:spLocks noChangeArrowheads="1"/>
          </p:cNvSpPr>
          <p:nvPr/>
        </p:nvSpPr>
        <p:spPr bwMode="auto">
          <a:xfrm flipV="1">
            <a:off x="9409113" y="2636838"/>
            <a:ext cx="431800" cy="792162"/>
          </a:xfrm>
          <a:prstGeom prst="curvedLeftArrow">
            <a:avLst>
              <a:gd name="adj1" fmla="val 36691"/>
              <a:gd name="adj2" fmla="val 73382"/>
              <a:gd name="adj3" fmla="val 33333"/>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6896" name="Text Box 80"/>
          <p:cNvSpPr txBox="1">
            <a:spLocks noChangeArrowheads="1"/>
          </p:cNvSpPr>
          <p:nvPr/>
        </p:nvSpPr>
        <p:spPr bwMode="auto">
          <a:xfrm>
            <a:off x="6503989" y="6021388"/>
            <a:ext cx="2332113"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Eğik (oblique) rotasyon</a:t>
            </a:r>
            <a:endParaRPr lang="en-US" altLang="en-US"/>
          </a:p>
        </p:txBody>
      </p:sp>
    </p:spTree>
    <p:extLst>
      <p:ext uri="{BB962C8B-B14F-4D97-AF65-F5344CB8AC3E}">
        <p14:creationId xmlns:p14="http://schemas.microsoft.com/office/powerpoint/2010/main" val="29369505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8866" name="Rectangle 2"/>
          <p:cNvSpPr>
            <a:spLocks noGrp="1" noChangeArrowheads="1"/>
          </p:cNvSpPr>
          <p:nvPr>
            <p:ph type="title"/>
          </p:nvPr>
        </p:nvSpPr>
        <p:spPr/>
        <p:txBody>
          <a:bodyPr/>
          <a:lstStyle/>
          <a:p>
            <a:r>
              <a:rPr lang="tr-TR" altLang="en-US"/>
              <a:t>SPSS’te faktör rotasyonu</a:t>
            </a:r>
            <a:endParaRPr lang="en-US" altLang="en-US"/>
          </a:p>
        </p:txBody>
      </p:sp>
      <p:sp>
        <p:nvSpPr>
          <p:cNvPr id="1188867" name="Rectangle 3"/>
          <p:cNvSpPr>
            <a:spLocks noGrp="1" noChangeArrowheads="1"/>
          </p:cNvSpPr>
          <p:nvPr>
            <p:ph type="body" idx="1"/>
          </p:nvPr>
        </p:nvSpPr>
        <p:spPr/>
        <p:txBody>
          <a:bodyPr/>
          <a:lstStyle/>
          <a:p>
            <a:r>
              <a:rPr lang="tr-TR" altLang="en-US"/>
              <a:t>Üç ilgisiz rotasyon (varimax, quartimax ve equamax)</a:t>
            </a:r>
          </a:p>
          <a:p>
            <a:r>
              <a:rPr lang="tr-TR" altLang="en-US"/>
              <a:t>İki eğik rotasyon (direct oblimin ve promax)</a:t>
            </a:r>
          </a:p>
          <a:p>
            <a:r>
              <a:rPr lang="tr-TR" altLang="en-US"/>
              <a:t>İlk analiz için varimax’ı seçmekte yarar var (faktörlerin yorumlanması basit)</a:t>
            </a:r>
            <a:endParaRPr lang="en-US" altLang="en-US"/>
          </a:p>
        </p:txBody>
      </p:sp>
    </p:spTree>
    <p:extLst>
      <p:ext uri="{BB962C8B-B14F-4D97-AF65-F5344CB8AC3E}">
        <p14:creationId xmlns:p14="http://schemas.microsoft.com/office/powerpoint/2010/main" val="27103412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9890" name="Rectangle 2"/>
          <p:cNvSpPr>
            <a:spLocks noGrp="1" noChangeArrowheads="1"/>
          </p:cNvSpPr>
          <p:nvPr>
            <p:ph type="title"/>
          </p:nvPr>
        </p:nvSpPr>
        <p:spPr/>
        <p:txBody>
          <a:bodyPr/>
          <a:lstStyle/>
          <a:p>
            <a:r>
              <a:rPr lang="tr-TR" altLang="en-US"/>
              <a:t>Faktör yüklemelerinin önemi</a:t>
            </a:r>
            <a:endParaRPr lang="en-US" altLang="en-US"/>
          </a:p>
        </p:txBody>
      </p:sp>
      <p:sp>
        <p:nvSpPr>
          <p:cNvPr id="1189891" name="Rectangle 3"/>
          <p:cNvSpPr>
            <a:spLocks noGrp="1" noChangeArrowheads="1"/>
          </p:cNvSpPr>
          <p:nvPr>
            <p:ph type="body" idx="1"/>
          </p:nvPr>
        </p:nvSpPr>
        <p:spPr/>
        <p:txBody>
          <a:bodyPr>
            <a:normAutofit fontScale="92500" lnSpcReduction="10000"/>
          </a:bodyPr>
          <a:lstStyle/>
          <a:p>
            <a:pPr>
              <a:lnSpc>
                <a:spcPct val="90000"/>
              </a:lnSpc>
            </a:pPr>
            <a:r>
              <a:rPr lang="tr-TR" altLang="en-US" sz="2400"/>
              <a:t>Korelasyon ya da regresyon katsayısı kullanılır</a:t>
            </a:r>
          </a:p>
          <a:p>
            <a:pPr>
              <a:lnSpc>
                <a:spcPct val="90000"/>
              </a:lnSpc>
            </a:pPr>
            <a:r>
              <a:rPr lang="tr-TR" altLang="en-US" sz="2400"/>
              <a:t>Araştırmacılar 0,3’ü önemli sayıyorlar </a:t>
            </a:r>
          </a:p>
          <a:p>
            <a:pPr>
              <a:lnSpc>
                <a:spcPct val="90000"/>
              </a:lnSpc>
            </a:pPr>
            <a:r>
              <a:rPr lang="tr-TR" altLang="en-US" sz="2400"/>
              <a:t>Ama örneklem büyüklüğü de önemli  (p = 0,01 için)</a:t>
            </a:r>
          </a:p>
          <a:p>
            <a:pPr lvl="1">
              <a:lnSpc>
                <a:spcPct val="90000"/>
              </a:lnSpc>
            </a:pPr>
            <a:r>
              <a:rPr lang="tr-TR" altLang="en-US" sz="2000"/>
              <a:t>Örneklem büyüklüğü 50 için 0,722 anlamlı</a:t>
            </a:r>
          </a:p>
          <a:p>
            <a:pPr lvl="1">
              <a:lnSpc>
                <a:spcPct val="90000"/>
              </a:lnSpc>
            </a:pPr>
            <a:r>
              <a:rPr lang="tr-TR" altLang="en-US" sz="2000"/>
              <a:t>Örneklem büyüklüğü 100 için 0,512 anlamlı</a:t>
            </a:r>
          </a:p>
          <a:p>
            <a:pPr lvl="1">
              <a:lnSpc>
                <a:spcPct val="90000"/>
              </a:lnSpc>
            </a:pPr>
            <a:r>
              <a:rPr lang="tr-TR" altLang="en-US" sz="2000"/>
              <a:t>Örneklem büyüklüğü 200 için 0,364 anlamlı</a:t>
            </a:r>
          </a:p>
          <a:p>
            <a:pPr lvl="1">
              <a:lnSpc>
                <a:spcPct val="90000"/>
              </a:lnSpc>
            </a:pPr>
            <a:r>
              <a:rPr lang="tr-TR" altLang="en-US" sz="2000"/>
              <a:t>Örneklem büyüklüğü 300 için 0,298 anlamlı</a:t>
            </a:r>
          </a:p>
          <a:p>
            <a:pPr lvl="1">
              <a:lnSpc>
                <a:spcPct val="90000"/>
              </a:lnSpc>
            </a:pPr>
            <a:r>
              <a:rPr lang="tr-TR" altLang="en-US" sz="2000"/>
              <a:t>Örneklem büyüklüğü 600 için 0,210 anlamlı</a:t>
            </a:r>
          </a:p>
          <a:p>
            <a:pPr lvl="1">
              <a:lnSpc>
                <a:spcPct val="90000"/>
              </a:lnSpc>
            </a:pPr>
            <a:r>
              <a:rPr lang="tr-TR" altLang="en-US" sz="2000"/>
              <a:t>Örneklem büyüklüğü 1000 için 0,162 anlamlı</a:t>
            </a:r>
          </a:p>
          <a:p>
            <a:pPr>
              <a:lnSpc>
                <a:spcPct val="90000"/>
              </a:lnSpc>
            </a:pPr>
            <a:r>
              <a:rPr lang="tr-TR" altLang="en-US" sz="2400"/>
              <a:t>Bir değişkenin bir faktördeki varyansın ne kadarını açıkladığını bulmak için faktör yüklemesinin karesi alınır</a:t>
            </a:r>
          </a:p>
          <a:p>
            <a:pPr>
              <a:lnSpc>
                <a:spcPct val="90000"/>
              </a:lnSpc>
            </a:pPr>
            <a:r>
              <a:rPr lang="tr-TR" altLang="en-US" sz="2400"/>
              <a:t>Bazıları faktör yüklemesi 0,4 (varyansın %16’sını açıklıyor) ve üzeri olanların alınmasını öneriyor</a:t>
            </a:r>
          </a:p>
          <a:p>
            <a:pPr lvl="1">
              <a:lnSpc>
                <a:spcPct val="90000"/>
              </a:lnSpc>
            </a:pPr>
            <a:endParaRPr lang="tr-TR" altLang="en-US" sz="2000"/>
          </a:p>
          <a:p>
            <a:pPr lvl="1">
              <a:lnSpc>
                <a:spcPct val="90000"/>
              </a:lnSpc>
            </a:pPr>
            <a:endParaRPr lang="en-US" altLang="en-US" sz="2000"/>
          </a:p>
        </p:txBody>
      </p:sp>
    </p:spTree>
    <p:extLst>
      <p:ext uri="{BB962C8B-B14F-4D97-AF65-F5344CB8AC3E}">
        <p14:creationId xmlns:p14="http://schemas.microsoft.com/office/powerpoint/2010/main" val="6123664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1942" name="Rectangle 6"/>
          <p:cNvSpPr>
            <a:spLocks noGrp="1" noChangeArrowheads="1"/>
          </p:cNvSpPr>
          <p:nvPr>
            <p:ph type="title"/>
          </p:nvPr>
        </p:nvSpPr>
        <p:spPr>
          <a:xfrm>
            <a:off x="1774825" y="0"/>
            <a:ext cx="8281988" cy="914400"/>
          </a:xfrm>
        </p:spPr>
        <p:txBody>
          <a:bodyPr/>
          <a:lstStyle/>
          <a:p>
            <a:r>
              <a:rPr lang="tr-TR" altLang="en-US" sz="3600"/>
              <a:t>Örnek: Anket geliştirme (SPSS kaygısı)</a:t>
            </a:r>
            <a:endParaRPr lang="en-US" altLang="en-US" sz="3600"/>
          </a:p>
        </p:txBody>
      </p:sp>
      <p:pic>
        <p:nvPicPr>
          <p:cNvPr id="119194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219200"/>
            <a:ext cx="7924800" cy="4953000"/>
          </a:xfrm>
          <a:noFill/>
          <a:ln/>
        </p:spPr>
      </p:pic>
      <p:sp>
        <p:nvSpPr>
          <p:cNvPr id="1191944" name="Text Box 8"/>
          <p:cNvSpPr txBox="1">
            <a:spLocks noChangeArrowheads="1"/>
          </p:cNvSpPr>
          <p:nvPr/>
        </p:nvSpPr>
        <p:spPr bwMode="auto">
          <a:xfrm>
            <a:off x="1762125" y="5300663"/>
            <a:ext cx="726865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23 önerme, 5’li Likert ölçeği (1: Kesinlikle katılıyorum, 5: -Kes. katılmıyorum)</a:t>
            </a:r>
            <a:endParaRPr lang="en-US" altLang="en-US"/>
          </a:p>
        </p:txBody>
      </p:sp>
    </p:spTree>
    <p:extLst>
      <p:ext uri="{BB962C8B-B14F-4D97-AF65-F5344CB8AC3E}">
        <p14:creationId xmlns:p14="http://schemas.microsoft.com/office/powerpoint/2010/main" val="39717833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5014" name="Rectangle 6"/>
          <p:cNvSpPr>
            <a:spLocks noGrp="1" noChangeArrowheads="1"/>
          </p:cNvSpPr>
          <p:nvPr>
            <p:ph type="title"/>
          </p:nvPr>
        </p:nvSpPr>
        <p:spPr/>
        <p:txBody>
          <a:bodyPr/>
          <a:lstStyle/>
          <a:p>
            <a:r>
              <a:rPr lang="tr-TR" altLang="en-US"/>
              <a:t>Ham veriler</a:t>
            </a:r>
            <a:endParaRPr lang="en-US" altLang="en-US"/>
          </a:p>
        </p:txBody>
      </p:sp>
      <p:pic>
        <p:nvPicPr>
          <p:cNvPr id="119501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219200"/>
            <a:ext cx="7924800" cy="4953000"/>
          </a:xfrm>
          <a:noFill/>
          <a:ln/>
        </p:spPr>
      </p:pic>
    </p:spTree>
    <p:extLst>
      <p:ext uri="{BB962C8B-B14F-4D97-AF65-F5344CB8AC3E}">
        <p14:creationId xmlns:p14="http://schemas.microsoft.com/office/powerpoint/2010/main" val="76602536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9106" name="Rectangle 2"/>
          <p:cNvSpPr>
            <a:spLocks noGrp="1" noChangeArrowheads="1"/>
          </p:cNvSpPr>
          <p:nvPr>
            <p:ph type="title"/>
          </p:nvPr>
        </p:nvSpPr>
        <p:spPr/>
        <p:txBody>
          <a:bodyPr/>
          <a:lstStyle/>
          <a:p>
            <a:r>
              <a:rPr lang="tr-TR" altLang="en-US"/>
              <a:t>Veri İnceleme</a:t>
            </a:r>
            <a:endParaRPr lang="en-US" altLang="en-US"/>
          </a:p>
        </p:txBody>
      </p:sp>
      <p:sp>
        <p:nvSpPr>
          <p:cNvPr id="1199107" name="Rectangle 3"/>
          <p:cNvSpPr>
            <a:spLocks noGrp="1" noChangeArrowheads="1"/>
          </p:cNvSpPr>
          <p:nvPr>
            <p:ph type="body" idx="1"/>
          </p:nvPr>
        </p:nvSpPr>
        <p:spPr/>
        <p:txBody>
          <a:bodyPr/>
          <a:lstStyle/>
          <a:p>
            <a:r>
              <a:rPr lang="tr-TR" altLang="en-US"/>
              <a:t>Değişkenler arasındaki korelasyonlara bakılmalı</a:t>
            </a:r>
          </a:p>
          <a:p>
            <a:r>
              <a:rPr lang="tr-TR" altLang="en-US"/>
              <a:t>Başka hiçbir değişkenle arasında korelasyon olmayan (katsayı sıfır) değişken çıkarılmalı</a:t>
            </a:r>
          </a:p>
          <a:p>
            <a:r>
              <a:rPr lang="tr-TR" altLang="en-US"/>
              <a:t>Bir başka değişkenle 0,9 veya üzeri korelasyon (multicollinearity) ile mükemmel korelasyon (singularity) olan değişkenler de çıkarılmalı</a:t>
            </a:r>
            <a:endParaRPr lang="en-US" altLang="en-US"/>
          </a:p>
        </p:txBody>
      </p:sp>
    </p:spTree>
    <p:extLst>
      <p:ext uri="{BB962C8B-B14F-4D97-AF65-F5344CB8AC3E}">
        <p14:creationId xmlns:p14="http://schemas.microsoft.com/office/powerpoint/2010/main" val="30310519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22" name="Rectangle 6"/>
          <p:cNvSpPr>
            <a:spLocks noGrp="1" noChangeArrowheads="1"/>
          </p:cNvSpPr>
          <p:nvPr>
            <p:ph type="title"/>
          </p:nvPr>
        </p:nvSpPr>
        <p:spPr/>
        <p:txBody>
          <a:bodyPr/>
          <a:lstStyle/>
          <a:p>
            <a:r>
              <a:rPr lang="tr-TR" altLang="en-US"/>
              <a:t>SPSS’te Faktör Analizi</a:t>
            </a:r>
            <a:endParaRPr lang="en-US" altLang="en-US"/>
          </a:p>
        </p:txBody>
      </p:sp>
      <p:pic>
        <p:nvPicPr>
          <p:cNvPr id="111002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74825" y="1484313"/>
            <a:ext cx="7924800" cy="4953000"/>
          </a:xfrm>
          <a:noFill/>
          <a:ln/>
        </p:spPr>
      </p:pic>
      <p:sp>
        <p:nvSpPr>
          <p:cNvPr id="1110024" name="Text Box 8"/>
          <p:cNvSpPr txBox="1">
            <a:spLocks noChangeArrowheads="1"/>
          </p:cNvSpPr>
          <p:nvPr/>
        </p:nvSpPr>
        <p:spPr bwMode="auto">
          <a:xfrm>
            <a:off x="2495551" y="908051"/>
            <a:ext cx="5252079"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Mönüden Analyze </a:t>
            </a:r>
            <a:r>
              <a:rPr lang="tr-TR" altLang="en-US">
                <a:sym typeface="Wingdings" pitchFamily="2" charset="2"/>
              </a:rPr>
              <a:t> Data Reduction  Factor seçilir. </a:t>
            </a:r>
          </a:p>
          <a:p>
            <a:r>
              <a:rPr lang="tr-TR" altLang="en-US">
                <a:sym typeface="Wingdings" pitchFamily="2" charset="2"/>
              </a:rPr>
              <a:t>Analizde yer alması istenen değişkenler atanır. </a:t>
            </a:r>
            <a:endParaRPr lang="en-US" altLang="en-US"/>
          </a:p>
        </p:txBody>
      </p:sp>
    </p:spTree>
    <p:extLst>
      <p:ext uri="{BB962C8B-B14F-4D97-AF65-F5344CB8AC3E}">
        <p14:creationId xmlns:p14="http://schemas.microsoft.com/office/powerpoint/2010/main" val="7489975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3094" name="Rectangle 6"/>
          <p:cNvSpPr>
            <a:spLocks noGrp="1" noChangeArrowheads="1"/>
          </p:cNvSpPr>
          <p:nvPr>
            <p:ph type="title"/>
          </p:nvPr>
        </p:nvSpPr>
        <p:spPr/>
        <p:txBody>
          <a:bodyPr/>
          <a:lstStyle/>
          <a:p>
            <a:r>
              <a:rPr lang="tr-TR" altLang="en-US" sz="3600"/>
              <a:t>Descriptives (Tanımlayıcı istatistikler)</a:t>
            </a:r>
            <a:endParaRPr lang="en-US" altLang="en-US" sz="3600"/>
          </a:p>
        </p:txBody>
      </p:sp>
      <p:pic>
        <p:nvPicPr>
          <p:cNvPr id="111309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219200"/>
            <a:ext cx="7924800" cy="4953000"/>
          </a:xfrm>
          <a:noFill/>
          <a:ln/>
        </p:spPr>
      </p:pic>
    </p:spTree>
    <p:extLst>
      <p:ext uri="{BB962C8B-B14F-4D97-AF65-F5344CB8AC3E}">
        <p14:creationId xmlns:p14="http://schemas.microsoft.com/office/powerpoint/2010/main" val="1681608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B04FE1D-ADAE-4A93-9875-A5A30AA61A32}"/>
              </a:ext>
            </a:extLst>
          </p:cNvPr>
          <p:cNvSpPr>
            <a:spLocks noGrp="1"/>
          </p:cNvSpPr>
          <p:nvPr>
            <p:ph type="title"/>
          </p:nvPr>
        </p:nvSpPr>
        <p:spPr/>
        <p:txBody>
          <a:bodyPr/>
          <a:lstStyle/>
          <a:p>
            <a:endParaRPr lang="en-US"/>
          </a:p>
        </p:txBody>
      </p:sp>
      <p:graphicFrame>
        <p:nvGraphicFramePr>
          <p:cNvPr id="4" name="İçerik Yer Tutucusu 3">
            <a:extLst>
              <a:ext uri="{FF2B5EF4-FFF2-40B4-BE49-F238E27FC236}">
                <a16:creationId xmlns:a16="http://schemas.microsoft.com/office/drawing/2014/main" id="{3BC8508C-7E32-482B-BCCE-7C76E1D46398}"/>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825380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66" name="Rectangle 6"/>
          <p:cNvSpPr>
            <a:spLocks noGrp="1" noChangeArrowheads="1"/>
          </p:cNvSpPr>
          <p:nvPr>
            <p:ph type="title"/>
          </p:nvPr>
        </p:nvSpPr>
        <p:spPr/>
        <p:txBody>
          <a:bodyPr/>
          <a:lstStyle/>
          <a:p>
            <a:r>
              <a:rPr lang="tr-TR" altLang="en-US"/>
              <a:t>Factor extraction</a:t>
            </a:r>
            <a:endParaRPr lang="en-US" altLang="en-US"/>
          </a:p>
        </p:txBody>
      </p:sp>
      <p:pic>
        <p:nvPicPr>
          <p:cNvPr id="111616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219200"/>
            <a:ext cx="7924800" cy="4953000"/>
          </a:xfrm>
          <a:noFill/>
          <a:ln/>
        </p:spPr>
      </p:pic>
      <p:sp>
        <p:nvSpPr>
          <p:cNvPr id="1116168" name="Oval 8"/>
          <p:cNvSpPr>
            <a:spLocks noChangeArrowheads="1"/>
          </p:cNvSpPr>
          <p:nvPr/>
        </p:nvSpPr>
        <p:spPr bwMode="auto">
          <a:xfrm>
            <a:off x="6743700" y="2492375"/>
            <a:ext cx="1512888"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169" name="Oval 9"/>
          <p:cNvSpPr>
            <a:spLocks noChangeArrowheads="1"/>
          </p:cNvSpPr>
          <p:nvPr/>
        </p:nvSpPr>
        <p:spPr bwMode="auto">
          <a:xfrm>
            <a:off x="7751764" y="2781300"/>
            <a:ext cx="1512887"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170" name="Oval 10"/>
          <p:cNvSpPr>
            <a:spLocks noChangeArrowheads="1"/>
          </p:cNvSpPr>
          <p:nvPr/>
        </p:nvSpPr>
        <p:spPr bwMode="auto">
          <a:xfrm>
            <a:off x="6383338" y="2781300"/>
            <a:ext cx="1225550"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171" name="Oval 11"/>
          <p:cNvSpPr>
            <a:spLocks noChangeArrowheads="1"/>
          </p:cNvSpPr>
          <p:nvPr/>
        </p:nvSpPr>
        <p:spPr bwMode="auto">
          <a:xfrm>
            <a:off x="6311900" y="3357563"/>
            <a:ext cx="1512888"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949008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9238" name="Rectangle 6"/>
          <p:cNvSpPr>
            <a:spLocks noGrp="1" noChangeArrowheads="1"/>
          </p:cNvSpPr>
          <p:nvPr>
            <p:ph type="title"/>
          </p:nvPr>
        </p:nvSpPr>
        <p:spPr/>
        <p:txBody>
          <a:bodyPr/>
          <a:lstStyle/>
          <a:p>
            <a:r>
              <a:rPr lang="tr-TR" altLang="en-US"/>
              <a:t>Rotasyon</a:t>
            </a:r>
            <a:endParaRPr lang="en-US" altLang="en-US"/>
          </a:p>
        </p:txBody>
      </p:sp>
      <p:pic>
        <p:nvPicPr>
          <p:cNvPr id="111923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219200"/>
            <a:ext cx="7924800" cy="4953000"/>
          </a:xfrm>
          <a:noFill/>
          <a:ln/>
        </p:spPr>
      </p:pic>
      <p:sp>
        <p:nvSpPr>
          <p:cNvPr id="1119240" name="Oval 8"/>
          <p:cNvSpPr>
            <a:spLocks noChangeArrowheads="1"/>
          </p:cNvSpPr>
          <p:nvPr/>
        </p:nvSpPr>
        <p:spPr bwMode="auto">
          <a:xfrm>
            <a:off x="6311900" y="2781300"/>
            <a:ext cx="1512888"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241" name="Text Box 9"/>
          <p:cNvSpPr txBox="1">
            <a:spLocks noChangeArrowheads="1"/>
          </p:cNvSpPr>
          <p:nvPr/>
        </p:nvSpPr>
        <p:spPr bwMode="auto">
          <a:xfrm>
            <a:off x="1775520" y="4365105"/>
            <a:ext cx="6004464" cy="64633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dirty="0"/>
              <a:t>Faktörler birbirinden bağımsızsa varimax seçilir. </a:t>
            </a:r>
          </a:p>
          <a:p>
            <a:r>
              <a:rPr lang="tr-TR" altLang="en-US" dirty="0"/>
              <a:t>Bilgisayarın en iyi çözümü bulmak için maksimum tekrar sayısı </a:t>
            </a:r>
            <a:endParaRPr lang="en-US" altLang="en-US" dirty="0"/>
          </a:p>
        </p:txBody>
      </p:sp>
      <p:sp>
        <p:nvSpPr>
          <p:cNvPr id="1119242" name="Oval 10"/>
          <p:cNvSpPr>
            <a:spLocks noChangeArrowheads="1"/>
          </p:cNvSpPr>
          <p:nvPr/>
        </p:nvSpPr>
        <p:spPr bwMode="auto">
          <a:xfrm>
            <a:off x="7104064" y="3789363"/>
            <a:ext cx="1512887"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9138946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2310" name="Rectangle 6"/>
          <p:cNvSpPr>
            <a:spLocks noGrp="1" noChangeArrowheads="1"/>
          </p:cNvSpPr>
          <p:nvPr>
            <p:ph type="title"/>
          </p:nvPr>
        </p:nvSpPr>
        <p:spPr/>
        <p:txBody>
          <a:bodyPr/>
          <a:lstStyle/>
          <a:p>
            <a:r>
              <a:rPr lang="tr-TR" altLang="en-US"/>
              <a:t>Factor Scores</a:t>
            </a:r>
            <a:endParaRPr lang="en-US" altLang="en-US"/>
          </a:p>
        </p:txBody>
      </p:sp>
      <p:pic>
        <p:nvPicPr>
          <p:cNvPr id="112230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219200"/>
            <a:ext cx="7924800" cy="4953000"/>
          </a:xfrm>
          <a:noFill/>
          <a:ln/>
        </p:spPr>
      </p:pic>
      <p:sp>
        <p:nvSpPr>
          <p:cNvPr id="1122312" name="Text Box 8"/>
          <p:cNvSpPr txBox="1">
            <a:spLocks noChangeArrowheads="1"/>
          </p:cNvSpPr>
          <p:nvPr/>
        </p:nvSpPr>
        <p:spPr bwMode="auto">
          <a:xfrm>
            <a:off x="1792288" y="4365626"/>
            <a:ext cx="7470956" cy="120032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Veri editörüne her deneğin her faktörle ilgili skorlarını kaydeder. Daha sonraki </a:t>
            </a:r>
          </a:p>
          <a:p>
            <a:r>
              <a:rPr lang="tr-TR" altLang="en-US"/>
              <a:t>analizler için yararlı olabilir (ör., belli faktörler için yüksek skoru olan denekler)</a:t>
            </a:r>
          </a:p>
          <a:p>
            <a:r>
              <a:rPr lang="tr-TR" altLang="en-US"/>
              <a:t>Anderson-Rubin yöntemi faktörlerin ilgisiz olduğunu varsayıyor (ilgiliyse </a:t>
            </a:r>
          </a:p>
          <a:p>
            <a:r>
              <a:rPr lang="tr-TR" altLang="en-US"/>
              <a:t>Regression seçilmeli)</a:t>
            </a:r>
            <a:endParaRPr lang="en-US" altLang="en-US"/>
          </a:p>
        </p:txBody>
      </p:sp>
      <p:sp>
        <p:nvSpPr>
          <p:cNvPr id="1122313" name="Oval 9"/>
          <p:cNvSpPr>
            <a:spLocks noChangeArrowheads="1"/>
          </p:cNvSpPr>
          <p:nvPr/>
        </p:nvSpPr>
        <p:spPr bwMode="auto">
          <a:xfrm>
            <a:off x="6311900" y="2997200"/>
            <a:ext cx="1512888"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8989792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5382" name="Rectangle 6"/>
          <p:cNvSpPr>
            <a:spLocks noGrp="1" noChangeArrowheads="1"/>
          </p:cNvSpPr>
          <p:nvPr>
            <p:ph type="title"/>
          </p:nvPr>
        </p:nvSpPr>
        <p:spPr/>
        <p:txBody>
          <a:bodyPr/>
          <a:lstStyle/>
          <a:p>
            <a:r>
              <a:rPr lang="tr-TR" altLang="en-US"/>
              <a:t>Options</a:t>
            </a:r>
            <a:endParaRPr lang="en-US" altLang="en-US"/>
          </a:p>
        </p:txBody>
      </p:sp>
      <p:pic>
        <p:nvPicPr>
          <p:cNvPr id="1125381"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133600" y="1219200"/>
            <a:ext cx="7924800" cy="4953000"/>
          </a:xfrm>
          <a:noFill/>
          <a:ln/>
        </p:spPr>
      </p:pic>
      <p:sp>
        <p:nvSpPr>
          <p:cNvPr id="1125384" name="Oval 8"/>
          <p:cNvSpPr>
            <a:spLocks noChangeArrowheads="1"/>
          </p:cNvSpPr>
          <p:nvPr/>
        </p:nvSpPr>
        <p:spPr bwMode="auto">
          <a:xfrm>
            <a:off x="6311900" y="2565400"/>
            <a:ext cx="1512888"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385" name="Oval 9"/>
          <p:cNvSpPr>
            <a:spLocks noChangeArrowheads="1"/>
          </p:cNvSpPr>
          <p:nvPr/>
        </p:nvSpPr>
        <p:spPr bwMode="auto">
          <a:xfrm>
            <a:off x="6311900" y="3213100"/>
            <a:ext cx="1512888" cy="215900"/>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386" name="Text Box 10"/>
          <p:cNvSpPr txBox="1">
            <a:spLocks noChangeArrowheads="1"/>
          </p:cNvSpPr>
          <p:nvPr/>
        </p:nvSpPr>
        <p:spPr bwMode="auto">
          <a:xfrm>
            <a:off x="2566988" y="4365625"/>
            <a:ext cx="5410520" cy="92333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Eksik veriler problematik.</a:t>
            </a:r>
          </a:p>
          <a:p>
            <a:r>
              <a:rPr lang="tr-TR" altLang="en-US"/>
              <a:t>Değişkenlerin katsayıların büyüklüğüne göre sıralanması</a:t>
            </a:r>
          </a:p>
          <a:p>
            <a:r>
              <a:rPr lang="tr-TR" altLang="en-US"/>
              <a:t>0,4’ten yüksek faktör yüklemesi olanların seçilmesi </a:t>
            </a:r>
            <a:endParaRPr lang="en-US" altLang="en-US"/>
          </a:p>
        </p:txBody>
      </p:sp>
    </p:spTree>
    <p:extLst>
      <p:ext uri="{BB962C8B-B14F-4D97-AF65-F5344CB8AC3E}">
        <p14:creationId xmlns:p14="http://schemas.microsoft.com/office/powerpoint/2010/main" val="251130980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0137" name="Rectangle 9"/>
          <p:cNvSpPr>
            <a:spLocks noGrp="1" noChangeArrowheads="1"/>
          </p:cNvSpPr>
          <p:nvPr>
            <p:ph type="title"/>
          </p:nvPr>
        </p:nvSpPr>
        <p:spPr/>
        <p:txBody>
          <a:bodyPr/>
          <a:lstStyle/>
          <a:p>
            <a:r>
              <a:rPr lang="tr-TR" altLang="en-US"/>
              <a:t>Tanımlayıcı istatistikler</a:t>
            </a:r>
            <a:endParaRPr lang="en-US" altLang="en-US"/>
          </a:p>
        </p:txBody>
      </p:sp>
      <p:pic>
        <p:nvPicPr>
          <p:cNvPr id="1200136"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47850" y="1196752"/>
            <a:ext cx="8351838" cy="5256436"/>
          </a:xfrm>
          <a:noFill/>
          <a:ln/>
        </p:spPr>
      </p:pic>
    </p:spTree>
    <p:extLst>
      <p:ext uri="{BB962C8B-B14F-4D97-AF65-F5344CB8AC3E}">
        <p14:creationId xmlns:p14="http://schemas.microsoft.com/office/powerpoint/2010/main" val="26857476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1526" name="Rectangle 6"/>
          <p:cNvSpPr>
            <a:spLocks noGrp="1" noChangeArrowheads="1"/>
          </p:cNvSpPr>
          <p:nvPr>
            <p:ph type="title"/>
          </p:nvPr>
        </p:nvSpPr>
        <p:spPr/>
        <p:txBody>
          <a:bodyPr/>
          <a:lstStyle/>
          <a:p>
            <a:r>
              <a:rPr lang="tr-TR" altLang="en-US"/>
              <a:t>Korelasyon matrisi</a:t>
            </a:r>
            <a:endParaRPr lang="en-US" altLang="en-US"/>
          </a:p>
        </p:txBody>
      </p:sp>
      <p:pic>
        <p:nvPicPr>
          <p:cNvPr id="113152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03388" y="908050"/>
            <a:ext cx="6221412" cy="5545138"/>
          </a:xfrm>
          <a:noFill/>
          <a:ln/>
        </p:spPr>
      </p:pic>
      <p:sp>
        <p:nvSpPr>
          <p:cNvPr id="1131528" name="Text Box 8"/>
          <p:cNvSpPr txBox="1">
            <a:spLocks noChangeArrowheads="1"/>
          </p:cNvSpPr>
          <p:nvPr/>
        </p:nvSpPr>
        <p:spPr bwMode="auto">
          <a:xfrm>
            <a:off x="6965951" y="3860800"/>
            <a:ext cx="3158813" cy="175432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Değişkenler arasındaki </a:t>
            </a:r>
          </a:p>
          <a:p>
            <a:r>
              <a:rPr lang="tr-TR" altLang="en-US"/>
              <a:t>Pearson korelasyon katsayıları</a:t>
            </a:r>
          </a:p>
          <a:p>
            <a:endParaRPr lang="tr-TR" altLang="en-US"/>
          </a:p>
          <a:p>
            <a:r>
              <a:rPr lang="tr-TR" altLang="en-US"/>
              <a:t>Determinant = 0,001 &gt; 0,00001 </a:t>
            </a:r>
          </a:p>
          <a:p>
            <a:r>
              <a:rPr lang="tr-TR" altLang="en-US"/>
              <a:t>olduğundan multicollinearity </a:t>
            </a:r>
          </a:p>
          <a:p>
            <a:r>
              <a:rPr lang="tr-TR" altLang="en-US"/>
              <a:t>Sorunu yok </a:t>
            </a:r>
            <a:endParaRPr lang="en-US" altLang="en-US"/>
          </a:p>
        </p:txBody>
      </p:sp>
    </p:spTree>
    <p:extLst>
      <p:ext uri="{BB962C8B-B14F-4D97-AF65-F5344CB8AC3E}">
        <p14:creationId xmlns:p14="http://schemas.microsoft.com/office/powerpoint/2010/main" val="265807034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4598" name="Rectangle 6"/>
          <p:cNvSpPr>
            <a:spLocks noGrp="1" noChangeArrowheads="1"/>
          </p:cNvSpPr>
          <p:nvPr>
            <p:ph type="title"/>
          </p:nvPr>
        </p:nvSpPr>
        <p:spPr/>
        <p:txBody>
          <a:bodyPr/>
          <a:lstStyle/>
          <a:p>
            <a:r>
              <a:rPr lang="tr-TR" altLang="en-US" sz="3600"/>
              <a:t>Korelasyon matrisi – istatistiksel anlamlılık</a:t>
            </a:r>
            <a:endParaRPr lang="en-US" altLang="en-US" sz="3600"/>
          </a:p>
        </p:txBody>
      </p:sp>
      <p:pic>
        <p:nvPicPr>
          <p:cNvPr id="1134597"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279526"/>
            <a:ext cx="8229600" cy="4830763"/>
          </a:xfrm>
          <a:noFill/>
          <a:ln/>
        </p:spPr>
      </p:pic>
    </p:spTree>
    <p:extLst>
      <p:ext uri="{BB962C8B-B14F-4D97-AF65-F5344CB8AC3E}">
        <p14:creationId xmlns:p14="http://schemas.microsoft.com/office/powerpoint/2010/main" val="26124774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7670" name="Rectangle 6"/>
          <p:cNvSpPr>
            <a:spLocks noGrp="1" noChangeArrowheads="1"/>
          </p:cNvSpPr>
          <p:nvPr>
            <p:ph type="title"/>
          </p:nvPr>
        </p:nvSpPr>
        <p:spPr/>
        <p:txBody>
          <a:bodyPr/>
          <a:lstStyle/>
          <a:p>
            <a:r>
              <a:rPr lang="tr-TR" altLang="en-US"/>
              <a:t>KMO ve Bartlett testi</a:t>
            </a:r>
            <a:endParaRPr lang="en-US" altLang="en-US"/>
          </a:p>
        </p:txBody>
      </p:sp>
      <p:pic>
        <p:nvPicPr>
          <p:cNvPr id="1137669"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92313" y="1196976"/>
            <a:ext cx="6191250" cy="2252663"/>
          </a:xfrm>
          <a:noFill/>
          <a:ln/>
        </p:spPr>
      </p:pic>
      <p:sp>
        <p:nvSpPr>
          <p:cNvPr id="1137672" name="Text Box 8"/>
          <p:cNvSpPr txBox="1">
            <a:spLocks noChangeArrowheads="1"/>
          </p:cNvSpPr>
          <p:nvPr/>
        </p:nvSpPr>
        <p:spPr bwMode="auto">
          <a:xfrm>
            <a:off x="1520825" y="3500438"/>
            <a:ext cx="7704610" cy="2308324"/>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KMO testi örneklem büyüklüğünün uygunluğuyla ilgili. </a:t>
            </a:r>
          </a:p>
          <a:p>
            <a:r>
              <a:rPr lang="tr-TR" altLang="en-US"/>
              <a:t>0,93 bu veriler için faktör analizinin mükemmel bir biçimde </a:t>
            </a:r>
          </a:p>
          <a:p>
            <a:r>
              <a:rPr lang="tr-TR" altLang="en-US"/>
              <a:t>kullanılabileceğini gösteriyor (0,7-0,8 iyi, 0,5-0,7 arası orta, en az 0,5 olmalı)</a:t>
            </a:r>
          </a:p>
          <a:p>
            <a:r>
              <a:rPr lang="tr-TR" altLang="en-US"/>
              <a:t>0,5’ten küçükse daha fazla veri toplanmalı</a:t>
            </a:r>
          </a:p>
          <a:p>
            <a:endParaRPr lang="tr-TR" altLang="en-US"/>
          </a:p>
          <a:p>
            <a:r>
              <a:rPr lang="tr-TR" altLang="en-US"/>
              <a:t>Bartlett testi özgün korelasyon matrisi kimlik matrisi (tüm korelasyon katsayıları </a:t>
            </a:r>
          </a:p>
          <a:p>
            <a:r>
              <a:rPr lang="tr-TR" altLang="en-US"/>
              <a:t>sıfır) ile aynıdır boş hipotezini test ediyor. Bu test anlamlı olmalı –ki burada öyle- </a:t>
            </a:r>
          </a:p>
          <a:p>
            <a:r>
              <a:rPr lang="tr-TR" altLang="en-US"/>
              <a:t>çünkü aksi takdirde değişkenler arasında ilişki olmadığı anlamına gelir </a:t>
            </a:r>
            <a:endParaRPr lang="en-US" altLang="en-US"/>
          </a:p>
        </p:txBody>
      </p:sp>
      <p:sp>
        <p:nvSpPr>
          <p:cNvPr id="1137673" name="Oval 9"/>
          <p:cNvSpPr>
            <a:spLocks noChangeArrowheads="1"/>
          </p:cNvSpPr>
          <p:nvPr/>
        </p:nvSpPr>
        <p:spPr bwMode="auto">
          <a:xfrm>
            <a:off x="7104063" y="1844675"/>
            <a:ext cx="576262"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674" name="Oval 10"/>
          <p:cNvSpPr>
            <a:spLocks noChangeArrowheads="1"/>
          </p:cNvSpPr>
          <p:nvPr/>
        </p:nvSpPr>
        <p:spPr bwMode="auto">
          <a:xfrm>
            <a:off x="7104063" y="2924175"/>
            <a:ext cx="576262"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145265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Örneklem büyüklüğü</a:t>
            </a:r>
            <a:endParaRPr lang="en-US" dirty="0"/>
          </a:p>
        </p:txBody>
      </p:sp>
      <p:sp>
        <p:nvSpPr>
          <p:cNvPr id="3" name="Content Placeholder 2"/>
          <p:cNvSpPr>
            <a:spLocks noGrp="1"/>
          </p:cNvSpPr>
          <p:nvPr>
            <p:ph idx="1"/>
          </p:nvPr>
        </p:nvSpPr>
        <p:spPr/>
        <p:txBody>
          <a:bodyPr>
            <a:normAutofit fontScale="62500" lnSpcReduction="20000"/>
          </a:bodyPr>
          <a:lstStyle/>
          <a:p>
            <a:r>
              <a:rPr lang="en-US" dirty="0" err="1"/>
              <a:t>Örneklem</a:t>
            </a:r>
            <a:r>
              <a:rPr lang="en-US" dirty="0"/>
              <a:t> </a:t>
            </a:r>
            <a:r>
              <a:rPr lang="en-US" dirty="0" err="1"/>
              <a:t>büyüklüğü</a:t>
            </a:r>
            <a:r>
              <a:rPr lang="en-US" dirty="0"/>
              <a:t> </a:t>
            </a:r>
            <a:r>
              <a:rPr lang="en-US" dirty="0" err="1"/>
              <a:t>faktör</a:t>
            </a:r>
            <a:r>
              <a:rPr lang="en-US" dirty="0"/>
              <a:t> </a:t>
            </a:r>
            <a:r>
              <a:rPr lang="en-US" dirty="0" err="1"/>
              <a:t>analizi</a:t>
            </a:r>
            <a:r>
              <a:rPr lang="en-US" dirty="0"/>
              <a:t> </a:t>
            </a:r>
            <a:r>
              <a:rPr lang="en-US" dirty="0" err="1"/>
              <a:t>için</a:t>
            </a:r>
            <a:r>
              <a:rPr lang="en-US" dirty="0"/>
              <a:t> </a:t>
            </a:r>
            <a:r>
              <a:rPr lang="en-US" dirty="0" err="1"/>
              <a:t>oldukça</a:t>
            </a:r>
            <a:r>
              <a:rPr lang="en-US" dirty="0"/>
              <a:t> </a:t>
            </a:r>
            <a:r>
              <a:rPr lang="en-US" dirty="0" err="1"/>
              <a:t>önemli</a:t>
            </a:r>
            <a:r>
              <a:rPr lang="en-US" dirty="0"/>
              <a:t> </a:t>
            </a:r>
            <a:r>
              <a:rPr lang="en-US" dirty="0" err="1"/>
              <a:t>olup</a:t>
            </a:r>
            <a:r>
              <a:rPr lang="en-US" dirty="0"/>
              <a:t>, </a:t>
            </a:r>
            <a:r>
              <a:rPr lang="en-US" dirty="0" err="1"/>
              <a:t>örneklem</a:t>
            </a:r>
            <a:r>
              <a:rPr lang="en-US" dirty="0"/>
              <a:t> </a:t>
            </a:r>
            <a:r>
              <a:rPr lang="en-US" dirty="0" err="1"/>
              <a:t>yeterliliği</a:t>
            </a:r>
            <a:r>
              <a:rPr lang="en-US" dirty="0"/>
              <a:t> </a:t>
            </a:r>
            <a:r>
              <a:rPr lang="en-US" dirty="0" err="1"/>
              <a:t>için</a:t>
            </a:r>
            <a:r>
              <a:rPr lang="en-US" dirty="0"/>
              <a:t> </a:t>
            </a:r>
            <a:r>
              <a:rPr lang="en-US" dirty="0" err="1"/>
              <a:t>kullanılan</a:t>
            </a:r>
            <a:r>
              <a:rPr lang="en-US" dirty="0"/>
              <a:t> </a:t>
            </a:r>
            <a:r>
              <a:rPr lang="en-US" dirty="0" err="1"/>
              <a:t>ölçütlerden</a:t>
            </a:r>
            <a:r>
              <a:rPr lang="en-US" dirty="0"/>
              <a:t> </a:t>
            </a:r>
            <a:r>
              <a:rPr lang="en-US" dirty="0" err="1"/>
              <a:t>bir</a:t>
            </a:r>
            <a:r>
              <a:rPr lang="en-US" dirty="0"/>
              <a:t> </a:t>
            </a:r>
            <a:r>
              <a:rPr lang="en-US" dirty="0" err="1"/>
              <a:t>tanesi</a:t>
            </a:r>
            <a:r>
              <a:rPr lang="en-US" dirty="0"/>
              <a:t> de KMO </a:t>
            </a:r>
            <a:r>
              <a:rPr lang="en-US" dirty="0" err="1"/>
              <a:t>ölçütüdür</a:t>
            </a:r>
            <a:r>
              <a:rPr lang="en-US" dirty="0"/>
              <a:t>. </a:t>
            </a:r>
            <a:endParaRPr lang="tr-TR" dirty="0"/>
          </a:p>
          <a:p>
            <a:r>
              <a:rPr lang="en-US" dirty="0"/>
              <a:t>Bu </a:t>
            </a:r>
            <a:r>
              <a:rPr lang="en-US" dirty="0" err="1"/>
              <a:t>ölçüt</a:t>
            </a:r>
            <a:r>
              <a:rPr lang="en-US" dirty="0"/>
              <a:t>, </a:t>
            </a:r>
            <a:r>
              <a:rPr lang="en-US" dirty="0" err="1"/>
              <a:t>gözlenen</a:t>
            </a:r>
            <a:r>
              <a:rPr lang="en-US" dirty="0"/>
              <a:t> </a:t>
            </a:r>
            <a:r>
              <a:rPr lang="en-US" dirty="0" err="1"/>
              <a:t>korelasyo</a:t>
            </a:r>
            <a:r>
              <a:rPr lang="en-US" dirty="0"/>
              <a:t> </a:t>
            </a:r>
            <a:r>
              <a:rPr lang="en-US" dirty="0" err="1"/>
              <a:t>katsayıları</a:t>
            </a:r>
            <a:r>
              <a:rPr lang="en-US" dirty="0"/>
              <a:t> </a:t>
            </a:r>
            <a:r>
              <a:rPr lang="en-US" dirty="0" err="1"/>
              <a:t>büyüklükleri</a:t>
            </a:r>
            <a:r>
              <a:rPr lang="en-US" dirty="0"/>
              <a:t> </a:t>
            </a:r>
            <a:r>
              <a:rPr lang="en-US" dirty="0" err="1"/>
              <a:t>ile</a:t>
            </a:r>
            <a:r>
              <a:rPr lang="en-US" dirty="0"/>
              <a:t> </a:t>
            </a:r>
            <a:r>
              <a:rPr lang="en-US" dirty="0" err="1"/>
              <a:t>kısmi</a:t>
            </a:r>
            <a:r>
              <a:rPr lang="en-US" dirty="0"/>
              <a:t> </a:t>
            </a:r>
            <a:r>
              <a:rPr lang="en-US" dirty="0" err="1"/>
              <a:t>korelasyon</a:t>
            </a:r>
            <a:r>
              <a:rPr lang="en-US" dirty="0"/>
              <a:t> </a:t>
            </a:r>
            <a:r>
              <a:rPr lang="en-US" dirty="0" err="1"/>
              <a:t>katsayılarının</a:t>
            </a:r>
            <a:r>
              <a:rPr lang="en-US" dirty="0"/>
              <a:t> </a:t>
            </a:r>
            <a:r>
              <a:rPr lang="en-US" dirty="0" err="1"/>
              <a:t>büyüklükülerini</a:t>
            </a:r>
            <a:r>
              <a:rPr lang="en-US" dirty="0"/>
              <a:t> </a:t>
            </a:r>
            <a:r>
              <a:rPr lang="en-US" dirty="0" err="1"/>
              <a:t>karşılatıran</a:t>
            </a:r>
            <a:r>
              <a:rPr lang="en-US" dirty="0"/>
              <a:t> </a:t>
            </a:r>
            <a:r>
              <a:rPr lang="en-US" dirty="0" err="1"/>
              <a:t>bir</a:t>
            </a:r>
            <a:r>
              <a:rPr lang="en-US" dirty="0"/>
              <a:t> </a:t>
            </a:r>
            <a:r>
              <a:rPr lang="en-US" dirty="0" err="1"/>
              <a:t>indeks</a:t>
            </a:r>
            <a:r>
              <a:rPr lang="en-US" dirty="0"/>
              <a:t> </a:t>
            </a:r>
            <a:r>
              <a:rPr lang="en-US" dirty="0" err="1"/>
              <a:t>olup</a:t>
            </a:r>
            <a:r>
              <a:rPr lang="en-US" dirty="0"/>
              <a:t>, </a:t>
            </a:r>
            <a:r>
              <a:rPr lang="en-US" dirty="0" err="1"/>
              <a:t>bu</a:t>
            </a:r>
            <a:r>
              <a:rPr lang="en-US" dirty="0"/>
              <a:t> </a:t>
            </a:r>
            <a:r>
              <a:rPr lang="en-US" dirty="0" err="1"/>
              <a:t>değer</a:t>
            </a:r>
            <a:r>
              <a:rPr lang="en-US" dirty="0"/>
              <a:t> 1’e </a:t>
            </a:r>
            <a:r>
              <a:rPr lang="en-US" dirty="0" err="1"/>
              <a:t>yaklaştıkça</a:t>
            </a:r>
            <a:r>
              <a:rPr lang="en-US" dirty="0"/>
              <a:t> </a:t>
            </a:r>
            <a:r>
              <a:rPr lang="en-US" dirty="0" err="1"/>
              <a:t>örneklem</a:t>
            </a:r>
            <a:r>
              <a:rPr lang="en-US" dirty="0"/>
              <a:t> </a:t>
            </a:r>
            <a:r>
              <a:rPr lang="en-US" dirty="0" err="1"/>
              <a:t>yeterliliği</a:t>
            </a:r>
            <a:r>
              <a:rPr lang="en-US" dirty="0"/>
              <a:t> </a:t>
            </a:r>
            <a:r>
              <a:rPr lang="en-US" dirty="0" err="1"/>
              <a:t>yükselir</a:t>
            </a:r>
            <a:r>
              <a:rPr lang="en-US" dirty="0"/>
              <a:t> (Özgür,2003:38-39). </a:t>
            </a:r>
            <a:endParaRPr lang="tr-TR" dirty="0"/>
          </a:p>
          <a:p>
            <a:r>
              <a:rPr lang="en-US" dirty="0" err="1"/>
              <a:t>Barlett’in</a:t>
            </a:r>
            <a:r>
              <a:rPr lang="en-US" dirty="0"/>
              <a:t> </a:t>
            </a:r>
            <a:r>
              <a:rPr lang="en-US" dirty="0" err="1"/>
              <a:t>Küresellik</a:t>
            </a:r>
            <a:r>
              <a:rPr lang="en-US" dirty="0"/>
              <a:t> </a:t>
            </a:r>
            <a:r>
              <a:rPr lang="en-US" dirty="0" err="1"/>
              <a:t>testi</a:t>
            </a:r>
            <a:r>
              <a:rPr lang="en-US" dirty="0"/>
              <a:t>, </a:t>
            </a:r>
            <a:r>
              <a:rPr lang="en-US" dirty="0" err="1"/>
              <a:t>korel</a:t>
            </a:r>
            <a:r>
              <a:rPr lang="tr-TR" dirty="0"/>
              <a:t>a</a:t>
            </a:r>
            <a:r>
              <a:rPr lang="en-US" dirty="0" err="1"/>
              <a:t>syon</a:t>
            </a:r>
            <a:r>
              <a:rPr lang="en-US" dirty="0"/>
              <a:t> </a:t>
            </a:r>
            <a:r>
              <a:rPr lang="en-US" dirty="0" err="1"/>
              <a:t>matrisinin</a:t>
            </a:r>
            <a:r>
              <a:rPr lang="en-US" dirty="0"/>
              <a:t> </a:t>
            </a:r>
            <a:r>
              <a:rPr lang="en-US" dirty="0" err="1"/>
              <a:t>birim</a:t>
            </a:r>
            <a:r>
              <a:rPr lang="en-US" dirty="0"/>
              <a:t> </a:t>
            </a:r>
            <a:r>
              <a:rPr lang="en-US" dirty="0" err="1"/>
              <a:t>matris</a:t>
            </a:r>
            <a:r>
              <a:rPr lang="en-US" dirty="0"/>
              <a:t> </a:t>
            </a:r>
            <a:r>
              <a:rPr lang="en-US" dirty="0" err="1"/>
              <a:t>olup</a:t>
            </a:r>
            <a:r>
              <a:rPr lang="en-US" dirty="0"/>
              <a:t> </a:t>
            </a:r>
            <a:r>
              <a:rPr lang="en-US" dirty="0" err="1"/>
              <a:t>olmadığ</a:t>
            </a:r>
            <a:r>
              <a:rPr lang="tr-TR" dirty="0"/>
              <a:t>ı</a:t>
            </a:r>
            <a:r>
              <a:rPr lang="en-US" dirty="0" err="1"/>
              <a:t>nı</a:t>
            </a:r>
            <a:r>
              <a:rPr lang="en-US" dirty="0"/>
              <a:t> </a:t>
            </a:r>
            <a:r>
              <a:rPr lang="en-US" dirty="0" err="1"/>
              <a:t>belirlemek</a:t>
            </a:r>
            <a:r>
              <a:rPr lang="en-US" dirty="0"/>
              <a:t> </a:t>
            </a:r>
            <a:r>
              <a:rPr lang="en-US" dirty="0" err="1"/>
              <a:t>için</a:t>
            </a:r>
            <a:r>
              <a:rPr lang="en-US" dirty="0"/>
              <a:t> </a:t>
            </a:r>
            <a:r>
              <a:rPr lang="en-US" dirty="0" err="1"/>
              <a:t>kullanılır</a:t>
            </a:r>
            <a:r>
              <a:rPr lang="en-US" dirty="0"/>
              <a:t>. </a:t>
            </a:r>
            <a:r>
              <a:rPr lang="en-US" dirty="0" err="1"/>
              <a:t>Böylelikle</a:t>
            </a:r>
            <a:r>
              <a:rPr lang="en-US" dirty="0"/>
              <a:t> </a:t>
            </a:r>
            <a:r>
              <a:rPr lang="en-US" dirty="0" err="1"/>
              <a:t>Kullanılan</a:t>
            </a:r>
            <a:r>
              <a:rPr lang="en-US" dirty="0"/>
              <a:t> </a:t>
            </a:r>
            <a:r>
              <a:rPr lang="en-US" dirty="0" err="1"/>
              <a:t>değişkenlerin</a:t>
            </a:r>
            <a:r>
              <a:rPr lang="en-US" dirty="0"/>
              <a:t> </a:t>
            </a:r>
            <a:r>
              <a:rPr lang="en-US" dirty="0" err="1"/>
              <a:t>birbirl</a:t>
            </a:r>
            <a:r>
              <a:rPr lang="tr-TR" dirty="0"/>
              <a:t>eri</a:t>
            </a:r>
            <a:r>
              <a:rPr lang="en-US" dirty="0" err="1"/>
              <a:t>yle</a:t>
            </a:r>
            <a:r>
              <a:rPr lang="en-US" dirty="0"/>
              <a:t> </a:t>
            </a:r>
            <a:r>
              <a:rPr lang="en-US" dirty="0" err="1"/>
              <a:t>anlamlı</a:t>
            </a:r>
            <a:r>
              <a:rPr lang="en-US" dirty="0"/>
              <a:t> </a:t>
            </a:r>
            <a:r>
              <a:rPr lang="en-US" dirty="0" err="1"/>
              <a:t>ilişkiye</a:t>
            </a:r>
            <a:r>
              <a:rPr lang="en-US" dirty="0"/>
              <a:t> </a:t>
            </a:r>
            <a:r>
              <a:rPr lang="en-US" dirty="0" err="1"/>
              <a:t>sahip</a:t>
            </a:r>
            <a:r>
              <a:rPr lang="en-US" dirty="0"/>
              <a:t> </a:t>
            </a:r>
            <a:r>
              <a:rPr lang="en-US" dirty="0" err="1"/>
              <a:t>olduğu</a:t>
            </a:r>
            <a:r>
              <a:rPr lang="en-US" dirty="0"/>
              <a:t> </a:t>
            </a:r>
            <a:r>
              <a:rPr lang="en-US" dirty="0" err="1"/>
              <a:t>sonucuna</a:t>
            </a:r>
            <a:r>
              <a:rPr lang="en-US" dirty="0"/>
              <a:t> </a:t>
            </a:r>
            <a:r>
              <a:rPr lang="en-US" dirty="0" err="1"/>
              <a:t>varılır</a:t>
            </a:r>
            <a:r>
              <a:rPr lang="en-US" dirty="0"/>
              <a:t> </a:t>
            </a:r>
            <a:r>
              <a:rPr lang="en-US" dirty="0" err="1"/>
              <a:t>ki</a:t>
            </a:r>
            <a:r>
              <a:rPr lang="en-US" dirty="0"/>
              <a:t> </a:t>
            </a:r>
            <a:r>
              <a:rPr lang="en-US" dirty="0" err="1"/>
              <a:t>bu</a:t>
            </a:r>
            <a:r>
              <a:rPr lang="en-US" dirty="0"/>
              <a:t> da </a:t>
            </a:r>
            <a:r>
              <a:rPr lang="en-US" dirty="0" err="1"/>
              <a:t>faktör</a:t>
            </a:r>
            <a:r>
              <a:rPr lang="en-US" dirty="0"/>
              <a:t> </a:t>
            </a:r>
            <a:r>
              <a:rPr lang="en-US" dirty="0" err="1"/>
              <a:t>analizinin</a:t>
            </a:r>
            <a:r>
              <a:rPr lang="en-US" dirty="0"/>
              <a:t> </a:t>
            </a:r>
            <a:r>
              <a:rPr lang="en-US" dirty="0" err="1"/>
              <a:t>uygun</a:t>
            </a:r>
            <a:r>
              <a:rPr lang="en-US" dirty="0"/>
              <a:t> </a:t>
            </a:r>
            <a:r>
              <a:rPr lang="en-US" dirty="0" err="1"/>
              <a:t>yöntem</a:t>
            </a:r>
            <a:r>
              <a:rPr lang="en-US" dirty="0"/>
              <a:t> </a:t>
            </a:r>
            <a:r>
              <a:rPr lang="en-US" dirty="0" err="1"/>
              <a:t>olduğu</a:t>
            </a:r>
            <a:r>
              <a:rPr lang="en-US" dirty="0"/>
              <a:t> </a:t>
            </a:r>
            <a:r>
              <a:rPr lang="en-US" dirty="0" err="1"/>
              <a:t>anlamına</a:t>
            </a:r>
            <a:r>
              <a:rPr lang="en-US" dirty="0"/>
              <a:t> </a:t>
            </a:r>
            <a:r>
              <a:rPr lang="en-US" dirty="0" err="1"/>
              <a:t>gelebilir</a:t>
            </a:r>
            <a:r>
              <a:rPr lang="en-US" dirty="0"/>
              <a:t> (Özgür,2003:38-39) </a:t>
            </a:r>
            <a:endParaRPr lang="tr-TR" dirty="0"/>
          </a:p>
          <a:p>
            <a:r>
              <a:rPr lang="en-US" dirty="0" err="1"/>
              <a:t>Faktör</a:t>
            </a:r>
            <a:r>
              <a:rPr lang="en-US" dirty="0"/>
              <a:t> </a:t>
            </a:r>
            <a:r>
              <a:rPr lang="en-US" dirty="0" err="1"/>
              <a:t>Analizi</a:t>
            </a:r>
            <a:r>
              <a:rPr lang="en-US" dirty="0"/>
              <a:t> </a:t>
            </a:r>
            <a:r>
              <a:rPr lang="en-US" dirty="0" err="1"/>
              <a:t>uygulamadan</a:t>
            </a:r>
            <a:r>
              <a:rPr lang="en-US" dirty="0"/>
              <a:t> </a:t>
            </a:r>
            <a:r>
              <a:rPr lang="en-US" dirty="0" err="1"/>
              <a:t>önce</a:t>
            </a:r>
            <a:r>
              <a:rPr lang="en-US" dirty="0"/>
              <a:t> </a:t>
            </a:r>
            <a:r>
              <a:rPr lang="en-US" dirty="0" err="1"/>
              <a:t>kullanılan</a:t>
            </a:r>
            <a:r>
              <a:rPr lang="en-US" dirty="0"/>
              <a:t> </a:t>
            </a:r>
            <a:r>
              <a:rPr lang="en-US" dirty="0" err="1"/>
              <a:t>örneklemin</a:t>
            </a:r>
            <a:r>
              <a:rPr lang="en-US" dirty="0"/>
              <a:t> </a:t>
            </a:r>
            <a:r>
              <a:rPr lang="en-US" dirty="0" err="1"/>
              <a:t>bu</a:t>
            </a:r>
            <a:r>
              <a:rPr lang="en-US" dirty="0"/>
              <a:t> </a:t>
            </a:r>
            <a:r>
              <a:rPr lang="en-US" dirty="0" err="1"/>
              <a:t>analize</a:t>
            </a:r>
            <a:r>
              <a:rPr lang="en-US" dirty="0"/>
              <a:t> </a:t>
            </a:r>
            <a:r>
              <a:rPr lang="en-US" dirty="0" err="1"/>
              <a:t>yeterliliğini</a:t>
            </a:r>
            <a:r>
              <a:rPr lang="en-US" dirty="0"/>
              <a:t> </a:t>
            </a:r>
            <a:r>
              <a:rPr lang="en-US" dirty="0" err="1"/>
              <a:t>ölçmek</a:t>
            </a:r>
            <a:r>
              <a:rPr lang="en-US" dirty="0"/>
              <a:t> </a:t>
            </a:r>
            <a:r>
              <a:rPr lang="en-US" dirty="0" err="1"/>
              <a:t>için</a:t>
            </a:r>
            <a:r>
              <a:rPr lang="en-US" dirty="0"/>
              <a:t> </a:t>
            </a:r>
            <a:r>
              <a:rPr lang="en-US" dirty="0" err="1"/>
              <a:t>yapılan</a:t>
            </a:r>
            <a:r>
              <a:rPr lang="en-US" dirty="0"/>
              <a:t> </a:t>
            </a:r>
            <a:r>
              <a:rPr lang="en-US" dirty="0" err="1"/>
              <a:t>geçerlilik</a:t>
            </a:r>
            <a:r>
              <a:rPr lang="en-US" dirty="0"/>
              <a:t> </a:t>
            </a:r>
            <a:r>
              <a:rPr lang="en-US" dirty="0" err="1"/>
              <a:t>analizinde</a:t>
            </a:r>
            <a:r>
              <a:rPr lang="en-US" dirty="0"/>
              <a:t>, </a:t>
            </a:r>
            <a:r>
              <a:rPr lang="tr-TR" dirty="0"/>
              <a:t>«</a:t>
            </a:r>
            <a:r>
              <a:rPr lang="en-US" i="1" dirty="0">
                <a:solidFill>
                  <a:schemeClr val="tx2">
                    <a:lumMod val="60000"/>
                    <a:lumOff val="40000"/>
                  </a:schemeClr>
                </a:solidFill>
              </a:rPr>
              <a:t>Kaiser-Meyer-</a:t>
            </a:r>
            <a:r>
              <a:rPr lang="en-US" i="1" dirty="0" err="1">
                <a:solidFill>
                  <a:schemeClr val="tx2">
                    <a:lumMod val="60000"/>
                    <a:lumOff val="40000"/>
                  </a:schemeClr>
                </a:solidFill>
              </a:rPr>
              <a:t>Olkin</a:t>
            </a:r>
            <a:r>
              <a:rPr lang="en-US" i="1" dirty="0">
                <a:solidFill>
                  <a:schemeClr val="tx2">
                    <a:lumMod val="60000"/>
                    <a:lumOff val="40000"/>
                  </a:schemeClr>
                </a:solidFill>
              </a:rPr>
              <a:t> (KMO) </a:t>
            </a:r>
            <a:r>
              <a:rPr lang="en-US" i="1" dirty="0" err="1">
                <a:solidFill>
                  <a:schemeClr val="tx2">
                    <a:lumMod val="60000"/>
                    <a:lumOff val="40000"/>
                  </a:schemeClr>
                </a:solidFill>
              </a:rPr>
              <a:t>testi</a:t>
            </a:r>
            <a:r>
              <a:rPr lang="en-US" i="1" dirty="0">
                <a:solidFill>
                  <a:schemeClr val="tx2">
                    <a:lumMod val="60000"/>
                    <a:lumOff val="40000"/>
                  </a:schemeClr>
                </a:solidFill>
              </a:rPr>
              <a:t> (measure of sampling adequacyKMO:0,912) </a:t>
            </a:r>
            <a:r>
              <a:rPr lang="en-US" i="1" dirty="0" err="1">
                <a:solidFill>
                  <a:schemeClr val="tx2">
                    <a:lumMod val="60000"/>
                    <a:lumOff val="40000"/>
                  </a:schemeClr>
                </a:solidFill>
              </a:rPr>
              <a:t>ve</a:t>
            </a:r>
            <a:r>
              <a:rPr lang="en-US" i="1" dirty="0">
                <a:solidFill>
                  <a:schemeClr val="tx2">
                    <a:lumMod val="60000"/>
                    <a:lumOff val="40000"/>
                  </a:schemeClr>
                </a:solidFill>
              </a:rPr>
              <a:t> </a:t>
            </a:r>
            <a:r>
              <a:rPr lang="en-US" i="1" dirty="0" err="1">
                <a:solidFill>
                  <a:schemeClr val="tx2">
                    <a:lumMod val="60000"/>
                    <a:lumOff val="40000"/>
                  </a:schemeClr>
                </a:solidFill>
              </a:rPr>
              <a:t>Barlett</a:t>
            </a:r>
            <a:r>
              <a:rPr lang="en-US" i="1" dirty="0">
                <a:solidFill>
                  <a:schemeClr val="tx2">
                    <a:lumMod val="60000"/>
                    <a:lumOff val="40000"/>
                  </a:schemeClr>
                </a:solidFill>
              </a:rPr>
              <a:t> </a:t>
            </a:r>
            <a:r>
              <a:rPr lang="en-US" i="1" dirty="0" err="1">
                <a:solidFill>
                  <a:schemeClr val="tx2">
                    <a:lumMod val="60000"/>
                    <a:lumOff val="40000"/>
                  </a:schemeClr>
                </a:solidFill>
              </a:rPr>
              <a:t>testi</a:t>
            </a:r>
            <a:r>
              <a:rPr lang="en-US" i="1" dirty="0">
                <a:solidFill>
                  <a:schemeClr val="tx2">
                    <a:lumMod val="60000"/>
                    <a:lumOff val="40000"/>
                  </a:schemeClr>
                </a:solidFill>
              </a:rPr>
              <a:t> (</a:t>
            </a:r>
            <a:r>
              <a:rPr lang="en-US" i="1" dirty="0" err="1">
                <a:solidFill>
                  <a:schemeClr val="tx2">
                    <a:lumMod val="60000"/>
                    <a:lumOff val="40000"/>
                  </a:schemeClr>
                </a:solidFill>
              </a:rPr>
              <a:t>Barlett’s</a:t>
            </a:r>
            <a:r>
              <a:rPr lang="en-US" i="1" dirty="0">
                <a:solidFill>
                  <a:schemeClr val="tx2">
                    <a:lumMod val="60000"/>
                    <a:lumOff val="40000"/>
                  </a:schemeClr>
                </a:solidFill>
              </a:rPr>
              <a:t> Test of </a:t>
            </a:r>
            <a:r>
              <a:rPr lang="en-US" i="1" dirty="0" err="1">
                <a:solidFill>
                  <a:schemeClr val="tx2">
                    <a:lumMod val="60000"/>
                    <a:lumOff val="40000"/>
                  </a:schemeClr>
                </a:solidFill>
              </a:rPr>
              <a:t>Sphericity</a:t>
            </a:r>
            <a:r>
              <a:rPr lang="en-US" i="1" dirty="0">
                <a:solidFill>
                  <a:schemeClr val="tx2">
                    <a:lumMod val="60000"/>
                    <a:lumOff val="40000"/>
                  </a:schemeClr>
                </a:solidFill>
              </a:rPr>
              <a:t>) </a:t>
            </a:r>
            <a:r>
              <a:rPr lang="en-US" i="1" dirty="0" err="1">
                <a:solidFill>
                  <a:schemeClr val="tx2">
                    <a:lumMod val="60000"/>
                    <a:lumOff val="40000"/>
                  </a:schemeClr>
                </a:solidFill>
              </a:rPr>
              <a:t>sonuçlarından</a:t>
            </a:r>
            <a:r>
              <a:rPr lang="en-US" i="1" dirty="0">
                <a:solidFill>
                  <a:schemeClr val="tx2">
                    <a:lumMod val="60000"/>
                    <a:lumOff val="40000"/>
                  </a:schemeClr>
                </a:solidFill>
              </a:rPr>
              <a:t> </a:t>
            </a:r>
            <a:r>
              <a:rPr lang="en-US" i="1" dirty="0" err="1">
                <a:solidFill>
                  <a:schemeClr val="tx2">
                    <a:lumMod val="60000"/>
                    <a:lumOff val="40000"/>
                  </a:schemeClr>
                </a:solidFill>
              </a:rPr>
              <a:t>yararlanılmış</a:t>
            </a:r>
            <a:r>
              <a:rPr lang="en-US" i="1" dirty="0">
                <a:solidFill>
                  <a:schemeClr val="tx2">
                    <a:lumMod val="60000"/>
                    <a:lumOff val="40000"/>
                  </a:schemeClr>
                </a:solidFill>
              </a:rPr>
              <a:t> </a:t>
            </a:r>
            <a:r>
              <a:rPr lang="en-US" i="1" dirty="0" err="1">
                <a:solidFill>
                  <a:schemeClr val="tx2">
                    <a:lumMod val="60000"/>
                    <a:lumOff val="40000"/>
                  </a:schemeClr>
                </a:solidFill>
              </a:rPr>
              <a:t>olup</a:t>
            </a:r>
            <a:r>
              <a:rPr lang="en-US" i="1" dirty="0">
                <a:solidFill>
                  <a:schemeClr val="tx2">
                    <a:lumMod val="60000"/>
                    <a:lumOff val="40000"/>
                  </a:schemeClr>
                </a:solidFill>
              </a:rPr>
              <a:t> (</a:t>
            </a:r>
            <a:r>
              <a:rPr lang="en-US" i="1" dirty="0" err="1">
                <a:solidFill>
                  <a:schemeClr val="tx2">
                    <a:lumMod val="60000"/>
                    <a:lumOff val="40000"/>
                  </a:schemeClr>
                </a:solidFill>
              </a:rPr>
              <a:t>yaklaşık</a:t>
            </a:r>
            <a:r>
              <a:rPr lang="en-US" i="1" dirty="0">
                <a:solidFill>
                  <a:schemeClr val="tx2">
                    <a:lumMod val="60000"/>
                    <a:lumOff val="40000"/>
                  </a:schemeClr>
                </a:solidFill>
              </a:rPr>
              <a:t> Ki-</a:t>
            </a:r>
            <a:r>
              <a:rPr lang="en-US" i="1" dirty="0" err="1">
                <a:solidFill>
                  <a:schemeClr val="tx2">
                    <a:lumMod val="60000"/>
                    <a:lumOff val="40000"/>
                  </a:schemeClr>
                </a:solidFill>
              </a:rPr>
              <a:t>Kare</a:t>
            </a:r>
            <a:r>
              <a:rPr lang="en-US" i="1" dirty="0">
                <a:solidFill>
                  <a:schemeClr val="tx2">
                    <a:lumMod val="60000"/>
                    <a:lumOff val="40000"/>
                  </a:schemeClr>
                </a:solidFill>
              </a:rPr>
              <a:t>: 26182,423 </a:t>
            </a:r>
            <a:r>
              <a:rPr lang="en-US" i="1" dirty="0" err="1">
                <a:solidFill>
                  <a:schemeClr val="tx2">
                    <a:lumMod val="60000"/>
                    <a:lumOff val="40000"/>
                  </a:schemeClr>
                </a:solidFill>
              </a:rPr>
              <a:t>ve</a:t>
            </a:r>
            <a:r>
              <a:rPr lang="en-US" i="1" dirty="0">
                <a:solidFill>
                  <a:schemeClr val="tx2">
                    <a:lumMod val="60000"/>
                    <a:lumOff val="40000"/>
                  </a:schemeClr>
                </a:solidFill>
              </a:rPr>
              <a:t> p:0,000), </a:t>
            </a:r>
            <a:r>
              <a:rPr lang="en-US" i="1" dirty="0" err="1">
                <a:solidFill>
                  <a:schemeClr val="tx2">
                    <a:lumMod val="60000"/>
                    <a:lumOff val="40000"/>
                  </a:schemeClr>
                </a:solidFill>
              </a:rPr>
              <a:t>bu</a:t>
            </a:r>
            <a:r>
              <a:rPr lang="en-US" i="1" dirty="0">
                <a:solidFill>
                  <a:schemeClr val="tx2">
                    <a:lumMod val="60000"/>
                    <a:lumOff val="40000"/>
                  </a:schemeClr>
                </a:solidFill>
              </a:rPr>
              <a:t> </a:t>
            </a:r>
            <a:r>
              <a:rPr lang="en-US" i="1" dirty="0" err="1">
                <a:solidFill>
                  <a:schemeClr val="tx2">
                    <a:lumMod val="60000"/>
                    <a:lumOff val="40000"/>
                  </a:schemeClr>
                </a:solidFill>
              </a:rPr>
              <a:t>veri</a:t>
            </a:r>
            <a:r>
              <a:rPr lang="en-US" i="1" dirty="0">
                <a:solidFill>
                  <a:schemeClr val="tx2">
                    <a:lumMod val="60000"/>
                    <a:lumOff val="40000"/>
                  </a:schemeClr>
                </a:solidFill>
              </a:rPr>
              <a:t> </a:t>
            </a:r>
            <a:r>
              <a:rPr lang="en-US" i="1" dirty="0" err="1">
                <a:solidFill>
                  <a:schemeClr val="tx2">
                    <a:lumMod val="60000"/>
                    <a:lumOff val="40000"/>
                  </a:schemeClr>
                </a:solidFill>
              </a:rPr>
              <a:t>için</a:t>
            </a:r>
            <a:r>
              <a:rPr lang="en-US" i="1" dirty="0">
                <a:solidFill>
                  <a:schemeClr val="tx2">
                    <a:lumMod val="60000"/>
                    <a:lumOff val="40000"/>
                  </a:schemeClr>
                </a:solidFill>
              </a:rPr>
              <a:t> </a:t>
            </a:r>
            <a:r>
              <a:rPr lang="en-US" i="1" dirty="0" err="1">
                <a:solidFill>
                  <a:schemeClr val="tx2">
                    <a:lumMod val="60000"/>
                    <a:lumOff val="40000"/>
                  </a:schemeClr>
                </a:solidFill>
              </a:rPr>
              <a:t>faktör</a:t>
            </a:r>
            <a:r>
              <a:rPr lang="en-US" i="1" dirty="0">
                <a:solidFill>
                  <a:schemeClr val="tx2">
                    <a:lumMod val="60000"/>
                    <a:lumOff val="40000"/>
                  </a:schemeClr>
                </a:solidFill>
              </a:rPr>
              <a:t> </a:t>
            </a:r>
            <a:r>
              <a:rPr lang="en-US" i="1" dirty="0" err="1">
                <a:solidFill>
                  <a:schemeClr val="tx2">
                    <a:lumMod val="60000"/>
                    <a:lumOff val="40000"/>
                  </a:schemeClr>
                </a:solidFill>
              </a:rPr>
              <a:t>analizinin</a:t>
            </a:r>
            <a:r>
              <a:rPr lang="en-US" i="1" dirty="0">
                <a:solidFill>
                  <a:schemeClr val="tx2">
                    <a:lumMod val="60000"/>
                    <a:lumOff val="40000"/>
                  </a:schemeClr>
                </a:solidFill>
              </a:rPr>
              <a:t> </a:t>
            </a:r>
            <a:r>
              <a:rPr lang="en-US" i="1" dirty="0" err="1">
                <a:solidFill>
                  <a:schemeClr val="tx2">
                    <a:lumMod val="60000"/>
                    <a:lumOff val="40000"/>
                  </a:schemeClr>
                </a:solidFill>
              </a:rPr>
              <a:t>uygunluğu</a:t>
            </a:r>
            <a:r>
              <a:rPr lang="en-US" i="1" dirty="0">
                <a:solidFill>
                  <a:schemeClr val="tx2">
                    <a:lumMod val="60000"/>
                    <a:lumOff val="40000"/>
                  </a:schemeClr>
                </a:solidFill>
              </a:rPr>
              <a:t> </a:t>
            </a:r>
            <a:r>
              <a:rPr lang="en-US" i="1" dirty="0" err="1">
                <a:solidFill>
                  <a:schemeClr val="tx2">
                    <a:lumMod val="60000"/>
                    <a:lumOff val="40000"/>
                  </a:schemeClr>
                </a:solidFill>
              </a:rPr>
              <a:t>kanıtlanmıştır</a:t>
            </a:r>
            <a:r>
              <a:rPr lang="tr-TR" dirty="0"/>
              <a:t>» ibaresiyle ifade edilir. </a:t>
            </a:r>
          </a:p>
          <a:p>
            <a:r>
              <a:rPr lang="en-US" dirty="0"/>
              <a:t> </a:t>
            </a:r>
            <a:r>
              <a:rPr lang="en-US" dirty="0" err="1"/>
              <a:t>Faktör</a:t>
            </a:r>
            <a:r>
              <a:rPr lang="en-US" dirty="0"/>
              <a:t> </a:t>
            </a:r>
            <a:r>
              <a:rPr lang="en-US" dirty="0" err="1"/>
              <a:t>analizi</a:t>
            </a:r>
            <a:r>
              <a:rPr lang="en-US" dirty="0"/>
              <a:t> </a:t>
            </a:r>
            <a:r>
              <a:rPr lang="en-US" dirty="0" err="1"/>
              <a:t>için</a:t>
            </a:r>
            <a:r>
              <a:rPr lang="en-US" dirty="0"/>
              <a:t> </a:t>
            </a:r>
            <a:r>
              <a:rPr lang="en-US" dirty="0" err="1"/>
              <a:t>ilgili</a:t>
            </a:r>
            <a:r>
              <a:rPr lang="en-US" dirty="0"/>
              <a:t> </a:t>
            </a:r>
            <a:r>
              <a:rPr lang="en-US" dirty="0" err="1"/>
              <a:t>ön</a:t>
            </a:r>
            <a:r>
              <a:rPr lang="en-US" dirty="0"/>
              <a:t> </a:t>
            </a:r>
            <a:r>
              <a:rPr lang="en-US" dirty="0" err="1"/>
              <a:t>koşullar</a:t>
            </a:r>
            <a:r>
              <a:rPr lang="en-US" dirty="0"/>
              <a:t> </a:t>
            </a:r>
            <a:r>
              <a:rPr lang="en-US" dirty="0" err="1"/>
              <a:t>sağlandıktan</a:t>
            </a:r>
            <a:r>
              <a:rPr lang="en-US" dirty="0"/>
              <a:t> </a:t>
            </a:r>
            <a:r>
              <a:rPr lang="en-US" dirty="0" err="1"/>
              <a:t>sonra</a:t>
            </a:r>
            <a:r>
              <a:rPr lang="en-US" dirty="0"/>
              <a:t> </a:t>
            </a:r>
            <a:r>
              <a:rPr lang="en-US" dirty="0" err="1"/>
              <a:t>hastaların</a:t>
            </a:r>
            <a:r>
              <a:rPr lang="en-US" dirty="0"/>
              <a:t> </a:t>
            </a:r>
            <a:r>
              <a:rPr lang="en-US" dirty="0" err="1"/>
              <a:t>algıladıkları</a:t>
            </a:r>
            <a:r>
              <a:rPr lang="en-US" dirty="0"/>
              <a:t> </a:t>
            </a:r>
            <a:r>
              <a:rPr lang="en-US" dirty="0" err="1"/>
              <a:t>hizmet</a:t>
            </a:r>
            <a:r>
              <a:rPr lang="en-US" dirty="0"/>
              <a:t> </a:t>
            </a:r>
            <a:r>
              <a:rPr lang="en-US" dirty="0" err="1"/>
              <a:t>kalitesi</a:t>
            </a:r>
            <a:r>
              <a:rPr lang="en-US" dirty="0"/>
              <a:t> </a:t>
            </a:r>
            <a:r>
              <a:rPr lang="en-US" dirty="0" err="1"/>
              <a:t>boyutlarını</a:t>
            </a:r>
            <a:r>
              <a:rPr lang="en-US" dirty="0"/>
              <a:t> </a:t>
            </a:r>
            <a:r>
              <a:rPr lang="en-US" dirty="0" err="1"/>
              <a:t>ortaya</a:t>
            </a:r>
            <a:r>
              <a:rPr lang="en-US" dirty="0"/>
              <a:t> </a:t>
            </a:r>
            <a:r>
              <a:rPr lang="en-US" dirty="0" err="1"/>
              <a:t>çıkarmaya</a:t>
            </a:r>
            <a:r>
              <a:rPr lang="en-US" dirty="0"/>
              <a:t> </a:t>
            </a:r>
            <a:r>
              <a:rPr lang="en-US" dirty="0" err="1"/>
              <a:t>yönelik</a:t>
            </a:r>
            <a:r>
              <a:rPr lang="en-US" dirty="0"/>
              <a:t> </a:t>
            </a:r>
            <a:r>
              <a:rPr lang="en-US" dirty="0" err="1"/>
              <a:t>olarak</a:t>
            </a:r>
            <a:r>
              <a:rPr lang="en-US" dirty="0"/>
              <a:t> </a:t>
            </a:r>
            <a:r>
              <a:rPr lang="en-US" dirty="0" err="1"/>
              <a:t>hazırlanan</a:t>
            </a:r>
            <a:r>
              <a:rPr lang="en-US" dirty="0"/>
              <a:t> 43 </a:t>
            </a:r>
            <a:r>
              <a:rPr lang="en-US" dirty="0" err="1"/>
              <a:t>değişkene</a:t>
            </a:r>
            <a:r>
              <a:rPr lang="en-US" dirty="0"/>
              <a:t> </a:t>
            </a:r>
            <a:r>
              <a:rPr lang="en-US" dirty="0" err="1"/>
              <a:t>varyans</a:t>
            </a:r>
            <a:r>
              <a:rPr lang="en-US" dirty="0"/>
              <a:t> </a:t>
            </a:r>
            <a:r>
              <a:rPr lang="en-US" dirty="0" err="1"/>
              <a:t>maksimizasyonuna</a:t>
            </a:r>
            <a:r>
              <a:rPr lang="en-US" dirty="0"/>
              <a:t> </a:t>
            </a:r>
            <a:r>
              <a:rPr lang="en-US" dirty="0" err="1"/>
              <a:t>dayanan</a:t>
            </a:r>
            <a:r>
              <a:rPr lang="en-US" dirty="0"/>
              <a:t> </a:t>
            </a:r>
            <a:r>
              <a:rPr lang="en-US" dirty="0" err="1"/>
              <a:t>varimax</a:t>
            </a:r>
            <a:r>
              <a:rPr lang="en-US" dirty="0"/>
              <a:t> </a:t>
            </a:r>
            <a:r>
              <a:rPr lang="en-US" dirty="0" err="1"/>
              <a:t>rotasyonlu</a:t>
            </a:r>
            <a:r>
              <a:rPr lang="en-US" dirty="0"/>
              <a:t> </a:t>
            </a:r>
            <a:r>
              <a:rPr lang="en-US" dirty="0" err="1"/>
              <a:t>temel</a:t>
            </a:r>
            <a:r>
              <a:rPr lang="en-US" dirty="0"/>
              <a:t> </a:t>
            </a:r>
            <a:r>
              <a:rPr lang="en-US" dirty="0" err="1"/>
              <a:t>bileşenler</a:t>
            </a:r>
            <a:r>
              <a:rPr lang="en-US" dirty="0"/>
              <a:t> </a:t>
            </a:r>
            <a:r>
              <a:rPr lang="en-US" dirty="0" err="1"/>
              <a:t>faktör</a:t>
            </a:r>
            <a:r>
              <a:rPr lang="en-US" dirty="0"/>
              <a:t> </a:t>
            </a:r>
            <a:r>
              <a:rPr lang="en-US" dirty="0" err="1"/>
              <a:t>analizi</a:t>
            </a:r>
            <a:r>
              <a:rPr lang="en-US" dirty="0"/>
              <a:t> </a:t>
            </a:r>
            <a:r>
              <a:rPr lang="en-US" dirty="0" err="1"/>
              <a:t>uygulanmıştır</a:t>
            </a:r>
            <a:r>
              <a:rPr lang="en-US" dirty="0"/>
              <a:t>. Bu </a:t>
            </a:r>
            <a:r>
              <a:rPr lang="en-US" dirty="0" err="1"/>
              <a:t>analiz</a:t>
            </a:r>
            <a:r>
              <a:rPr lang="en-US" dirty="0"/>
              <a:t> </a:t>
            </a:r>
            <a:r>
              <a:rPr lang="en-US" dirty="0" err="1"/>
              <a:t>sonucunda</a:t>
            </a:r>
            <a:r>
              <a:rPr lang="en-US" dirty="0"/>
              <a:t>, </a:t>
            </a:r>
            <a:r>
              <a:rPr lang="en-US" dirty="0" err="1"/>
              <a:t>özdeğeri</a:t>
            </a:r>
            <a:r>
              <a:rPr lang="en-US" dirty="0"/>
              <a:t> 1’den </a:t>
            </a:r>
            <a:r>
              <a:rPr lang="en-US" dirty="0" err="1"/>
              <a:t>büyük</a:t>
            </a:r>
            <a:r>
              <a:rPr lang="en-US" dirty="0"/>
              <a:t> </a:t>
            </a:r>
            <a:r>
              <a:rPr lang="en-US" dirty="0" err="1"/>
              <a:t>ve</a:t>
            </a:r>
            <a:r>
              <a:rPr lang="en-US" dirty="0"/>
              <a:t> </a:t>
            </a:r>
            <a:r>
              <a:rPr lang="en-US" dirty="0" err="1"/>
              <a:t>faktör</a:t>
            </a:r>
            <a:r>
              <a:rPr lang="en-US" dirty="0"/>
              <a:t> </a:t>
            </a:r>
            <a:r>
              <a:rPr lang="en-US" dirty="0" err="1"/>
              <a:t>ağırlıkları</a:t>
            </a:r>
            <a:r>
              <a:rPr lang="en-US" dirty="0"/>
              <a:t> (</a:t>
            </a:r>
            <a:r>
              <a:rPr lang="en-US" dirty="0" err="1"/>
              <a:t>yüklemeleri</a:t>
            </a:r>
            <a:r>
              <a:rPr lang="en-US" dirty="0"/>
              <a:t>) 0,50’nin </a:t>
            </a:r>
            <a:r>
              <a:rPr lang="en-US" dirty="0" err="1"/>
              <a:t>üzeri</a:t>
            </a:r>
            <a:r>
              <a:rPr lang="en-US" dirty="0"/>
              <a:t> </a:t>
            </a:r>
            <a:r>
              <a:rPr lang="en-US" dirty="0" err="1"/>
              <a:t>olan</a:t>
            </a:r>
            <a:r>
              <a:rPr lang="en-US" dirty="0"/>
              <a:t> </a:t>
            </a:r>
            <a:r>
              <a:rPr lang="en-US" dirty="0" err="1"/>
              <a:t>değerlerin</a:t>
            </a:r>
            <a:r>
              <a:rPr lang="en-US" dirty="0"/>
              <a:t> </a:t>
            </a:r>
            <a:r>
              <a:rPr lang="en-US" dirty="0" err="1"/>
              <a:t>dikkate</a:t>
            </a:r>
            <a:r>
              <a:rPr lang="en-US" dirty="0"/>
              <a:t> </a:t>
            </a:r>
            <a:r>
              <a:rPr lang="en-US" dirty="0" err="1"/>
              <a:t>alındı</a:t>
            </a:r>
            <a:r>
              <a:rPr lang="tr-TR" dirty="0"/>
              <a:t>ğı.... Faktör  bulundu.</a:t>
            </a:r>
            <a:endParaRPr lang="en-US" dirty="0"/>
          </a:p>
        </p:txBody>
      </p:sp>
    </p:spTree>
    <p:extLst>
      <p:ext uri="{BB962C8B-B14F-4D97-AF65-F5344CB8AC3E}">
        <p14:creationId xmlns:p14="http://schemas.microsoft.com/office/powerpoint/2010/main" val="9950315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745" name="Rectangle 9"/>
          <p:cNvSpPr>
            <a:spLocks noGrp="1" noChangeArrowheads="1"/>
          </p:cNvSpPr>
          <p:nvPr>
            <p:ph type="title"/>
          </p:nvPr>
        </p:nvSpPr>
        <p:spPr/>
        <p:txBody>
          <a:bodyPr/>
          <a:lstStyle/>
          <a:p>
            <a:r>
              <a:rPr lang="tr-TR" altLang="en-US"/>
              <a:t>Anti-image matrisi</a:t>
            </a:r>
            <a:endParaRPr lang="en-US" altLang="en-US"/>
          </a:p>
        </p:txBody>
      </p:sp>
      <p:pic>
        <p:nvPicPr>
          <p:cNvPr id="1140744"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703388" y="981075"/>
            <a:ext cx="8507412" cy="5543550"/>
          </a:xfrm>
          <a:noFill/>
          <a:ln/>
        </p:spPr>
      </p:pic>
      <p:sp>
        <p:nvSpPr>
          <p:cNvPr id="1140748" name="Oval 12"/>
          <p:cNvSpPr>
            <a:spLocks noChangeArrowheads="1"/>
          </p:cNvSpPr>
          <p:nvPr/>
        </p:nvSpPr>
        <p:spPr bwMode="auto">
          <a:xfrm>
            <a:off x="4727576" y="2924175"/>
            <a:ext cx="576263"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49" name="Oval 13"/>
          <p:cNvSpPr>
            <a:spLocks noChangeArrowheads="1"/>
          </p:cNvSpPr>
          <p:nvPr/>
        </p:nvSpPr>
        <p:spPr bwMode="auto">
          <a:xfrm>
            <a:off x="5303838" y="3141663"/>
            <a:ext cx="576262"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0" name="Oval 14"/>
          <p:cNvSpPr>
            <a:spLocks noChangeArrowheads="1"/>
          </p:cNvSpPr>
          <p:nvPr/>
        </p:nvSpPr>
        <p:spPr bwMode="auto">
          <a:xfrm>
            <a:off x="5808663" y="3500438"/>
            <a:ext cx="576262"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1" name="Oval 15"/>
          <p:cNvSpPr>
            <a:spLocks noChangeArrowheads="1"/>
          </p:cNvSpPr>
          <p:nvPr/>
        </p:nvSpPr>
        <p:spPr bwMode="auto">
          <a:xfrm>
            <a:off x="6456363" y="3716338"/>
            <a:ext cx="576262"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2" name="Oval 16"/>
          <p:cNvSpPr>
            <a:spLocks noChangeArrowheads="1"/>
          </p:cNvSpPr>
          <p:nvPr/>
        </p:nvSpPr>
        <p:spPr bwMode="auto">
          <a:xfrm>
            <a:off x="6959601" y="4005263"/>
            <a:ext cx="576263"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3" name="Oval 17"/>
          <p:cNvSpPr>
            <a:spLocks noChangeArrowheads="1"/>
          </p:cNvSpPr>
          <p:nvPr/>
        </p:nvSpPr>
        <p:spPr bwMode="auto">
          <a:xfrm>
            <a:off x="7608888" y="4292601"/>
            <a:ext cx="576262"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5" name="Oval 19"/>
          <p:cNvSpPr>
            <a:spLocks noChangeArrowheads="1"/>
          </p:cNvSpPr>
          <p:nvPr/>
        </p:nvSpPr>
        <p:spPr bwMode="auto">
          <a:xfrm>
            <a:off x="9480551" y="4868863"/>
            <a:ext cx="576263" cy="431800"/>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6" name="Oval 20"/>
          <p:cNvSpPr>
            <a:spLocks noChangeArrowheads="1"/>
          </p:cNvSpPr>
          <p:nvPr/>
        </p:nvSpPr>
        <p:spPr bwMode="auto">
          <a:xfrm>
            <a:off x="8904288" y="4724401"/>
            <a:ext cx="576262"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7" name="Oval 21"/>
          <p:cNvSpPr>
            <a:spLocks noChangeArrowheads="1"/>
          </p:cNvSpPr>
          <p:nvPr/>
        </p:nvSpPr>
        <p:spPr bwMode="auto">
          <a:xfrm>
            <a:off x="8328026" y="4508501"/>
            <a:ext cx="576263"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758" name="Text Box 22"/>
          <p:cNvSpPr txBox="1">
            <a:spLocks noChangeArrowheads="1"/>
          </p:cNvSpPr>
          <p:nvPr/>
        </p:nvSpPr>
        <p:spPr bwMode="auto">
          <a:xfrm>
            <a:off x="2767014" y="1196976"/>
            <a:ext cx="5712141" cy="64633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Bu matristeki çapraz ilişki katsayıları 0,5’in üzerinde olmalı, </a:t>
            </a:r>
          </a:p>
          <a:p>
            <a:r>
              <a:rPr lang="tr-TR" altLang="en-US"/>
              <a:t>0,5’ten küçük olanlar çıkarılıp test yeniden yapılmalı.</a:t>
            </a:r>
            <a:endParaRPr lang="en-US" altLang="en-US"/>
          </a:p>
        </p:txBody>
      </p:sp>
    </p:spTree>
    <p:extLst>
      <p:ext uri="{BB962C8B-B14F-4D97-AF65-F5344CB8AC3E}">
        <p14:creationId xmlns:p14="http://schemas.microsoft.com/office/powerpoint/2010/main" val="4224788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F60A03F-D667-48D6-9367-DDA939A37179}"/>
              </a:ext>
            </a:extLst>
          </p:cNvPr>
          <p:cNvSpPr>
            <a:spLocks noGrp="1"/>
          </p:cNvSpPr>
          <p:nvPr>
            <p:ph type="title"/>
          </p:nvPr>
        </p:nvSpPr>
        <p:spPr/>
        <p:txBody>
          <a:bodyPr/>
          <a:lstStyle/>
          <a:p>
            <a:r>
              <a:rPr lang="tr-TR" dirty="0"/>
              <a:t>Veri analizi öncesi işlemler</a:t>
            </a:r>
            <a:endParaRPr lang="en-US" dirty="0"/>
          </a:p>
        </p:txBody>
      </p:sp>
      <p:sp>
        <p:nvSpPr>
          <p:cNvPr id="3" name="İçerik Yer Tutucusu 2">
            <a:extLst>
              <a:ext uri="{FF2B5EF4-FFF2-40B4-BE49-F238E27FC236}">
                <a16:creationId xmlns:a16="http://schemas.microsoft.com/office/drawing/2014/main" id="{D8D9E9AE-0379-49BB-9259-C2D5D8A17D06}"/>
              </a:ext>
            </a:extLst>
          </p:cNvPr>
          <p:cNvSpPr>
            <a:spLocks noGrp="1"/>
          </p:cNvSpPr>
          <p:nvPr>
            <p:ph idx="1"/>
          </p:nvPr>
        </p:nvSpPr>
        <p:spPr/>
        <p:txBody>
          <a:bodyPr/>
          <a:lstStyle/>
          <a:p>
            <a:r>
              <a:rPr lang="tr-TR" dirty="0"/>
              <a:t>Verinin kontrolü, kodlanması ve bilgisayar programına girişi tamamlandıktan sonra,  her bir değişkenin yapısı, araştırıcı  tarafından incelenmelidir.</a:t>
            </a:r>
          </a:p>
          <a:p>
            <a:r>
              <a:rPr lang="tr-TR" dirty="0"/>
              <a:t>Sıklık dağılımı</a:t>
            </a:r>
          </a:p>
          <a:p>
            <a:r>
              <a:rPr lang="tr-TR" dirty="0"/>
              <a:t>Ortalama</a:t>
            </a:r>
          </a:p>
          <a:p>
            <a:r>
              <a:rPr lang="tr-TR" dirty="0"/>
              <a:t>Standart sapma</a:t>
            </a:r>
          </a:p>
          <a:p>
            <a:r>
              <a:rPr lang="tr-TR" dirty="0"/>
              <a:t>Basıklık</a:t>
            </a:r>
          </a:p>
          <a:p>
            <a:r>
              <a:rPr lang="tr-TR" dirty="0"/>
              <a:t>Çarpıklık gibi  tanımlayıcı istatistiki  yöntemlerle verinin yapısı incelenmelidir. </a:t>
            </a:r>
            <a:endParaRPr lang="en-US" dirty="0"/>
          </a:p>
        </p:txBody>
      </p:sp>
    </p:spTree>
    <p:extLst>
      <p:ext uri="{BB962C8B-B14F-4D97-AF65-F5344CB8AC3E}">
        <p14:creationId xmlns:p14="http://schemas.microsoft.com/office/powerpoint/2010/main" val="33255113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3814" name="Rectangle 6"/>
          <p:cNvSpPr>
            <a:spLocks noGrp="1" noChangeArrowheads="1"/>
          </p:cNvSpPr>
          <p:nvPr>
            <p:ph type="title"/>
          </p:nvPr>
        </p:nvSpPr>
        <p:spPr/>
        <p:txBody>
          <a:bodyPr/>
          <a:lstStyle/>
          <a:p>
            <a:r>
              <a:rPr lang="tr-TR" altLang="en-US"/>
              <a:t>Factor extraction</a:t>
            </a:r>
            <a:endParaRPr lang="en-US" altLang="en-US"/>
          </a:p>
        </p:txBody>
      </p:sp>
      <p:pic>
        <p:nvPicPr>
          <p:cNvPr id="1143813"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03389" y="981076"/>
            <a:ext cx="8713787" cy="5472113"/>
          </a:xfrm>
          <a:noFill/>
          <a:ln/>
        </p:spPr>
      </p:pic>
      <p:sp>
        <p:nvSpPr>
          <p:cNvPr id="1143817" name="Text Box 9"/>
          <p:cNvSpPr txBox="1">
            <a:spLocks noChangeArrowheads="1"/>
          </p:cNvSpPr>
          <p:nvPr/>
        </p:nvSpPr>
        <p:spPr bwMode="auto">
          <a:xfrm>
            <a:off x="5124450" y="2781300"/>
            <a:ext cx="4406014" cy="2308324"/>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Faktör çıkarmadan önce, sonra ve </a:t>
            </a:r>
          </a:p>
          <a:p>
            <a:r>
              <a:rPr lang="tr-TR" altLang="en-US"/>
              <a:t>rotasyondan sonra eigenvalues.</a:t>
            </a:r>
          </a:p>
          <a:p>
            <a:r>
              <a:rPr lang="tr-TR" altLang="en-US"/>
              <a:t>Eigenvalues 1’den büyük olan 4 faktör var.</a:t>
            </a:r>
          </a:p>
          <a:p>
            <a:r>
              <a:rPr lang="tr-TR" altLang="en-US"/>
              <a:t>İlk faktör varyansın yaklaşık %32’sini açıklıyor.</a:t>
            </a:r>
          </a:p>
          <a:p>
            <a:r>
              <a:rPr lang="tr-TR" altLang="en-US"/>
              <a:t>Rotasyon faktörlerin göreli önemini eşitliyor </a:t>
            </a:r>
          </a:p>
          <a:p>
            <a:r>
              <a:rPr lang="tr-TR" altLang="en-US"/>
              <a:t>(faktör 1’in katkısı %32’den %16’ya düşüyor).</a:t>
            </a:r>
          </a:p>
          <a:p>
            <a:r>
              <a:rPr lang="tr-TR" altLang="en-US"/>
              <a:t>4 faktör toplam varyansın yaklaşık yarısını </a:t>
            </a:r>
          </a:p>
          <a:p>
            <a:r>
              <a:rPr lang="tr-TR" altLang="en-US"/>
              <a:t>açıklıyor. </a:t>
            </a:r>
            <a:endParaRPr lang="en-US" altLang="en-US"/>
          </a:p>
        </p:txBody>
      </p:sp>
      <p:sp>
        <p:nvSpPr>
          <p:cNvPr id="1143818" name="Text Box 10"/>
          <p:cNvSpPr txBox="1">
            <a:spLocks noChangeArrowheads="1"/>
          </p:cNvSpPr>
          <p:nvPr/>
        </p:nvSpPr>
        <p:spPr bwMode="auto">
          <a:xfrm>
            <a:off x="3143250" y="908050"/>
            <a:ext cx="641522"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önce</a:t>
            </a:r>
            <a:endParaRPr lang="en-US" altLang="en-US"/>
          </a:p>
        </p:txBody>
      </p:sp>
      <p:sp>
        <p:nvSpPr>
          <p:cNvPr id="1143819" name="Text Box 11"/>
          <p:cNvSpPr txBox="1">
            <a:spLocks noChangeArrowheads="1"/>
          </p:cNvSpPr>
          <p:nvPr/>
        </p:nvSpPr>
        <p:spPr bwMode="auto">
          <a:xfrm>
            <a:off x="7367588" y="908050"/>
            <a:ext cx="1968872"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Rotasyondan sonra</a:t>
            </a:r>
            <a:endParaRPr lang="en-US" altLang="en-US"/>
          </a:p>
        </p:txBody>
      </p:sp>
      <p:sp>
        <p:nvSpPr>
          <p:cNvPr id="1143821" name="Oval 13"/>
          <p:cNvSpPr>
            <a:spLocks noChangeArrowheads="1"/>
          </p:cNvSpPr>
          <p:nvPr/>
        </p:nvSpPr>
        <p:spPr bwMode="auto">
          <a:xfrm>
            <a:off x="2351088" y="1557338"/>
            <a:ext cx="2736850" cy="1008062"/>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6947029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86" name="Rectangle 6"/>
          <p:cNvSpPr>
            <a:spLocks noGrp="1" noChangeArrowheads="1"/>
          </p:cNvSpPr>
          <p:nvPr>
            <p:ph type="title"/>
          </p:nvPr>
        </p:nvSpPr>
        <p:spPr/>
        <p:txBody>
          <a:bodyPr/>
          <a:lstStyle/>
          <a:p>
            <a:r>
              <a:rPr lang="tr-TR" altLang="en-US"/>
              <a:t>Ortak varyans</a:t>
            </a:r>
            <a:endParaRPr lang="en-US" altLang="en-US"/>
          </a:p>
        </p:txBody>
      </p:sp>
      <p:pic>
        <p:nvPicPr>
          <p:cNvPr id="1146889" name="Picture 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03388" y="1052513"/>
            <a:ext cx="7924800" cy="5256212"/>
          </a:xfrm>
          <a:noFill/>
          <a:ln/>
        </p:spPr>
      </p:pic>
      <p:sp>
        <p:nvSpPr>
          <p:cNvPr id="1146891" name="Text Box 11"/>
          <p:cNvSpPr txBox="1">
            <a:spLocks noChangeArrowheads="1"/>
          </p:cNvSpPr>
          <p:nvPr/>
        </p:nvSpPr>
        <p:spPr bwMode="auto">
          <a:xfrm>
            <a:off x="4191000" y="1773239"/>
            <a:ext cx="6477000" cy="31400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fontAlgn="base">
              <a:spcBef>
                <a:spcPct val="0"/>
              </a:spcBef>
              <a:spcAft>
                <a:spcPct val="0"/>
              </a:spcAft>
              <a:defRPr sz="2400">
                <a:solidFill>
                  <a:schemeClr val="tx1"/>
                </a:solidFill>
                <a:latin typeface="Times New Roman" pitchFamily="18" charset="0"/>
              </a:defRPr>
            </a:lvl6pPr>
            <a:lvl7pPr marL="3200400" indent="-457200" fontAlgn="base">
              <a:spcBef>
                <a:spcPct val="0"/>
              </a:spcBef>
              <a:spcAft>
                <a:spcPct val="0"/>
              </a:spcAft>
              <a:defRPr sz="2400">
                <a:solidFill>
                  <a:schemeClr val="tx1"/>
                </a:solidFill>
                <a:latin typeface="Times New Roman" pitchFamily="18" charset="0"/>
              </a:defRPr>
            </a:lvl7pPr>
            <a:lvl8pPr marL="3657600" indent="-457200" fontAlgn="base">
              <a:spcBef>
                <a:spcPct val="0"/>
              </a:spcBef>
              <a:spcAft>
                <a:spcPct val="0"/>
              </a:spcAft>
              <a:defRPr sz="2400">
                <a:solidFill>
                  <a:schemeClr val="tx1"/>
                </a:solidFill>
                <a:latin typeface="Times New Roman" pitchFamily="18" charset="0"/>
              </a:defRPr>
            </a:lvl8pPr>
            <a:lvl9pPr marL="4114800" indent="-457200" fontAlgn="base">
              <a:spcBef>
                <a:spcPct val="0"/>
              </a:spcBef>
              <a:spcAft>
                <a:spcPct val="0"/>
              </a:spcAft>
              <a:defRPr sz="2400">
                <a:solidFill>
                  <a:schemeClr val="tx1"/>
                </a:solidFill>
                <a:latin typeface="Times New Roman" pitchFamily="18" charset="0"/>
              </a:defRPr>
            </a:lvl9pPr>
          </a:lstStyle>
          <a:p>
            <a:pPr algn="ctr"/>
            <a:r>
              <a:rPr lang="tr-TR" altLang="en-US" sz="2000" dirty="0">
                <a:latin typeface="Arial" charset="0"/>
              </a:rPr>
              <a:t>Faktör çıkarmadan önceki ve sonraki ortak varyanslar.</a:t>
            </a:r>
          </a:p>
          <a:p>
            <a:pPr algn="ctr"/>
            <a:r>
              <a:rPr lang="tr-TR" altLang="en-US" sz="2000" dirty="0">
                <a:latin typeface="Arial" charset="0"/>
              </a:rPr>
              <a:t>İlk sütundaki tüm değerler 1, çünkü temel bileşen analizi</a:t>
            </a:r>
          </a:p>
          <a:p>
            <a:pPr algn="ctr"/>
            <a:r>
              <a:rPr lang="tr-TR" altLang="en-US" sz="2000" dirty="0">
                <a:latin typeface="Arial" charset="0"/>
              </a:rPr>
              <a:t>tüm varyansın ortak olduğunu varsayıyor.</a:t>
            </a:r>
          </a:p>
          <a:p>
            <a:pPr algn="ctr"/>
            <a:r>
              <a:rPr lang="tr-TR" altLang="en-US" sz="2000" dirty="0">
                <a:latin typeface="Arial" charset="0"/>
              </a:rPr>
              <a:t>Faktör çıkarmadan sonra varyansın ne kadarının ortak </a:t>
            </a:r>
          </a:p>
          <a:p>
            <a:pPr algn="ctr"/>
            <a:r>
              <a:rPr lang="tr-TR" altLang="en-US" sz="2000" dirty="0">
                <a:latin typeface="Arial" charset="0"/>
              </a:rPr>
              <a:t>olduğu konusunda daha iyi bir fikrimiz oluyor. Örneğin, </a:t>
            </a:r>
          </a:p>
          <a:p>
            <a:pPr algn="ctr">
              <a:buFontTx/>
              <a:buAutoNum type="arabicPeriod"/>
            </a:pPr>
            <a:r>
              <a:rPr lang="tr-TR" altLang="en-US" sz="2000" dirty="0">
                <a:latin typeface="Arial" charset="0"/>
              </a:rPr>
              <a:t>Soruyla ilgili varyansın %43,5’i ortak.</a:t>
            </a:r>
          </a:p>
          <a:p>
            <a:pPr algn="ctr"/>
            <a:r>
              <a:rPr lang="tr-TR" altLang="en-US" sz="2000" dirty="0">
                <a:latin typeface="Arial" charset="0"/>
              </a:rPr>
              <a:t>Eigen değeri 1’den küçük olan faktörler atıldığı için </a:t>
            </a:r>
          </a:p>
          <a:p>
            <a:pPr algn="ctr"/>
            <a:r>
              <a:rPr lang="tr-TR" altLang="en-US" sz="2000" dirty="0">
                <a:latin typeface="Arial" charset="0"/>
              </a:rPr>
              <a:t>bilgi kaybı var. Mevcut 4 faktörün varyansın </a:t>
            </a:r>
          </a:p>
          <a:p>
            <a:pPr algn="ctr"/>
            <a:r>
              <a:rPr lang="tr-TR" altLang="en-US" sz="2000" dirty="0">
                <a:latin typeface="Arial" charset="0"/>
              </a:rPr>
              <a:t>tümünü açıklaması mümkün değil, ama bir kısmını </a:t>
            </a:r>
          </a:p>
          <a:p>
            <a:pPr algn="ctr"/>
            <a:r>
              <a:rPr lang="tr-TR" altLang="en-US" sz="2000" dirty="0">
                <a:latin typeface="Arial" charset="0"/>
              </a:rPr>
              <a:t>açıklıyor</a:t>
            </a:r>
            <a:endParaRPr lang="en-US" altLang="en-US" sz="2000" dirty="0">
              <a:latin typeface="Arial" charset="0"/>
            </a:endParaRPr>
          </a:p>
        </p:txBody>
      </p:sp>
    </p:spTree>
    <p:extLst>
      <p:ext uri="{BB962C8B-B14F-4D97-AF65-F5344CB8AC3E}">
        <p14:creationId xmlns:p14="http://schemas.microsoft.com/office/powerpoint/2010/main" val="22461285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9958" name="Rectangle 6"/>
          <p:cNvSpPr>
            <a:spLocks noGrp="1" noChangeArrowheads="1"/>
          </p:cNvSpPr>
          <p:nvPr>
            <p:ph type="title"/>
          </p:nvPr>
        </p:nvSpPr>
        <p:spPr/>
        <p:txBody>
          <a:bodyPr/>
          <a:lstStyle/>
          <a:p>
            <a:r>
              <a:rPr lang="tr-TR" altLang="en-US"/>
              <a:t>Bileşen matrisi</a:t>
            </a:r>
            <a:endParaRPr lang="en-US" altLang="en-US"/>
          </a:p>
        </p:txBody>
      </p:sp>
      <p:pic>
        <p:nvPicPr>
          <p:cNvPr id="1149957" name="Picture 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524001" y="981076"/>
            <a:ext cx="1743075" cy="5472113"/>
          </a:xfrm>
          <a:noFill/>
          <a:ln/>
        </p:spPr>
      </p:pic>
      <p:sp>
        <p:nvSpPr>
          <p:cNvPr id="1149960" name="Text Box 8"/>
          <p:cNvSpPr txBox="1">
            <a:spLocks noChangeArrowheads="1"/>
          </p:cNvSpPr>
          <p:nvPr/>
        </p:nvSpPr>
        <p:spPr bwMode="auto">
          <a:xfrm>
            <a:off x="3362325" y="1052513"/>
            <a:ext cx="6041526" cy="175432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0,4 ve üzeri faktör yüklemeleri bu matriste yer alıyor </a:t>
            </a:r>
          </a:p>
          <a:p>
            <a:r>
              <a:rPr lang="tr-TR" altLang="en-US"/>
              <a:t>(0,4’ün altında olanlar boş bırakılmış). Rotasyondan önce çoğu </a:t>
            </a:r>
          </a:p>
          <a:p>
            <a:r>
              <a:rPr lang="tr-TR" altLang="en-US"/>
              <a:t>değişkenler ilk faktörle ilişkili.  SPSS 4 faktöre karar verdi. Ama</a:t>
            </a:r>
          </a:p>
          <a:p>
            <a:r>
              <a:rPr lang="tr-TR" altLang="en-US"/>
              <a:t>Bu hususu SPSS’e bırakmamak lazım (örneklem büyüklüğü, </a:t>
            </a:r>
          </a:p>
          <a:p>
            <a:r>
              <a:rPr lang="tr-TR" altLang="en-US"/>
              <a:t>Eigenvalue’nun 1 yerine 0,7’den büyük olması, değişken sayısı</a:t>
            </a:r>
          </a:p>
          <a:p>
            <a:r>
              <a:rPr lang="tr-TR" altLang="en-US"/>
              <a:t>vs. bu sayıyı etkiler. Scree plot’a bakmakta yarar var. </a:t>
            </a:r>
            <a:endParaRPr lang="en-US" altLang="en-US"/>
          </a:p>
        </p:txBody>
      </p:sp>
      <p:graphicFrame>
        <p:nvGraphicFramePr>
          <p:cNvPr id="1149961" name="Object 9"/>
          <p:cNvGraphicFramePr>
            <a:graphicFrameLocks noGrp="1" noChangeAspect="1"/>
          </p:cNvGraphicFramePr>
          <p:nvPr>
            <p:ph sz="half" idx="2"/>
          </p:nvPr>
        </p:nvGraphicFramePr>
        <p:xfrm>
          <a:off x="3359150" y="3213100"/>
          <a:ext cx="3657600" cy="2808288"/>
        </p:xfrm>
        <a:graphic>
          <a:graphicData uri="http://schemas.openxmlformats.org/presentationml/2006/ole">
            <mc:AlternateContent xmlns:mc="http://schemas.openxmlformats.org/markup-compatibility/2006">
              <mc:Choice xmlns:v="urn:schemas-microsoft-com:vml" Requires="v">
                <p:oleObj spid="_x0000_s2050" name="Picture" r:id="rId4" imgW="3657600" imgH="3730752" progId="StaticEnhancedMetafile">
                  <p:embed/>
                </p:oleObj>
              </mc:Choice>
              <mc:Fallback>
                <p:oleObj name="Picture" r:id="rId4" imgW="3657600" imgH="3730752" progId="StaticEnhancedMetafile">
                  <p:embed/>
                  <p:pic>
                    <p:nvPicPr>
                      <p:cNvPr id="1149961" name="Object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9150" y="3213100"/>
                        <a:ext cx="3657600" cy="280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49963" name="Line 11"/>
          <p:cNvSpPr>
            <a:spLocks noChangeShapeType="1"/>
          </p:cNvSpPr>
          <p:nvPr/>
        </p:nvSpPr>
        <p:spPr bwMode="auto">
          <a:xfrm flipH="1">
            <a:off x="4440239" y="4005264"/>
            <a:ext cx="935037" cy="1152525"/>
          </a:xfrm>
          <a:prstGeom prst="line">
            <a:avLst/>
          </a:prstGeom>
          <a:noFill/>
          <a:ln w="952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9964" name="Text Box 12"/>
          <p:cNvSpPr txBox="1">
            <a:spLocks noChangeArrowheads="1"/>
          </p:cNvSpPr>
          <p:nvPr/>
        </p:nvSpPr>
        <p:spPr bwMode="auto">
          <a:xfrm>
            <a:off x="6757989" y="3716339"/>
            <a:ext cx="3235309" cy="120032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Grafik ya 2 ya da 4 faktör </a:t>
            </a:r>
          </a:p>
          <a:p>
            <a:r>
              <a:rPr lang="tr-TR" altLang="en-US"/>
              <a:t>olabileceğini gösteriyor. </a:t>
            </a:r>
          </a:p>
          <a:p>
            <a:r>
              <a:rPr lang="tr-TR" altLang="en-US"/>
              <a:t>2 olmasına karar verilirse </a:t>
            </a:r>
          </a:p>
          <a:p>
            <a:r>
              <a:rPr lang="tr-TR" altLang="en-US"/>
              <a:t>analizin yeniden yapılması lazım.</a:t>
            </a:r>
            <a:endParaRPr lang="en-US" altLang="en-US"/>
          </a:p>
        </p:txBody>
      </p:sp>
    </p:spTree>
    <p:extLst>
      <p:ext uri="{BB962C8B-B14F-4D97-AF65-F5344CB8AC3E}">
        <p14:creationId xmlns:p14="http://schemas.microsoft.com/office/powerpoint/2010/main" val="42325549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3038" name="Rectangle 14"/>
          <p:cNvSpPr>
            <a:spLocks noGrp="1" noChangeArrowheads="1"/>
          </p:cNvSpPr>
          <p:nvPr>
            <p:ph type="title"/>
          </p:nvPr>
        </p:nvSpPr>
        <p:spPr/>
        <p:txBody>
          <a:bodyPr/>
          <a:lstStyle/>
          <a:p>
            <a:r>
              <a:rPr lang="tr-TR" altLang="en-US"/>
              <a:t>Reproduced correlations</a:t>
            </a:r>
            <a:endParaRPr lang="en-US" altLang="en-US"/>
          </a:p>
        </p:txBody>
      </p:sp>
      <p:pic>
        <p:nvPicPr>
          <p:cNvPr id="1153037" name="Picture 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03388" y="981075"/>
            <a:ext cx="7924800" cy="4953000"/>
          </a:xfrm>
          <a:noFill/>
          <a:ln/>
        </p:spPr>
      </p:pic>
      <p:sp>
        <p:nvSpPr>
          <p:cNvPr id="1153040" name="Text Box 16"/>
          <p:cNvSpPr txBox="1">
            <a:spLocks noChangeArrowheads="1"/>
          </p:cNvSpPr>
          <p:nvPr/>
        </p:nvSpPr>
        <p:spPr bwMode="auto">
          <a:xfrm>
            <a:off x="1765300" y="5661026"/>
            <a:ext cx="7371762" cy="120032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Gözlenen veriye değil, modele dayanıyor. Çapraz değerleri gözlenen verilerle </a:t>
            </a:r>
          </a:p>
          <a:p>
            <a:r>
              <a:rPr lang="tr-TR" altLang="en-US"/>
              <a:t>(slayt 34) karşılaştırınız. 1. ve 2. sorular arasındaki gözlenen verilere </a:t>
            </a:r>
          </a:p>
          <a:p>
            <a:r>
              <a:rPr lang="tr-TR" altLang="en-US"/>
              <a:t>dayalı korelasyon -0,099 (slayt 29). Modelde (bu slayt) ise -0,091. </a:t>
            </a:r>
          </a:p>
          <a:p>
            <a:r>
              <a:rPr lang="tr-TR" altLang="en-US"/>
              <a:t>Aradaki fark tablonun altındaki “Residual” kısmında veriliyor.</a:t>
            </a:r>
            <a:endParaRPr lang="en-US" altLang="en-US"/>
          </a:p>
        </p:txBody>
      </p:sp>
      <p:sp>
        <p:nvSpPr>
          <p:cNvPr id="1153041" name="Oval 17"/>
          <p:cNvSpPr>
            <a:spLocks noChangeArrowheads="1"/>
          </p:cNvSpPr>
          <p:nvPr/>
        </p:nvSpPr>
        <p:spPr bwMode="auto">
          <a:xfrm>
            <a:off x="5159376" y="2852739"/>
            <a:ext cx="576263"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2" name="Oval 18"/>
          <p:cNvSpPr>
            <a:spLocks noChangeArrowheads="1"/>
          </p:cNvSpPr>
          <p:nvPr/>
        </p:nvSpPr>
        <p:spPr bwMode="auto">
          <a:xfrm>
            <a:off x="5664201" y="3141664"/>
            <a:ext cx="576263"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3" name="Oval 19"/>
          <p:cNvSpPr>
            <a:spLocks noChangeArrowheads="1"/>
          </p:cNvSpPr>
          <p:nvPr/>
        </p:nvSpPr>
        <p:spPr bwMode="auto">
          <a:xfrm>
            <a:off x="6167438" y="3357564"/>
            <a:ext cx="576262"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4" name="Oval 20"/>
          <p:cNvSpPr>
            <a:spLocks noChangeArrowheads="1"/>
          </p:cNvSpPr>
          <p:nvPr/>
        </p:nvSpPr>
        <p:spPr bwMode="auto">
          <a:xfrm>
            <a:off x="4583113" y="2636839"/>
            <a:ext cx="576262"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5" name="Oval 21"/>
          <p:cNvSpPr>
            <a:spLocks noChangeArrowheads="1"/>
          </p:cNvSpPr>
          <p:nvPr/>
        </p:nvSpPr>
        <p:spPr bwMode="auto">
          <a:xfrm>
            <a:off x="6672263" y="3644901"/>
            <a:ext cx="576262"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6" name="Oval 22"/>
          <p:cNvSpPr>
            <a:spLocks noChangeArrowheads="1"/>
          </p:cNvSpPr>
          <p:nvPr/>
        </p:nvSpPr>
        <p:spPr bwMode="auto">
          <a:xfrm>
            <a:off x="7248526" y="3860801"/>
            <a:ext cx="576263"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7" name="Oval 23"/>
          <p:cNvSpPr>
            <a:spLocks noChangeArrowheads="1"/>
          </p:cNvSpPr>
          <p:nvPr/>
        </p:nvSpPr>
        <p:spPr bwMode="auto">
          <a:xfrm>
            <a:off x="7896226" y="4005264"/>
            <a:ext cx="576263"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8" name="Oval 24"/>
          <p:cNvSpPr>
            <a:spLocks noChangeArrowheads="1"/>
          </p:cNvSpPr>
          <p:nvPr/>
        </p:nvSpPr>
        <p:spPr bwMode="auto">
          <a:xfrm>
            <a:off x="8472488" y="4149726"/>
            <a:ext cx="576262"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049" name="Oval 25"/>
          <p:cNvSpPr>
            <a:spLocks noChangeArrowheads="1"/>
          </p:cNvSpPr>
          <p:nvPr/>
        </p:nvSpPr>
        <p:spPr bwMode="auto">
          <a:xfrm>
            <a:off x="8975726" y="4365626"/>
            <a:ext cx="576263" cy="288925"/>
          </a:xfrm>
          <a:prstGeom prst="ellipse">
            <a:avLst/>
          </a:prstGeom>
          <a:noFill/>
          <a:ln w="38100">
            <a:solidFill>
              <a:srgbClr val="FF3300"/>
            </a:solidFill>
            <a:round/>
            <a:headEnd/>
            <a:tailEn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8191820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102" name="Rectangle 6"/>
          <p:cNvSpPr>
            <a:spLocks noGrp="1" noChangeArrowheads="1"/>
          </p:cNvSpPr>
          <p:nvPr>
            <p:ph type="title"/>
          </p:nvPr>
        </p:nvSpPr>
        <p:spPr/>
        <p:txBody>
          <a:bodyPr/>
          <a:lstStyle/>
          <a:p>
            <a:r>
              <a:rPr lang="tr-TR" altLang="en-US"/>
              <a:t>Residuals</a:t>
            </a:r>
            <a:endParaRPr lang="en-US" altLang="en-US"/>
          </a:p>
        </p:txBody>
      </p:sp>
      <p:pic>
        <p:nvPicPr>
          <p:cNvPr id="1156101" name="Picture 5"/>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1847850" y="1052514"/>
            <a:ext cx="4038600" cy="2524125"/>
          </a:xfrm>
          <a:noFill/>
          <a:ln/>
        </p:spPr>
      </p:pic>
      <p:pic>
        <p:nvPicPr>
          <p:cNvPr id="1156104" name="Picture 8"/>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1847850" y="3429001"/>
            <a:ext cx="4038600" cy="2524125"/>
          </a:xfrm>
          <a:noFill/>
          <a:ln/>
        </p:spPr>
      </p:pic>
      <p:sp>
        <p:nvSpPr>
          <p:cNvPr id="1156106" name="Oval 10"/>
          <p:cNvSpPr>
            <a:spLocks noChangeArrowheads="1"/>
          </p:cNvSpPr>
          <p:nvPr/>
        </p:nvSpPr>
        <p:spPr bwMode="auto">
          <a:xfrm>
            <a:off x="1919288" y="5373688"/>
            <a:ext cx="3384550" cy="360362"/>
          </a:xfrm>
          <a:prstGeom prst="ellipse">
            <a:avLst/>
          </a:prstGeom>
          <a:noFill/>
          <a:ln w="9525">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6107" name="Text Box 11"/>
          <p:cNvSpPr txBox="1">
            <a:spLocks noChangeArrowheads="1"/>
          </p:cNvSpPr>
          <p:nvPr/>
        </p:nvSpPr>
        <p:spPr bwMode="auto">
          <a:xfrm>
            <a:off x="5761038" y="1196975"/>
            <a:ext cx="4090800" cy="923330"/>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Artıkların %50’sinden fazlası 0,05 ve üzeri </a:t>
            </a:r>
          </a:p>
          <a:p>
            <a:r>
              <a:rPr lang="tr-TR" altLang="en-US"/>
              <a:t>değerlere sahipse kaygılanmak gerekli </a:t>
            </a:r>
          </a:p>
          <a:p>
            <a:r>
              <a:rPr lang="tr-TR" altLang="en-US"/>
              <a:t>(burada %33’ü; sorun yok).</a:t>
            </a:r>
            <a:endParaRPr lang="en-US" altLang="en-US"/>
          </a:p>
        </p:txBody>
      </p:sp>
    </p:spTree>
    <p:extLst>
      <p:ext uri="{BB962C8B-B14F-4D97-AF65-F5344CB8AC3E}">
        <p14:creationId xmlns:p14="http://schemas.microsoft.com/office/powerpoint/2010/main" val="20663511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9177" name="Rectangle 9"/>
          <p:cNvSpPr>
            <a:spLocks noGrp="1" noChangeArrowheads="1"/>
          </p:cNvSpPr>
          <p:nvPr>
            <p:ph type="title"/>
          </p:nvPr>
        </p:nvSpPr>
        <p:spPr/>
        <p:txBody>
          <a:bodyPr/>
          <a:lstStyle/>
          <a:p>
            <a:r>
              <a:rPr lang="tr-TR" altLang="en-US"/>
              <a:t>Faktör rotasyonu</a:t>
            </a:r>
            <a:endParaRPr lang="en-US" altLang="en-US"/>
          </a:p>
        </p:txBody>
      </p:sp>
      <p:pic>
        <p:nvPicPr>
          <p:cNvPr id="1159176" name="Picture 8"/>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524000" y="908050"/>
            <a:ext cx="2700338" cy="5689600"/>
          </a:xfrm>
          <a:noFill/>
          <a:ln/>
        </p:spPr>
      </p:pic>
      <p:sp>
        <p:nvSpPr>
          <p:cNvPr id="1159180" name="Text Box 12"/>
          <p:cNvSpPr txBox="1">
            <a:spLocks noChangeArrowheads="1"/>
          </p:cNvSpPr>
          <p:nvPr/>
        </p:nvSpPr>
        <p:spPr bwMode="auto">
          <a:xfrm>
            <a:off x="4119563" y="1006476"/>
            <a:ext cx="5909246" cy="3693319"/>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Rotasyondan önce çoğu değişkenler ilk faktörle ilişkiliyken </a:t>
            </a:r>
          </a:p>
          <a:p>
            <a:r>
              <a:rPr lang="tr-TR" altLang="en-US"/>
              <a:t>rotasyondan sonra daha dengeli hale geldi.</a:t>
            </a:r>
          </a:p>
          <a:p>
            <a:r>
              <a:rPr lang="tr-TR" altLang="en-US"/>
              <a:t>Bundan sonraki adım faktörleri oluşturan değişkenlerin ortak </a:t>
            </a:r>
          </a:p>
          <a:p>
            <a:r>
              <a:rPr lang="tr-TR" altLang="en-US"/>
              <a:t>teması olup olmadığına bakmak. Örneğin, Faktör 1 bilgisayar</a:t>
            </a:r>
          </a:p>
          <a:p>
            <a:r>
              <a:rPr lang="tr-TR" altLang="en-US"/>
              <a:t>Korkusuyla, faktör 2 istatsitik korkusuyla, faktör 3 matematik</a:t>
            </a:r>
          </a:p>
          <a:p>
            <a:r>
              <a:rPr lang="tr-TR" altLang="en-US"/>
              <a:t>Korkusuyla, faktör 4 arkadaşların negatif </a:t>
            </a:r>
          </a:p>
          <a:p>
            <a:r>
              <a:rPr lang="tr-TR" altLang="en-US"/>
              <a:t>değerlendirmelerinden korkmayla ilgili. Yani anketin dört </a:t>
            </a:r>
          </a:p>
          <a:p>
            <a:r>
              <a:rPr lang="tr-TR" altLang="en-US"/>
              <a:t>alt ölçeği var. </a:t>
            </a:r>
          </a:p>
          <a:p>
            <a:r>
              <a:rPr lang="tr-TR" altLang="en-US"/>
              <a:t>İki olasılık var: Ya SPSS kaygısı anketi SPSS kaygısını ölçmüyor </a:t>
            </a:r>
          </a:p>
          <a:p>
            <a:r>
              <a:rPr lang="tr-TR" altLang="en-US"/>
              <a:t>ama bazı ilgili yapıları ölçüyor, ya da bu 4 alt bileşen SPSS</a:t>
            </a:r>
          </a:p>
          <a:p>
            <a:r>
              <a:rPr lang="tr-TR" altLang="en-US"/>
              <a:t>Kaygısının alt bileşenleri. SPSS hangisi olduğunu</a:t>
            </a:r>
          </a:p>
          <a:p>
            <a:r>
              <a:rPr lang="tr-TR" altLang="en-US"/>
              <a:t>söylemiyor.</a:t>
            </a:r>
          </a:p>
          <a:p>
            <a:endParaRPr lang="en-US" altLang="en-US"/>
          </a:p>
        </p:txBody>
      </p:sp>
    </p:spTree>
    <p:extLst>
      <p:ext uri="{BB962C8B-B14F-4D97-AF65-F5344CB8AC3E}">
        <p14:creationId xmlns:p14="http://schemas.microsoft.com/office/powerpoint/2010/main" val="4345526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2246" name="Rectangle 6"/>
          <p:cNvSpPr>
            <a:spLocks noGrp="1" noChangeArrowheads="1"/>
          </p:cNvSpPr>
          <p:nvPr>
            <p:ph type="title"/>
          </p:nvPr>
        </p:nvSpPr>
        <p:spPr/>
        <p:txBody>
          <a:bodyPr/>
          <a:lstStyle/>
          <a:p>
            <a:r>
              <a:rPr lang="tr-TR" altLang="en-US"/>
              <a:t>Bileşen Dönüştürüm Matrisi</a:t>
            </a:r>
            <a:endParaRPr lang="en-US" altLang="en-US"/>
          </a:p>
        </p:txBody>
      </p:sp>
      <p:pic>
        <p:nvPicPr>
          <p:cNvPr id="1162245" name="Picture 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40013" y="1557338"/>
            <a:ext cx="6769100" cy="2938462"/>
          </a:xfrm>
          <a:noFill/>
          <a:ln/>
        </p:spPr>
      </p:pic>
      <p:sp>
        <p:nvSpPr>
          <p:cNvPr id="1162248" name="Text Box 8"/>
          <p:cNvSpPr txBox="1">
            <a:spLocks noChangeArrowheads="1"/>
          </p:cNvSpPr>
          <p:nvPr/>
        </p:nvSpPr>
        <p:spPr bwMode="auto">
          <a:xfrm>
            <a:off x="1703389" y="5229225"/>
            <a:ext cx="7246727"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a:t>Deneyimsiz faktör analistlerinin bu tabloyu görmezden gelmeleri öneriliyor!</a:t>
            </a:r>
            <a:endParaRPr lang="en-US" altLang="en-US"/>
          </a:p>
        </p:txBody>
      </p:sp>
    </p:spTree>
    <p:extLst>
      <p:ext uri="{BB962C8B-B14F-4D97-AF65-F5344CB8AC3E}">
        <p14:creationId xmlns:p14="http://schemas.microsoft.com/office/powerpoint/2010/main" val="35696285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408" y="0"/>
            <a:ext cx="10439128" cy="5872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128246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tr-TR" sz="2400" b="1" dirty="0"/>
              <a:t>2- Güvenirlik Tanımı</a:t>
            </a:r>
            <a:br>
              <a:rPr lang="tr-TR" sz="2400" b="1" u="sng" dirty="0">
                <a:solidFill>
                  <a:schemeClr val="bg1"/>
                </a:solidFill>
                <a:effectLst>
                  <a:outerShdw blurRad="38100" dist="38100" dir="2700000" algn="tl">
                    <a:srgbClr val="C0C0C0"/>
                  </a:outerShdw>
                </a:effectLst>
              </a:rPr>
            </a:br>
            <a:endParaRPr lang="tr-TR" sz="2400" b="1" u="sng" dirty="0">
              <a:solidFill>
                <a:schemeClr val="bg1"/>
              </a:solidFill>
              <a:effectLst>
                <a:outerShdw blurRad="38100" dist="38100" dir="2700000" algn="tl">
                  <a:srgbClr val="C0C0C0"/>
                </a:outerShdw>
              </a:effectLst>
            </a:endParaRPr>
          </a:p>
        </p:txBody>
      </p:sp>
      <p:sp>
        <p:nvSpPr>
          <p:cNvPr id="15363" name="Rectangle 3"/>
          <p:cNvSpPr>
            <a:spLocks noGrp="1" noChangeArrowheads="1"/>
          </p:cNvSpPr>
          <p:nvPr>
            <p:ph type="body" idx="1"/>
          </p:nvPr>
        </p:nvSpPr>
        <p:spPr>
          <a:xfrm>
            <a:off x="3071814" y="1600201"/>
            <a:ext cx="6840537" cy="4060825"/>
          </a:xfrm>
        </p:spPr>
        <p:txBody>
          <a:bodyPr/>
          <a:lstStyle/>
          <a:p>
            <a:pPr algn="just" eaLnBrk="1" hangingPunct="1">
              <a:lnSpc>
                <a:spcPct val="80000"/>
              </a:lnSpc>
              <a:buFont typeface="Wingdings" pitchFamily="2" charset="2"/>
              <a:buChar char="Ø"/>
            </a:pPr>
            <a:r>
              <a:rPr lang="tr-TR" altLang="en-US" sz="2400"/>
              <a:t>Güvenirlik, aynı şeyin bağımsız ölçümleri arasındaki kararlılıktır;</a:t>
            </a:r>
          </a:p>
          <a:p>
            <a:pPr algn="just" eaLnBrk="1" hangingPunct="1">
              <a:lnSpc>
                <a:spcPct val="80000"/>
              </a:lnSpc>
              <a:buFont typeface="Wingdings" pitchFamily="2" charset="2"/>
              <a:buChar char="Ø"/>
            </a:pPr>
            <a:endParaRPr lang="tr-TR" altLang="en-US" sz="2400"/>
          </a:p>
          <a:p>
            <a:pPr algn="just" eaLnBrk="1" hangingPunct="1">
              <a:lnSpc>
                <a:spcPct val="80000"/>
              </a:lnSpc>
              <a:buFont typeface="Wingdings" pitchFamily="2" charset="2"/>
              <a:buChar char="Ø"/>
            </a:pPr>
            <a:r>
              <a:rPr lang="tr-TR" altLang="en-US" sz="2400"/>
              <a:t>Ölçülmek istenen belli bir şeyin, sürekli olarak aynı sembolleri almasıdır;</a:t>
            </a:r>
          </a:p>
          <a:p>
            <a:pPr algn="just" eaLnBrk="1" hangingPunct="1">
              <a:lnSpc>
                <a:spcPct val="80000"/>
              </a:lnSpc>
              <a:buFont typeface="Wingdings" pitchFamily="2" charset="2"/>
              <a:buChar char="Ø"/>
            </a:pPr>
            <a:endParaRPr lang="tr-TR" altLang="en-US" sz="2400"/>
          </a:p>
          <a:p>
            <a:pPr algn="just" eaLnBrk="1" hangingPunct="1">
              <a:lnSpc>
                <a:spcPct val="80000"/>
              </a:lnSpc>
              <a:buFont typeface="Wingdings" pitchFamily="2" charset="2"/>
              <a:buChar char="Ø"/>
            </a:pPr>
            <a:r>
              <a:rPr lang="tr-TR" altLang="en-US" sz="2400"/>
              <a:t>Aynı süreçlerin izlenmesi ve aynı ölçütlerin kullanılması ile aynı sonuçların alınmasıdır; </a:t>
            </a:r>
          </a:p>
          <a:p>
            <a:pPr algn="just" eaLnBrk="1" hangingPunct="1">
              <a:lnSpc>
                <a:spcPct val="80000"/>
              </a:lnSpc>
              <a:buFont typeface="Wingdings" pitchFamily="2" charset="2"/>
              <a:buChar char="Ø"/>
            </a:pPr>
            <a:endParaRPr lang="tr-TR" altLang="en-US" sz="2400"/>
          </a:p>
          <a:p>
            <a:pPr algn="just" eaLnBrk="1" hangingPunct="1">
              <a:lnSpc>
                <a:spcPct val="80000"/>
              </a:lnSpc>
              <a:buFont typeface="Wingdings" pitchFamily="2" charset="2"/>
              <a:buChar char="Ø"/>
            </a:pPr>
            <a:r>
              <a:rPr lang="tr-TR" altLang="en-US" sz="2400"/>
              <a:t>Ölçmenin, tesadüfî yanılgılardan arınık olmasıdır. </a:t>
            </a:r>
          </a:p>
        </p:txBody>
      </p:sp>
    </p:spTree>
    <p:extLst>
      <p:ext uri="{BB962C8B-B14F-4D97-AF65-F5344CB8AC3E}">
        <p14:creationId xmlns:p14="http://schemas.microsoft.com/office/powerpoint/2010/main" val="38683505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711450" y="274639"/>
            <a:ext cx="7499350" cy="706437"/>
          </a:xfrm>
        </p:spPr>
        <p:txBody>
          <a:bodyPr>
            <a:normAutofit fontScale="90000"/>
          </a:bodyPr>
          <a:lstStyle/>
          <a:p>
            <a:pPr eaLnBrk="1" hangingPunct="1">
              <a:defRPr/>
            </a:pPr>
            <a:r>
              <a:rPr lang="tr-TR" sz="3200" b="1" dirty="0"/>
              <a:t>Güvenirlik Bileşenleri</a:t>
            </a:r>
            <a:br>
              <a:rPr lang="tr-TR" sz="3200" b="1" dirty="0">
                <a:solidFill>
                  <a:schemeClr val="bg1"/>
                </a:solidFill>
                <a:effectLst>
                  <a:outerShdw blurRad="38100" dist="38100" dir="2700000" algn="tl">
                    <a:srgbClr val="C0C0C0"/>
                  </a:outerShdw>
                </a:effectLst>
              </a:rPr>
            </a:br>
            <a:endParaRPr lang="tr-TR" sz="3200" b="1" dirty="0">
              <a:solidFill>
                <a:schemeClr val="bg1"/>
              </a:solidFill>
              <a:effectLst>
                <a:outerShdw blurRad="38100" dist="38100" dir="2700000" algn="tl">
                  <a:srgbClr val="C0C0C0"/>
                </a:outerShdw>
              </a:effectLst>
            </a:endParaRPr>
          </a:p>
        </p:txBody>
      </p:sp>
      <p:sp>
        <p:nvSpPr>
          <p:cNvPr id="16387" name="Rectangle 3"/>
          <p:cNvSpPr>
            <a:spLocks noGrp="1" noChangeArrowheads="1"/>
          </p:cNvSpPr>
          <p:nvPr>
            <p:ph type="body" idx="1"/>
          </p:nvPr>
        </p:nvSpPr>
        <p:spPr>
          <a:xfrm>
            <a:off x="2782888" y="908051"/>
            <a:ext cx="7129462" cy="5184775"/>
          </a:xfrm>
        </p:spPr>
        <p:txBody>
          <a:bodyPr/>
          <a:lstStyle/>
          <a:p>
            <a:pPr marL="0" indent="0" algn="just">
              <a:lnSpc>
                <a:spcPct val="125000"/>
              </a:lnSpc>
              <a:spcBef>
                <a:spcPct val="5000"/>
              </a:spcBef>
              <a:buNone/>
            </a:pPr>
            <a:r>
              <a:rPr lang="tr-TR" altLang="en-US" sz="2400" b="1"/>
              <a:t>İç tutarlılık:</a:t>
            </a:r>
            <a:r>
              <a:rPr lang="tr-TR" altLang="en-US" sz="2400"/>
              <a:t> Ölçek veya testtin içindeki maddelerin belli bir kavramsal yapıya sahip olması. Yani ölçek maddelerinin birbirleriyle ilişkili olarak aynı yapıyı ölçmelidir. </a:t>
            </a:r>
          </a:p>
          <a:p>
            <a:pPr marL="0" indent="0" algn="just">
              <a:lnSpc>
                <a:spcPct val="125000"/>
              </a:lnSpc>
              <a:spcBef>
                <a:spcPct val="5000"/>
              </a:spcBef>
              <a:buNone/>
            </a:pPr>
            <a:r>
              <a:rPr lang="tr-TR" altLang="en-US" sz="2400" b="1"/>
              <a:t>İstikrarlılık:</a:t>
            </a:r>
            <a:r>
              <a:rPr lang="tr-TR" altLang="en-US" sz="2400"/>
              <a:t> Ölçüm sonuçlarının aynı ve farklı koşullarda kararlılık göstermesi ve değişmemesidir. </a:t>
            </a:r>
          </a:p>
          <a:p>
            <a:pPr marL="0" indent="0" algn="just">
              <a:lnSpc>
                <a:spcPct val="125000"/>
              </a:lnSpc>
              <a:spcBef>
                <a:spcPct val="5000"/>
              </a:spcBef>
              <a:buNone/>
            </a:pPr>
            <a:r>
              <a:rPr lang="tr-TR" altLang="en-US" sz="2400" b="1"/>
              <a:t>Temsil Edicilik:</a:t>
            </a:r>
            <a:r>
              <a:rPr lang="tr-TR" altLang="en-US" sz="2400"/>
              <a:t> Testin aynı ana kütleye ait farklı örneklemlerde uygulandığında benzer sonuçlar vermesidir. </a:t>
            </a:r>
          </a:p>
        </p:txBody>
      </p:sp>
    </p:spTree>
    <p:extLst>
      <p:ext uri="{BB962C8B-B14F-4D97-AF65-F5344CB8AC3E}">
        <p14:creationId xmlns:p14="http://schemas.microsoft.com/office/powerpoint/2010/main" val="2349831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67B50E5-30E1-4D77-8575-DD3B4049AC8D}"/>
              </a:ext>
            </a:extLst>
          </p:cNvPr>
          <p:cNvSpPr>
            <a:spLocks noGrp="1"/>
          </p:cNvSpPr>
          <p:nvPr>
            <p:ph type="title"/>
          </p:nvPr>
        </p:nvSpPr>
        <p:spPr/>
        <p:txBody>
          <a:bodyPr/>
          <a:lstStyle/>
          <a:p>
            <a:r>
              <a:rPr lang="tr-TR" dirty="0"/>
              <a:t> Veri analizi öncesi işlemler</a:t>
            </a:r>
            <a:endParaRPr lang="en-US" dirty="0"/>
          </a:p>
        </p:txBody>
      </p:sp>
      <p:graphicFrame>
        <p:nvGraphicFramePr>
          <p:cNvPr id="4" name="Tablo 4">
            <a:extLst>
              <a:ext uri="{FF2B5EF4-FFF2-40B4-BE49-F238E27FC236}">
                <a16:creationId xmlns:a16="http://schemas.microsoft.com/office/drawing/2014/main" id="{FC78641E-6AA8-4C3B-85D3-91558BEA7728}"/>
              </a:ext>
            </a:extLst>
          </p:cNvPr>
          <p:cNvGraphicFramePr>
            <a:graphicFrameLocks noGrp="1"/>
          </p:cNvGraphicFramePr>
          <p:nvPr>
            <p:ph idx="1"/>
          </p:nvPr>
        </p:nvGraphicFramePr>
        <p:xfrm>
          <a:off x="325582" y="2573770"/>
          <a:ext cx="10515600" cy="741680"/>
        </p:xfrm>
        <a:graphic>
          <a:graphicData uri="http://schemas.openxmlformats.org/drawingml/2006/table">
            <a:tbl>
              <a:tblPr firstRow="1" bandRow="1">
                <a:tableStyleId>{21E4AEA4-8DFA-4A89-87EB-49C32662AFE0}</a:tableStyleId>
              </a:tblPr>
              <a:tblGrid>
                <a:gridCol w="5257800">
                  <a:extLst>
                    <a:ext uri="{9D8B030D-6E8A-4147-A177-3AD203B41FA5}">
                      <a16:colId xmlns:a16="http://schemas.microsoft.com/office/drawing/2014/main" val="1463595788"/>
                    </a:ext>
                  </a:extLst>
                </a:gridCol>
                <a:gridCol w="5257800">
                  <a:extLst>
                    <a:ext uri="{9D8B030D-6E8A-4147-A177-3AD203B41FA5}">
                      <a16:colId xmlns:a16="http://schemas.microsoft.com/office/drawing/2014/main" val="1514144893"/>
                    </a:ext>
                  </a:extLst>
                </a:gridCol>
              </a:tblGrid>
              <a:tr h="370840">
                <a:tc>
                  <a:txBody>
                    <a:bodyPr/>
                    <a:lstStyle/>
                    <a:p>
                      <a:r>
                        <a:rPr lang="tr-TR" dirty="0"/>
                        <a:t>Dağılım</a:t>
                      </a:r>
                      <a:endParaRPr lang="en-US" dirty="0"/>
                    </a:p>
                  </a:txBody>
                  <a:tcPr/>
                </a:tc>
                <a:tc>
                  <a:txBody>
                    <a:bodyPr/>
                    <a:lstStyle/>
                    <a:p>
                      <a:r>
                        <a:rPr lang="tr-TR" dirty="0"/>
                        <a:t>Açıklama</a:t>
                      </a:r>
                      <a:endParaRPr lang="en-US" dirty="0"/>
                    </a:p>
                  </a:txBody>
                  <a:tcPr/>
                </a:tc>
                <a:extLst>
                  <a:ext uri="{0D108BD9-81ED-4DB2-BD59-A6C34878D82A}">
                    <a16:rowId xmlns:a16="http://schemas.microsoft.com/office/drawing/2014/main" val="1448473559"/>
                  </a:ext>
                </a:extLst>
              </a:tr>
              <a:tr h="370840">
                <a:tc>
                  <a:txBody>
                    <a:bodyPr/>
                    <a:lstStyle/>
                    <a:p>
                      <a:r>
                        <a:rPr lang="tr-TR" dirty="0"/>
                        <a:t> Sıklık (Frekans)</a:t>
                      </a:r>
                      <a:endParaRPr lang="en-US" dirty="0"/>
                    </a:p>
                  </a:txBody>
                  <a:tcPr/>
                </a:tc>
                <a:tc>
                  <a:txBody>
                    <a:bodyPr/>
                    <a:lstStyle/>
                    <a:p>
                      <a:r>
                        <a:rPr lang="tr-TR" dirty="0"/>
                        <a:t>Bir değişkene ait değerlerin sıralamasıdır.</a:t>
                      </a:r>
                      <a:endParaRPr lang="en-US" dirty="0"/>
                    </a:p>
                  </a:txBody>
                  <a:tcPr/>
                </a:tc>
                <a:extLst>
                  <a:ext uri="{0D108BD9-81ED-4DB2-BD59-A6C34878D82A}">
                    <a16:rowId xmlns:a16="http://schemas.microsoft.com/office/drawing/2014/main" val="1150350605"/>
                  </a:ext>
                </a:extLst>
              </a:tr>
            </a:tbl>
          </a:graphicData>
        </a:graphic>
      </p:graphicFrame>
      <p:sp>
        <p:nvSpPr>
          <p:cNvPr id="7" name="Metin kutusu 6">
            <a:extLst>
              <a:ext uri="{FF2B5EF4-FFF2-40B4-BE49-F238E27FC236}">
                <a16:creationId xmlns:a16="http://schemas.microsoft.com/office/drawing/2014/main" id="{D2116040-61C0-4004-84AC-37B746B4C393}"/>
              </a:ext>
            </a:extLst>
          </p:cNvPr>
          <p:cNvSpPr txBox="1"/>
          <p:nvPr/>
        </p:nvSpPr>
        <p:spPr>
          <a:xfrm>
            <a:off x="325582" y="3542551"/>
            <a:ext cx="4391891" cy="1200329"/>
          </a:xfrm>
          <a:prstGeom prst="rect">
            <a:avLst/>
          </a:prstGeom>
          <a:noFill/>
        </p:spPr>
        <p:txBody>
          <a:bodyPr wrap="square" rtlCol="0">
            <a:spAutoFit/>
          </a:bodyPr>
          <a:lstStyle/>
          <a:p>
            <a:r>
              <a:rPr lang="tr-TR" dirty="0"/>
              <a:t>Örnek; Yerel seçim  sonuçları,  belirli bir dönemde satılan ürünler, gelir grupları vb. </a:t>
            </a:r>
          </a:p>
          <a:p>
            <a:r>
              <a:rPr lang="tr-TR" dirty="0" err="1"/>
              <a:t>Histogram</a:t>
            </a:r>
            <a:r>
              <a:rPr lang="tr-TR" dirty="0"/>
              <a:t>, çubuk grafik ve çizelgelerle gösterilebilir.</a:t>
            </a:r>
            <a:endParaRPr lang="en-US" dirty="0"/>
          </a:p>
        </p:txBody>
      </p:sp>
      <p:sp>
        <p:nvSpPr>
          <p:cNvPr id="8" name="Metin kutusu 7">
            <a:extLst>
              <a:ext uri="{FF2B5EF4-FFF2-40B4-BE49-F238E27FC236}">
                <a16:creationId xmlns:a16="http://schemas.microsoft.com/office/drawing/2014/main" id="{1B69F3AE-A29C-43B8-A5E8-2CE0B80AE4BB}"/>
              </a:ext>
            </a:extLst>
          </p:cNvPr>
          <p:cNvSpPr txBox="1"/>
          <p:nvPr/>
        </p:nvSpPr>
        <p:spPr>
          <a:xfrm>
            <a:off x="5458691" y="3772959"/>
            <a:ext cx="4558145" cy="646331"/>
          </a:xfrm>
          <a:prstGeom prst="rect">
            <a:avLst/>
          </a:prstGeom>
          <a:noFill/>
        </p:spPr>
        <p:txBody>
          <a:bodyPr wrap="square" rtlCol="0">
            <a:spAutoFit/>
          </a:bodyPr>
          <a:lstStyle/>
          <a:p>
            <a:r>
              <a:rPr lang="tr-TR" dirty="0"/>
              <a:t> </a:t>
            </a:r>
            <a:r>
              <a:rPr lang="tr-TR" dirty="0" err="1"/>
              <a:t>S</a:t>
            </a:r>
            <a:r>
              <a:rPr lang="tr-TR" b="1" dirty="0" err="1"/>
              <a:t>PSS’de</a:t>
            </a:r>
            <a:r>
              <a:rPr lang="tr-TR" b="1" dirty="0"/>
              <a:t> </a:t>
            </a:r>
            <a:r>
              <a:rPr lang="tr-TR" dirty="0"/>
              <a:t>Veri dosyasını açın &gt; </a:t>
            </a:r>
            <a:r>
              <a:rPr lang="tr-TR" dirty="0" err="1"/>
              <a:t>Analyze</a:t>
            </a:r>
            <a:r>
              <a:rPr lang="tr-TR" dirty="0"/>
              <a:t>&gt;</a:t>
            </a:r>
            <a:r>
              <a:rPr lang="tr-TR" dirty="0" err="1"/>
              <a:t>Descriptive</a:t>
            </a:r>
            <a:r>
              <a:rPr lang="tr-TR" dirty="0"/>
              <a:t> </a:t>
            </a:r>
            <a:r>
              <a:rPr lang="tr-TR" dirty="0" err="1"/>
              <a:t>Statistics</a:t>
            </a:r>
            <a:r>
              <a:rPr lang="tr-TR" dirty="0"/>
              <a:t>&gt;&gt; </a:t>
            </a:r>
            <a:r>
              <a:rPr lang="tr-TR" dirty="0" err="1"/>
              <a:t>Frequencies</a:t>
            </a:r>
            <a:r>
              <a:rPr lang="tr-TR" dirty="0"/>
              <a:t>….</a:t>
            </a:r>
            <a:endParaRPr lang="en-US" dirty="0"/>
          </a:p>
        </p:txBody>
      </p:sp>
      <p:sp>
        <p:nvSpPr>
          <p:cNvPr id="9" name="Metin kutusu 8">
            <a:extLst>
              <a:ext uri="{FF2B5EF4-FFF2-40B4-BE49-F238E27FC236}">
                <a16:creationId xmlns:a16="http://schemas.microsoft.com/office/drawing/2014/main" id="{289D0968-08EC-4268-ADBD-E20F62FE9EFA}"/>
              </a:ext>
            </a:extLst>
          </p:cNvPr>
          <p:cNvSpPr txBox="1"/>
          <p:nvPr/>
        </p:nvSpPr>
        <p:spPr>
          <a:xfrm>
            <a:off x="2334491" y="5205013"/>
            <a:ext cx="6248399" cy="646331"/>
          </a:xfrm>
          <a:prstGeom prst="rect">
            <a:avLst/>
          </a:prstGeom>
          <a:noFill/>
        </p:spPr>
        <p:txBody>
          <a:bodyPr wrap="square" rtlCol="0">
            <a:spAutoFit/>
          </a:bodyPr>
          <a:lstStyle/>
          <a:p>
            <a:r>
              <a:rPr lang="tr-TR" dirty="0"/>
              <a:t> </a:t>
            </a:r>
            <a:r>
              <a:rPr lang="tr-TR" b="1" dirty="0"/>
              <a:t>Uygulama:  </a:t>
            </a:r>
            <a:r>
              <a:rPr lang="tr-TR" dirty="0"/>
              <a:t>Veri seti 1 (2020).sav dosyasını açınız</a:t>
            </a:r>
          </a:p>
          <a:p>
            <a:r>
              <a:rPr lang="tr-TR" dirty="0"/>
              <a:t>İlgili değişkenlerin frekans analizini yapınız</a:t>
            </a:r>
            <a:endParaRPr lang="en-US" dirty="0"/>
          </a:p>
        </p:txBody>
      </p:sp>
    </p:spTree>
    <p:extLst>
      <p:ext uri="{BB962C8B-B14F-4D97-AF65-F5344CB8AC3E}">
        <p14:creationId xmlns:p14="http://schemas.microsoft.com/office/powerpoint/2010/main" val="320627378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981200" y="0"/>
            <a:ext cx="8686800" cy="1143000"/>
          </a:xfrm>
        </p:spPr>
        <p:txBody>
          <a:bodyPr/>
          <a:lstStyle/>
          <a:p>
            <a:pPr eaLnBrk="1" hangingPunct="1"/>
            <a:r>
              <a:rPr lang="tr-TR" altLang="en-US" sz="2400" b="1" dirty="0"/>
              <a:t>Güvenirlik Analizi Hesaplama Yöntemleri</a:t>
            </a:r>
            <a:br>
              <a:rPr lang="tr-TR" altLang="en-US" sz="2400" b="1" dirty="0">
                <a:solidFill>
                  <a:srgbClr val="FF00FF"/>
                </a:solidFill>
              </a:rPr>
            </a:br>
            <a:endParaRPr lang="tr-TR" altLang="en-US" sz="2400" b="1" dirty="0">
              <a:solidFill>
                <a:srgbClr val="FF00FF"/>
              </a:solidFill>
            </a:endParaRPr>
          </a:p>
        </p:txBody>
      </p:sp>
      <p:sp>
        <p:nvSpPr>
          <p:cNvPr id="51203" name="Rectangle 3"/>
          <p:cNvSpPr>
            <a:spLocks noGrp="1" noChangeArrowheads="1"/>
          </p:cNvSpPr>
          <p:nvPr>
            <p:ph type="body" idx="1"/>
          </p:nvPr>
        </p:nvSpPr>
        <p:spPr>
          <a:xfrm>
            <a:off x="3071813" y="1052514"/>
            <a:ext cx="7200900" cy="5184775"/>
          </a:xfrm>
        </p:spPr>
        <p:txBody>
          <a:bodyPr/>
          <a:lstStyle/>
          <a:p>
            <a:pPr marL="0" indent="0" algn="just">
              <a:lnSpc>
                <a:spcPct val="115000"/>
              </a:lnSpc>
              <a:spcBef>
                <a:spcPct val="5000"/>
              </a:spcBef>
              <a:buNone/>
            </a:pPr>
            <a:r>
              <a:rPr lang="tr-TR" altLang="en-US" sz="2400" b="1" dirty="0"/>
              <a:t>Alfa Yöntemi (Cronbach Alfa Katsayısı) </a:t>
            </a:r>
          </a:p>
          <a:p>
            <a:pPr marL="0" indent="0" algn="just">
              <a:lnSpc>
                <a:spcPct val="115000"/>
              </a:lnSpc>
              <a:spcBef>
                <a:spcPct val="5000"/>
              </a:spcBef>
              <a:buNone/>
            </a:pPr>
            <a:r>
              <a:rPr lang="tr-TR" altLang="en-US" sz="2400" dirty="0"/>
              <a:t>Ölçekte yer alan k sorunun varyanslan toplamının genel varyansa oranlanması ile bulunan ve 0 ile 1 arasında değerler alan Alfa katsayısı, bir ağırlıklı standart değişim ortalamasıdır. Cronbach Alfa Katsayısı, ölçekte yer alan k sorunun homojen bir yapıyı açıklamak üzere bir bütün oluşturup oluşturmadıklarını araştırır. </a:t>
            </a:r>
          </a:p>
          <a:p>
            <a:pPr marL="0" indent="0" algn="just">
              <a:lnSpc>
                <a:spcPct val="115000"/>
              </a:lnSpc>
              <a:spcBef>
                <a:spcPct val="5000"/>
              </a:spcBef>
              <a:buNone/>
            </a:pPr>
            <a:r>
              <a:rPr lang="tr-TR" altLang="en-US" sz="2400" dirty="0"/>
              <a:t>Alfa Katsayısı, bireysel puanların k soru içeren bir ölçekte sorulara verilen cevapların toplanması ile bulunduğu durumlarda soruların birbirleri ile benzerliğini, yakınlığını, ortaya koyan bir katsayıdır. </a:t>
            </a:r>
          </a:p>
        </p:txBody>
      </p:sp>
    </p:spTree>
    <p:extLst>
      <p:ext uri="{BB962C8B-B14F-4D97-AF65-F5344CB8AC3E}">
        <p14:creationId xmlns:p14="http://schemas.microsoft.com/office/powerpoint/2010/main" val="40889154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782888" y="549275"/>
            <a:ext cx="7129462" cy="850900"/>
          </a:xfrm>
        </p:spPr>
        <p:txBody>
          <a:bodyPr>
            <a:normAutofit/>
          </a:bodyPr>
          <a:lstStyle/>
          <a:p>
            <a:pPr eaLnBrk="1" hangingPunct="1"/>
            <a:r>
              <a:rPr lang="tr-TR" altLang="en-US" sz="2400" b="1" dirty="0"/>
              <a:t>Güvenirlik Analizi Hesaplama Yöntemleri</a:t>
            </a:r>
            <a:br>
              <a:rPr lang="tr-TR" altLang="en-US" sz="2800" b="1" dirty="0">
                <a:solidFill>
                  <a:srgbClr val="FF00FF"/>
                </a:solidFill>
              </a:rPr>
            </a:br>
            <a:endParaRPr lang="tr-TR" altLang="en-US" sz="2800" b="1" dirty="0">
              <a:solidFill>
                <a:srgbClr val="FF00FF"/>
              </a:solidFill>
            </a:endParaRPr>
          </a:p>
        </p:txBody>
      </p:sp>
      <p:sp>
        <p:nvSpPr>
          <p:cNvPr id="52227" name="Rectangle 3"/>
          <p:cNvSpPr>
            <a:spLocks noGrp="1" noChangeArrowheads="1"/>
          </p:cNvSpPr>
          <p:nvPr>
            <p:ph type="body" idx="1"/>
          </p:nvPr>
        </p:nvSpPr>
        <p:spPr>
          <a:xfrm>
            <a:off x="3287714" y="1628776"/>
            <a:ext cx="6624637" cy="3313113"/>
          </a:xfrm>
        </p:spPr>
        <p:txBody>
          <a:bodyPr/>
          <a:lstStyle/>
          <a:p>
            <a:pPr marL="0" indent="0" algn="just">
              <a:lnSpc>
                <a:spcPct val="125000"/>
              </a:lnSpc>
              <a:spcBef>
                <a:spcPct val="5000"/>
              </a:spcBef>
              <a:buNone/>
            </a:pPr>
            <a:r>
              <a:rPr lang="tr-TR" altLang="en-US" sz="2400"/>
              <a:t>Sorular arasında negatif korelasyon varsa Cronbach Alfa Katsayısı da negatif çıkar. Alfa’nın negatif çıkması, güvenirlik modelinin bozulmasına neden olur. Çünkü bu durumda ölçeğin toplanabilirlik varsayımı bozulmuş ve ölçek toplanabilir ölçek olmaktan çıkmış olur. </a:t>
            </a:r>
          </a:p>
        </p:txBody>
      </p:sp>
    </p:spTree>
    <p:extLst>
      <p:ext uri="{BB962C8B-B14F-4D97-AF65-F5344CB8AC3E}">
        <p14:creationId xmlns:p14="http://schemas.microsoft.com/office/powerpoint/2010/main" val="16117713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tr-TR" altLang="en-US" sz="2400" b="1" dirty="0"/>
              <a:t>Güvenirlik Analizi Hesaplama Yöntemleri</a:t>
            </a:r>
            <a:br>
              <a:rPr lang="tr-TR" altLang="en-US" sz="2800" b="1" dirty="0">
                <a:solidFill>
                  <a:srgbClr val="FF00FF"/>
                </a:solidFill>
              </a:rPr>
            </a:br>
            <a:endParaRPr lang="tr-TR" altLang="en-US" sz="2800" b="1" dirty="0">
              <a:solidFill>
                <a:srgbClr val="FF00FF"/>
              </a:solidFill>
            </a:endParaRPr>
          </a:p>
        </p:txBody>
      </p:sp>
      <p:sp>
        <p:nvSpPr>
          <p:cNvPr id="53251" name="Rectangle 3"/>
          <p:cNvSpPr>
            <a:spLocks noGrp="1" noChangeArrowheads="1"/>
          </p:cNvSpPr>
          <p:nvPr>
            <p:ph type="body" idx="1"/>
          </p:nvPr>
        </p:nvSpPr>
        <p:spPr>
          <a:xfrm>
            <a:off x="2927350" y="1412876"/>
            <a:ext cx="7416800" cy="4525963"/>
          </a:xfrm>
        </p:spPr>
        <p:txBody>
          <a:bodyPr/>
          <a:lstStyle/>
          <a:p>
            <a:pPr marL="0" indent="0" algn="just">
              <a:lnSpc>
                <a:spcPct val="125000"/>
              </a:lnSpc>
              <a:spcBef>
                <a:spcPct val="5000"/>
              </a:spcBef>
              <a:buNone/>
            </a:pPr>
            <a:r>
              <a:rPr lang="tr-TR" altLang="en-US" sz="2400"/>
              <a:t>Alfa katsayısının bulunabileceği aralıklar ve buna bağlı olarak da ölçeğin güvenirlik durumu aşağıda verilmiştir</a:t>
            </a:r>
          </a:p>
          <a:p>
            <a:pPr marL="0" indent="0">
              <a:lnSpc>
                <a:spcPct val="125000"/>
              </a:lnSpc>
              <a:spcBef>
                <a:spcPct val="5000"/>
              </a:spcBef>
              <a:buFont typeface="Wingdings" pitchFamily="2" charset="2"/>
              <a:buChar char="Ø"/>
            </a:pPr>
            <a:r>
              <a:rPr lang="tr-TR" altLang="en-US" sz="2400"/>
              <a:t>0,00  ≤  α  &lt; 0,40 ise ölçek güvenilir değildir, </a:t>
            </a:r>
          </a:p>
          <a:p>
            <a:pPr marL="0" indent="0">
              <a:lnSpc>
                <a:spcPct val="125000"/>
              </a:lnSpc>
              <a:spcBef>
                <a:spcPct val="5000"/>
              </a:spcBef>
              <a:buFont typeface="Wingdings" pitchFamily="2" charset="2"/>
              <a:buChar char="Ø"/>
            </a:pPr>
            <a:r>
              <a:rPr lang="tr-TR" altLang="en-US" sz="2400"/>
              <a:t>0,40  ≤  α   &lt;  0,60 ise ölçek düşük güvenilirliktedir,</a:t>
            </a:r>
          </a:p>
          <a:p>
            <a:pPr marL="0" indent="0">
              <a:lnSpc>
                <a:spcPct val="125000"/>
              </a:lnSpc>
              <a:spcBef>
                <a:spcPct val="5000"/>
              </a:spcBef>
              <a:buFont typeface="Wingdings" pitchFamily="2" charset="2"/>
              <a:buChar char="Ø"/>
            </a:pPr>
            <a:r>
              <a:rPr lang="tr-TR" altLang="en-US" sz="2400"/>
              <a:t>0,60 ≤  α   &lt;  0,80 ise ölçek oldukça güvenilirdir, </a:t>
            </a:r>
          </a:p>
          <a:p>
            <a:pPr marL="0" indent="0">
              <a:lnSpc>
                <a:spcPct val="125000"/>
              </a:lnSpc>
              <a:spcBef>
                <a:spcPct val="5000"/>
              </a:spcBef>
              <a:buFont typeface="Wingdings" pitchFamily="2" charset="2"/>
              <a:buChar char="Ø"/>
            </a:pPr>
            <a:r>
              <a:rPr lang="tr-TR" altLang="en-US" sz="2400"/>
              <a:t>0,80 ≤  α   &lt;  1 ,O0 ise ölçek yüksel derecede güvenilir bir ölçektir. </a:t>
            </a:r>
          </a:p>
        </p:txBody>
      </p:sp>
    </p:spTree>
    <p:extLst>
      <p:ext uri="{BB962C8B-B14F-4D97-AF65-F5344CB8AC3E}">
        <p14:creationId xmlns:p14="http://schemas.microsoft.com/office/powerpoint/2010/main" val="194135324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782888" y="274638"/>
            <a:ext cx="6985000" cy="1143000"/>
          </a:xfrm>
        </p:spPr>
        <p:txBody>
          <a:bodyPr/>
          <a:lstStyle/>
          <a:p>
            <a:pPr eaLnBrk="1" hangingPunct="1"/>
            <a:endParaRPr lang="tr-TR" altLang="en-US" sz="2400" b="1" dirty="0"/>
          </a:p>
        </p:txBody>
      </p:sp>
      <p:sp>
        <p:nvSpPr>
          <p:cNvPr id="55299" name="Rectangle 3"/>
          <p:cNvSpPr>
            <a:spLocks noGrp="1" noChangeArrowheads="1"/>
          </p:cNvSpPr>
          <p:nvPr>
            <p:ph type="body" idx="1"/>
          </p:nvPr>
        </p:nvSpPr>
        <p:spPr>
          <a:xfrm>
            <a:off x="3000376" y="1600201"/>
            <a:ext cx="6983413" cy="4525963"/>
          </a:xfrm>
        </p:spPr>
        <p:txBody>
          <a:bodyPr/>
          <a:lstStyle/>
          <a:p>
            <a:pPr marL="0" indent="0" algn="just">
              <a:buNone/>
            </a:pPr>
            <a:r>
              <a:rPr lang="tr-TR" altLang="en-US" sz="2400" b="1" dirty="0"/>
              <a:t>Guttman Katsayıları</a:t>
            </a:r>
          </a:p>
          <a:p>
            <a:pPr marL="0" indent="0" algn="just">
              <a:buNone/>
            </a:pPr>
            <a:endParaRPr lang="tr-TR" altLang="en-US" sz="2400" dirty="0"/>
          </a:p>
          <a:p>
            <a:pPr marL="0" indent="0" algn="just">
              <a:lnSpc>
                <a:spcPct val="125000"/>
              </a:lnSpc>
              <a:spcBef>
                <a:spcPct val="5000"/>
              </a:spcBef>
              <a:buNone/>
            </a:pPr>
            <a:r>
              <a:rPr lang="tr-TR" altLang="en-US" sz="2400" dirty="0"/>
              <a:t>Bu yöntemde, tümü gerçek güvenirlik katsayısına eşit ya da ondan daha düşük değerler alan altı katsayı hesaplanır. </a:t>
            </a:r>
          </a:p>
          <a:p>
            <a:pPr marL="0" indent="0" algn="just">
              <a:lnSpc>
                <a:spcPct val="125000"/>
              </a:lnSpc>
              <a:spcBef>
                <a:spcPct val="5000"/>
              </a:spcBef>
              <a:buNone/>
            </a:pPr>
            <a:r>
              <a:rPr lang="tr-TR" altLang="en-US" sz="2400" dirty="0"/>
              <a:t>Guttman katsayıları, güvenilirliği kovaryans ya da varyans yaklaşımı ile hesaplayan bir yaklaşımdır. </a:t>
            </a:r>
          </a:p>
        </p:txBody>
      </p:sp>
    </p:spTree>
    <p:extLst>
      <p:ext uri="{BB962C8B-B14F-4D97-AF65-F5344CB8AC3E}">
        <p14:creationId xmlns:p14="http://schemas.microsoft.com/office/powerpoint/2010/main" val="76156514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000376" y="274638"/>
            <a:ext cx="7210425" cy="1143000"/>
          </a:xfrm>
        </p:spPr>
        <p:txBody>
          <a:bodyPr/>
          <a:lstStyle/>
          <a:p>
            <a:pPr eaLnBrk="1" hangingPunct="1"/>
            <a:endParaRPr lang="tr-TR" altLang="en-US" sz="2400" b="1" dirty="0">
              <a:solidFill>
                <a:srgbClr val="FF00FF"/>
              </a:solidFill>
            </a:endParaRPr>
          </a:p>
        </p:txBody>
      </p:sp>
      <p:sp>
        <p:nvSpPr>
          <p:cNvPr id="56323" name="Rectangle 3"/>
          <p:cNvSpPr>
            <a:spLocks noGrp="1" noChangeArrowheads="1"/>
          </p:cNvSpPr>
          <p:nvPr>
            <p:ph type="body" idx="1"/>
          </p:nvPr>
        </p:nvSpPr>
        <p:spPr>
          <a:xfrm>
            <a:off x="3143250" y="1628776"/>
            <a:ext cx="6769100" cy="4525963"/>
          </a:xfrm>
        </p:spPr>
        <p:txBody>
          <a:bodyPr/>
          <a:lstStyle/>
          <a:p>
            <a:pPr marL="0" indent="0" algn="just">
              <a:lnSpc>
                <a:spcPct val="125000"/>
              </a:lnSpc>
              <a:spcBef>
                <a:spcPct val="5000"/>
              </a:spcBef>
              <a:buNone/>
            </a:pPr>
            <a:r>
              <a:rPr lang="tr-TR" altLang="en-US" b="1"/>
              <a:t>4- Paralel Yöntem</a:t>
            </a:r>
          </a:p>
          <a:p>
            <a:pPr marL="0" indent="0" algn="just">
              <a:lnSpc>
                <a:spcPct val="125000"/>
              </a:lnSpc>
              <a:spcBef>
                <a:spcPct val="5000"/>
              </a:spcBef>
              <a:buNone/>
            </a:pPr>
            <a:endParaRPr lang="tr-TR" altLang="en-US"/>
          </a:p>
          <a:p>
            <a:pPr marL="0" indent="0" algn="just">
              <a:lnSpc>
                <a:spcPct val="125000"/>
              </a:lnSpc>
              <a:spcBef>
                <a:spcPct val="5000"/>
              </a:spcBef>
              <a:buNone/>
            </a:pPr>
            <a:r>
              <a:rPr lang="tr-TR" altLang="en-US" sz="2400"/>
              <a:t>Soruların varyanslarının birbirine eşit olduğu varsayımını kullanan bu yöntemle En büyük benzerlik güvenirlik tahminleri yapılır. Tahminlerin verilere uygunluğu Ki- Kare ile test edilir </a:t>
            </a:r>
          </a:p>
        </p:txBody>
      </p:sp>
    </p:spTree>
    <p:extLst>
      <p:ext uri="{BB962C8B-B14F-4D97-AF65-F5344CB8AC3E}">
        <p14:creationId xmlns:p14="http://schemas.microsoft.com/office/powerpoint/2010/main" val="198328098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type="body" idx="1"/>
          </p:nvPr>
        </p:nvSpPr>
        <p:spPr>
          <a:xfrm>
            <a:off x="3071814" y="1600201"/>
            <a:ext cx="6696075" cy="3484563"/>
          </a:xfrm>
        </p:spPr>
        <p:txBody>
          <a:bodyPr/>
          <a:lstStyle/>
          <a:p>
            <a:pPr marL="0" indent="0" algn="just">
              <a:lnSpc>
                <a:spcPct val="115000"/>
              </a:lnSpc>
              <a:spcBef>
                <a:spcPct val="5000"/>
              </a:spcBef>
              <a:buNone/>
            </a:pPr>
            <a:r>
              <a:rPr lang="tr-TR" altLang="en-US" b="1" dirty="0"/>
              <a:t>Kesin (Strict) Paralel Yöntem</a:t>
            </a:r>
          </a:p>
          <a:p>
            <a:pPr marL="0" indent="0" algn="just">
              <a:lnSpc>
                <a:spcPct val="115000"/>
              </a:lnSpc>
              <a:spcBef>
                <a:spcPct val="5000"/>
              </a:spcBef>
              <a:buNone/>
            </a:pPr>
            <a:endParaRPr lang="tr-TR" altLang="en-US" sz="2400" dirty="0"/>
          </a:p>
          <a:p>
            <a:pPr marL="0" indent="0" algn="just">
              <a:lnSpc>
                <a:spcPct val="115000"/>
              </a:lnSpc>
              <a:spcBef>
                <a:spcPct val="5000"/>
              </a:spcBef>
              <a:buNone/>
            </a:pPr>
            <a:r>
              <a:rPr lang="tr-TR" altLang="en-US" sz="2400" dirty="0"/>
              <a:t>Bu yöntem ise, soru ortalamaları ve varyanslarının eşit olduğu varsayımına göre en büyük Benzerlik parametre tahminleri yapmayı amaçlayan bir yöntemdir. Burada da uyum için Ki-Kareden yararlanılır. </a:t>
            </a:r>
          </a:p>
        </p:txBody>
      </p:sp>
    </p:spTree>
    <p:extLst>
      <p:ext uri="{BB962C8B-B14F-4D97-AF65-F5344CB8AC3E}">
        <p14:creationId xmlns:p14="http://schemas.microsoft.com/office/powerpoint/2010/main" val="40896730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927350" y="274638"/>
            <a:ext cx="7283450" cy="1143000"/>
          </a:xfrm>
        </p:spPr>
        <p:txBody>
          <a:bodyPr/>
          <a:lstStyle/>
          <a:p>
            <a:pPr eaLnBrk="1" hangingPunct="1"/>
            <a:r>
              <a:rPr lang="tr-TR" altLang="en-US" sz="2400" b="1" dirty="0"/>
              <a:t>Güvenirlik Analizi Hesaplama Yöntemleri</a:t>
            </a:r>
          </a:p>
        </p:txBody>
      </p:sp>
      <p:sp>
        <p:nvSpPr>
          <p:cNvPr id="58371" name="Rectangle 3"/>
          <p:cNvSpPr>
            <a:spLocks noGrp="1" noChangeArrowheads="1"/>
          </p:cNvSpPr>
          <p:nvPr>
            <p:ph type="body" idx="1"/>
          </p:nvPr>
        </p:nvSpPr>
        <p:spPr>
          <a:xfrm>
            <a:off x="3000376" y="1412876"/>
            <a:ext cx="6983413" cy="5184775"/>
          </a:xfrm>
        </p:spPr>
        <p:txBody>
          <a:bodyPr/>
          <a:lstStyle/>
          <a:p>
            <a:pPr marL="0" indent="0" algn="just">
              <a:lnSpc>
                <a:spcPct val="115000"/>
              </a:lnSpc>
              <a:spcBef>
                <a:spcPct val="5000"/>
              </a:spcBef>
              <a:buNone/>
            </a:pPr>
            <a:r>
              <a:rPr lang="tr-TR" altLang="en-US" sz="2400" dirty="0"/>
              <a:t>Bunlardan hangisinin kullanılacağı ile ilgili olarak şunlar söylenebilir: </a:t>
            </a:r>
          </a:p>
          <a:p>
            <a:pPr marL="0" indent="0" algn="just">
              <a:lnSpc>
                <a:spcPct val="115000"/>
              </a:lnSpc>
              <a:spcBef>
                <a:spcPct val="5000"/>
              </a:spcBef>
              <a:buNone/>
            </a:pPr>
            <a:r>
              <a:rPr lang="tr-TR" altLang="en-US" sz="2400" dirty="0"/>
              <a:t>Soru (madde, item) istatistiklerine bakılır, eğer varyanslar birbirine </a:t>
            </a:r>
            <a:r>
              <a:rPr lang="tr-TR" altLang="en-US" sz="2400" b="1" dirty="0"/>
              <a:t>eşit</a:t>
            </a:r>
            <a:r>
              <a:rPr lang="tr-TR" altLang="en-US" sz="2400" dirty="0"/>
              <a:t>(homojen) ise alfa katsayısı ve paralel yöntemden elde edilen güvenirlik katsayıları ölçeğin güvenirlik katsayısı olarak kullanılır. </a:t>
            </a:r>
          </a:p>
          <a:p>
            <a:pPr marL="0" indent="0" algn="just">
              <a:lnSpc>
                <a:spcPct val="115000"/>
              </a:lnSpc>
              <a:spcBef>
                <a:spcPct val="5000"/>
              </a:spcBef>
              <a:buNone/>
            </a:pPr>
            <a:r>
              <a:rPr lang="tr-TR" altLang="en-US" sz="2400" dirty="0"/>
              <a:t>Soruların varyansları homojen ve ortalamaları </a:t>
            </a:r>
            <a:r>
              <a:rPr lang="tr-TR" altLang="en-US" sz="2400" b="1" dirty="0"/>
              <a:t>benzer</a:t>
            </a:r>
            <a:r>
              <a:rPr lang="tr-TR" altLang="en-US" sz="2400" dirty="0"/>
              <a:t> ise, Kesin Paralel Yöntem ile elde edilen güvenirlik katsayılarını kullanmak gerekir. </a:t>
            </a:r>
          </a:p>
        </p:txBody>
      </p:sp>
    </p:spTree>
    <p:extLst>
      <p:ext uri="{BB962C8B-B14F-4D97-AF65-F5344CB8AC3E}">
        <p14:creationId xmlns:p14="http://schemas.microsoft.com/office/powerpoint/2010/main" val="16772242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287713" y="333376"/>
            <a:ext cx="5688012" cy="561975"/>
          </a:xfrm>
        </p:spPr>
        <p:txBody>
          <a:bodyPr/>
          <a:lstStyle/>
          <a:p>
            <a:pPr eaLnBrk="1" hangingPunct="1"/>
            <a:r>
              <a:rPr lang="tr-TR" altLang="en-US" sz="2400" b="1">
                <a:solidFill>
                  <a:srgbClr val="FF00FF"/>
                </a:solidFill>
                <a:hlinkClick r:id="rId2" action="ppaction://hlinkfile"/>
              </a:rPr>
              <a:t>Örnek Uygulama</a:t>
            </a:r>
            <a:endParaRPr lang="tr-TR" altLang="en-US" sz="2400" b="1">
              <a:solidFill>
                <a:srgbClr val="FF00FF"/>
              </a:solidFill>
            </a:endParaRPr>
          </a:p>
        </p:txBody>
      </p:sp>
      <p:sp>
        <p:nvSpPr>
          <p:cNvPr id="61443" name="Rectangle 3"/>
          <p:cNvSpPr>
            <a:spLocks noGrp="1" noChangeArrowheads="1"/>
          </p:cNvSpPr>
          <p:nvPr>
            <p:ph type="body" idx="1"/>
          </p:nvPr>
        </p:nvSpPr>
        <p:spPr>
          <a:xfrm>
            <a:off x="3143250" y="1341438"/>
            <a:ext cx="6769100" cy="5111750"/>
          </a:xfrm>
        </p:spPr>
        <p:txBody>
          <a:bodyPr/>
          <a:lstStyle/>
          <a:p>
            <a:pPr marL="0" indent="0" algn="just">
              <a:lnSpc>
                <a:spcPct val="115000"/>
              </a:lnSpc>
              <a:spcBef>
                <a:spcPct val="5000"/>
              </a:spcBef>
              <a:buNone/>
            </a:pPr>
            <a:r>
              <a:rPr lang="tr-TR" altLang="en-US" sz="2400" dirty="0"/>
              <a:t>Örnek olarak 20 sorudan oluşan bir başarı testi ile yapılan ölçümlerin güvenirlik analizini yapalım.</a:t>
            </a:r>
          </a:p>
          <a:p>
            <a:pPr marL="0" indent="0" algn="just">
              <a:lnSpc>
                <a:spcPct val="115000"/>
              </a:lnSpc>
              <a:spcBef>
                <a:spcPct val="5000"/>
              </a:spcBef>
              <a:buNone/>
            </a:pPr>
            <a:r>
              <a:rPr lang="tr-TR" altLang="en-US" sz="2400" dirty="0"/>
              <a:t>Öncelikle sorular tanımlanır. Sonra sorulara verilen doğru cevaplar “1” yanlış cevaplar “0” olacak şekilde veri girişi yapılır. Data View ekranındaki iken güvenirlik analizi için aşağıdaki komutlar takip edilir.</a:t>
            </a:r>
          </a:p>
        </p:txBody>
      </p:sp>
    </p:spTree>
    <p:extLst>
      <p:ext uri="{BB962C8B-B14F-4D97-AF65-F5344CB8AC3E}">
        <p14:creationId xmlns:p14="http://schemas.microsoft.com/office/powerpoint/2010/main" val="33427461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4339" y="836613"/>
            <a:ext cx="48482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7" name="Text Box 5"/>
          <p:cNvSpPr txBox="1">
            <a:spLocks noChangeArrowheads="1"/>
          </p:cNvSpPr>
          <p:nvPr/>
        </p:nvSpPr>
        <p:spPr bwMode="auto">
          <a:xfrm>
            <a:off x="3575050" y="5157789"/>
            <a:ext cx="6408738"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5000"/>
              </a:lnSpc>
              <a:spcBef>
                <a:spcPct val="5000"/>
              </a:spcBef>
            </a:pPr>
            <a:r>
              <a:rPr lang="tr-TR" altLang="en-US" sz="2400"/>
              <a:t>Gerekli işaretlemeler yapıldığında aşağıda gösterilen </a:t>
            </a:r>
            <a:r>
              <a:rPr lang="tr-TR" altLang="en-US" sz="2400" b="1">
                <a:solidFill>
                  <a:srgbClr val="CC00CC"/>
                </a:solidFill>
              </a:rPr>
              <a:t>Reliability Analysis</a:t>
            </a:r>
            <a:r>
              <a:rPr lang="tr-TR" altLang="en-US" sz="2400"/>
              <a:t> penceresi açılır.</a:t>
            </a:r>
          </a:p>
        </p:txBody>
      </p:sp>
    </p:spTree>
    <p:extLst>
      <p:ext uri="{BB962C8B-B14F-4D97-AF65-F5344CB8AC3E}">
        <p14:creationId xmlns:p14="http://schemas.microsoft.com/office/powerpoint/2010/main" val="31418791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765176"/>
            <a:ext cx="6091238"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1" name="Text Box 5"/>
          <p:cNvSpPr txBox="1">
            <a:spLocks noChangeArrowheads="1"/>
          </p:cNvSpPr>
          <p:nvPr/>
        </p:nvSpPr>
        <p:spPr bwMode="auto">
          <a:xfrm>
            <a:off x="3359150" y="4581525"/>
            <a:ext cx="6408738" cy="135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5000"/>
              </a:lnSpc>
              <a:spcBef>
                <a:spcPct val="5000"/>
              </a:spcBef>
            </a:pPr>
            <a:r>
              <a:rPr lang="tr-TR" altLang="en-US" sz="2400"/>
              <a:t>Ölçekteki maddeler </a:t>
            </a:r>
            <a:r>
              <a:rPr lang="tr-TR" altLang="en-US" sz="2400" b="1">
                <a:solidFill>
                  <a:srgbClr val="CC00CC"/>
                </a:solidFill>
              </a:rPr>
              <a:t> Reliability Analysis</a:t>
            </a:r>
            <a:r>
              <a:rPr lang="tr-TR" altLang="en-US" sz="2400"/>
              <a:t> penceresinde İtems kısmına aktarılır. Ekran aşağıdaki gibi görülür. </a:t>
            </a:r>
          </a:p>
        </p:txBody>
      </p:sp>
    </p:spTree>
    <p:extLst>
      <p:ext uri="{BB962C8B-B14F-4D97-AF65-F5344CB8AC3E}">
        <p14:creationId xmlns:p14="http://schemas.microsoft.com/office/powerpoint/2010/main" val="4087321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839ACCF-20E6-49E5-ADC7-D4DBFC7076E0}"/>
              </a:ext>
            </a:extLst>
          </p:cNvPr>
          <p:cNvSpPr>
            <a:spLocks noGrp="1"/>
          </p:cNvSpPr>
          <p:nvPr>
            <p:ph type="title"/>
          </p:nvPr>
        </p:nvSpPr>
        <p:spPr/>
        <p:txBody>
          <a:bodyPr/>
          <a:lstStyle/>
          <a:p>
            <a:endParaRPr lang="en-US"/>
          </a:p>
        </p:txBody>
      </p:sp>
      <p:pic>
        <p:nvPicPr>
          <p:cNvPr id="4" name="İçerik Yer Tutucusu 3">
            <a:extLst>
              <a:ext uri="{FF2B5EF4-FFF2-40B4-BE49-F238E27FC236}">
                <a16:creationId xmlns:a16="http://schemas.microsoft.com/office/drawing/2014/main" id="{838DC207-1265-4CC2-B0EF-74FE74D20FC1}"/>
              </a:ext>
            </a:extLst>
          </p:cNvPr>
          <p:cNvPicPr>
            <a:picLocks noGrp="1" noChangeAspect="1"/>
          </p:cNvPicPr>
          <p:nvPr>
            <p:ph idx="1"/>
          </p:nvPr>
        </p:nvPicPr>
        <p:blipFill>
          <a:blip r:embed="rId2"/>
          <a:stretch>
            <a:fillRect/>
          </a:stretch>
        </p:blipFill>
        <p:spPr>
          <a:xfrm>
            <a:off x="0" y="0"/>
            <a:ext cx="7739489" cy="4351338"/>
          </a:xfrm>
          <a:prstGeom prst="rect">
            <a:avLst/>
          </a:prstGeom>
        </p:spPr>
      </p:pic>
      <p:pic>
        <p:nvPicPr>
          <p:cNvPr id="5" name="Resim 4">
            <a:extLst>
              <a:ext uri="{FF2B5EF4-FFF2-40B4-BE49-F238E27FC236}">
                <a16:creationId xmlns:a16="http://schemas.microsoft.com/office/drawing/2014/main" id="{00D7FA0D-0BA5-4548-A5FE-D41613ABA792}"/>
              </a:ext>
            </a:extLst>
          </p:cNvPr>
          <p:cNvPicPr>
            <a:picLocks noChangeAspect="1"/>
          </p:cNvPicPr>
          <p:nvPr/>
        </p:nvPicPr>
        <p:blipFill>
          <a:blip r:embed="rId3"/>
          <a:stretch>
            <a:fillRect/>
          </a:stretch>
        </p:blipFill>
        <p:spPr>
          <a:xfrm>
            <a:off x="5242992" y="2055813"/>
            <a:ext cx="6477954" cy="3998623"/>
          </a:xfrm>
          <a:prstGeom prst="rect">
            <a:avLst/>
          </a:prstGeom>
        </p:spPr>
      </p:pic>
    </p:spTree>
    <p:extLst>
      <p:ext uri="{BB962C8B-B14F-4D97-AF65-F5344CB8AC3E}">
        <p14:creationId xmlns:p14="http://schemas.microsoft.com/office/powerpoint/2010/main" val="139951927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476251"/>
            <a:ext cx="6700838" cy="361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5" name="Text Box 5"/>
          <p:cNvSpPr txBox="1">
            <a:spLocks noChangeArrowheads="1"/>
          </p:cNvSpPr>
          <p:nvPr/>
        </p:nvSpPr>
        <p:spPr bwMode="auto">
          <a:xfrm>
            <a:off x="3359150" y="4581526"/>
            <a:ext cx="6408738"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5000"/>
              </a:lnSpc>
              <a:spcBef>
                <a:spcPct val="5000"/>
              </a:spcBef>
            </a:pPr>
            <a:r>
              <a:rPr lang="tr-TR" altLang="en-US" sz="2400"/>
              <a:t>Ölçekteki maddeler </a:t>
            </a:r>
            <a:r>
              <a:rPr lang="tr-TR" altLang="en-US" sz="2400" b="1">
                <a:solidFill>
                  <a:srgbClr val="CC00CC"/>
                </a:solidFill>
              </a:rPr>
              <a:t> Reliability Analysis</a:t>
            </a:r>
            <a:r>
              <a:rPr lang="tr-TR" altLang="en-US" sz="2400"/>
              <a:t> penceresinde İtems kısmına aktarıldıktan sonra, </a:t>
            </a:r>
            <a:r>
              <a:rPr lang="tr-TR" altLang="en-US" sz="2400" b="1">
                <a:solidFill>
                  <a:srgbClr val="CC00CC"/>
                </a:solidFill>
              </a:rPr>
              <a:t>Model</a:t>
            </a:r>
            <a:r>
              <a:rPr lang="tr-TR" altLang="en-US" sz="2400"/>
              <a:t> bölümündeki ok işaretlenerek ilgilenilen model seçilir.</a:t>
            </a:r>
          </a:p>
        </p:txBody>
      </p:sp>
    </p:spTree>
    <p:extLst>
      <p:ext uri="{BB962C8B-B14F-4D97-AF65-F5344CB8AC3E}">
        <p14:creationId xmlns:p14="http://schemas.microsoft.com/office/powerpoint/2010/main" val="14664813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5"/>
          <p:cNvSpPr txBox="1">
            <a:spLocks noChangeArrowheads="1"/>
          </p:cNvSpPr>
          <p:nvPr/>
        </p:nvSpPr>
        <p:spPr bwMode="auto">
          <a:xfrm>
            <a:off x="3359150" y="4581526"/>
            <a:ext cx="6408738"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5000"/>
              </a:lnSpc>
              <a:spcBef>
                <a:spcPct val="5000"/>
              </a:spcBef>
            </a:pPr>
            <a:r>
              <a:rPr lang="tr-TR" altLang="en-US" sz="2400"/>
              <a:t>Uygun model seçildikten sonra </a:t>
            </a:r>
            <a:r>
              <a:rPr lang="tr-TR" altLang="en-US" sz="2400">
                <a:solidFill>
                  <a:srgbClr val="CC00CC"/>
                </a:solidFill>
              </a:rPr>
              <a:t>Statistics</a:t>
            </a:r>
            <a:r>
              <a:rPr lang="tr-TR" altLang="en-US" sz="2400"/>
              <a:t> işaretlenir. Örnek veriler için Alfa modeli uygundur. Bulunak alfa veriler “0 ve 1” şeklinde olduğu için KR-20’ye eşit olacaktır</a:t>
            </a:r>
          </a:p>
        </p:txBody>
      </p:sp>
      <p:pic>
        <p:nvPicPr>
          <p:cNvPr id="6553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1" y="620714"/>
            <a:ext cx="6532563"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92370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ext Box 4"/>
          <p:cNvSpPr txBox="1">
            <a:spLocks noChangeArrowheads="1"/>
          </p:cNvSpPr>
          <p:nvPr/>
        </p:nvSpPr>
        <p:spPr bwMode="auto">
          <a:xfrm>
            <a:off x="3287714" y="404813"/>
            <a:ext cx="640873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5000"/>
              </a:lnSpc>
              <a:spcBef>
                <a:spcPct val="5000"/>
              </a:spcBef>
            </a:pPr>
            <a:r>
              <a:rPr lang="tr-TR" altLang="en-US" sz="2400">
                <a:solidFill>
                  <a:srgbClr val="CC00CC"/>
                </a:solidFill>
              </a:rPr>
              <a:t>Statistics</a:t>
            </a:r>
            <a:r>
              <a:rPr lang="tr-TR" altLang="en-US" sz="2400"/>
              <a:t> işaretlendiğinde </a:t>
            </a:r>
            <a:r>
              <a:rPr lang="tr-TR" altLang="en-US" sz="2400">
                <a:solidFill>
                  <a:srgbClr val="CC00CC"/>
                </a:solidFill>
              </a:rPr>
              <a:t>Reliability Analysis: Statistics</a:t>
            </a:r>
            <a:r>
              <a:rPr lang="tr-TR" altLang="en-US" sz="2400"/>
              <a:t> ekranı açılır. </a:t>
            </a:r>
          </a:p>
        </p:txBody>
      </p:sp>
      <p:pic>
        <p:nvPicPr>
          <p:cNvPr id="6656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0" y="1484313"/>
            <a:ext cx="6408738" cy="483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3878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p:cNvSpPr>
            <a:spLocks noGrp="1" noChangeArrowheads="1"/>
          </p:cNvSpPr>
          <p:nvPr>
            <p:ph type="body" idx="1"/>
          </p:nvPr>
        </p:nvSpPr>
        <p:spPr>
          <a:xfrm>
            <a:off x="3071813" y="765175"/>
            <a:ext cx="6985000" cy="5111750"/>
          </a:xfrm>
        </p:spPr>
        <p:txBody>
          <a:bodyPr/>
          <a:lstStyle/>
          <a:p>
            <a:pPr marL="0" indent="0" algn="just">
              <a:lnSpc>
                <a:spcPct val="115000"/>
              </a:lnSpc>
              <a:spcBef>
                <a:spcPct val="5000"/>
              </a:spcBef>
              <a:buNone/>
            </a:pPr>
            <a:r>
              <a:rPr lang="tr-TR" altLang="en-US" sz="2400"/>
              <a:t>Descrriptive for: </a:t>
            </a:r>
            <a:r>
              <a:rPr lang="tr-TR" altLang="en-US" sz="2400">
                <a:solidFill>
                  <a:srgbClr val="CC00CC"/>
                </a:solidFill>
              </a:rPr>
              <a:t>Reliability Analysis: Statistics </a:t>
            </a:r>
            <a:r>
              <a:rPr lang="tr-TR" altLang="en-US" sz="2400"/>
              <a:t>penceresinde  tanımlayıcı istatistiklerin analizlerin yada ilgili testlerin üzerinde yapılmasını istediğimiz üç seçenek vardır.</a:t>
            </a:r>
          </a:p>
          <a:p>
            <a:pPr marL="0" indent="0" algn="just">
              <a:lnSpc>
                <a:spcPct val="115000"/>
              </a:lnSpc>
              <a:spcBef>
                <a:spcPct val="5000"/>
              </a:spcBef>
              <a:buNone/>
            </a:pPr>
            <a:r>
              <a:rPr lang="tr-TR" altLang="en-US" sz="2400"/>
              <a:t>Soru (Item)</a:t>
            </a:r>
          </a:p>
          <a:p>
            <a:pPr marL="0" indent="0" algn="just">
              <a:lnSpc>
                <a:spcPct val="115000"/>
              </a:lnSpc>
              <a:spcBef>
                <a:spcPct val="5000"/>
              </a:spcBef>
              <a:buNone/>
            </a:pPr>
            <a:r>
              <a:rPr lang="tr-TR" altLang="en-US" sz="2400"/>
              <a:t>Ölçek (Scale)</a:t>
            </a:r>
          </a:p>
          <a:p>
            <a:pPr marL="0" indent="0" algn="just">
              <a:lnSpc>
                <a:spcPct val="115000"/>
              </a:lnSpc>
              <a:spcBef>
                <a:spcPct val="5000"/>
              </a:spcBef>
              <a:buNone/>
            </a:pPr>
            <a:r>
              <a:rPr lang="tr-TR" altLang="en-US" sz="2400" b="1">
                <a:solidFill>
                  <a:srgbClr val="CC00CC"/>
                </a:solidFill>
              </a:rPr>
              <a:t>İçinden soru çıkarılmış ölçek (Scale if item delete)</a:t>
            </a:r>
          </a:p>
          <a:p>
            <a:pPr marL="0" indent="0" algn="just">
              <a:lnSpc>
                <a:spcPct val="115000"/>
              </a:lnSpc>
              <a:spcBef>
                <a:spcPct val="5000"/>
              </a:spcBef>
              <a:buNone/>
            </a:pPr>
            <a:r>
              <a:rPr lang="tr-TR" altLang="en-US" sz="2400" b="1"/>
              <a:t>Buradan en son seçeneğin işaretlenmesi yeterli olacaktır.</a:t>
            </a:r>
          </a:p>
        </p:txBody>
      </p:sp>
    </p:spTree>
    <p:extLst>
      <p:ext uri="{BB962C8B-B14F-4D97-AF65-F5344CB8AC3E}">
        <p14:creationId xmlns:p14="http://schemas.microsoft.com/office/powerpoint/2010/main" val="19132051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5050" y="404814"/>
            <a:ext cx="5956300"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6"/>
          <p:cNvSpPr txBox="1">
            <a:spLocks noChangeArrowheads="1"/>
          </p:cNvSpPr>
          <p:nvPr/>
        </p:nvSpPr>
        <p:spPr bwMode="auto">
          <a:xfrm>
            <a:off x="3071814" y="5300664"/>
            <a:ext cx="6408737" cy="135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5000"/>
              </a:lnSpc>
              <a:spcBef>
                <a:spcPct val="5000"/>
              </a:spcBef>
            </a:pPr>
            <a:r>
              <a:rPr lang="tr-TR" altLang="en-US" sz="2400">
                <a:solidFill>
                  <a:srgbClr val="CC00CC"/>
                </a:solidFill>
              </a:rPr>
              <a:t>Scale if item delete </a:t>
            </a:r>
            <a:r>
              <a:rPr lang="tr-TR" altLang="en-US" sz="2400"/>
              <a:t>işaretlenip Continue seçilir </a:t>
            </a:r>
            <a:r>
              <a:rPr lang="tr-TR" altLang="en-US" sz="2400">
                <a:solidFill>
                  <a:srgbClr val="CC00CC"/>
                </a:solidFill>
              </a:rPr>
              <a:t>Reliability Analysis</a:t>
            </a:r>
            <a:r>
              <a:rPr lang="tr-TR" altLang="en-US" sz="2400"/>
              <a:t> ekranına dönülür. Bu ekranda OK seçilerek analiz çıktıları alınır.</a:t>
            </a:r>
          </a:p>
        </p:txBody>
      </p:sp>
    </p:spTree>
    <p:extLst>
      <p:ext uri="{BB962C8B-B14F-4D97-AF65-F5344CB8AC3E}">
        <p14:creationId xmlns:p14="http://schemas.microsoft.com/office/powerpoint/2010/main" val="9437766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43250" y="765175"/>
            <a:ext cx="63500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5"/>
          <p:cNvSpPr txBox="1">
            <a:spLocks noChangeArrowheads="1"/>
          </p:cNvSpPr>
          <p:nvPr/>
        </p:nvSpPr>
        <p:spPr bwMode="auto">
          <a:xfrm>
            <a:off x="3143250" y="4581525"/>
            <a:ext cx="6408738"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lnSpc>
                <a:spcPct val="115000"/>
              </a:lnSpc>
              <a:spcBef>
                <a:spcPct val="5000"/>
              </a:spcBef>
            </a:pPr>
            <a:r>
              <a:rPr lang="tr-TR" altLang="en-US" sz="2400">
                <a:solidFill>
                  <a:srgbClr val="CC00CC"/>
                </a:solidFill>
              </a:rPr>
              <a:t>Reliability Analysis</a:t>
            </a:r>
            <a:r>
              <a:rPr lang="tr-TR" altLang="en-US" sz="2400"/>
              <a:t> ekranında OK seçilerek analiz çıktıları alınır.</a:t>
            </a:r>
          </a:p>
        </p:txBody>
      </p:sp>
    </p:spTree>
    <p:extLst>
      <p:ext uri="{BB962C8B-B14F-4D97-AF65-F5344CB8AC3E}">
        <p14:creationId xmlns:p14="http://schemas.microsoft.com/office/powerpoint/2010/main" val="36627673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151" y="476251"/>
            <a:ext cx="6708775" cy="608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1808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6" y="1125538"/>
            <a:ext cx="6824663"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175656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FCE9B451-6DA9-49B4-AD77-680803AA3CE0}"/>
              </a:ext>
            </a:extLst>
          </p:cNvPr>
          <p:cNvPicPr>
            <a:picLocks noChangeAspect="1"/>
          </p:cNvPicPr>
          <p:nvPr/>
        </p:nvPicPr>
        <p:blipFill>
          <a:blip r:embed="rId2"/>
          <a:stretch>
            <a:fillRect/>
          </a:stretch>
        </p:blipFill>
        <p:spPr>
          <a:xfrm>
            <a:off x="2270428" y="3051015"/>
            <a:ext cx="7651143" cy="755970"/>
          </a:xfrm>
          <a:prstGeom prst="rect">
            <a:avLst/>
          </a:prstGeom>
        </p:spPr>
      </p:pic>
      <p:pic>
        <p:nvPicPr>
          <p:cNvPr id="4" name="İçerik Yer Tutucusu 3">
            <a:extLst>
              <a:ext uri="{FF2B5EF4-FFF2-40B4-BE49-F238E27FC236}">
                <a16:creationId xmlns:a16="http://schemas.microsoft.com/office/drawing/2014/main" id="{CD329E59-D5E4-4C63-AE9D-3E71F47A092E}"/>
              </a:ext>
            </a:extLst>
          </p:cNvPr>
          <p:cNvPicPr>
            <a:picLocks noGrp="1" noChangeAspect="1"/>
          </p:cNvPicPr>
          <p:nvPr>
            <p:ph idx="1"/>
          </p:nvPr>
        </p:nvPicPr>
        <p:blipFill>
          <a:blip r:embed="rId3"/>
          <a:stretch>
            <a:fillRect/>
          </a:stretch>
        </p:blipFill>
        <p:spPr>
          <a:xfrm>
            <a:off x="2342282" y="1825625"/>
            <a:ext cx="7507435" cy="4351338"/>
          </a:xfrm>
          <a:prstGeom prst="rect">
            <a:avLst/>
          </a:prstGeom>
        </p:spPr>
      </p:pic>
      <p:sp>
        <p:nvSpPr>
          <p:cNvPr id="6" name="Yuvarlatılmış Dikdörtgen 4">
            <a:extLst>
              <a:ext uri="{FF2B5EF4-FFF2-40B4-BE49-F238E27FC236}">
                <a16:creationId xmlns:a16="http://schemas.microsoft.com/office/drawing/2014/main" id="{03A6B6A9-3705-4D34-8EA2-62184A05257F}"/>
              </a:ext>
            </a:extLst>
          </p:cNvPr>
          <p:cNvSpPr>
            <a:spLocks noGrp="1"/>
          </p:cNvSpPr>
          <p:nvPr>
            <p:ph type="title"/>
          </p:nvPr>
        </p:nvSpPr>
        <p:spPr>
          <a:xfrm>
            <a:off x="838200" y="365125"/>
            <a:ext cx="10515600" cy="13255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a:lnSpc>
                <a:spcPct val="90000"/>
              </a:lnSpc>
              <a:spcBef>
                <a:spcPct val="0"/>
              </a:spcBef>
              <a:spcAft>
                <a:spcPts val="600"/>
              </a:spcAft>
            </a:pPr>
            <a:r>
              <a:rPr lang="tr-TR" sz="2800" b="1" i="1" u="sng" kern="1200" dirty="0">
                <a:solidFill>
                  <a:schemeClr val="tx1"/>
                </a:solidFill>
                <a:latin typeface="Comic Sans MS" pitchFamily="66" charset="0"/>
              </a:rPr>
              <a:t>Uygulama 1</a:t>
            </a:r>
            <a:r>
              <a:rPr lang="tr-TR" sz="2800" b="1" kern="1200" dirty="0">
                <a:solidFill>
                  <a:schemeClr val="tx1"/>
                </a:solidFill>
                <a:latin typeface="Comic Sans MS" pitchFamily="66" charset="0"/>
              </a:rPr>
              <a:t> - Keşfedici Faktör Analizi</a:t>
            </a:r>
          </a:p>
        </p:txBody>
      </p:sp>
    </p:spTree>
    <p:extLst>
      <p:ext uri="{BB962C8B-B14F-4D97-AF65-F5344CB8AC3E}">
        <p14:creationId xmlns:p14="http://schemas.microsoft.com/office/powerpoint/2010/main" val="31340701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txBox="1">
            <a:spLocks noChangeArrowheads="1"/>
          </p:cNvSpPr>
          <p:nvPr/>
        </p:nvSpPr>
        <p:spPr>
          <a:xfrm>
            <a:off x="1440873" y="3886200"/>
            <a:ext cx="8687377" cy="1752600"/>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tr-TR" altLang="en-US" sz="2400" dirty="0"/>
              <a:t> </a:t>
            </a:r>
            <a:r>
              <a:rPr lang="tr-TR" altLang="en-US" sz="2400" b="1" u="sng" dirty="0"/>
              <a:t>Kaynaklar:</a:t>
            </a:r>
          </a:p>
          <a:p>
            <a:pPr>
              <a:lnSpc>
                <a:spcPct val="90000"/>
              </a:lnSpc>
            </a:pPr>
            <a:r>
              <a:rPr lang="tr-TR" altLang="en-US" sz="2400" dirty="0"/>
              <a:t> Şahin, F, </a:t>
            </a:r>
            <a:r>
              <a:rPr lang="tr-TR" altLang="en-US" sz="2400" dirty="0" err="1"/>
              <a:t>Gürbüz,S</a:t>
            </a:r>
            <a:r>
              <a:rPr lang="tr-TR" altLang="en-US" sz="2400" dirty="0"/>
              <a:t>, </a:t>
            </a:r>
            <a:r>
              <a:rPr lang="tr-TR" altLang="en-US" sz="2400" dirty="0" err="1"/>
              <a:t>sosyla</a:t>
            </a:r>
            <a:r>
              <a:rPr lang="tr-TR" altLang="en-US" sz="2400" dirty="0"/>
              <a:t> bilimlerde araştırma yöntemleri  Seçkin yayınları </a:t>
            </a:r>
          </a:p>
          <a:p>
            <a:pPr>
              <a:lnSpc>
                <a:spcPct val="90000"/>
              </a:lnSpc>
            </a:pPr>
            <a:r>
              <a:rPr lang="tr-TR" altLang="en-US" sz="2400" dirty="0" err="1"/>
              <a:t>Tonta</a:t>
            </a:r>
            <a:r>
              <a:rPr lang="tr-TR" altLang="en-US" sz="2400" dirty="0"/>
              <a:t>, Yasar, yunus.hacettepe.edu.tr/ ~tonta/courses/spring2008/bby208/, e.t. 17.04.2018</a:t>
            </a:r>
          </a:p>
          <a:p>
            <a:pPr>
              <a:lnSpc>
                <a:spcPct val="90000"/>
              </a:lnSpc>
            </a:pPr>
            <a:r>
              <a:rPr lang="tr-TR" altLang="en-US" sz="2400" dirty="0" err="1"/>
              <a:t>Yıldız,E</a:t>
            </a:r>
            <a:r>
              <a:rPr lang="tr-TR" altLang="en-US" sz="2400" dirty="0"/>
              <a:t>, (2019)SPSS ders notları, </a:t>
            </a:r>
            <a:r>
              <a:rPr lang="tr-TR" altLang="en-US" sz="2400" dirty="0" err="1"/>
              <a:t>Baskent</a:t>
            </a:r>
            <a:r>
              <a:rPr lang="tr-TR" altLang="en-US" sz="2400" dirty="0"/>
              <a:t> üniversitesi </a:t>
            </a:r>
          </a:p>
          <a:p>
            <a:pPr marL="0" indent="0">
              <a:lnSpc>
                <a:spcPct val="90000"/>
              </a:lnSpc>
              <a:buNone/>
            </a:pPr>
            <a:endParaRPr lang="tr-TR" altLang="en-US" sz="2400" dirty="0"/>
          </a:p>
          <a:p>
            <a:pPr marL="0" indent="0">
              <a:lnSpc>
                <a:spcPct val="90000"/>
              </a:lnSpc>
              <a:buNone/>
            </a:pPr>
            <a:endParaRPr lang="tr-TR" altLang="en-US" sz="2400" dirty="0"/>
          </a:p>
          <a:p>
            <a:pPr>
              <a:lnSpc>
                <a:spcPct val="90000"/>
              </a:lnSpc>
            </a:pPr>
            <a:endParaRPr lang="tr-TR" altLang="en-US" sz="2400" dirty="0"/>
          </a:p>
        </p:txBody>
      </p:sp>
    </p:spTree>
    <p:extLst>
      <p:ext uri="{BB962C8B-B14F-4D97-AF65-F5344CB8AC3E}">
        <p14:creationId xmlns:p14="http://schemas.microsoft.com/office/powerpoint/2010/main" val="227744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267590-2E39-4F26-AEAA-FCC54E16CF3A}"/>
              </a:ext>
            </a:extLst>
          </p:cNvPr>
          <p:cNvSpPr>
            <a:spLocks noGrp="1"/>
          </p:cNvSpPr>
          <p:nvPr>
            <p:ph type="title"/>
          </p:nvPr>
        </p:nvSpPr>
        <p:spPr/>
        <p:txBody>
          <a:bodyPr/>
          <a:lstStyle/>
          <a:p>
            <a:r>
              <a:rPr lang="tr-TR" dirty="0"/>
              <a:t>Merkezi eğilim ölçüleri</a:t>
            </a:r>
            <a:endParaRPr lang="en-US" dirty="0"/>
          </a:p>
        </p:txBody>
      </p:sp>
      <p:graphicFrame>
        <p:nvGraphicFramePr>
          <p:cNvPr id="4" name="Tablo 4">
            <a:extLst>
              <a:ext uri="{FF2B5EF4-FFF2-40B4-BE49-F238E27FC236}">
                <a16:creationId xmlns:a16="http://schemas.microsoft.com/office/drawing/2014/main" id="{0487B913-20B7-49D3-AE6C-CBE93AC3F97E}"/>
              </a:ext>
            </a:extLst>
          </p:cNvPr>
          <p:cNvGraphicFramePr>
            <a:graphicFrameLocks noGrp="1"/>
          </p:cNvGraphicFramePr>
          <p:nvPr>
            <p:ph idx="1"/>
          </p:nvPr>
        </p:nvGraphicFramePr>
        <p:xfrm>
          <a:off x="838200" y="2641382"/>
          <a:ext cx="10515600" cy="3759200"/>
        </p:xfrm>
        <a:graphic>
          <a:graphicData uri="http://schemas.openxmlformats.org/drawingml/2006/table">
            <a:tbl>
              <a:tblPr firstRow="1" bandRow="1">
                <a:tableStyleId>{21E4AEA4-8DFA-4A89-87EB-49C32662AFE0}</a:tableStyleId>
              </a:tblPr>
              <a:tblGrid>
                <a:gridCol w="5257800">
                  <a:extLst>
                    <a:ext uri="{9D8B030D-6E8A-4147-A177-3AD203B41FA5}">
                      <a16:colId xmlns:a16="http://schemas.microsoft.com/office/drawing/2014/main" val="3659288955"/>
                    </a:ext>
                  </a:extLst>
                </a:gridCol>
                <a:gridCol w="5257800">
                  <a:extLst>
                    <a:ext uri="{9D8B030D-6E8A-4147-A177-3AD203B41FA5}">
                      <a16:colId xmlns:a16="http://schemas.microsoft.com/office/drawing/2014/main" val="1922390924"/>
                    </a:ext>
                  </a:extLst>
                </a:gridCol>
              </a:tblGrid>
              <a:tr h="370840">
                <a:tc>
                  <a:txBody>
                    <a:bodyPr/>
                    <a:lstStyle/>
                    <a:p>
                      <a:r>
                        <a:rPr lang="tr-TR" dirty="0"/>
                        <a:t>Merkezi eğilim ölçü türü</a:t>
                      </a:r>
                      <a:endParaRPr lang="en-US" dirty="0"/>
                    </a:p>
                  </a:txBody>
                  <a:tcPr/>
                </a:tc>
                <a:tc>
                  <a:txBody>
                    <a:bodyPr/>
                    <a:lstStyle/>
                    <a:p>
                      <a:r>
                        <a:rPr lang="tr-TR" dirty="0"/>
                        <a:t>Açıklama </a:t>
                      </a:r>
                      <a:endParaRPr lang="en-US" dirty="0"/>
                    </a:p>
                  </a:txBody>
                  <a:tcPr/>
                </a:tc>
                <a:extLst>
                  <a:ext uri="{0D108BD9-81ED-4DB2-BD59-A6C34878D82A}">
                    <a16:rowId xmlns:a16="http://schemas.microsoft.com/office/drawing/2014/main" val="3957416262"/>
                  </a:ext>
                </a:extLst>
              </a:tr>
              <a:tr h="370840">
                <a:tc>
                  <a:txBody>
                    <a:bodyPr/>
                    <a:lstStyle/>
                    <a:p>
                      <a:r>
                        <a:rPr lang="tr-TR" dirty="0"/>
                        <a:t>Aritmetik ortalama</a:t>
                      </a:r>
                      <a:endParaRPr lang="en-US" dirty="0"/>
                    </a:p>
                  </a:txBody>
                  <a:tcPr/>
                </a:tc>
                <a:tc>
                  <a:txBody>
                    <a:bodyPr/>
                    <a:lstStyle/>
                    <a:p>
                      <a:r>
                        <a:rPr lang="tr-TR" dirty="0"/>
                        <a:t>Bir değişkene ait değerlerin toplamının , değişken sayısına bölünmesi ile elde edilir. En sık kullanılan ölçüdür.</a:t>
                      </a:r>
                      <a:endParaRPr lang="en-US" dirty="0"/>
                    </a:p>
                  </a:txBody>
                  <a:tcPr/>
                </a:tc>
                <a:extLst>
                  <a:ext uri="{0D108BD9-81ED-4DB2-BD59-A6C34878D82A}">
                    <a16:rowId xmlns:a16="http://schemas.microsoft.com/office/drawing/2014/main" val="1133828504"/>
                  </a:ext>
                </a:extLst>
              </a:tr>
              <a:tr h="370840">
                <a:tc>
                  <a:txBody>
                    <a:bodyPr/>
                    <a:lstStyle/>
                    <a:p>
                      <a:r>
                        <a:rPr lang="tr-TR" dirty="0" err="1"/>
                        <a:t>Mod</a:t>
                      </a:r>
                      <a:r>
                        <a:rPr lang="tr-TR" dirty="0"/>
                        <a:t> Tepe değer</a:t>
                      </a:r>
                      <a:endParaRPr lang="en-US" dirty="0"/>
                    </a:p>
                  </a:txBody>
                  <a:tcPr/>
                </a:tc>
                <a:tc>
                  <a:txBody>
                    <a:bodyPr/>
                    <a:lstStyle/>
                    <a:p>
                      <a:r>
                        <a:rPr lang="tr-TR" dirty="0"/>
                        <a:t>Bir değişkene ait değerler arasında en sık tekrar edilen değerdir.  Özellikle süreksiz değerleri tanımlarken iyi bir ölçüdür. </a:t>
                      </a:r>
                      <a:r>
                        <a:rPr lang="tr-TR" dirty="0" err="1"/>
                        <a:t>Örn</a:t>
                      </a:r>
                      <a:r>
                        <a:rPr lang="tr-TR" dirty="0"/>
                        <a:t>. 3  3 3   4 5  3 4 5  4 5 3    </a:t>
                      </a:r>
                      <a:r>
                        <a:rPr lang="tr-TR" dirty="0" err="1"/>
                        <a:t>Mod</a:t>
                      </a:r>
                      <a:r>
                        <a:rPr lang="tr-TR" dirty="0"/>
                        <a:t>: 3</a:t>
                      </a:r>
                      <a:endParaRPr lang="en-US" dirty="0"/>
                    </a:p>
                  </a:txBody>
                  <a:tcPr/>
                </a:tc>
                <a:extLst>
                  <a:ext uri="{0D108BD9-81ED-4DB2-BD59-A6C34878D82A}">
                    <a16:rowId xmlns:a16="http://schemas.microsoft.com/office/drawing/2014/main" val="2884101082"/>
                  </a:ext>
                </a:extLst>
              </a:tr>
              <a:tr h="370840">
                <a:tc>
                  <a:txBody>
                    <a:bodyPr/>
                    <a:lstStyle/>
                    <a:p>
                      <a:r>
                        <a:rPr lang="tr-TR" dirty="0"/>
                        <a:t>Medyan- Ortanca</a:t>
                      </a:r>
                      <a:endParaRPr lang="en-US" dirty="0"/>
                    </a:p>
                  </a:txBody>
                  <a:tcPr/>
                </a:tc>
                <a:tc>
                  <a:txBody>
                    <a:bodyPr/>
                    <a:lstStyle/>
                    <a:p>
                      <a:r>
                        <a:rPr lang="tr-TR" dirty="0"/>
                        <a:t>Küçükten büyüğe doğru bütün veri dizildiğinde ortadaki değerdir.  Yani en düşük ve en yüksek değerin ortasındaki değerdir.  Eğer veri setindeki sayı çift sise orta iki sayının toplamının yarısı alınır. </a:t>
                      </a:r>
                      <a:endParaRPr lang="en-US" dirty="0"/>
                    </a:p>
                  </a:txBody>
                  <a:tcPr/>
                </a:tc>
                <a:extLst>
                  <a:ext uri="{0D108BD9-81ED-4DB2-BD59-A6C34878D82A}">
                    <a16:rowId xmlns:a16="http://schemas.microsoft.com/office/drawing/2014/main" val="1356325407"/>
                  </a:ext>
                </a:extLst>
              </a:tr>
              <a:tr h="370840">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39571893"/>
                  </a:ext>
                </a:extLst>
              </a:tr>
            </a:tbl>
          </a:graphicData>
        </a:graphic>
      </p:graphicFrame>
      <p:sp>
        <p:nvSpPr>
          <p:cNvPr id="6" name="Metin kutusu 5">
            <a:extLst>
              <a:ext uri="{FF2B5EF4-FFF2-40B4-BE49-F238E27FC236}">
                <a16:creationId xmlns:a16="http://schemas.microsoft.com/office/drawing/2014/main" id="{239C71C7-5B16-4958-9650-2FC4BEE74A2C}"/>
              </a:ext>
            </a:extLst>
          </p:cNvPr>
          <p:cNvSpPr txBox="1"/>
          <p:nvPr/>
        </p:nvSpPr>
        <p:spPr>
          <a:xfrm>
            <a:off x="1620982" y="1690688"/>
            <a:ext cx="6650182" cy="646331"/>
          </a:xfrm>
          <a:prstGeom prst="rect">
            <a:avLst/>
          </a:prstGeom>
          <a:noFill/>
        </p:spPr>
        <p:txBody>
          <a:bodyPr wrap="square" rtlCol="0">
            <a:spAutoFit/>
          </a:bodyPr>
          <a:lstStyle/>
          <a:p>
            <a:r>
              <a:rPr lang="tr-TR" dirty="0"/>
              <a:t>Bir değişkene ait değerlerin toplamının, gözlem sayısına bölünmesi  ile hesaplanır.</a:t>
            </a:r>
            <a:endParaRPr lang="en-US" dirty="0"/>
          </a:p>
        </p:txBody>
      </p:sp>
    </p:spTree>
    <p:extLst>
      <p:ext uri="{BB962C8B-B14F-4D97-AF65-F5344CB8AC3E}">
        <p14:creationId xmlns:p14="http://schemas.microsoft.com/office/powerpoint/2010/main" val="30930779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CB9A4B-BB1A-477A-9BD9-9D198C21B101}&quot;/&gt;&lt;isInvalidForFieldText val=&quot;0&quot;/&gt;&lt;Image&gt;&lt;filename val=&quot;C:\Users\zparlak\Documents\My Adobe Presentations\tema_presenter\data\asimages\{39CB9A4B-BB1A-477A-9BD9-9D198C21B101}_5.png&quot;/&gt;&lt;left val=&quot;36&quot;/&gt;&lt;top val=&quot;30&quot;/&gt;&lt;width val=&quot;649&quot;/&gt;&lt;height val=&quot;62&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CB9A4B-BB1A-477A-9BD9-9D198C21B101}&quot;/&gt;&lt;isInvalidForFieldText val=&quot;0&quot;/&gt;&lt;Image&gt;&lt;filename val=&quot;C:\Users\zparlak\Documents\My Adobe Presentations\tema_presenter\data\asimages\{39CB9A4B-BB1A-477A-9BD9-9D198C21B101}_5.png&quot;/&gt;&lt;left val=&quot;36&quot;/&gt;&lt;top val=&quot;30&quot;/&gt;&lt;width val=&quot;649&quot;/&gt;&lt;height val=&quot;6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CB9A4B-BB1A-477A-9BD9-9D198C21B101}&quot;/&gt;&lt;isInvalidForFieldText val=&quot;0&quot;/&gt;&lt;Image&gt;&lt;filename val=&quot;C:\Users\zparlak\Documents\My Adobe Presentations\tema_presenter\data\asimages\{39CB9A4B-BB1A-477A-9BD9-9D198C21B101}_5.png&quot;/&gt;&lt;left val=&quot;36&quot;/&gt;&lt;top val=&quot;30&quot;/&gt;&lt;width val=&quot;649&quot;/&gt;&lt;height val=&quot;62&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INFO" val="&lt;ThreeDShapeInfo&gt;&lt;uuid val=&quot;{39CB9A4B-BB1A-477A-9BD9-9D198C21B101}&quot;/&gt;&lt;isInvalidForFieldText val=&quot;0&quot;/&gt;&lt;Image&gt;&lt;filename val=&quot;C:\Users\zparlak\Documents\My Adobe Presentations\tema_presenter\data\asimages\{39CB9A4B-BB1A-477A-9BD9-9D198C21B101}_5.png&quot;/&gt;&lt;left val=&quot;36&quot;/&gt;&lt;top val=&quot;30&quot;/&gt;&lt;width val=&quot;649&quot;/&gt;&lt;height val=&quot;62&quot;/&gt;&lt;hasText val=&quot;1&quot;/&gt;&lt;/Image&gt;&lt;/ThreeDShapeInfo&gt;"/>
</p:tagLst>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TotalTime>
  <Words>3634</Words>
  <Application>Microsoft Office PowerPoint</Application>
  <PresentationFormat>Geniş ekran</PresentationFormat>
  <Paragraphs>424</Paragraphs>
  <Slides>89</Slides>
  <Notes>0</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89</vt:i4>
      </vt:variant>
    </vt:vector>
  </HeadingPairs>
  <TitlesOfParts>
    <vt:vector size="96" baseType="lpstr">
      <vt:lpstr>Arial</vt:lpstr>
      <vt:lpstr>Calibri</vt:lpstr>
      <vt:lpstr>Calibri Light</vt:lpstr>
      <vt:lpstr>Comic Sans MS</vt:lpstr>
      <vt:lpstr>Wingdings</vt:lpstr>
      <vt:lpstr>Office Teması</vt:lpstr>
      <vt:lpstr>Picture</vt:lpstr>
      <vt:lpstr> Tanımlayıcı istatistiki analizler</vt:lpstr>
      <vt:lpstr>SPSS ile tanımlayıcı istatistikler</vt:lpstr>
      <vt:lpstr>Tez/makale bilimsel bir çalışmada içerik taslağı</vt:lpstr>
      <vt:lpstr>Metodoloji</vt:lpstr>
      <vt:lpstr>PowerPoint Sunusu</vt:lpstr>
      <vt:lpstr>Veri analizi öncesi işlemler</vt:lpstr>
      <vt:lpstr> Veri analizi öncesi işlemler</vt:lpstr>
      <vt:lpstr>PowerPoint Sunusu</vt:lpstr>
      <vt:lpstr>Merkezi eğilim ölçüleri</vt:lpstr>
      <vt:lpstr>PowerPoint Sunusu</vt:lpstr>
      <vt:lpstr>Değişkenlik dağılım ölçüleri</vt:lpstr>
      <vt:lpstr>PowerPoint Sunusu</vt:lpstr>
      <vt:lpstr>Normal dağılım ve biçim ölçüleri</vt:lpstr>
      <vt:lpstr>Normal dağılım eğrisi…</vt:lpstr>
      <vt:lpstr>Basıklık … Çarpıklık…</vt:lpstr>
      <vt:lpstr>PowerPoint Sunusu</vt:lpstr>
      <vt:lpstr>Sonuçlar…..</vt:lpstr>
      <vt:lpstr>PowerPoint Sunusu</vt:lpstr>
      <vt:lpstr>Uygulama  2- Tanımlayıcı istatistikleri  yapınız.</vt:lpstr>
      <vt:lpstr>PowerPoint Sunusu</vt:lpstr>
      <vt:lpstr>PowerPoint Sunusu</vt:lpstr>
      <vt:lpstr>İstatistiksel analizlerin sınıflandırılması</vt:lpstr>
      <vt:lpstr>PowerPoint Sunusu</vt:lpstr>
      <vt:lpstr>İstatistiki yöntemlerin araştırma sorunsalına göre sınıflandırılması</vt:lpstr>
      <vt:lpstr>PowerPoint Sunusu</vt:lpstr>
      <vt:lpstr>PowerPoint Sunusu</vt:lpstr>
      <vt:lpstr>PowerPoint Sunusu</vt:lpstr>
      <vt:lpstr>PowerPoint Sunusu</vt:lpstr>
      <vt:lpstr> Geçerlilik ve Güvenilirlik  Analizleri </vt:lpstr>
      <vt:lpstr>Niçin faktör analizi?</vt:lpstr>
      <vt:lpstr>Faktör analizinin kullanım alanları</vt:lpstr>
      <vt:lpstr>Faktör Analizi</vt:lpstr>
      <vt:lpstr>Faktörlerin Elde Edilmesi</vt:lpstr>
      <vt:lpstr>Faktör Rotasyonu</vt:lpstr>
      <vt:lpstr>Faktörlerin İsimlendirilmesi</vt:lpstr>
      <vt:lpstr>Korelasyon matrisi</vt:lpstr>
      <vt:lpstr>Faktörlerin matematiksel gösterimi</vt:lpstr>
      <vt:lpstr>Faktörlerin keşfedilmesi</vt:lpstr>
      <vt:lpstr>Faktör analizi – Temel bileşen analizi</vt:lpstr>
      <vt:lpstr>Grafik</vt:lpstr>
      <vt:lpstr>Faktör rotasyonu örneği</vt:lpstr>
      <vt:lpstr>Faktör rotasyonu gösterimi</vt:lpstr>
      <vt:lpstr>SPSS’te faktör rotasyonu</vt:lpstr>
      <vt:lpstr>Faktör yüklemelerinin önemi</vt:lpstr>
      <vt:lpstr>Örnek: Anket geliştirme (SPSS kaygısı)</vt:lpstr>
      <vt:lpstr>Ham veriler</vt:lpstr>
      <vt:lpstr>Veri İnceleme</vt:lpstr>
      <vt:lpstr>SPSS’te Faktör Analizi</vt:lpstr>
      <vt:lpstr>Descriptives (Tanımlayıcı istatistikler)</vt:lpstr>
      <vt:lpstr>Factor extraction</vt:lpstr>
      <vt:lpstr>Rotasyon</vt:lpstr>
      <vt:lpstr>Factor Scores</vt:lpstr>
      <vt:lpstr>Options</vt:lpstr>
      <vt:lpstr>Tanımlayıcı istatistikler</vt:lpstr>
      <vt:lpstr>Korelasyon matrisi</vt:lpstr>
      <vt:lpstr>Korelasyon matrisi – istatistiksel anlamlılık</vt:lpstr>
      <vt:lpstr>KMO ve Bartlett testi</vt:lpstr>
      <vt:lpstr>Örneklem büyüklüğü</vt:lpstr>
      <vt:lpstr>Anti-image matrisi</vt:lpstr>
      <vt:lpstr>Factor extraction</vt:lpstr>
      <vt:lpstr>Ortak varyans</vt:lpstr>
      <vt:lpstr>Bileşen matrisi</vt:lpstr>
      <vt:lpstr>Reproduced correlations</vt:lpstr>
      <vt:lpstr>Residuals</vt:lpstr>
      <vt:lpstr>Faktör rotasyonu</vt:lpstr>
      <vt:lpstr>Bileşen Dönüştürüm Matrisi</vt:lpstr>
      <vt:lpstr>PowerPoint Sunusu</vt:lpstr>
      <vt:lpstr>2- Güvenirlik Tanımı </vt:lpstr>
      <vt:lpstr>Güvenirlik Bileşenleri </vt:lpstr>
      <vt:lpstr>Güvenirlik Analizi Hesaplama Yöntemleri </vt:lpstr>
      <vt:lpstr>Güvenirlik Analizi Hesaplama Yöntemleri </vt:lpstr>
      <vt:lpstr>Güvenirlik Analizi Hesaplama Yöntemleri </vt:lpstr>
      <vt:lpstr>PowerPoint Sunusu</vt:lpstr>
      <vt:lpstr>PowerPoint Sunusu</vt:lpstr>
      <vt:lpstr>PowerPoint Sunusu</vt:lpstr>
      <vt:lpstr>Güvenirlik Analizi Hesaplama Yöntemleri</vt:lpstr>
      <vt:lpstr>Örnek Uygulama</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Uygulama 1 - Keşfedici Faktör Analizi</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Tanımlayıcı istatistiki analizler</dc:title>
  <dc:creator>Windows Kullanıcısı</dc:creator>
  <cp:lastModifiedBy>gulşah öztürk</cp:lastModifiedBy>
  <cp:revision>2</cp:revision>
  <dcterms:created xsi:type="dcterms:W3CDTF">2020-04-19T12:11:43Z</dcterms:created>
  <dcterms:modified xsi:type="dcterms:W3CDTF">2022-04-28T14:50:46Z</dcterms:modified>
</cp:coreProperties>
</file>