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73" r:id="rId2"/>
  </p:sldMasterIdLst>
  <p:notesMasterIdLst>
    <p:notesMasterId r:id="rId19"/>
  </p:notesMasterIdLst>
  <p:handoutMasterIdLst>
    <p:handoutMasterId r:id="rId20"/>
  </p:handoutMasterIdLst>
  <p:sldIdLst>
    <p:sldId id="353" r:id="rId3"/>
    <p:sldId id="434" r:id="rId4"/>
    <p:sldId id="437" r:id="rId5"/>
    <p:sldId id="436" r:id="rId6"/>
    <p:sldId id="450" r:id="rId7"/>
    <p:sldId id="445" r:id="rId8"/>
    <p:sldId id="435" r:id="rId9"/>
    <p:sldId id="446" r:id="rId10"/>
    <p:sldId id="447" r:id="rId11"/>
    <p:sldId id="448" r:id="rId12"/>
    <p:sldId id="451" r:id="rId13"/>
    <p:sldId id="449" r:id="rId14"/>
    <p:sldId id="444" r:id="rId15"/>
    <p:sldId id="442" r:id="rId16"/>
    <p:sldId id="443" r:id="rId17"/>
    <p:sldId id="43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2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920D"/>
    <a:srgbClr val="F2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0" autoAdjust="0"/>
    <p:restoredTop sz="99261" autoAdjust="0"/>
  </p:normalViewPr>
  <p:slideViewPr>
    <p:cSldViewPr snapToGrid="0" showGuides="1">
      <p:cViewPr varScale="1">
        <p:scale>
          <a:sx n="113" d="100"/>
          <a:sy n="113" d="100"/>
        </p:scale>
        <p:origin x="1350" y="102"/>
      </p:cViewPr>
      <p:guideLst>
        <p:guide orient="horz" pos="242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E1D14-E9AE-409B-A6B5-28C88E526931}" type="datetimeFigureOut">
              <a:rPr lang="tr-TR" smtClean="0"/>
              <a:t>4.11.2024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F6EFB-6A06-4F35-B6D2-828E606BBC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1181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387A53-5F07-4AC5-8610-AEAC1847B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E2EC8DB-58DA-4222-A19E-9D5D1F273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DF76F9-432D-4109-9CEC-825FCFE356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D6D3B3-9E7E-4CAC-B116-E92AF22439A3}" type="datetime1">
              <a:rPr lang="tr-TR" smtClean="0"/>
              <a:t>4.11.2024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CD131E-2E64-4137-88CC-EF615DDD3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Çağ Üniversitesi 2021 - 2022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31DD39-7C08-4925-A5E4-BFF31371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952EEF-FA5D-47A2-A60C-F3DF87C23B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8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6725E0BD-61A5-4FFA-865C-940D100A09A4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3959525"/>
            <a:ext cx="2812211" cy="28984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118FFEBA-0F02-4AE7-9B68-4CBE6F986B78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2938732" y="3959525"/>
            <a:ext cx="2812211" cy="28984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EBD3096E-D895-4651-A641-CDD403904CEC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5877464" y="3959525"/>
            <a:ext cx="2812211" cy="28984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A1BAEE0-A4ED-444D-A1A7-ACD7E81AD045}"/>
              </a:ext>
            </a:extLst>
          </p:cNvPr>
          <p:cNvGrpSpPr/>
          <p:nvPr userDrawn="1"/>
        </p:nvGrpSpPr>
        <p:grpSpPr>
          <a:xfrm>
            <a:off x="580088" y="2536288"/>
            <a:ext cx="5265908" cy="2893260"/>
            <a:chOff x="-548507" y="477868"/>
            <a:chExt cx="11570449" cy="6357177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79062AFE-B9CB-431B-BC38-A289DB772C07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C99FED08-9F34-4CEB-9CD9-D808346EC0B6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F4BD188-CC50-4158-98A4-AAC9609C12D1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A15DB1C-FF77-4E6F-9E3C-7F5B13BD5B95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7AD2396-1849-4318-A0B4-40A89BBF45F5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8764B3D-37D2-41EC-900D-8AF407CA4284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0A3753AC-05A2-4A25-8665-2221B1F761D4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2088FA50-6991-4AF6-8E7E-FD83F9467231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2CC9944-EDE5-48AE-980F-7BBBF97BD087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123EFC7A-B461-4CF2-9489-0E5ACD82B618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55E4FF21-96D3-4707-98F7-6753D8EAD399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536C619-4F62-438C-B42D-16EF24F9E307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5" name="그림 개체 틀 2">
            <a:extLst>
              <a:ext uri="{FF2B5EF4-FFF2-40B4-BE49-F238E27FC236}">
                <a16:creationId xmlns:a16="http://schemas.microsoft.com/office/drawing/2014/main" id="{0E489B28-E610-4693-A003-DD91CC0488A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287579" y="2692223"/>
            <a:ext cx="3879644" cy="23517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F09EACF-7301-4216-9D42-E5392B36C1C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CF1678-ABE6-4DF1-92C9-331A124F5CC7}"/>
              </a:ext>
            </a:extLst>
          </p:cNvPr>
          <p:cNvSpPr/>
          <p:nvPr userDrawn="1"/>
        </p:nvSpPr>
        <p:spPr>
          <a:xfrm>
            <a:off x="1" y="0"/>
            <a:ext cx="388402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grpSp>
        <p:nvGrpSpPr>
          <p:cNvPr id="3" name="Group 5">
            <a:extLst>
              <a:ext uri="{FF2B5EF4-FFF2-40B4-BE49-F238E27FC236}">
                <a16:creationId xmlns:a16="http://schemas.microsoft.com/office/drawing/2014/main" id="{B97310DF-B6B0-4C3C-BA3E-489420A32181}"/>
              </a:ext>
            </a:extLst>
          </p:cNvPr>
          <p:cNvGrpSpPr/>
          <p:nvPr userDrawn="1"/>
        </p:nvGrpSpPr>
        <p:grpSpPr>
          <a:xfrm>
            <a:off x="4484680" y="2739753"/>
            <a:ext cx="2029599" cy="3505672"/>
            <a:chOff x="1438761" y="2033015"/>
            <a:chExt cx="1980000" cy="3420000"/>
          </a:xfrm>
        </p:grpSpPr>
        <p:sp>
          <p:nvSpPr>
            <p:cNvPr id="4" name="Rounded Rectangle 41">
              <a:extLst>
                <a:ext uri="{FF2B5EF4-FFF2-40B4-BE49-F238E27FC236}">
                  <a16:creationId xmlns:a16="http://schemas.microsoft.com/office/drawing/2014/main" id="{B61CE415-73B8-4D2A-A1AB-DABC4F7BB2AD}"/>
                </a:ext>
              </a:extLst>
            </p:cNvPr>
            <p:cNvSpPr/>
            <p:nvPr userDrawn="1"/>
          </p:nvSpPr>
          <p:spPr>
            <a:xfrm>
              <a:off x="1438761" y="2033015"/>
              <a:ext cx="1980000" cy="342000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" name="Rectangle 42">
              <a:extLst>
                <a:ext uri="{FF2B5EF4-FFF2-40B4-BE49-F238E27FC236}">
                  <a16:creationId xmlns:a16="http://schemas.microsoft.com/office/drawing/2014/main" id="{EDF8955B-0866-490C-9582-2B8E2224663D}"/>
                </a:ext>
              </a:extLst>
            </p:cNvPr>
            <p:cNvSpPr/>
            <p:nvPr userDrawn="1"/>
          </p:nvSpPr>
          <p:spPr>
            <a:xfrm>
              <a:off x="2310398" y="2205587"/>
              <a:ext cx="236725" cy="45719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E0A25EC8-F7AE-4ED5-9EB2-E3252715F40B}"/>
                </a:ext>
              </a:extLst>
            </p:cNvPr>
            <p:cNvGrpSpPr/>
            <p:nvPr userDrawn="1"/>
          </p:nvGrpSpPr>
          <p:grpSpPr>
            <a:xfrm>
              <a:off x="2332851" y="5138854"/>
              <a:ext cx="191820" cy="211002"/>
              <a:chOff x="2453209" y="5151638"/>
              <a:chExt cx="191820" cy="211002"/>
            </a:xfrm>
          </p:grpSpPr>
          <p:sp>
            <p:nvSpPr>
              <p:cNvPr id="7" name="Oval 44">
                <a:extLst>
                  <a:ext uri="{FF2B5EF4-FFF2-40B4-BE49-F238E27FC236}">
                    <a16:creationId xmlns:a16="http://schemas.microsoft.com/office/drawing/2014/main" id="{10A58890-DAC1-4D69-85FC-B98A820AC9E0}"/>
                  </a:ext>
                </a:extLst>
              </p:cNvPr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8" name="Rounded Rectangle 45">
                <a:extLst>
                  <a:ext uri="{FF2B5EF4-FFF2-40B4-BE49-F238E27FC236}">
                    <a16:creationId xmlns:a16="http://schemas.microsoft.com/office/drawing/2014/main" id="{71D5B425-6479-4E5A-8B5B-DF3F830F719D}"/>
                  </a:ext>
                </a:extLst>
              </p:cNvPr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9" name="Group 5">
            <a:extLst>
              <a:ext uri="{FF2B5EF4-FFF2-40B4-BE49-F238E27FC236}">
                <a16:creationId xmlns:a16="http://schemas.microsoft.com/office/drawing/2014/main" id="{F22F0D01-3528-4D20-92A5-9D0EBA7F8C2E}"/>
              </a:ext>
            </a:extLst>
          </p:cNvPr>
          <p:cNvGrpSpPr/>
          <p:nvPr userDrawn="1"/>
        </p:nvGrpSpPr>
        <p:grpSpPr>
          <a:xfrm>
            <a:off x="6976148" y="2739753"/>
            <a:ext cx="2029599" cy="3505672"/>
            <a:chOff x="1438761" y="2033015"/>
            <a:chExt cx="1980000" cy="3420000"/>
          </a:xfrm>
        </p:grpSpPr>
        <p:sp>
          <p:nvSpPr>
            <p:cNvPr id="10" name="Rounded Rectangle 41">
              <a:extLst>
                <a:ext uri="{FF2B5EF4-FFF2-40B4-BE49-F238E27FC236}">
                  <a16:creationId xmlns:a16="http://schemas.microsoft.com/office/drawing/2014/main" id="{21AFB044-FD6E-4AF8-96AB-745B59DDD5A4}"/>
                </a:ext>
              </a:extLst>
            </p:cNvPr>
            <p:cNvSpPr/>
            <p:nvPr userDrawn="1"/>
          </p:nvSpPr>
          <p:spPr>
            <a:xfrm>
              <a:off x="1438761" y="2033015"/>
              <a:ext cx="1980000" cy="342000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1" name="Rectangle 42">
              <a:extLst>
                <a:ext uri="{FF2B5EF4-FFF2-40B4-BE49-F238E27FC236}">
                  <a16:creationId xmlns:a16="http://schemas.microsoft.com/office/drawing/2014/main" id="{6409FE8E-D06A-4B35-BFD3-DD184A079BB7}"/>
                </a:ext>
              </a:extLst>
            </p:cNvPr>
            <p:cNvSpPr/>
            <p:nvPr userDrawn="1"/>
          </p:nvSpPr>
          <p:spPr>
            <a:xfrm>
              <a:off x="2310398" y="2205587"/>
              <a:ext cx="236725" cy="45719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12" name="Group 6">
              <a:extLst>
                <a:ext uri="{FF2B5EF4-FFF2-40B4-BE49-F238E27FC236}">
                  <a16:creationId xmlns:a16="http://schemas.microsoft.com/office/drawing/2014/main" id="{5CA207E7-E95E-46F5-A8A1-AD533B809BE8}"/>
                </a:ext>
              </a:extLst>
            </p:cNvPr>
            <p:cNvGrpSpPr/>
            <p:nvPr userDrawn="1"/>
          </p:nvGrpSpPr>
          <p:grpSpPr>
            <a:xfrm>
              <a:off x="2332851" y="5138854"/>
              <a:ext cx="191820" cy="211002"/>
              <a:chOff x="2453209" y="5151638"/>
              <a:chExt cx="191820" cy="211002"/>
            </a:xfrm>
          </p:grpSpPr>
          <p:sp>
            <p:nvSpPr>
              <p:cNvPr id="13" name="Oval 44">
                <a:extLst>
                  <a:ext uri="{FF2B5EF4-FFF2-40B4-BE49-F238E27FC236}">
                    <a16:creationId xmlns:a16="http://schemas.microsoft.com/office/drawing/2014/main" id="{D196795B-533F-443E-A9FD-AEB2894BFF76}"/>
                  </a:ext>
                </a:extLst>
              </p:cNvPr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4" name="Rounded Rectangle 45">
                <a:extLst>
                  <a:ext uri="{FF2B5EF4-FFF2-40B4-BE49-F238E27FC236}">
                    <a16:creationId xmlns:a16="http://schemas.microsoft.com/office/drawing/2014/main" id="{7FC5C28D-04C0-4401-B217-13CA4F8A91D1}"/>
                  </a:ext>
                </a:extLst>
              </p:cNvPr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15" name="Group 5">
            <a:extLst>
              <a:ext uri="{FF2B5EF4-FFF2-40B4-BE49-F238E27FC236}">
                <a16:creationId xmlns:a16="http://schemas.microsoft.com/office/drawing/2014/main" id="{820ACAAC-DC01-4142-B3A4-08464EFC2E95}"/>
              </a:ext>
            </a:extLst>
          </p:cNvPr>
          <p:cNvGrpSpPr/>
          <p:nvPr userDrawn="1"/>
        </p:nvGrpSpPr>
        <p:grpSpPr>
          <a:xfrm>
            <a:off x="9467615" y="2739753"/>
            <a:ext cx="2029599" cy="3505672"/>
            <a:chOff x="1438761" y="2033015"/>
            <a:chExt cx="1980000" cy="3420000"/>
          </a:xfrm>
        </p:grpSpPr>
        <p:sp>
          <p:nvSpPr>
            <p:cNvPr id="16" name="Rounded Rectangle 41">
              <a:extLst>
                <a:ext uri="{FF2B5EF4-FFF2-40B4-BE49-F238E27FC236}">
                  <a16:creationId xmlns:a16="http://schemas.microsoft.com/office/drawing/2014/main" id="{F4A599C3-B53A-47D9-B643-0693601665B7}"/>
                </a:ext>
              </a:extLst>
            </p:cNvPr>
            <p:cNvSpPr/>
            <p:nvPr userDrawn="1"/>
          </p:nvSpPr>
          <p:spPr>
            <a:xfrm>
              <a:off x="1438761" y="2033015"/>
              <a:ext cx="1980000" cy="342000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7" name="Rectangle 42">
              <a:extLst>
                <a:ext uri="{FF2B5EF4-FFF2-40B4-BE49-F238E27FC236}">
                  <a16:creationId xmlns:a16="http://schemas.microsoft.com/office/drawing/2014/main" id="{C8297C35-1867-4E31-A4CB-1E056B27E393}"/>
                </a:ext>
              </a:extLst>
            </p:cNvPr>
            <p:cNvSpPr/>
            <p:nvPr userDrawn="1"/>
          </p:nvSpPr>
          <p:spPr>
            <a:xfrm>
              <a:off x="2310398" y="2205587"/>
              <a:ext cx="236725" cy="45719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18" name="Group 6">
              <a:extLst>
                <a:ext uri="{FF2B5EF4-FFF2-40B4-BE49-F238E27FC236}">
                  <a16:creationId xmlns:a16="http://schemas.microsoft.com/office/drawing/2014/main" id="{981654CC-984C-4EB6-8C63-81F1A125D1F1}"/>
                </a:ext>
              </a:extLst>
            </p:cNvPr>
            <p:cNvGrpSpPr/>
            <p:nvPr userDrawn="1"/>
          </p:nvGrpSpPr>
          <p:grpSpPr>
            <a:xfrm>
              <a:off x="2332851" y="5138854"/>
              <a:ext cx="191820" cy="211002"/>
              <a:chOff x="2453209" y="5151638"/>
              <a:chExt cx="191820" cy="211002"/>
            </a:xfrm>
          </p:grpSpPr>
          <p:sp>
            <p:nvSpPr>
              <p:cNvPr id="19" name="Oval 44">
                <a:extLst>
                  <a:ext uri="{FF2B5EF4-FFF2-40B4-BE49-F238E27FC236}">
                    <a16:creationId xmlns:a16="http://schemas.microsoft.com/office/drawing/2014/main" id="{6F17D607-F1C4-4364-874B-335B32EAE676}"/>
                  </a:ext>
                </a:extLst>
              </p:cNvPr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0" name="Rounded Rectangle 45">
                <a:extLst>
                  <a:ext uri="{FF2B5EF4-FFF2-40B4-BE49-F238E27FC236}">
                    <a16:creationId xmlns:a16="http://schemas.microsoft.com/office/drawing/2014/main" id="{44F5E29D-F731-4A5B-986D-4229461BC256}"/>
                  </a:ext>
                </a:extLst>
              </p:cNvPr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9A1695C9-85F6-4760-8539-3631CCA00268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4583669" y="3080025"/>
            <a:ext cx="1834384" cy="27376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0" name="Picture Placeholder 2">
            <a:extLst>
              <a:ext uri="{FF2B5EF4-FFF2-40B4-BE49-F238E27FC236}">
                <a16:creationId xmlns:a16="http://schemas.microsoft.com/office/drawing/2014/main" id="{ACBD4965-6F82-47DB-8F4B-43A1E51F48A5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7074446" y="3080025"/>
            <a:ext cx="1834384" cy="27376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1" name="Picture Placeholder 2">
            <a:extLst>
              <a:ext uri="{FF2B5EF4-FFF2-40B4-BE49-F238E27FC236}">
                <a16:creationId xmlns:a16="http://schemas.microsoft.com/office/drawing/2014/main" id="{60E75232-41AF-4527-9D75-F5DCBC0B6766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9565222" y="3080025"/>
            <a:ext cx="1834384" cy="27376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rgbClr val="00B0F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75" r:id="rId3"/>
    <p:sldLayoutId id="2147483676" r:id="rId4"/>
    <p:sldLayoutId id="2147483678" r:id="rId5"/>
    <p:sldLayoutId id="2147483679" r:id="rId6"/>
    <p:sldLayoutId id="2147483680" r:id="rId7"/>
    <p:sldLayoutId id="2147483682" r:id="rId8"/>
    <p:sldLayoutId id="2147483683" r:id="rId9"/>
    <p:sldLayoutId id="2147483684" r:id="rId10"/>
    <p:sldLayoutId id="2147483686" r:id="rId11"/>
    <p:sldLayoutId id="2147483687" r:id="rId12"/>
    <p:sldLayoutId id="2147483688" r:id="rId13"/>
    <p:sldLayoutId id="2147483671" r:id="rId14"/>
    <p:sldLayoutId id="2147483672" r:id="rId15"/>
    <p:sldLayoutId id="2147483691" r:id="rId16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rgbClr val="00B0F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0" name="Rectangle 16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rgbClr val="0070C0"/>
          </a:solidFill>
        </p:grpSpPr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7" name="Rectangle 17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6">
            <a:extLst>
              <a:ext uri="{FF2B5EF4-FFF2-40B4-BE49-F238E27FC236}">
                <a16:creationId xmlns:a16="http://schemas.microsoft.com/office/drawing/2014/main" id="{EF0EEBAF-3BD3-4E13-96AA-6288671CEBF1}"/>
              </a:ext>
            </a:extLst>
          </p:cNvPr>
          <p:cNvSpPr txBox="1"/>
          <p:nvPr/>
        </p:nvSpPr>
        <p:spPr>
          <a:xfrm>
            <a:off x="1252729" y="3719068"/>
            <a:ext cx="4112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altLang="ko-KR" sz="2400" dirty="0" smtClean="0">
                <a:latin typeface="Calibri" panose="020F0502020204030204" pitchFamily="34" charset="0"/>
                <a:cs typeface="Arial" pitchFamily="34" charset="0"/>
              </a:rPr>
              <a:t>Ad </a:t>
            </a:r>
            <a:r>
              <a:rPr lang="tr-TR" altLang="ko-KR" sz="2400" dirty="0" err="1" smtClean="0">
                <a:latin typeface="Calibri" panose="020F0502020204030204" pitchFamily="34" charset="0"/>
                <a:cs typeface="Arial" pitchFamily="34" charset="0"/>
              </a:rPr>
              <a:t>Soyad</a:t>
            </a:r>
            <a:endParaRPr lang="tr-TR" altLang="ko-KR" sz="2400" dirty="0" smtClean="0">
              <a:latin typeface="Calibri" panose="020F0502020204030204" pitchFamily="34" charset="0"/>
              <a:cs typeface="Arial" pitchFamily="34" charset="0"/>
            </a:endParaRPr>
          </a:p>
          <a:p>
            <a:pPr algn="ctr"/>
            <a:r>
              <a:rPr lang="tr-TR" altLang="ko-KR" sz="2400" dirty="0" smtClean="0">
                <a:latin typeface="Calibri" panose="020F0502020204030204" pitchFamily="34" charset="0"/>
                <a:cs typeface="Arial" pitchFamily="34" charset="0"/>
              </a:rPr>
              <a:t>Bölüm</a:t>
            </a: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809" y="730504"/>
            <a:ext cx="6016707" cy="135113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904" y="2409934"/>
            <a:ext cx="6005595" cy="33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874202" y="2783113"/>
            <a:ext cx="48691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latin typeface="Calibri" panose="020F0502020204030204" pitchFamily="34" charset="0"/>
              </a:rPr>
              <a:t>MAKALE ANALİZİ</a:t>
            </a:r>
            <a:endParaRPr lang="tr-TR" sz="3200" b="1" dirty="0">
              <a:latin typeface="Calibri" panose="020F0502020204030204" pitchFamily="34" charset="0"/>
            </a:endParaRPr>
          </a:p>
        </p:txBody>
      </p:sp>
      <p:sp>
        <p:nvSpPr>
          <p:cNvPr id="15" name="椭圆 141"/>
          <p:cNvSpPr/>
          <p:nvPr/>
        </p:nvSpPr>
        <p:spPr>
          <a:xfrm>
            <a:off x="-2813378" y="-2453986"/>
            <a:ext cx="5328592" cy="5328592"/>
          </a:xfrm>
          <a:prstGeom prst="ellipse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8" name="椭圆 137"/>
          <p:cNvSpPr/>
          <p:nvPr/>
        </p:nvSpPr>
        <p:spPr>
          <a:xfrm>
            <a:off x="-1487832" y="3906095"/>
            <a:ext cx="4046996" cy="3982759"/>
          </a:xfrm>
          <a:prstGeom prst="ellipse">
            <a:avLst/>
          </a:prstGeom>
          <a:solidFill>
            <a:srgbClr val="00B05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6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5684905" y="-634"/>
            <a:ext cx="5012766" cy="391886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YÜKSEK LİSANS 2024-2025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5684905" y="6408964"/>
            <a:ext cx="5012764" cy="448401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smtClean="0">
                <a:solidFill>
                  <a:schemeClr val="bg1"/>
                </a:solidFill>
              </a:rPr>
              <a:t>SOSYAL BİLİMLER ENSTİTÜSÜ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23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  <p:bldP spid="15" grpId="0" animBg="1"/>
      <p:bldP spid="18" grpId="0" animBg="1"/>
      <p:bldP spid="16" grpId="0" animBg="1"/>
      <p:bldP spid="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TEMEL PROBLEM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D5753EA0-93C4-8B4B-AF64-EC8D6881208D}"/>
              </a:ext>
            </a:extLst>
          </p:cNvPr>
          <p:cNvSpPr txBox="1">
            <a:spLocks/>
          </p:cNvSpPr>
          <p:nvPr/>
        </p:nvSpPr>
        <p:spPr>
          <a:xfrm>
            <a:off x="2231135" y="1532452"/>
            <a:ext cx="7729728" cy="16596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Araştırmanın modeli</a:t>
            </a:r>
          </a:p>
        </p:txBody>
      </p:sp>
    </p:spTree>
    <p:extLst>
      <p:ext uri="{BB962C8B-B14F-4D97-AF65-F5344CB8AC3E}">
        <p14:creationId xmlns:p14="http://schemas.microsoft.com/office/powerpoint/2010/main" val="73312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MAKALENİN KÜNYESİ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D554ED30-8438-1743-B297-CF468287AD4D}"/>
              </a:ext>
            </a:extLst>
          </p:cNvPr>
          <p:cNvSpPr txBox="1">
            <a:spLocks/>
          </p:cNvSpPr>
          <p:nvPr/>
        </p:nvSpPr>
        <p:spPr>
          <a:xfrm>
            <a:off x="2231135" y="1948235"/>
            <a:ext cx="7907476" cy="230788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Makalede kullanılan veri toplama araçları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395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MAKALENİN KÜNYESİ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D554ED30-8438-1743-B297-CF468287AD4D}"/>
              </a:ext>
            </a:extLst>
          </p:cNvPr>
          <p:cNvSpPr txBox="1">
            <a:spLocks/>
          </p:cNvSpPr>
          <p:nvPr/>
        </p:nvSpPr>
        <p:spPr>
          <a:xfrm>
            <a:off x="2231135" y="1948235"/>
            <a:ext cx="7907476" cy="230788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Makalede </a:t>
            </a:r>
            <a:r>
              <a:rPr lang="tr-TR" dirty="0" smtClean="0"/>
              <a:t>kullanılmış </a:t>
            </a:r>
            <a:r>
              <a:rPr lang="tr-TR" dirty="0" smtClean="0"/>
              <a:t>örnekleme yöntemi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564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MAKALENİN KÜNYESİ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D554ED30-8438-1743-B297-CF468287AD4D}"/>
              </a:ext>
            </a:extLst>
          </p:cNvPr>
          <p:cNvSpPr txBox="1">
            <a:spLocks/>
          </p:cNvSpPr>
          <p:nvPr/>
        </p:nvSpPr>
        <p:spPr>
          <a:xfrm>
            <a:off x="2231135" y="1948235"/>
            <a:ext cx="7907476" cy="230788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Makalede </a:t>
            </a:r>
            <a:r>
              <a:rPr lang="tr-TR" dirty="0" smtClean="0"/>
              <a:t>kullanılmış olan araştırma yöntemi belirtilecek.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056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YAZARIN SONUCU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7D841A6E-01EF-E64B-AE22-B31B2FBBC8BE}"/>
              </a:ext>
            </a:extLst>
          </p:cNvPr>
          <p:cNvSpPr txBox="1">
            <a:spLocks/>
          </p:cNvSpPr>
          <p:nvPr/>
        </p:nvSpPr>
        <p:spPr>
          <a:xfrm>
            <a:off x="2407599" y="2012402"/>
            <a:ext cx="7729728" cy="31019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mtClean="0"/>
              <a:t>Yazar makalenin sonuç kısmında nelerden bahsetmiş?</a:t>
            </a:r>
          </a:p>
          <a:p>
            <a:r>
              <a:rPr lang="tr-TR" smtClean="0"/>
              <a:t>Çalışma ile olan bütünlük sağlanmış mı?</a:t>
            </a:r>
          </a:p>
          <a:p>
            <a:r>
              <a:rPr lang="tr-TR" smtClean="0"/>
              <a:t>Sonuç kısmında bir tartışmaya yer vermiş mi verdiyse bu tartışmada neden bahsedilmiş kısaca açıklanacak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485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GENEL DEĞERLENDİRME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C1D7B02B-E73B-1F49-9A5D-0B9BD4A6E113}"/>
              </a:ext>
            </a:extLst>
          </p:cNvPr>
          <p:cNvSpPr txBox="1">
            <a:spLocks/>
          </p:cNvSpPr>
          <p:nvPr/>
        </p:nvSpPr>
        <p:spPr>
          <a:xfrm>
            <a:off x="2487810" y="1962138"/>
            <a:ext cx="7729728" cy="337683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mtClean="0"/>
              <a:t>Sizin makale ile ilgili genel değerlendirmeniz ve izlenimleriniz nelerdir?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456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0" name="Rectangle 16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rgbClr val="0070C0"/>
          </a:solidFill>
        </p:grpSpPr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7" name="Rectangle 17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6">
            <a:extLst>
              <a:ext uri="{FF2B5EF4-FFF2-40B4-BE49-F238E27FC236}">
                <a16:creationId xmlns:a16="http://schemas.microsoft.com/office/drawing/2014/main" id="{EF0EEBAF-3BD3-4E13-96AA-6288671CEBF1}"/>
              </a:ext>
            </a:extLst>
          </p:cNvPr>
          <p:cNvSpPr txBox="1"/>
          <p:nvPr/>
        </p:nvSpPr>
        <p:spPr>
          <a:xfrm>
            <a:off x="1186911" y="3828554"/>
            <a:ext cx="4112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altLang="ko-KR" sz="2400" dirty="0" smtClean="0">
                <a:latin typeface="Calibri" panose="020F0502020204030204" pitchFamily="34" charset="0"/>
                <a:cs typeface="Arial" pitchFamily="34" charset="0"/>
              </a:rPr>
              <a:t>Ad </a:t>
            </a:r>
            <a:r>
              <a:rPr lang="tr-TR" altLang="ko-KR" sz="2400" dirty="0" err="1" smtClean="0">
                <a:latin typeface="Calibri" panose="020F0502020204030204" pitchFamily="34" charset="0"/>
                <a:cs typeface="Arial" pitchFamily="34" charset="0"/>
              </a:rPr>
              <a:t>Soyad</a:t>
            </a:r>
            <a:endParaRPr lang="tr-TR" altLang="ko-KR" sz="2400" dirty="0" smtClean="0">
              <a:latin typeface="Calibri" panose="020F0502020204030204" pitchFamily="34" charset="0"/>
              <a:cs typeface="Arial" pitchFamily="34" charset="0"/>
            </a:endParaRPr>
          </a:p>
          <a:p>
            <a:pPr algn="ctr"/>
            <a:r>
              <a:rPr lang="tr-TR" altLang="ko-KR" sz="2400" dirty="0" smtClean="0">
                <a:latin typeface="Calibri" panose="020F0502020204030204" pitchFamily="34" charset="0"/>
                <a:cs typeface="Arial" pitchFamily="34" charset="0"/>
              </a:rPr>
              <a:t>Mail adresiniz</a:t>
            </a: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809" y="730504"/>
            <a:ext cx="6016707" cy="135113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904" y="2409934"/>
            <a:ext cx="6005595" cy="33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808384" y="2783113"/>
            <a:ext cx="48691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latin typeface="Calibri" panose="020F0502020204030204" pitchFamily="34" charset="0"/>
              </a:rPr>
              <a:t>Teşekkürler</a:t>
            </a:r>
          </a:p>
          <a:p>
            <a:pPr algn="ctr"/>
            <a:r>
              <a:rPr lang="tr-TR" sz="3200" b="1" dirty="0" smtClean="0">
                <a:latin typeface="Calibri" panose="020F0502020204030204" pitchFamily="34" charset="0"/>
              </a:rPr>
              <a:t>Soru – Cevap - Tartışma</a:t>
            </a:r>
            <a:endParaRPr lang="tr-TR" sz="3200" b="1" dirty="0">
              <a:latin typeface="Calibri" panose="020F0502020204030204" pitchFamily="34" charset="0"/>
            </a:endParaRPr>
          </a:p>
        </p:txBody>
      </p:sp>
      <p:sp>
        <p:nvSpPr>
          <p:cNvPr id="15" name="椭圆 141"/>
          <p:cNvSpPr/>
          <p:nvPr/>
        </p:nvSpPr>
        <p:spPr>
          <a:xfrm>
            <a:off x="-2813378" y="-2453986"/>
            <a:ext cx="5328592" cy="5328592"/>
          </a:xfrm>
          <a:prstGeom prst="ellipse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8" name="椭圆 137"/>
          <p:cNvSpPr/>
          <p:nvPr/>
        </p:nvSpPr>
        <p:spPr>
          <a:xfrm>
            <a:off x="-1487832" y="3906095"/>
            <a:ext cx="4046996" cy="3982759"/>
          </a:xfrm>
          <a:prstGeom prst="ellipse">
            <a:avLst/>
          </a:prstGeom>
          <a:solidFill>
            <a:srgbClr val="00B05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6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5684905" y="-634"/>
            <a:ext cx="5012766" cy="391886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YÜKSEK LİSANS 2024-2025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5684905" y="6408964"/>
            <a:ext cx="5012764" cy="448401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smtClean="0">
                <a:solidFill>
                  <a:schemeClr val="bg1"/>
                </a:solidFill>
              </a:rPr>
              <a:t>SOSYAL BİLİMLER ENSTİTÜSÜ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91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  <p:bldP spid="15" grpId="0" animBg="1"/>
      <p:bldP spid="18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MAKALENİN KÜNYESİ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D554ED30-8438-1743-B297-CF468287AD4D}"/>
              </a:ext>
            </a:extLst>
          </p:cNvPr>
          <p:cNvSpPr txBox="1">
            <a:spLocks/>
          </p:cNvSpPr>
          <p:nvPr/>
        </p:nvSpPr>
        <p:spPr>
          <a:xfrm>
            <a:off x="2231135" y="1948235"/>
            <a:ext cx="7907476" cy="104261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Makalenin Tam Künyesi (Çağ Üniversitesi Tez Yazım Kurallarına </a:t>
            </a:r>
            <a:r>
              <a:rPr lang="tr-TR" dirty="0" smtClean="0"/>
              <a:t>Göre</a:t>
            </a:r>
            <a:r>
              <a:rPr lang="tr-TR" dirty="0"/>
              <a:t>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6526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İÇERİK YAPISI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76EF640C-43E0-3249-B5A3-03F535D0A296}"/>
              </a:ext>
            </a:extLst>
          </p:cNvPr>
          <p:cNvSpPr txBox="1">
            <a:spLocks/>
          </p:cNvSpPr>
          <p:nvPr/>
        </p:nvSpPr>
        <p:spPr>
          <a:xfrm>
            <a:off x="2231135" y="2092612"/>
            <a:ext cx="7729728" cy="310198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Makalede giriş ve sonuç bölümleri dahil olmak üzere kullanılan </a:t>
            </a:r>
            <a:r>
              <a:rPr lang="tr-TR" dirty="0" smtClean="0"/>
              <a:t>başlıklar</a:t>
            </a:r>
            <a:r>
              <a:rPr lang="tr-TR" dirty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3272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ÇALIŞMANIN TEORİK ZEMİNİ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A56BD792-42C4-3243-BDB6-E9B804700103}"/>
              </a:ext>
            </a:extLst>
          </p:cNvPr>
          <p:cNvSpPr txBox="1">
            <a:spLocks/>
          </p:cNvSpPr>
          <p:nvPr/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Çalışmanın </a:t>
            </a:r>
            <a:r>
              <a:rPr lang="tr-TR" dirty="0" smtClean="0"/>
              <a:t>arka </a:t>
            </a:r>
            <a:r>
              <a:rPr lang="tr-TR" dirty="0" smtClean="0"/>
              <a:t>planı</a:t>
            </a:r>
          </a:p>
          <a:p>
            <a:r>
              <a:rPr lang="tr-TR" dirty="0" smtClean="0"/>
              <a:t>Literatür kısmında </a:t>
            </a:r>
            <a:r>
              <a:rPr lang="tr-TR" dirty="0" smtClean="0"/>
              <a:t>bahsedilen ilgili çalışmaların künyesi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1371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ÇALIŞMANIN TEORİK ZEMİNİ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A56BD792-42C4-3243-BDB6-E9B804700103}"/>
              </a:ext>
            </a:extLst>
          </p:cNvPr>
          <p:cNvSpPr txBox="1">
            <a:spLocks/>
          </p:cNvSpPr>
          <p:nvPr/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Çalışmanın </a:t>
            </a:r>
            <a:r>
              <a:rPr lang="tr-TR" dirty="0" smtClean="0"/>
              <a:t>arka </a:t>
            </a:r>
            <a:r>
              <a:rPr lang="tr-TR" dirty="0" smtClean="0"/>
              <a:t>planı</a:t>
            </a:r>
          </a:p>
          <a:p>
            <a:r>
              <a:rPr lang="tr-TR" dirty="0" smtClean="0"/>
              <a:t>Literatür kısmında </a:t>
            </a:r>
            <a:r>
              <a:rPr lang="tr-TR" dirty="0" smtClean="0"/>
              <a:t>bahsedilen ilgili çalışmaların künyesi -2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2315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MAKALENİN KÜNYESİ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D554ED30-8438-1743-B297-CF468287AD4D}"/>
              </a:ext>
            </a:extLst>
          </p:cNvPr>
          <p:cNvSpPr txBox="1">
            <a:spLocks/>
          </p:cNvSpPr>
          <p:nvPr/>
        </p:nvSpPr>
        <p:spPr>
          <a:xfrm>
            <a:off x="2231135" y="1948235"/>
            <a:ext cx="7907476" cy="230788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Araştırma problemi ve çalışmanın önemi nedir?</a:t>
            </a:r>
          </a:p>
          <a:p>
            <a:r>
              <a:rPr lang="tr-TR" dirty="0" smtClean="0"/>
              <a:t>Makalenin bu kısmını buraya alalım.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879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TEMEL PROBLEM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D5753EA0-93C4-8B4B-AF64-EC8D6881208D}"/>
              </a:ext>
            </a:extLst>
          </p:cNvPr>
          <p:cNvSpPr txBox="1">
            <a:spLocks/>
          </p:cNvSpPr>
          <p:nvPr/>
        </p:nvSpPr>
        <p:spPr>
          <a:xfrm>
            <a:off x="2231135" y="1532452"/>
            <a:ext cx="7729728" cy="16596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Makaledeki amaç kısmı «….» yazılacak</a:t>
            </a:r>
          </a:p>
        </p:txBody>
      </p:sp>
    </p:spTree>
    <p:extLst>
      <p:ext uri="{BB962C8B-B14F-4D97-AF65-F5344CB8AC3E}">
        <p14:creationId xmlns:p14="http://schemas.microsoft.com/office/powerpoint/2010/main" val="358697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TEMEL PROBLEM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D5753EA0-93C4-8B4B-AF64-EC8D6881208D}"/>
              </a:ext>
            </a:extLst>
          </p:cNvPr>
          <p:cNvSpPr txBox="1">
            <a:spLocks/>
          </p:cNvSpPr>
          <p:nvPr/>
        </p:nvSpPr>
        <p:spPr>
          <a:xfrm>
            <a:off x="2231135" y="1532452"/>
            <a:ext cx="7729728" cy="16596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Araştırma soru / soruları nedir? (varsa)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2112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MAKALE ANALİZİ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TEMEL PROBLEM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D5753EA0-93C4-8B4B-AF64-EC8D6881208D}"/>
              </a:ext>
            </a:extLst>
          </p:cNvPr>
          <p:cNvSpPr txBox="1">
            <a:spLocks/>
          </p:cNvSpPr>
          <p:nvPr/>
        </p:nvSpPr>
        <p:spPr>
          <a:xfrm>
            <a:off x="2231135" y="1532452"/>
            <a:ext cx="7729728" cy="16596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Araştırmanın hipotezleri ?</a:t>
            </a:r>
          </a:p>
        </p:txBody>
      </p:sp>
    </p:spTree>
    <p:extLst>
      <p:ext uri="{BB962C8B-B14F-4D97-AF65-F5344CB8AC3E}">
        <p14:creationId xmlns:p14="http://schemas.microsoft.com/office/powerpoint/2010/main" val="367066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Contents Slide Master">
  <a:themeElements>
    <a:clrScheme name="ALLPPT-411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ction Break Slide Master">
  <a:themeElements>
    <a:clrScheme name="ALLPPT-411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4248</TotalTime>
  <Words>227</Words>
  <Application>Microsoft Office PowerPoint</Application>
  <PresentationFormat>Geniş ekran</PresentationFormat>
  <Paragraphs>72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Arial Unicode MS</vt:lpstr>
      <vt:lpstr>Calibri</vt:lpstr>
      <vt:lpstr>Contents Slide Master</vt:lpstr>
      <vt:lpstr>Section Break Slide Master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Taylan Tutkunca</dc:creator>
  <cp:lastModifiedBy>TT</cp:lastModifiedBy>
  <cp:revision>174</cp:revision>
  <dcterms:created xsi:type="dcterms:W3CDTF">2020-01-20T05:08:25Z</dcterms:created>
  <dcterms:modified xsi:type="dcterms:W3CDTF">2024-11-04T08:33:28Z</dcterms:modified>
</cp:coreProperties>
</file>