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</p:sldMasterIdLst>
  <p:sldIdLst>
    <p:sldId id="307" r:id="rId2"/>
    <p:sldId id="257" r:id="rId3"/>
    <p:sldId id="258" r:id="rId4"/>
    <p:sldId id="259" r:id="rId5"/>
    <p:sldId id="30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0" y="-2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457200" y="1828800"/>
            <a:ext cx="11201400" cy="3352800"/>
          </a:xfrm>
        </p:spPr>
        <p:txBody>
          <a:bodyPr>
            <a:noAutofit/>
          </a:bodyPr>
          <a:lstStyle/>
          <a:p>
            <a:pPr marL="12700" marR="5080" lvl="0" indent="941705" algn="ctr">
              <a:spcBef>
                <a:spcPts val="464"/>
              </a:spcBef>
            </a:pPr>
            <a:r>
              <a:rPr lang="tr-TR" sz="4000" b="1" kern="0" spc="-60" dirty="0">
                <a:solidFill>
                  <a:srgbClr val="000000"/>
                </a:solidFill>
                <a:latin typeface="Times New Roman"/>
                <a:cs typeface="Times New Roman"/>
              </a:rPr>
              <a:t>HASTA</a:t>
            </a:r>
            <a:r>
              <a:rPr lang="tr-TR" sz="4000" b="1" kern="0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sz="40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HAKLARI, </a:t>
            </a:r>
            <a:r>
              <a:rPr lang="tr-TR" sz="4000" b="1" kern="0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SORUMLULUKLARI</a:t>
            </a:r>
            <a:r>
              <a:rPr lang="tr-TR" sz="4000" b="1" kern="0" spc="-1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tr-TR" sz="4000" b="1" kern="0" spc="-60" dirty="0">
                <a:solidFill>
                  <a:srgbClr val="000000"/>
                </a:solidFill>
                <a:latin typeface="Times New Roman"/>
                <a:cs typeface="Times New Roman"/>
              </a:rPr>
              <a:t>HASTA</a:t>
            </a:r>
            <a:r>
              <a:rPr lang="tr-TR" sz="4000" b="1" kern="0" spc="-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sz="4000" b="1" kern="0" spc="-10" dirty="0">
                <a:solidFill>
                  <a:srgbClr val="000000"/>
                </a:solidFill>
                <a:latin typeface="Times New Roman"/>
                <a:cs typeface="Times New Roman"/>
              </a:rPr>
              <a:t>MAHREMİYETİ</a:t>
            </a:r>
            <a:r>
              <a:rPr lang="tr-TR" sz="4000" b="1" kern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sz="40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VE</a:t>
            </a:r>
            <a:r>
              <a:rPr lang="tr-TR" sz="4000" b="1" kern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sz="4000" b="1" kern="0" spc="-60" dirty="0">
                <a:solidFill>
                  <a:srgbClr val="000000"/>
                </a:solidFill>
                <a:latin typeface="Times New Roman"/>
                <a:cs typeface="Times New Roman"/>
              </a:rPr>
              <a:t>HASTA</a:t>
            </a:r>
            <a:r>
              <a:rPr lang="tr-TR" sz="4000" b="1" kern="0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tr-TR" sz="4000" b="1" kern="0" spc="-10" dirty="0">
                <a:solidFill>
                  <a:srgbClr val="000000"/>
                </a:solidFill>
                <a:latin typeface="Times New Roman"/>
                <a:cs typeface="Times New Roman"/>
              </a:rPr>
              <a:t>MEMNUNİYETİ</a:t>
            </a:r>
            <a:br>
              <a:rPr lang="tr-TR" sz="4000" b="1" kern="0" spc="-1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47289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371" y="914400"/>
            <a:ext cx="10573134" cy="476412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60325" marR="5080">
              <a:lnSpc>
                <a:spcPts val="3229"/>
              </a:lnSpc>
              <a:spcBef>
                <a:spcPts val="515"/>
              </a:spcBef>
            </a:pPr>
            <a:r>
              <a:rPr sz="3000" dirty="0">
                <a:latin typeface="Arial"/>
                <a:cs typeface="Arial"/>
              </a:rPr>
              <a:t>III.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SAĞLIK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KURULUŞUNU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SEÇME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 smtClean="0">
                <a:latin typeface="Arial"/>
                <a:cs typeface="Arial"/>
              </a:rPr>
              <a:t>VE</a:t>
            </a:r>
            <a:r>
              <a:rPr lang="tr-TR" sz="3000" spc="-35" dirty="0">
                <a:latin typeface="Arial"/>
                <a:cs typeface="Arial"/>
              </a:rPr>
              <a:t> </a:t>
            </a:r>
            <a:r>
              <a:rPr sz="3000" spc="-10" dirty="0" smtClean="0">
                <a:latin typeface="Arial"/>
                <a:cs typeface="Arial"/>
              </a:rPr>
              <a:t>DEĞİŞTİRME </a:t>
            </a:r>
            <a:r>
              <a:rPr sz="3000" spc="-10" dirty="0">
                <a:latin typeface="Arial"/>
                <a:cs typeface="Arial"/>
              </a:rPr>
              <a:t>HAKKI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431" y="1900833"/>
            <a:ext cx="11526927" cy="3444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sz="2400" dirty="0">
                <a:latin typeface="Arial MT"/>
                <a:cs typeface="Arial MT"/>
              </a:rPr>
              <a:t>Hastalarımız,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tabii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185" dirty="0">
                <a:latin typeface="Arial MT"/>
                <a:cs typeface="Arial MT"/>
              </a:rPr>
              <a:t>olduğu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mevzuatın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125" dirty="0">
                <a:latin typeface="Arial MT"/>
                <a:cs typeface="Arial MT"/>
              </a:rPr>
              <a:t>öngördüğü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usul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155" dirty="0">
                <a:latin typeface="Arial MT"/>
                <a:cs typeface="Arial MT"/>
              </a:rPr>
              <a:t>şartlara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uyulmak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kaydı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ile </a:t>
            </a:r>
            <a:r>
              <a:rPr sz="2400" spc="-110" dirty="0">
                <a:latin typeface="Arial MT"/>
                <a:cs typeface="Arial MT"/>
              </a:rPr>
              <a:t>sağlık</a:t>
            </a:r>
            <a:r>
              <a:rPr sz="2400" spc="2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kurumunu</a:t>
            </a:r>
            <a:r>
              <a:rPr sz="2400" spc="2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seçme</a:t>
            </a:r>
            <a:r>
              <a:rPr sz="2400" spc="2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2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tedavinin</a:t>
            </a:r>
            <a:r>
              <a:rPr sz="2400" spc="2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herhangi</a:t>
            </a:r>
            <a:r>
              <a:rPr sz="2400" spc="2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bir</a:t>
            </a:r>
            <a:r>
              <a:rPr sz="2400" spc="2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evresinde</a:t>
            </a:r>
            <a:r>
              <a:rPr sz="2400" spc="275" dirty="0">
                <a:latin typeface="Arial MT"/>
                <a:cs typeface="Arial MT"/>
              </a:rPr>
              <a:t> </a:t>
            </a:r>
            <a:r>
              <a:rPr sz="2400" spc="-204" dirty="0">
                <a:latin typeface="Arial MT"/>
                <a:cs typeface="Arial MT"/>
              </a:rPr>
              <a:t>değiştirme</a:t>
            </a:r>
            <a:r>
              <a:rPr sz="2400" spc="2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hakkına sahiptir.</a:t>
            </a:r>
            <a:endParaRPr sz="2400" dirty="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994"/>
              </a:spcBef>
              <a:buFont typeface="Arial" pitchFamily="34" charset="0"/>
              <a:buChar char="•"/>
            </a:pPr>
            <a:r>
              <a:rPr sz="2400" dirty="0">
                <a:latin typeface="Arial MT"/>
                <a:cs typeface="Arial MT"/>
              </a:rPr>
              <a:t>Hastalarımız,</a:t>
            </a:r>
            <a:r>
              <a:rPr sz="2400" spc="28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uygulanacak</a:t>
            </a:r>
            <a:r>
              <a:rPr sz="2400" spc="29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olan</a:t>
            </a:r>
            <a:r>
              <a:rPr sz="2400" spc="29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tedavi</a:t>
            </a:r>
            <a:r>
              <a:rPr sz="2400" spc="28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27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bakımı</a:t>
            </a:r>
            <a:r>
              <a:rPr sz="2400" spc="28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kabul</a:t>
            </a:r>
            <a:r>
              <a:rPr sz="2400" spc="28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etmemesi</a:t>
            </a:r>
            <a:r>
              <a:rPr sz="2400" spc="280" dirty="0">
                <a:latin typeface="Arial MT"/>
                <a:cs typeface="Arial MT"/>
              </a:rPr>
              <a:t>  </a:t>
            </a:r>
            <a:r>
              <a:rPr sz="2400" spc="-10" dirty="0">
                <a:latin typeface="Arial MT"/>
                <a:cs typeface="Arial MT"/>
              </a:rPr>
              <a:t>halinde </a:t>
            </a:r>
            <a:r>
              <a:rPr sz="2400" dirty="0">
                <a:latin typeface="Arial MT"/>
                <a:cs typeface="Arial MT"/>
              </a:rPr>
              <a:t>kurumumuzdan</a:t>
            </a:r>
            <a:r>
              <a:rPr sz="2400" spc="2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Tıbbi</a:t>
            </a:r>
            <a:r>
              <a:rPr sz="2400" spc="285" dirty="0">
                <a:latin typeface="Arial MT"/>
                <a:cs typeface="Arial MT"/>
              </a:rPr>
              <a:t> </a:t>
            </a:r>
            <a:r>
              <a:rPr sz="2400" spc="-204" dirty="0">
                <a:latin typeface="Arial MT"/>
                <a:cs typeface="Arial MT"/>
              </a:rPr>
              <a:t>İşlemi/Tedaviyi</a:t>
            </a:r>
            <a:r>
              <a:rPr sz="2400" spc="2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Red</a:t>
            </a:r>
            <a:r>
              <a:rPr sz="2400" spc="2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Formu'</a:t>
            </a:r>
            <a:r>
              <a:rPr sz="2400" spc="2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nu</a:t>
            </a:r>
            <a:r>
              <a:rPr sz="2400" spc="2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imzalayarak</a:t>
            </a:r>
            <a:r>
              <a:rPr sz="2400" spc="2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ayrılabilir</a:t>
            </a:r>
            <a:r>
              <a:rPr sz="2400" spc="29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veya </a:t>
            </a:r>
            <a:r>
              <a:rPr sz="2400" dirty="0">
                <a:latin typeface="Arial MT"/>
                <a:cs typeface="Arial MT"/>
              </a:rPr>
              <a:t>farklı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bir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kuruma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transferini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talep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edebilir.</a:t>
            </a:r>
            <a:endParaRPr sz="24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861594" y="4670095"/>
            <a:ext cx="2015489" cy="1798955"/>
            <a:chOff x="4911222" y="4796220"/>
            <a:chExt cx="2015489" cy="1798955"/>
          </a:xfrm>
        </p:grpSpPr>
        <p:sp>
          <p:nvSpPr>
            <p:cNvPr id="5" name="object 5"/>
            <p:cNvSpPr/>
            <p:nvPr/>
          </p:nvSpPr>
          <p:spPr>
            <a:xfrm>
              <a:off x="4934611" y="4796220"/>
              <a:ext cx="1992630" cy="1798955"/>
            </a:xfrm>
            <a:custGeom>
              <a:avLst/>
              <a:gdLst/>
              <a:ahLst/>
              <a:cxnLst/>
              <a:rect l="l" t="t" r="r" b="b"/>
              <a:pathLst>
                <a:path w="1992629" h="1798954">
                  <a:moveTo>
                    <a:pt x="1066693" y="0"/>
                  </a:moveTo>
                  <a:lnTo>
                    <a:pt x="0" y="809257"/>
                  </a:lnTo>
                  <a:lnTo>
                    <a:pt x="952809" y="1798905"/>
                  </a:lnTo>
                  <a:lnTo>
                    <a:pt x="1992103" y="1097040"/>
                  </a:lnTo>
                  <a:lnTo>
                    <a:pt x="1066693" y="0"/>
                  </a:lnTo>
                  <a:close/>
                </a:path>
              </a:pathLst>
            </a:custGeom>
            <a:solidFill>
              <a:srgbClr val="B9A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11222" y="4989349"/>
              <a:ext cx="2010410" cy="1491615"/>
            </a:xfrm>
            <a:custGeom>
              <a:avLst/>
              <a:gdLst/>
              <a:ahLst/>
              <a:cxnLst/>
              <a:rect l="l" t="t" r="r" b="b"/>
              <a:pathLst>
                <a:path w="2010409" h="1491614">
                  <a:moveTo>
                    <a:pt x="145418" y="0"/>
                  </a:moveTo>
                  <a:lnTo>
                    <a:pt x="105755" y="0"/>
                  </a:lnTo>
                  <a:lnTo>
                    <a:pt x="88467" y="874"/>
                  </a:lnTo>
                  <a:lnTo>
                    <a:pt x="73214" y="874"/>
                  </a:lnTo>
                  <a:lnTo>
                    <a:pt x="39657" y="2623"/>
                  </a:lnTo>
                  <a:lnTo>
                    <a:pt x="21354" y="2623"/>
                  </a:lnTo>
                  <a:lnTo>
                    <a:pt x="0" y="3622"/>
                  </a:lnTo>
                  <a:lnTo>
                    <a:pt x="590802" y="1491203"/>
                  </a:lnTo>
                  <a:lnTo>
                    <a:pt x="600971" y="1486692"/>
                  </a:lnTo>
                  <a:lnTo>
                    <a:pt x="613179" y="1480377"/>
                  </a:lnTo>
                  <a:lnTo>
                    <a:pt x="630465" y="1472256"/>
                  </a:lnTo>
                  <a:lnTo>
                    <a:pt x="651816" y="1463237"/>
                  </a:lnTo>
                  <a:lnTo>
                    <a:pt x="678258" y="1451506"/>
                  </a:lnTo>
                  <a:lnTo>
                    <a:pt x="709778" y="1439776"/>
                  </a:lnTo>
                  <a:lnTo>
                    <a:pt x="784013" y="1411819"/>
                  </a:lnTo>
                  <a:lnTo>
                    <a:pt x="827727" y="1396478"/>
                  </a:lnTo>
                  <a:lnTo>
                    <a:pt x="875520" y="1381138"/>
                  </a:lnTo>
                  <a:lnTo>
                    <a:pt x="927392" y="1365810"/>
                  </a:lnTo>
                  <a:lnTo>
                    <a:pt x="982302" y="1350469"/>
                  </a:lnTo>
                  <a:lnTo>
                    <a:pt x="1042289" y="1335129"/>
                  </a:lnTo>
                  <a:lnTo>
                    <a:pt x="1105343" y="1320700"/>
                  </a:lnTo>
                  <a:lnTo>
                    <a:pt x="1171435" y="1306259"/>
                  </a:lnTo>
                  <a:lnTo>
                    <a:pt x="1228384" y="1295441"/>
                  </a:lnTo>
                  <a:lnTo>
                    <a:pt x="1309722" y="1284610"/>
                  </a:lnTo>
                  <a:lnTo>
                    <a:pt x="1388022" y="1279201"/>
                  </a:lnTo>
                  <a:lnTo>
                    <a:pt x="1414493" y="1278302"/>
                  </a:lnTo>
                  <a:lnTo>
                    <a:pt x="1492835" y="1278302"/>
                  </a:lnTo>
                  <a:lnTo>
                    <a:pt x="1520262" y="1279201"/>
                  </a:lnTo>
                  <a:lnTo>
                    <a:pt x="1603667" y="1284610"/>
                  </a:lnTo>
                  <a:lnTo>
                    <a:pt x="2010287" y="304934"/>
                  </a:lnTo>
                  <a:lnTo>
                    <a:pt x="2003255" y="303060"/>
                  </a:lnTo>
                  <a:lnTo>
                    <a:pt x="1994113" y="300312"/>
                  </a:lnTo>
                  <a:lnTo>
                    <a:pt x="1983845" y="296814"/>
                  </a:lnTo>
                  <a:lnTo>
                    <a:pt x="1972734" y="294066"/>
                  </a:lnTo>
                  <a:lnTo>
                    <a:pt x="1949386" y="286821"/>
                  </a:lnTo>
                  <a:lnTo>
                    <a:pt x="1922944" y="279575"/>
                  </a:lnTo>
                  <a:lnTo>
                    <a:pt x="1910707" y="275952"/>
                  </a:lnTo>
                  <a:lnTo>
                    <a:pt x="1897486" y="272455"/>
                  </a:lnTo>
                  <a:lnTo>
                    <a:pt x="1873013" y="265209"/>
                  </a:lnTo>
                  <a:lnTo>
                    <a:pt x="1862886" y="262461"/>
                  </a:lnTo>
                  <a:lnTo>
                    <a:pt x="1852759" y="258838"/>
                  </a:lnTo>
                  <a:lnTo>
                    <a:pt x="1843617" y="256215"/>
                  </a:lnTo>
                  <a:lnTo>
                    <a:pt x="1835459" y="254341"/>
                  </a:lnTo>
                  <a:lnTo>
                    <a:pt x="1804938" y="245346"/>
                  </a:lnTo>
                  <a:lnTo>
                    <a:pt x="1586367" y="188507"/>
                  </a:lnTo>
                  <a:lnTo>
                    <a:pt x="1427714" y="152404"/>
                  </a:lnTo>
                  <a:lnTo>
                    <a:pt x="1362606" y="138038"/>
                  </a:lnTo>
                  <a:lnTo>
                    <a:pt x="1330060" y="131667"/>
                  </a:lnTo>
                  <a:lnTo>
                    <a:pt x="1295488" y="124422"/>
                  </a:lnTo>
                  <a:lnTo>
                    <a:pt x="1261929" y="118176"/>
                  </a:lnTo>
                  <a:lnTo>
                    <a:pt x="1227357" y="110930"/>
                  </a:lnTo>
                  <a:lnTo>
                    <a:pt x="1123641" y="91942"/>
                  </a:lnTo>
                  <a:lnTo>
                    <a:pt x="1088057" y="86570"/>
                  </a:lnTo>
                  <a:lnTo>
                    <a:pt x="1053471" y="80199"/>
                  </a:lnTo>
                  <a:lnTo>
                    <a:pt x="947716" y="63960"/>
                  </a:lnTo>
                  <a:lnTo>
                    <a:pt x="912131" y="59462"/>
                  </a:lnTo>
                  <a:lnTo>
                    <a:pt x="876547" y="54091"/>
                  </a:lnTo>
                  <a:lnTo>
                    <a:pt x="768752" y="40599"/>
                  </a:lnTo>
                  <a:lnTo>
                    <a:pt x="731128" y="36102"/>
                  </a:lnTo>
                  <a:lnTo>
                    <a:pt x="692492" y="32479"/>
                  </a:lnTo>
                  <a:lnTo>
                    <a:pt x="653841" y="27982"/>
                  </a:lnTo>
                  <a:lnTo>
                    <a:pt x="616217" y="24359"/>
                  </a:lnTo>
                  <a:lnTo>
                    <a:pt x="577580" y="21611"/>
                  </a:lnTo>
                  <a:lnTo>
                    <a:pt x="538944" y="17988"/>
                  </a:lnTo>
                  <a:lnTo>
                    <a:pt x="422007" y="9868"/>
                  </a:lnTo>
                  <a:lnTo>
                    <a:pt x="264380" y="2623"/>
                  </a:lnTo>
                  <a:lnTo>
                    <a:pt x="145418" y="0"/>
                  </a:lnTo>
                  <a:close/>
                </a:path>
              </a:pathLst>
            </a:custGeom>
            <a:solidFill>
              <a:srgbClr val="EE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25427" y="5231079"/>
              <a:ext cx="1499235" cy="916940"/>
            </a:xfrm>
            <a:custGeom>
              <a:avLst/>
              <a:gdLst/>
              <a:ahLst/>
              <a:cxnLst/>
              <a:rect l="l" t="t" r="r" b="b"/>
              <a:pathLst>
                <a:path w="1499234" h="916939">
                  <a:moveTo>
                    <a:pt x="768756" y="848017"/>
                  </a:moveTo>
                  <a:lnTo>
                    <a:pt x="112877" y="839000"/>
                  </a:lnTo>
                  <a:lnTo>
                    <a:pt x="119989" y="858850"/>
                  </a:lnTo>
                  <a:lnTo>
                    <a:pt x="768756" y="848017"/>
                  </a:lnTo>
                  <a:close/>
                </a:path>
                <a:path w="1499234" h="916939">
                  <a:moveTo>
                    <a:pt x="919264" y="67614"/>
                  </a:moveTo>
                  <a:lnTo>
                    <a:pt x="841971" y="67614"/>
                  </a:lnTo>
                  <a:lnTo>
                    <a:pt x="841971" y="82943"/>
                  </a:lnTo>
                  <a:lnTo>
                    <a:pt x="919264" y="82943"/>
                  </a:lnTo>
                  <a:lnTo>
                    <a:pt x="919264" y="67614"/>
                  </a:lnTo>
                  <a:close/>
                </a:path>
                <a:path w="1499234" h="916939">
                  <a:moveTo>
                    <a:pt x="1164272" y="875995"/>
                  </a:moveTo>
                  <a:lnTo>
                    <a:pt x="1145006" y="836295"/>
                  </a:lnTo>
                  <a:lnTo>
                    <a:pt x="1100277" y="820064"/>
                  </a:lnTo>
                  <a:lnTo>
                    <a:pt x="1088059" y="821867"/>
                  </a:lnTo>
                  <a:lnTo>
                    <a:pt x="1079919" y="823658"/>
                  </a:lnTo>
                  <a:lnTo>
                    <a:pt x="1075855" y="825474"/>
                  </a:lnTo>
                  <a:lnTo>
                    <a:pt x="1071791" y="826376"/>
                  </a:lnTo>
                  <a:lnTo>
                    <a:pt x="1035177" y="802906"/>
                  </a:lnTo>
                  <a:lnTo>
                    <a:pt x="1026020" y="802017"/>
                  </a:lnTo>
                  <a:lnTo>
                    <a:pt x="1015847" y="802017"/>
                  </a:lnTo>
                  <a:lnTo>
                    <a:pt x="976198" y="816457"/>
                  </a:lnTo>
                  <a:lnTo>
                    <a:pt x="958913" y="841717"/>
                  </a:lnTo>
                  <a:lnTo>
                    <a:pt x="951801" y="840816"/>
                  </a:lnTo>
                  <a:lnTo>
                    <a:pt x="944676" y="840816"/>
                  </a:lnTo>
                  <a:lnTo>
                    <a:pt x="930427" y="842606"/>
                  </a:lnTo>
                  <a:lnTo>
                    <a:pt x="921296" y="844410"/>
                  </a:lnTo>
                  <a:lnTo>
                    <a:pt x="916203" y="846226"/>
                  </a:lnTo>
                  <a:lnTo>
                    <a:pt x="912139" y="848017"/>
                  </a:lnTo>
                  <a:lnTo>
                    <a:pt x="908075" y="850734"/>
                  </a:lnTo>
                  <a:lnTo>
                    <a:pt x="903998" y="852525"/>
                  </a:lnTo>
                  <a:lnTo>
                    <a:pt x="895858" y="857948"/>
                  </a:lnTo>
                  <a:lnTo>
                    <a:pt x="891794" y="855243"/>
                  </a:lnTo>
                  <a:lnTo>
                    <a:pt x="886714" y="852525"/>
                  </a:lnTo>
                  <a:lnTo>
                    <a:pt x="881621" y="850734"/>
                  </a:lnTo>
                  <a:lnTo>
                    <a:pt x="871461" y="848918"/>
                  </a:lnTo>
                  <a:lnTo>
                    <a:pt x="860272" y="848918"/>
                  </a:lnTo>
                  <a:lnTo>
                    <a:pt x="824674" y="865162"/>
                  </a:lnTo>
                  <a:lnTo>
                    <a:pt x="812482" y="894029"/>
                  </a:lnTo>
                  <a:lnTo>
                    <a:pt x="134226" y="894029"/>
                  </a:lnTo>
                  <a:lnTo>
                    <a:pt x="143383" y="915695"/>
                  </a:lnTo>
                  <a:lnTo>
                    <a:pt x="814514" y="915695"/>
                  </a:lnTo>
                  <a:lnTo>
                    <a:pt x="814514" y="910272"/>
                  </a:lnTo>
                  <a:lnTo>
                    <a:pt x="816546" y="903960"/>
                  </a:lnTo>
                  <a:lnTo>
                    <a:pt x="848067" y="876896"/>
                  </a:lnTo>
                  <a:lnTo>
                    <a:pt x="861288" y="874191"/>
                  </a:lnTo>
                  <a:lnTo>
                    <a:pt x="872464" y="874191"/>
                  </a:lnTo>
                  <a:lnTo>
                    <a:pt x="882637" y="875995"/>
                  </a:lnTo>
                  <a:lnTo>
                    <a:pt x="887730" y="877785"/>
                  </a:lnTo>
                  <a:lnTo>
                    <a:pt x="897902" y="883208"/>
                  </a:lnTo>
                  <a:lnTo>
                    <a:pt x="900950" y="880503"/>
                  </a:lnTo>
                  <a:lnTo>
                    <a:pt x="905014" y="877785"/>
                  </a:lnTo>
                  <a:lnTo>
                    <a:pt x="909078" y="875995"/>
                  </a:lnTo>
                  <a:lnTo>
                    <a:pt x="913142" y="873277"/>
                  </a:lnTo>
                  <a:lnTo>
                    <a:pt x="917219" y="871486"/>
                  </a:lnTo>
                  <a:lnTo>
                    <a:pt x="922299" y="869670"/>
                  </a:lnTo>
                  <a:lnTo>
                    <a:pt x="931456" y="867867"/>
                  </a:lnTo>
                  <a:lnTo>
                    <a:pt x="945692" y="866076"/>
                  </a:lnTo>
                  <a:lnTo>
                    <a:pt x="952804" y="866076"/>
                  </a:lnTo>
                  <a:lnTo>
                    <a:pt x="959929" y="866978"/>
                  </a:lnTo>
                  <a:lnTo>
                    <a:pt x="962977" y="859751"/>
                  </a:lnTo>
                  <a:lnTo>
                    <a:pt x="991450" y="833589"/>
                  </a:lnTo>
                  <a:lnTo>
                    <a:pt x="1017892" y="827278"/>
                  </a:lnTo>
                  <a:lnTo>
                    <a:pt x="1027049" y="827278"/>
                  </a:lnTo>
                  <a:lnTo>
                    <a:pt x="1073810" y="852525"/>
                  </a:lnTo>
                  <a:lnTo>
                    <a:pt x="1076858" y="850734"/>
                  </a:lnTo>
                  <a:lnTo>
                    <a:pt x="1080922" y="848918"/>
                  </a:lnTo>
                  <a:lnTo>
                    <a:pt x="1089075" y="847128"/>
                  </a:lnTo>
                  <a:lnTo>
                    <a:pt x="1101267" y="846226"/>
                  </a:lnTo>
                  <a:lnTo>
                    <a:pt x="1113497" y="847128"/>
                  </a:lnTo>
                  <a:lnTo>
                    <a:pt x="1152182" y="867867"/>
                  </a:lnTo>
                  <a:lnTo>
                    <a:pt x="1163294" y="886828"/>
                  </a:lnTo>
                  <a:lnTo>
                    <a:pt x="1164272" y="881405"/>
                  </a:lnTo>
                  <a:lnTo>
                    <a:pt x="1164272" y="875995"/>
                  </a:lnTo>
                  <a:close/>
                </a:path>
                <a:path w="1499234" h="916939">
                  <a:moveTo>
                    <a:pt x="1262938" y="497992"/>
                  </a:moveTo>
                  <a:lnTo>
                    <a:pt x="1185659" y="497992"/>
                  </a:lnTo>
                  <a:lnTo>
                    <a:pt x="1185659" y="513334"/>
                  </a:lnTo>
                  <a:lnTo>
                    <a:pt x="1262938" y="513334"/>
                  </a:lnTo>
                  <a:lnTo>
                    <a:pt x="1262938" y="497992"/>
                  </a:lnTo>
                  <a:close/>
                </a:path>
                <a:path w="1499234" h="916939">
                  <a:moveTo>
                    <a:pt x="1345298" y="903960"/>
                  </a:moveTo>
                  <a:lnTo>
                    <a:pt x="1055509" y="894943"/>
                  </a:lnTo>
                  <a:lnTo>
                    <a:pt x="1036193" y="916597"/>
                  </a:lnTo>
                  <a:lnTo>
                    <a:pt x="1342339" y="912075"/>
                  </a:lnTo>
                  <a:lnTo>
                    <a:pt x="1345298" y="903960"/>
                  </a:lnTo>
                  <a:close/>
                </a:path>
                <a:path w="1499234" h="916939">
                  <a:moveTo>
                    <a:pt x="1362544" y="497992"/>
                  </a:moveTo>
                  <a:lnTo>
                    <a:pt x="1284249" y="497992"/>
                  </a:lnTo>
                  <a:lnTo>
                    <a:pt x="1284249" y="513334"/>
                  </a:lnTo>
                  <a:lnTo>
                    <a:pt x="1362544" y="513334"/>
                  </a:lnTo>
                  <a:lnTo>
                    <a:pt x="1362544" y="497992"/>
                  </a:lnTo>
                  <a:close/>
                </a:path>
                <a:path w="1499234" h="916939">
                  <a:moveTo>
                    <a:pt x="1498879" y="535876"/>
                  </a:moveTo>
                  <a:lnTo>
                    <a:pt x="1148105" y="531368"/>
                  </a:lnTo>
                  <a:lnTo>
                    <a:pt x="1148105" y="510616"/>
                  </a:lnTo>
                  <a:lnTo>
                    <a:pt x="1150073" y="510616"/>
                  </a:lnTo>
                  <a:lnTo>
                    <a:pt x="1150073" y="472732"/>
                  </a:lnTo>
                  <a:lnTo>
                    <a:pt x="1052461" y="472732"/>
                  </a:lnTo>
                  <a:lnTo>
                    <a:pt x="1052461" y="96570"/>
                  </a:lnTo>
                  <a:lnTo>
                    <a:pt x="716902" y="96570"/>
                  </a:lnTo>
                  <a:lnTo>
                    <a:pt x="716902" y="0"/>
                  </a:lnTo>
                  <a:lnTo>
                    <a:pt x="577583" y="0"/>
                  </a:lnTo>
                  <a:lnTo>
                    <a:pt x="577583" y="96570"/>
                  </a:lnTo>
                  <a:lnTo>
                    <a:pt x="332511" y="96570"/>
                  </a:lnTo>
                  <a:lnTo>
                    <a:pt x="334556" y="457390"/>
                  </a:lnTo>
                  <a:lnTo>
                    <a:pt x="81356" y="457390"/>
                  </a:lnTo>
                  <a:lnTo>
                    <a:pt x="81356" y="557530"/>
                  </a:lnTo>
                  <a:lnTo>
                    <a:pt x="0" y="557530"/>
                  </a:lnTo>
                  <a:lnTo>
                    <a:pt x="94576" y="794791"/>
                  </a:lnTo>
                  <a:lnTo>
                    <a:pt x="955865" y="794791"/>
                  </a:lnTo>
                  <a:lnTo>
                    <a:pt x="955865" y="775855"/>
                  </a:lnTo>
                  <a:lnTo>
                    <a:pt x="971105" y="774039"/>
                  </a:lnTo>
                  <a:lnTo>
                    <a:pt x="971105" y="774954"/>
                  </a:lnTo>
                  <a:lnTo>
                    <a:pt x="1046353" y="774954"/>
                  </a:lnTo>
                  <a:lnTo>
                    <a:pt x="1046353" y="774039"/>
                  </a:lnTo>
                  <a:lnTo>
                    <a:pt x="1090155" y="774039"/>
                  </a:lnTo>
                  <a:lnTo>
                    <a:pt x="1090155" y="778560"/>
                  </a:lnTo>
                  <a:lnTo>
                    <a:pt x="1111389" y="778560"/>
                  </a:lnTo>
                  <a:lnTo>
                    <a:pt x="1111389" y="774039"/>
                  </a:lnTo>
                  <a:lnTo>
                    <a:pt x="1161326" y="775855"/>
                  </a:lnTo>
                  <a:lnTo>
                    <a:pt x="1161326" y="808329"/>
                  </a:lnTo>
                  <a:lnTo>
                    <a:pt x="1385938" y="808329"/>
                  </a:lnTo>
                  <a:lnTo>
                    <a:pt x="1399159" y="775855"/>
                  </a:lnTo>
                  <a:lnTo>
                    <a:pt x="1399921" y="774039"/>
                  </a:lnTo>
                  <a:lnTo>
                    <a:pt x="1498879" y="535876"/>
                  </a:lnTo>
                  <a:close/>
                </a:path>
              </a:pathLst>
            </a:custGeom>
            <a:solidFill>
              <a:srgbClr val="CCC8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68835" y="5332135"/>
              <a:ext cx="1741170" cy="659130"/>
            </a:xfrm>
            <a:custGeom>
              <a:avLst/>
              <a:gdLst/>
              <a:ahLst/>
              <a:cxnLst/>
              <a:rect l="l" t="t" r="r" b="b"/>
              <a:pathLst>
                <a:path w="1741170" h="659129">
                  <a:moveTo>
                    <a:pt x="1148044" y="0"/>
                  </a:moveTo>
                  <a:lnTo>
                    <a:pt x="465735" y="0"/>
                  </a:lnTo>
                  <a:lnTo>
                    <a:pt x="465735" y="354528"/>
                  </a:lnTo>
                  <a:lnTo>
                    <a:pt x="207445" y="354528"/>
                  </a:lnTo>
                  <a:lnTo>
                    <a:pt x="207445" y="455565"/>
                  </a:lnTo>
                  <a:lnTo>
                    <a:pt x="0" y="455565"/>
                  </a:lnTo>
                  <a:lnTo>
                    <a:pt x="0" y="658551"/>
                  </a:lnTo>
                  <a:lnTo>
                    <a:pt x="1740858" y="654941"/>
                  </a:lnTo>
                  <a:lnTo>
                    <a:pt x="1740858" y="451056"/>
                  </a:lnTo>
                  <a:lnTo>
                    <a:pt x="1547745" y="451056"/>
                  </a:lnTo>
                  <a:lnTo>
                    <a:pt x="1547745" y="417676"/>
                  </a:lnTo>
                  <a:lnTo>
                    <a:pt x="1266022" y="417676"/>
                  </a:lnTo>
                  <a:lnTo>
                    <a:pt x="1266022" y="367158"/>
                  </a:lnTo>
                  <a:lnTo>
                    <a:pt x="1148044" y="367158"/>
                  </a:lnTo>
                  <a:lnTo>
                    <a:pt x="1148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59658" y="5812061"/>
              <a:ext cx="413384" cy="175260"/>
            </a:xfrm>
            <a:custGeom>
              <a:avLst/>
              <a:gdLst/>
              <a:ahLst/>
              <a:cxnLst/>
              <a:rect l="l" t="t" r="r" b="b"/>
              <a:pathLst>
                <a:path w="413385" h="175260">
                  <a:moveTo>
                    <a:pt x="412851" y="0"/>
                  </a:moveTo>
                  <a:lnTo>
                    <a:pt x="0" y="0"/>
                  </a:lnTo>
                  <a:lnTo>
                    <a:pt x="0" y="175015"/>
                  </a:lnTo>
                  <a:lnTo>
                    <a:pt x="412851" y="175015"/>
                  </a:lnTo>
                  <a:lnTo>
                    <a:pt x="412851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50827" y="5336628"/>
              <a:ext cx="666115" cy="405130"/>
            </a:xfrm>
            <a:custGeom>
              <a:avLst/>
              <a:gdLst/>
              <a:ahLst/>
              <a:cxnLst/>
              <a:rect l="l" t="t" r="r" b="b"/>
              <a:pathLst>
                <a:path w="666114" h="405129">
                  <a:moveTo>
                    <a:pt x="666051" y="3619"/>
                  </a:moveTo>
                  <a:lnTo>
                    <a:pt x="640626" y="3619"/>
                  </a:lnTo>
                  <a:lnTo>
                    <a:pt x="640626" y="0"/>
                  </a:lnTo>
                  <a:lnTo>
                    <a:pt x="0" y="0"/>
                  </a:lnTo>
                  <a:lnTo>
                    <a:pt x="0" y="43307"/>
                  </a:lnTo>
                  <a:lnTo>
                    <a:pt x="629450" y="43307"/>
                  </a:lnTo>
                  <a:lnTo>
                    <a:pt x="629450" y="405066"/>
                  </a:lnTo>
                  <a:lnTo>
                    <a:pt x="666051" y="405066"/>
                  </a:lnTo>
                  <a:lnTo>
                    <a:pt x="666051" y="3619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58666" y="5790415"/>
              <a:ext cx="1218565" cy="28575"/>
            </a:xfrm>
            <a:custGeom>
              <a:avLst/>
              <a:gdLst/>
              <a:ahLst/>
              <a:cxnLst/>
              <a:rect l="l" t="t" r="r" b="b"/>
              <a:pathLst>
                <a:path w="1218564" h="28575">
                  <a:moveTo>
                    <a:pt x="1218215" y="0"/>
                  </a:moveTo>
                  <a:lnTo>
                    <a:pt x="0" y="0"/>
                  </a:lnTo>
                  <a:lnTo>
                    <a:pt x="0" y="27966"/>
                  </a:lnTo>
                  <a:lnTo>
                    <a:pt x="1218215" y="27966"/>
                  </a:lnTo>
                  <a:lnTo>
                    <a:pt x="121821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91110" y="5794032"/>
              <a:ext cx="511809" cy="196215"/>
            </a:xfrm>
            <a:custGeom>
              <a:avLst/>
              <a:gdLst/>
              <a:ahLst/>
              <a:cxnLst/>
              <a:rect l="l" t="t" r="r" b="b"/>
              <a:pathLst>
                <a:path w="511809" h="196214">
                  <a:moveTo>
                    <a:pt x="91567" y="74879"/>
                  </a:moveTo>
                  <a:lnTo>
                    <a:pt x="3048" y="74879"/>
                  </a:lnTo>
                  <a:lnTo>
                    <a:pt x="3048" y="195757"/>
                  </a:lnTo>
                  <a:lnTo>
                    <a:pt x="91567" y="118173"/>
                  </a:lnTo>
                  <a:lnTo>
                    <a:pt x="91567" y="74879"/>
                  </a:lnTo>
                  <a:close/>
                </a:path>
                <a:path w="511809" h="196214">
                  <a:moveTo>
                    <a:pt x="511492" y="0"/>
                  </a:moveTo>
                  <a:lnTo>
                    <a:pt x="0" y="0"/>
                  </a:lnTo>
                  <a:lnTo>
                    <a:pt x="0" y="49618"/>
                  </a:lnTo>
                  <a:lnTo>
                    <a:pt x="511492" y="49618"/>
                  </a:lnTo>
                  <a:lnTo>
                    <a:pt x="511492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66775" y="5887838"/>
              <a:ext cx="374650" cy="99695"/>
            </a:xfrm>
            <a:custGeom>
              <a:avLst/>
              <a:gdLst/>
              <a:ahLst/>
              <a:cxnLst/>
              <a:rect l="l" t="t" r="r" b="b"/>
              <a:pathLst>
                <a:path w="374650" h="99695">
                  <a:moveTo>
                    <a:pt x="374214" y="0"/>
                  </a:moveTo>
                  <a:lnTo>
                    <a:pt x="0" y="0"/>
                  </a:lnTo>
                  <a:lnTo>
                    <a:pt x="0" y="99238"/>
                  </a:lnTo>
                  <a:lnTo>
                    <a:pt x="311160" y="99238"/>
                  </a:lnTo>
                  <a:lnTo>
                    <a:pt x="374214" y="0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85360" y="5721843"/>
              <a:ext cx="151765" cy="24765"/>
            </a:xfrm>
            <a:custGeom>
              <a:avLst/>
              <a:gdLst/>
              <a:ahLst/>
              <a:cxnLst/>
              <a:rect l="l" t="t" r="r" b="b"/>
              <a:pathLst>
                <a:path w="151764" h="24764">
                  <a:moveTo>
                    <a:pt x="151508" y="0"/>
                  </a:moveTo>
                  <a:lnTo>
                    <a:pt x="0" y="0"/>
                  </a:lnTo>
                  <a:lnTo>
                    <a:pt x="0" y="24358"/>
                  </a:lnTo>
                  <a:lnTo>
                    <a:pt x="151508" y="24358"/>
                  </a:lnTo>
                  <a:lnTo>
                    <a:pt x="151508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08792" y="5394363"/>
              <a:ext cx="547370" cy="153670"/>
            </a:xfrm>
            <a:custGeom>
              <a:avLst/>
              <a:gdLst/>
              <a:ahLst/>
              <a:cxnLst/>
              <a:rect l="l" t="t" r="r" b="b"/>
              <a:pathLst>
                <a:path w="547370" h="153670">
                  <a:moveTo>
                    <a:pt x="0" y="74878"/>
                  </a:moveTo>
                  <a:lnTo>
                    <a:pt x="547080" y="74878"/>
                  </a:lnTo>
                </a:path>
                <a:path w="547370" h="153670">
                  <a:moveTo>
                    <a:pt x="0" y="0"/>
                  </a:moveTo>
                  <a:lnTo>
                    <a:pt x="547080" y="0"/>
                  </a:lnTo>
                </a:path>
                <a:path w="547370" h="153670">
                  <a:moveTo>
                    <a:pt x="0" y="153366"/>
                  </a:moveTo>
                  <a:lnTo>
                    <a:pt x="547080" y="153366"/>
                  </a:lnTo>
                </a:path>
              </a:pathLst>
            </a:custGeom>
            <a:ln w="46911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08792" y="5626218"/>
              <a:ext cx="547370" cy="0"/>
            </a:xfrm>
            <a:custGeom>
              <a:avLst/>
              <a:gdLst/>
              <a:ahLst/>
              <a:cxnLst/>
              <a:rect l="l" t="t" r="r" b="b"/>
              <a:pathLst>
                <a:path w="547370">
                  <a:moveTo>
                    <a:pt x="0" y="0"/>
                  </a:moveTo>
                  <a:lnTo>
                    <a:pt x="547080" y="0"/>
                  </a:lnTo>
                </a:path>
              </a:pathLst>
            </a:custGeom>
            <a:ln w="46911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78336" y="5214835"/>
              <a:ext cx="1898650" cy="916305"/>
            </a:xfrm>
            <a:custGeom>
              <a:avLst/>
              <a:gdLst/>
              <a:ahLst/>
              <a:cxnLst/>
              <a:rect l="l" t="t" r="r" b="b"/>
              <a:pathLst>
                <a:path w="1898650" h="916304">
                  <a:moveTo>
                    <a:pt x="537921" y="507022"/>
                  </a:moveTo>
                  <a:lnTo>
                    <a:pt x="376237" y="507022"/>
                  </a:lnTo>
                  <a:lnTo>
                    <a:pt x="376237" y="528675"/>
                  </a:lnTo>
                  <a:lnTo>
                    <a:pt x="537921" y="528675"/>
                  </a:lnTo>
                  <a:lnTo>
                    <a:pt x="537921" y="507022"/>
                  </a:lnTo>
                  <a:close/>
                </a:path>
                <a:path w="1898650" h="916304">
                  <a:moveTo>
                    <a:pt x="726033" y="507022"/>
                  </a:moveTo>
                  <a:lnTo>
                    <a:pt x="565365" y="507022"/>
                  </a:lnTo>
                  <a:lnTo>
                    <a:pt x="565365" y="528675"/>
                  </a:lnTo>
                  <a:lnTo>
                    <a:pt x="726033" y="528675"/>
                  </a:lnTo>
                  <a:lnTo>
                    <a:pt x="726033" y="507022"/>
                  </a:lnTo>
                  <a:close/>
                </a:path>
                <a:path w="1898650" h="916304">
                  <a:moveTo>
                    <a:pt x="915187" y="507022"/>
                  </a:moveTo>
                  <a:lnTo>
                    <a:pt x="754519" y="507022"/>
                  </a:lnTo>
                  <a:lnTo>
                    <a:pt x="754519" y="528675"/>
                  </a:lnTo>
                  <a:lnTo>
                    <a:pt x="915187" y="528675"/>
                  </a:lnTo>
                  <a:lnTo>
                    <a:pt x="915187" y="507022"/>
                  </a:lnTo>
                  <a:close/>
                </a:path>
                <a:path w="1898650" h="916304">
                  <a:moveTo>
                    <a:pt x="979233" y="847128"/>
                  </a:moveTo>
                  <a:lnTo>
                    <a:pt x="259295" y="838111"/>
                  </a:lnTo>
                  <a:lnTo>
                    <a:pt x="239979" y="859751"/>
                  </a:lnTo>
                  <a:lnTo>
                    <a:pt x="979233" y="847128"/>
                  </a:lnTo>
                  <a:close/>
                </a:path>
                <a:path w="1898650" h="916304">
                  <a:moveTo>
                    <a:pt x="1077874" y="466420"/>
                  </a:moveTo>
                  <a:lnTo>
                    <a:pt x="1025004" y="466420"/>
                  </a:lnTo>
                  <a:lnTo>
                    <a:pt x="1025004" y="513334"/>
                  </a:lnTo>
                  <a:lnTo>
                    <a:pt x="1077874" y="513334"/>
                  </a:lnTo>
                  <a:lnTo>
                    <a:pt x="1077874" y="466420"/>
                  </a:lnTo>
                  <a:close/>
                </a:path>
                <a:path w="1898650" h="916304">
                  <a:moveTo>
                    <a:pt x="1177531" y="466420"/>
                  </a:moveTo>
                  <a:lnTo>
                    <a:pt x="1124648" y="466420"/>
                  </a:lnTo>
                  <a:lnTo>
                    <a:pt x="1124648" y="513334"/>
                  </a:lnTo>
                  <a:lnTo>
                    <a:pt x="1177531" y="513334"/>
                  </a:lnTo>
                  <a:lnTo>
                    <a:pt x="1177531" y="466420"/>
                  </a:lnTo>
                  <a:close/>
                </a:path>
                <a:path w="1898650" h="916304">
                  <a:moveTo>
                    <a:pt x="1256855" y="660387"/>
                  </a:moveTo>
                  <a:lnTo>
                    <a:pt x="1181608" y="660387"/>
                  </a:lnTo>
                  <a:lnTo>
                    <a:pt x="1181608" y="774065"/>
                  </a:lnTo>
                  <a:lnTo>
                    <a:pt x="1256855" y="774065"/>
                  </a:lnTo>
                  <a:lnTo>
                    <a:pt x="1256855" y="660387"/>
                  </a:lnTo>
                  <a:close/>
                </a:path>
                <a:path w="1898650" h="916304">
                  <a:moveTo>
                    <a:pt x="1732686" y="679323"/>
                  </a:moveTo>
                  <a:lnTo>
                    <a:pt x="1695056" y="679323"/>
                  </a:lnTo>
                  <a:lnTo>
                    <a:pt x="1695056" y="731647"/>
                  </a:lnTo>
                  <a:lnTo>
                    <a:pt x="1732686" y="731647"/>
                  </a:lnTo>
                  <a:lnTo>
                    <a:pt x="1732686" y="679323"/>
                  </a:lnTo>
                  <a:close/>
                </a:path>
                <a:path w="1898650" h="916304">
                  <a:moveTo>
                    <a:pt x="1732749" y="909370"/>
                  </a:moveTo>
                  <a:lnTo>
                    <a:pt x="1264983" y="894029"/>
                  </a:lnTo>
                  <a:lnTo>
                    <a:pt x="1246682" y="915695"/>
                  </a:lnTo>
                  <a:lnTo>
                    <a:pt x="1732749" y="909370"/>
                  </a:lnTo>
                  <a:close/>
                </a:path>
                <a:path w="1898650" h="916304">
                  <a:moveTo>
                    <a:pt x="1798789" y="679323"/>
                  </a:moveTo>
                  <a:lnTo>
                    <a:pt x="1761172" y="679323"/>
                  </a:lnTo>
                  <a:lnTo>
                    <a:pt x="1761172" y="731647"/>
                  </a:lnTo>
                  <a:lnTo>
                    <a:pt x="1798789" y="731647"/>
                  </a:lnTo>
                  <a:lnTo>
                    <a:pt x="1798789" y="679323"/>
                  </a:lnTo>
                  <a:close/>
                </a:path>
                <a:path w="1898650" h="916304">
                  <a:moveTo>
                    <a:pt x="1898446" y="556628"/>
                  </a:moveTo>
                  <a:lnTo>
                    <a:pt x="1118552" y="556628"/>
                  </a:lnTo>
                  <a:lnTo>
                    <a:pt x="1118552" y="584606"/>
                  </a:lnTo>
                  <a:lnTo>
                    <a:pt x="1118552" y="774954"/>
                  </a:lnTo>
                  <a:lnTo>
                    <a:pt x="1088047" y="774954"/>
                  </a:lnTo>
                  <a:lnTo>
                    <a:pt x="1088047" y="676986"/>
                  </a:lnTo>
                  <a:lnTo>
                    <a:pt x="1088047" y="675792"/>
                  </a:lnTo>
                  <a:lnTo>
                    <a:pt x="1088047" y="674598"/>
                  </a:lnTo>
                  <a:lnTo>
                    <a:pt x="1012799" y="674598"/>
                  </a:lnTo>
                  <a:lnTo>
                    <a:pt x="1012799" y="675792"/>
                  </a:lnTo>
                  <a:lnTo>
                    <a:pt x="1012799" y="676986"/>
                  </a:lnTo>
                  <a:lnTo>
                    <a:pt x="1012799" y="774954"/>
                  </a:lnTo>
                  <a:lnTo>
                    <a:pt x="988390" y="774954"/>
                  </a:lnTo>
                  <a:lnTo>
                    <a:pt x="988390" y="676986"/>
                  </a:lnTo>
                  <a:lnTo>
                    <a:pt x="988390" y="675792"/>
                  </a:lnTo>
                  <a:lnTo>
                    <a:pt x="988390" y="674598"/>
                  </a:lnTo>
                  <a:lnTo>
                    <a:pt x="914158" y="674598"/>
                  </a:lnTo>
                  <a:lnTo>
                    <a:pt x="914158" y="675792"/>
                  </a:lnTo>
                  <a:lnTo>
                    <a:pt x="914158" y="676986"/>
                  </a:lnTo>
                  <a:lnTo>
                    <a:pt x="914158" y="774954"/>
                  </a:lnTo>
                  <a:lnTo>
                    <a:pt x="890765" y="774954"/>
                  </a:lnTo>
                  <a:lnTo>
                    <a:pt x="890765" y="676986"/>
                  </a:lnTo>
                  <a:lnTo>
                    <a:pt x="890765" y="675792"/>
                  </a:lnTo>
                  <a:lnTo>
                    <a:pt x="890765" y="674598"/>
                  </a:lnTo>
                  <a:lnTo>
                    <a:pt x="815517" y="674598"/>
                  </a:lnTo>
                  <a:lnTo>
                    <a:pt x="815517" y="675792"/>
                  </a:lnTo>
                  <a:lnTo>
                    <a:pt x="815517" y="676986"/>
                  </a:lnTo>
                  <a:lnTo>
                    <a:pt x="815517" y="774954"/>
                  </a:lnTo>
                  <a:lnTo>
                    <a:pt x="672134" y="774954"/>
                  </a:lnTo>
                  <a:lnTo>
                    <a:pt x="672134" y="676986"/>
                  </a:lnTo>
                  <a:lnTo>
                    <a:pt x="648766" y="676986"/>
                  </a:lnTo>
                  <a:lnTo>
                    <a:pt x="648766" y="774954"/>
                  </a:lnTo>
                  <a:lnTo>
                    <a:pt x="516559" y="774954"/>
                  </a:lnTo>
                  <a:lnTo>
                    <a:pt x="516559" y="676986"/>
                  </a:lnTo>
                  <a:lnTo>
                    <a:pt x="493179" y="676986"/>
                  </a:lnTo>
                  <a:lnTo>
                    <a:pt x="493179" y="774954"/>
                  </a:lnTo>
                  <a:lnTo>
                    <a:pt x="387426" y="774954"/>
                  </a:lnTo>
                  <a:lnTo>
                    <a:pt x="387426" y="663092"/>
                  </a:lnTo>
                  <a:lnTo>
                    <a:pt x="790105" y="663092"/>
                  </a:lnTo>
                  <a:lnTo>
                    <a:pt x="790105" y="662190"/>
                  </a:lnTo>
                  <a:lnTo>
                    <a:pt x="792137" y="662190"/>
                  </a:lnTo>
                  <a:lnTo>
                    <a:pt x="790105" y="660374"/>
                  </a:lnTo>
                  <a:lnTo>
                    <a:pt x="790105" y="656767"/>
                  </a:lnTo>
                  <a:lnTo>
                    <a:pt x="783996" y="656767"/>
                  </a:lnTo>
                  <a:lnTo>
                    <a:pt x="740270" y="628815"/>
                  </a:lnTo>
                  <a:lnTo>
                    <a:pt x="387426" y="628815"/>
                  </a:lnTo>
                  <a:lnTo>
                    <a:pt x="387426" y="584606"/>
                  </a:lnTo>
                  <a:lnTo>
                    <a:pt x="1118552" y="584606"/>
                  </a:lnTo>
                  <a:lnTo>
                    <a:pt x="1118552" y="556628"/>
                  </a:lnTo>
                  <a:lnTo>
                    <a:pt x="366064" y="556628"/>
                  </a:lnTo>
                  <a:lnTo>
                    <a:pt x="366064" y="584606"/>
                  </a:lnTo>
                  <a:lnTo>
                    <a:pt x="366064" y="774954"/>
                  </a:lnTo>
                  <a:lnTo>
                    <a:pt x="323354" y="774954"/>
                  </a:lnTo>
                  <a:lnTo>
                    <a:pt x="323354" y="676986"/>
                  </a:lnTo>
                  <a:lnTo>
                    <a:pt x="323354" y="675792"/>
                  </a:lnTo>
                  <a:lnTo>
                    <a:pt x="207429" y="675792"/>
                  </a:lnTo>
                  <a:lnTo>
                    <a:pt x="207429" y="676986"/>
                  </a:lnTo>
                  <a:lnTo>
                    <a:pt x="207429" y="774954"/>
                  </a:lnTo>
                  <a:lnTo>
                    <a:pt x="96596" y="774954"/>
                  </a:lnTo>
                  <a:lnTo>
                    <a:pt x="96596" y="584606"/>
                  </a:lnTo>
                  <a:lnTo>
                    <a:pt x="366064" y="584606"/>
                  </a:lnTo>
                  <a:lnTo>
                    <a:pt x="366064" y="556628"/>
                  </a:lnTo>
                  <a:lnTo>
                    <a:pt x="320306" y="556628"/>
                  </a:lnTo>
                  <a:lnTo>
                    <a:pt x="320306" y="481749"/>
                  </a:lnTo>
                  <a:lnTo>
                    <a:pt x="961948" y="481749"/>
                  </a:lnTo>
                  <a:lnTo>
                    <a:pt x="961948" y="544004"/>
                  </a:lnTo>
                  <a:lnTo>
                    <a:pt x="1719529" y="535876"/>
                  </a:lnTo>
                  <a:lnTo>
                    <a:pt x="978217" y="525957"/>
                  </a:lnTo>
                  <a:lnTo>
                    <a:pt x="978217" y="456488"/>
                  </a:lnTo>
                  <a:lnTo>
                    <a:pt x="582650" y="456488"/>
                  </a:lnTo>
                  <a:lnTo>
                    <a:pt x="582650" y="129921"/>
                  </a:lnTo>
                  <a:lnTo>
                    <a:pt x="1225321" y="129921"/>
                  </a:lnTo>
                  <a:lnTo>
                    <a:pt x="1225321" y="509727"/>
                  </a:lnTo>
                  <a:lnTo>
                    <a:pt x="1360589" y="509727"/>
                  </a:lnTo>
                  <a:lnTo>
                    <a:pt x="1360589" y="471830"/>
                  </a:lnTo>
                  <a:lnTo>
                    <a:pt x="1262938" y="471830"/>
                  </a:lnTo>
                  <a:lnTo>
                    <a:pt x="1262938" y="96570"/>
                  </a:lnTo>
                  <a:lnTo>
                    <a:pt x="928395" y="96570"/>
                  </a:lnTo>
                  <a:lnTo>
                    <a:pt x="928395" y="0"/>
                  </a:lnTo>
                  <a:lnTo>
                    <a:pt x="788060" y="0"/>
                  </a:lnTo>
                  <a:lnTo>
                    <a:pt x="788060" y="96570"/>
                  </a:lnTo>
                  <a:lnTo>
                    <a:pt x="543001" y="96570"/>
                  </a:lnTo>
                  <a:lnTo>
                    <a:pt x="545033" y="456488"/>
                  </a:lnTo>
                  <a:lnTo>
                    <a:pt x="291833" y="456488"/>
                  </a:lnTo>
                  <a:lnTo>
                    <a:pt x="291833" y="556628"/>
                  </a:lnTo>
                  <a:lnTo>
                    <a:pt x="0" y="556628"/>
                  </a:lnTo>
                  <a:lnTo>
                    <a:pt x="26428" y="584606"/>
                  </a:lnTo>
                  <a:lnTo>
                    <a:pt x="75247" y="584606"/>
                  </a:lnTo>
                  <a:lnTo>
                    <a:pt x="75247" y="774954"/>
                  </a:lnTo>
                  <a:lnTo>
                    <a:pt x="37617" y="774954"/>
                  </a:lnTo>
                  <a:lnTo>
                    <a:pt x="37617" y="794067"/>
                  </a:lnTo>
                  <a:lnTo>
                    <a:pt x="1166342" y="794067"/>
                  </a:lnTo>
                  <a:lnTo>
                    <a:pt x="1166342" y="774954"/>
                  </a:lnTo>
                  <a:lnTo>
                    <a:pt x="1129728" y="774954"/>
                  </a:lnTo>
                  <a:lnTo>
                    <a:pt x="1129728" y="584606"/>
                  </a:lnTo>
                  <a:lnTo>
                    <a:pt x="1300568" y="584606"/>
                  </a:lnTo>
                  <a:lnTo>
                    <a:pt x="1300568" y="778573"/>
                  </a:lnTo>
                  <a:lnTo>
                    <a:pt x="1321930" y="778573"/>
                  </a:lnTo>
                  <a:lnTo>
                    <a:pt x="1321930" y="663994"/>
                  </a:lnTo>
                  <a:lnTo>
                    <a:pt x="1398143" y="663994"/>
                  </a:lnTo>
                  <a:lnTo>
                    <a:pt x="1398143" y="774065"/>
                  </a:lnTo>
                  <a:lnTo>
                    <a:pt x="1417561" y="774065"/>
                  </a:lnTo>
                  <a:lnTo>
                    <a:pt x="1417561" y="663994"/>
                  </a:lnTo>
                  <a:lnTo>
                    <a:pt x="1448079" y="663994"/>
                  </a:lnTo>
                  <a:lnTo>
                    <a:pt x="1448079" y="649566"/>
                  </a:lnTo>
                  <a:lnTo>
                    <a:pt x="1421638" y="649566"/>
                  </a:lnTo>
                  <a:lnTo>
                    <a:pt x="1376768" y="609866"/>
                  </a:lnTo>
                  <a:lnTo>
                    <a:pt x="1321930" y="609866"/>
                  </a:lnTo>
                  <a:lnTo>
                    <a:pt x="1321930" y="584606"/>
                  </a:lnTo>
                  <a:lnTo>
                    <a:pt x="1552727" y="584606"/>
                  </a:lnTo>
                  <a:lnTo>
                    <a:pt x="1552727" y="778573"/>
                  </a:lnTo>
                  <a:lnTo>
                    <a:pt x="1574101" y="778573"/>
                  </a:lnTo>
                  <a:lnTo>
                    <a:pt x="1574101" y="584606"/>
                  </a:lnTo>
                  <a:lnTo>
                    <a:pt x="1630083" y="584606"/>
                  </a:lnTo>
                  <a:lnTo>
                    <a:pt x="1630083" y="780364"/>
                  </a:lnTo>
                  <a:lnTo>
                    <a:pt x="1651457" y="780364"/>
                  </a:lnTo>
                  <a:lnTo>
                    <a:pt x="1651457" y="584606"/>
                  </a:lnTo>
                  <a:lnTo>
                    <a:pt x="1820240" y="584606"/>
                  </a:lnTo>
                  <a:lnTo>
                    <a:pt x="1820240" y="782180"/>
                  </a:lnTo>
                  <a:lnTo>
                    <a:pt x="1840496" y="782180"/>
                  </a:lnTo>
                  <a:lnTo>
                    <a:pt x="1840496" y="584606"/>
                  </a:lnTo>
                  <a:lnTo>
                    <a:pt x="1873123" y="584606"/>
                  </a:lnTo>
                  <a:lnTo>
                    <a:pt x="1898446" y="5566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9964" y="5239193"/>
              <a:ext cx="73222" cy="8032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150180" y="5281549"/>
              <a:ext cx="1697355" cy="848360"/>
            </a:xfrm>
            <a:custGeom>
              <a:avLst/>
              <a:gdLst/>
              <a:ahLst/>
              <a:cxnLst/>
              <a:rect l="l" t="t" r="r" b="b"/>
              <a:pathLst>
                <a:path w="1697354" h="848360">
                  <a:moveTo>
                    <a:pt x="947712" y="540448"/>
                  </a:moveTo>
                  <a:lnTo>
                    <a:pt x="676224" y="540448"/>
                  </a:lnTo>
                  <a:lnTo>
                    <a:pt x="676224" y="546760"/>
                  </a:lnTo>
                  <a:lnTo>
                    <a:pt x="947712" y="546760"/>
                  </a:lnTo>
                  <a:lnTo>
                    <a:pt x="947712" y="540448"/>
                  </a:lnTo>
                  <a:close/>
                </a:path>
                <a:path w="1697354" h="848360">
                  <a:moveTo>
                    <a:pt x="957897" y="0"/>
                  </a:moveTo>
                  <a:lnTo>
                    <a:pt x="880618" y="0"/>
                  </a:lnTo>
                  <a:lnTo>
                    <a:pt x="880618" y="16243"/>
                  </a:lnTo>
                  <a:lnTo>
                    <a:pt x="957897" y="16243"/>
                  </a:lnTo>
                  <a:lnTo>
                    <a:pt x="957897" y="0"/>
                  </a:lnTo>
                  <a:close/>
                </a:path>
                <a:path w="1697354" h="848360">
                  <a:moveTo>
                    <a:pt x="1202956" y="808380"/>
                  </a:moveTo>
                  <a:lnTo>
                    <a:pt x="1183690" y="768680"/>
                  </a:lnTo>
                  <a:lnTo>
                    <a:pt x="1138885" y="753351"/>
                  </a:lnTo>
                  <a:lnTo>
                    <a:pt x="1126693" y="754253"/>
                  </a:lnTo>
                  <a:lnTo>
                    <a:pt x="1118552" y="756056"/>
                  </a:lnTo>
                  <a:lnTo>
                    <a:pt x="1110424" y="759663"/>
                  </a:lnTo>
                  <a:lnTo>
                    <a:pt x="1098232" y="747039"/>
                  </a:lnTo>
                  <a:lnTo>
                    <a:pt x="1090079" y="742518"/>
                  </a:lnTo>
                  <a:lnTo>
                    <a:pt x="1081951" y="738911"/>
                  </a:lnTo>
                  <a:lnTo>
                    <a:pt x="1072794" y="736219"/>
                  </a:lnTo>
                  <a:lnTo>
                    <a:pt x="1063637" y="734402"/>
                  </a:lnTo>
                  <a:lnTo>
                    <a:pt x="1054493" y="734402"/>
                  </a:lnTo>
                  <a:lnTo>
                    <a:pt x="1014831" y="749744"/>
                  </a:lnTo>
                  <a:lnTo>
                    <a:pt x="997546" y="775004"/>
                  </a:lnTo>
                  <a:lnTo>
                    <a:pt x="983322" y="773188"/>
                  </a:lnTo>
                  <a:lnTo>
                    <a:pt x="968057" y="775004"/>
                  </a:lnTo>
                  <a:lnTo>
                    <a:pt x="963993" y="775906"/>
                  </a:lnTo>
                  <a:lnTo>
                    <a:pt x="958913" y="777697"/>
                  </a:lnTo>
                  <a:lnTo>
                    <a:pt x="954849" y="779513"/>
                  </a:lnTo>
                  <a:lnTo>
                    <a:pt x="949756" y="781316"/>
                  </a:lnTo>
                  <a:lnTo>
                    <a:pt x="941628" y="784923"/>
                  </a:lnTo>
                  <a:lnTo>
                    <a:pt x="938580" y="787628"/>
                  </a:lnTo>
                  <a:lnTo>
                    <a:pt x="934516" y="790346"/>
                  </a:lnTo>
                  <a:lnTo>
                    <a:pt x="930427" y="787628"/>
                  </a:lnTo>
                  <a:lnTo>
                    <a:pt x="915187" y="782218"/>
                  </a:lnTo>
                  <a:lnTo>
                    <a:pt x="910094" y="781316"/>
                  </a:lnTo>
                  <a:lnTo>
                    <a:pt x="898906" y="781316"/>
                  </a:lnTo>
                  <a:lnTo>
                    <a:pt x="858240" y="802970"/>
                  </a:lnTo>
                  <a:lnTo>
                    <a:pt x="850404" y="826414"/>
                  </a:lnTo>
                  <a:lnTo>
                    <a:pt x="0" y="826414"/>
                  </a:lnTo>
                  <a:lnTo>
                    <a:pt x="0" y="848067"/>
                  </a:lnTo>
                  <a:lnTo>
                    <a:pt x="853160" y="848067"/>
                  </a:lnTo>
                  <a:lnTo>
                    <a:pt x="853160" y="843559"/>
                  </a:lnTo>
                  <a:lnTo>
                    <a:pt x="855179" y="837247"/>
                  </a:lnTo>
                  <a:lnTo>
                    <a:pt x="886714" y="809282"/>
                  </a:lnTo>
                  <a:lnTo>
                    <a:pt x="899922" y="806577"/>
                  </a:lnTo>
                  <a:lnTo>
                    <a:pt x="911123" y="806577"/>
                  </a:lnTo>
                  <a:lnTo>
                    <a:pt x="916203" y="807478"/>
                  </a:lnTo>
                  <a:lnTo>
                    <a:pt x="931456" y="812888"/>
                  </a:lnTo>
                  <a:lnTo>
                    <a:pt x="936536" y="815606"/>
                  </a:lnTo>
                  <a:lnTo>
                    <a:pt x="939584" y="812888"/>
                  </a:lnTo>
                  <a:lnTo>
                    <a:pt x="943648" y="810183"/>
                  </a:lnTo>
                  <a:lnTo>
                    <a:pt x="955865" y="804773"/>
                  </a:lnTo>
                  <a:lnTo>
                    <a:pt x="960932" y="802970"/>
                  </a:lnTo>
                  <a:lnTo>
                    <a:pt x="965022" y="801166"/>
                  </a:lnTo>
                  <a:lnTo>
                    <a:pt x="970089" y="800265"/>
                  </a:lnTo>
                  <a:lnTo>
                    <a:pt x="984326" y="798449"/>
                  </a:lnTo>
                  <a:lnTo>
                    <a:pt x="998562" y="800265"/>
                  </a:lnTo>
                  <a:lnTo>
                    <a:pt x="1001610" y="793038"/>
                  </a:lnTo>
                  <a:lnTo>
                    <a:pt x="1030097" y="765987"/>
                  </a:lnTo>
                  <a:lnTo>
                    <a:pt x="1055509" y="759663"/>
                  </a:lnTo>
                  <a:lnTo>
                    <a:pt x="1065682" y="759663"/>
                  </a:lnTo>
                  <a:lnTo>
                    <a:pt x="1106360" y="778611"/>
                  </a:lnTo>
                  <a:lnTo>
                    <a:pt x="1111440" y="784923"/>
                  </a:lnTo>
                  <a:lnTo>
                    <a:pt x="1115517" y="783120"/>
                  </a:lnTo>
                  <a:lnTo>
                    <a:pt x="1119581" y="782218"/>
                  </a:lnTo>
                  <a:lnTo>
                    <a:pt x="1123645" y="780415"/>
                  </a:lnTo>
                  <a:lnTo>
                    <a:pt x="1127709" y="779513"/>
                  </a:lnTo>
                  <a:lnTo>
                    <a:pt x="1139913" y="778611"/>
                  </a:lnTo>
                  <a:lnTo>
                    <a:pt x="1152105" y="779513"/>
                  </a:lnTo>
                  <a:lnTo>
                    <a:pt x="1163307" y="782218"/>
                  </a:lnTo>
                  <a:lnTo>
                    <a:pt x="1197889" y="810183"/>
                  </a:lnTo>
                  <a:lnTo>
                    <a:pt x="1201966" y="820115"/>
                  </a:lnTo>
                  <a:lnTo>
                    <a:pt x="1202956" y="814692"/>
                  </a:lnTo>
                  <a:lnTo>
                    <a:pt x="1202956" y="808380"/>
                  </a:lnTo>
                  <a:close/>
                </a:path>
                <a:path w="1697354" h="848360">
                  <a:moveTo>
                    <a:pt x="1285367" y="649605"/>
                  </a:moveTo>
                  <a:lnTo>
                    <a:pt x="1268082" y="649605"/>
                  </a:lnTo>
                  <a:lnTo>
                    <a:pt x="1268082" y="665848"/>
                  </a:lnTo>
                  <a:lnTo>
                    <a:pt x="1285367" y="665848"/>
                  </a:lnTo>
                  <a:lnTo>
                    <a:pt x="1285367" y="649605"/>
                  </a:lnTo>
                  <a:close/>
                </a:path>
                <a:path w="1697354" h="848360">
                  <a:moveTo>
                    <a:pt x="1301623" y="430377"/>
                  </a:moveTo>
                  <a:lnTo>
                    <a:pt x="1224330" y="430377"/>
                  </a:lnTo>
                  <a:lnTo>
                    <a:pt x="1224330" y="446620"/>
                  </a:lnTo>
                  <a:lnTo>
                    <a:pt x="1301623" y="446620"/>
                  </a:lnTo>
                  <a:lnTo>
                    <a:pt x="1301623" y="430377"/>
                  </a:lnTo>
                  <a:close/>
                </a:path>
                <a:path w="1697354" h="848360">
                  <a:moveTo>
                    <a:pt x="1313802" y="649605"/>
                  </a:moveTo>
                  <a:lnTo>
                    <a:pt x="1295501" y="649605"/>
                  </a:lnTo>
                  <a:lnTo>
                    <a:pt x="1295501" y="665848"/>
                  </a:lnTo>
                  <a:lnTo>
                    <a:pt x="1313802" y="665848"/>
                  </a:lnTo>
                  <a:lnTo>
                    <a:pt x="1313802" y="649605"/>
                  </a:lnTo>
                  <a:close/>
                </a:path>
                <a:path w="1697354" h="848360">
                  <a:moveTo>
                    <a:pt x="1342224" y="649605"/>
                  </a:moveTo>
                  <a:lnTo>
                    <a:pt x="1323911" y="649605"/>
                  </a:lnTo>
                  <a:lnTo>
                    <a:pt x="1323911" y="665848"/>
                  </a:lnTo>
                  <a:lnTo>
                    <a:pt x="1342224" y="665848"/>
                  </a:lnTo>
                  <a:lnTo>
                    <a:pt x="1342224" y="649605"/>
                  </a:lnTo>
                  <a:close/>
                </a:path>
                <a:path w="1697354" h="848360">
                  <a:moveTo>
                    <a:pt x="1401229" y="430377"/>
                  </a:moveTo>
                  <a:lnTo>
                    <a:pt x="1322933" y="430377"/>
                  </a:lnTo>
                  <a:lnTo>
                    <a:pt x="1322933" y="446620"/>
                  </a:lnTo>
                  <a:lnTo>
                    <a:pt x="1401229" y="446620"/>
                  </a:lnTo>
                  <a:lnTo>
                    <a:pt x="1401229" y="430377"/>
                  </a:lnTo>
                  <a:close/>
                </a:path>
                <a:path w="1697354" h="848360">
                  <a:moveTo>
                    <a:pt x="1697113" y="708253"/>
                  </a:moveTo>
                  <a:lnTo>
                    <a:pt x="1199857" y="708253"/>
                  </a:lnTo>
                  <a:lnTo>
                    <a:pt x="1199857" y="740727"/>
                  </a:lnTo>
                  <a:lnTo>
                    <a:pt x="1697113" y="740727"/>
                  </a:lnTo>
                  <a:lnTo>
                    <a:pt x="1697113" y="7082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01033" y="5903185"/>
              <a:ext cx="14604" cy="81280"/>
            </a:xfrm>
            <a:custGeom>
              <a:avLst/>
              <a:gdLst/>
              <a:ahLst/>
              <a:cxnLst/>
              <a:rect l="l" t="t" r="r" b="b"/>
              <a:pathLst>
                <a:path w="14604" h="81279">
                  <a:moveTo>
                    <a:pt x="14236" y="0"/>
                  </a:moveTo>
                  <a:lnTo>
                    <a:pt x="0" y="0"/>
                  </a:lnTo>
                  <a:lnTo>
                    <a:pt x="0" y="81193"/>
                  </a:lnTo>
                  <a:lnTo>
                    <a:pt x="14236" y="81193"/>
                  </a:lnTo>
                  <a:lnTo>
                    <a:pt x="14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5515" y="1550739"/>
            <a:ext cx="10591800" cy="47513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sz="3000" spc="-114" dirty="0">
                <a:latin typeface="Times New Roman"/>
                <a:cs typeface="Times New Roman"/>
              </a:rPr>
              <a:t>IV.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PERSONELİ</a:t>
            </a:r>
            <a:r>
              <a:rPr sz="3000" spc="-11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TANIMA,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SEÇME</a:t>
            </a:r>
            <a:r>
              <a:rPr sz="3000" spc="-10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VE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DEĞİŞTİRME HAKKI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2057400"/>
            <a:ext cx="11416030" cy="289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501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Hastalarımız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sağlık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sisteminin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işlevi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ile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uyumlu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olarak,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hekimini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hizmet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aldığı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personeli </a:t>
            </a:r>
            <a:r>
              <a:rPr sz="2400" dirty="0">
                <a:latin typeface="Times New Roman"/>
                <a:cs typeface="Times New Roman"/>
              </a:rPr>
              <a:t>seçme</a:t>
            </a:r>
            <a:r>
              <a:rPr sz="2400" spc="4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4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değiştirme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hakkına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sahiptir.</a:t>
            </a:r>
            <a:r>
              <a:rPr sz="2400" spc="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Tüm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çalışanlar</a:t>
            </a:r>
            <a:r>
              <a:rPr sz="2400" spc="4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kimlik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kartını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sürekli</a:t>
            </a:r>
            <a:r>
              <a:rPr sz="2400" spc="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takar,</a:t>
            </a:r>
            <a:r>
              <a:rPr sz="2400" spc="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hizmet </a:t>
            </a:r>
            <a:r>
              <a:rPr sz="2400" dirty="0">
                <a:latin typeface="Times New Roman"/>
                <a:cs typeface="Times New Roman"/>
              </a:rPr>
              <a:t>öncesi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kendilerini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tanıtır.</a:t>
            </a:r>
            <a:endParaRPr sz="24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50100"/>
              </a:lnSpc>
              <a:spcBef>
                <a:spcPts val="994"/>
              </a:spcBef>
              <a:buFont typeface="Arial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Hastalarımız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hizmet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aldıkları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sırada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hastanemizde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ilişkide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bulundukları  tüm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görevlilerin </a:t>
            </a:r>
            <a:r>
              <a:rPr sz="2400" dirty="0">
                <a:latin typeface="Times New Roman"/>
                <a:cs typeface="Times New Roman"/>
              </a:rPr>
              <a:t>kimlikleri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mesleki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sorumluluklarını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bilme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hakkına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sahiptir.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952" y="1705084"/>
            <a:ext cx="11723448" cy="476412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11125" marR="5080">
              <a:lnSpc>
                <a:spcPts val="3229"/>
              </a:lnSpc>
              <a:spcBef>
                <a:spcPts val="515"/>
              </a:spcBef>
            </a:pPr>
            <a:r>
              <a:rPr sz="3000" spc="-80" dirty="0">
                <a:latin typeface="Arial"/>
                <a:cs typeface="Arial"/>
              </a:rPr>
              <a:t>V.</a:t>
            </a:r>
            <a:r>
              <a:rPr sz="3000" spc="-8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ÖNCELİK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SIRASININ</a:t>
            </a:r>
            <a:r>
              <a:rPr sz="3000" spc="-10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BELİRLENMESİNİ</a:t>
            </a:r>
            <a:r>
              <a:rPr sz="3000" spc="-9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İSTEME HAKKI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2514600"/>
            <a:ext cx="9726930" cy="179895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45"/>
              </a:spcBef>
              <a:buFont typeface="Arial" pitchFamily="34" charset="0"/>
              <a:buChar char="•"/>
              <a:tabLst>
                <a:tab pos="2420620" algn="l"/>
                <a:tab pos="3726815" algn="l"/>
                <a:tab pos="5236210" algn="l"/>
                <a:tab pos="6167120" algn="l"/>
                <a:tab pos="7711440" algn="l"/>
                <a:tab pos="8881745" algn="l"/>
              </a:tabLst>
            </a:pPr>
            <a:r>
              <a:rPr sz="2400" spc="-10" dirty="0">
                <a:latin typeface="Arial MT"/>
                <a:cs typeface="Arial MT"/>
              </a:rPr>
              <a:t>Hastalarımızın,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öncelik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hakkının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tıbbi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kriterlere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dayalı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olarak</a:t>
            </a:r>
            <a:endParaRPr sz="24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 pitchFamily="34" charset="0"/>
              <a:buChar char="•"/>
            </a:pPr>
            <a:r>
              <a:rPr sz="2400" spc="-10" dirty="0">
                <a:latin typeface="Arial MT"/>
                <a:cs typeface="Arial MT"/>
              </a:rPr>
              <a:t>belirlenmesini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isteme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hakkı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vardır.</a:t>
            </a:r>
            <a:endParaRPr sz="24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2435"/>
              </a:spcBef>
              <a:buFont typeface="Arial" pitchFamily="34" charset="0"/>
              <a:buChar char="•"/>
            </a:pPr>
            <a:r>
              <a:rPr sz="2400" spc="-250" dirty="0">
                <a:latin typeface="Arial MT"/>
                <a:cs typeface="Arial MT"/>
              </a:rPr>
              <a:t>Yaşlı,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engelli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hastalarımıza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muayene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45" dirty="0">
                <a:latin typeface="Arial MT"/>
                <a:cs typeface="Arial MT"/>
              </a:rPr>
              <a:t>önceliği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sağlanmaktadır.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990600"/>
            <a:ext cx="8502396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75873"/>
            <a:ext cx="9042400" cy="1600200"/>
          </a:xfrm>
          <a:prstGeom prst="rect">
            <a:avLst/>
          </a:prstGeom>
        </p:spPr>
        <p:txBody>
          <a:bodyPr vert="horz" wrap="square" lIns="0" tIns="305231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VI.</a:t>
            </a:r>
            <a:r>
              <a:rPr sz="3000" spc="-10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BİLGİ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VERİLMEMESİNİ</a:t>
            </a:r>
            <a:r>
              <a:rPr sz="3000" spc="-114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İSTEME</a:t>
            </a:r>
            <a:r>
              <a:rPr sz="3000" spc="-9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HAKKI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386" y="2362200"/>
            <a:ext cx="11262995" cy="2770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5"/>
              </a:spcBef>
              <a:buFont typeface="Arial" pitchFamily="34" charset="0"/>
              <a:buChar char="•"/>
            </a:pPr>
            <a:r>
              <a:rPr sz="2400" dirty="0">
                <a:latin typeface="Arial MT"/>
                <a:cs typeface="Arial MT"/>
              </a:rPr>
              <a:t>Hastalarımız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yasal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zorunluluklar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145" dirty="0">
                <a:latin typeface="Arial MT"/>
                <a:cs typeface="Arial MT"/>
              </a:rPr>
              <a:t>dışında,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165" dirty="0">
                <a:latin typeface="Arial MT"/>
                <a:cs typeface="Arial MT"/>
              </a:rPr>
              <a:t>sağlık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durumu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hakkında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verilecek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gerçek </a:t>
            </a:r>
            <a:r>
              <a:rPr sz="2400" dirty="0">
                <a:latin typeface="Arial MT"/>
                <a:cs typeface="Arial MT"/>
              </a:rPr>
              <a:t>bilgilerin</a:t>
            </a:r>
            <a:r>
              <a:rPr sz="2400" spc="2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kendisini</a:t>
            </a:r>
            <a:r>
              <a:rPr sz="2400" spc="285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etkileyeceğini</a:t>
            </a:r>
            <a:r>
              <a:rPr sz="2400" spc="290" dirty="0">
                <a:latin typeface="Arial MT"/>
                <a:cs typeface="Arial MT"/>
              </a:rPr>
              <a:t> </a:t>
            </a:r>
            <a:r>
              <a:rPr sz="2400" spc="-85" dirty="0">
                <a:latin typeface="Arial MT"/>
                <a:cs typeface="Arial MT"/>
              </a:rPr>
              <a:t>düşünüyor</a:t>
            </a:r>
            <a:r>
              <a:rPr sz="2400" spc="2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ise</a:t>
            </a:r>
            <a:r>
              <a:rPr sz="2400" spc="2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bu</a:t>
            </a:r>
            <a:r>
              <a:rPr sz="2400" spc="2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konuda</a:t>
            </a:r>
            <a:r>
              <a:rPr sz="2400" spc="2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kendisine</a:t>
            </a:r>
            <a:r>
              <a:rPr sz="2400" spc="2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2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ailesine </a:t>
            </a:r>
            <a:r>
              <a:rPr sz="2400" dirty="0">
                <a:latin typeface="Arial MT"/>
                <a:cs typeface="Arial MT"/>
              </a:rPr>
              <a:t>bilgi</a:t>
            </a:r>
            <a:r>
              <a:rPr sz="2400" spc="4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verilmemesini</a:t>
            </a:r>
            <a:r>
              <a:rPr sz="2400" spc="4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talep</a:t>
            </a:r>
            <a:r>
              <a:rPr sz="2400" spc="4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edebilir.</a:t>
            </a:r>
            <a:r>
              <a:rPr sz="2400" spc="459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Bu</a:t>
            </a:r>
            <a:r>
              <a:rPr sz="2400" spc="459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durumda</a:t>
            </a:r>
            <a:r>
              <a:rPr sz="2400" spc="450" dirty="0">
                <a:latin typeface="Arial MT"/>
                <a:cs typeface="Arial MT"/>
              </a:rPr>
              <a:t> </a:t>
            </a:r>
            <a:r>
              <a:rPr sz="2400" spc="-90" dirty="0">
                <a:latin typeface="Arial MT"/>
                <a:cs typeface="Arial MT"/>
              </a:rPr>
              <a:t>kişinin</a:t>
            </a:r>
            <a:r>
              <a:rPr sz="2400" spc="4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kararı</a:t>
            </a:r>
            <a:r>
              <a:rPr sz="2400" spc="4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yazılı</a:t>
            </a:r>
            <a:r>
              <a:rPr sz="2400" spc="4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olarak</a:t>
            </a:r>
            <a:r>
              <a:rPr sz="2400" spc="4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alınır. </a:t>
            </a:r>
            <a:r>
              <a:rPr sz="2400" dirty="0">
                <a:latin typeface="Arial MT"/>
                <a:cs typeface="Arial MT"/>
              </a:rPr>
              <a:t>Hasta</a:t>
            </a:r>
            <a:r>
              <a:rPr sz="2400" spc="4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bilgi</a:t>
            </a:r>
            <a:r>
              <a:rPr sz="2400" spc="4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verilmemesi</a:t>
            </a:r>
            <a:r>
              <a:rPr sz="2400" spc="4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talebini</a:t>
            </a:r>
            <a:r>
              <a:rPr sz="2400" spc="434" dirty="0">
                <a:latin typeface="Arial MT"/>
                <a:cs typeface="Arial MT"/>
              </a:rPr>
              <a:t> </a:t>
            </a:r>
            <a:r>
              <a:rPr sz="2400" spc="-60" dirty="0">
                <a:latin typeface="Arial MT"/>
                <a:cs typeface="Arial MT"/>
              </a:rPr>
              <a:t>istediği</a:t>
            </a:r>
            <a:r>
              <a:rPr sz="2400" spc="4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zaman</a:t>
            </a:r>
            <a:r>
              <a:rPr sz="2400" spc="425" dirty="0">
                <a:latin typeface="Arial MT"/>
                <a:cs typeface="Arial MT"/>
              </a:rPr>
              <a:t> </a:t>
            </a:r>
            <a:r>
              <a:rPr sz="2400" spc="-120" dirty="0">
                <a:latin typeface="Arial MT"/>
                <a:cs typeface="Arial MT"/>
              </a:rPr>
              <a:t>değiştirebilir</a:t>
            </a:r>
            <a:r>
              <a:rPr sz="2400" spc="43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4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bilgi</a:t>
            </a:r>
            <a:r>
              <a:rPr sz="2400" spc="4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verilmesini </a:t>
            </a:r>
            <a:r>
              <a:rPr sz="2400" dirty="0">
                <a:latin typeface="Arial MT"/>
                <a:cs typeface="Arial MT"/>
              </a:rPr>
              <a:t>talep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edebilir.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9042400" cy="1600200"/>
          </a:xfrm>
          <a:prstGeom prst="rect">
            <a:avLst/>
          </a:prstGeom>
        </p:spPr>
        <p:txBody>
          <a:bodyPr vert="horz" wrap="square" lIns="0" tIns="26929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ÖRNEK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2098694"/>
            <a:ext cx="11172825" cy="2173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6" marR="5080" indent="-342900" algn="just">
              <a:lnSpc>
                <a:spcPct val="15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240665" algn="l"/>
              </a:tabLst>
            </a:pPr>
            <a:r>
              <a:rPr sz="2400" spc="-180" dirty="0">
                <a:latin typeface="Arial MT"/>
                <a:cs typeface="Arial MT"/>
              </a:rPr>
              <a:t>Reşit</a:t>
            </a:r>
            <a:r>
              <a:rPr sz="2400" spc="2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olan</a:t>
            </a:r>
            <a:r>
              <a:rPr sz="2400" spc="2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hastanın</a:t>
            </a:r>
            <a:r>
              <a:rPr sz="2400" spc="2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hastaneden</a:t>
            </a:r>
            <a:r>
              <a:rPr sz="2400" spc="245" dirty="0">
                <a:latin typeface="Arial MT"/>
                <a:cs typeface="Arial MT"/>
              </a:rPr>
              <a:t> </a:t>
            </a:r>
            <a:r>
              <a:rPr sz="2400" spc="-120" dirty="0">
                <a:latin typeface="Arial MT"/>
                <a:cs typeface="Arial MT"/>
              </a:rPr>
              <a:t>aldığı</a:t>
            </a:r>
            <a:r>
              <a:rPr sz="2400" spc="2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hizmetin</a:t>
            </a:r>
            <a:r>
              <a:rPr sz="2400" spc="2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kendi</a:t>
            </a:r>
            <a:r>
              <a:rPr sz="2400" spc="25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rızası</a:t>
            </a:r>
            <a:r>
              <a:rPr sz="2400" spc="2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olmadan</a:t>
            </a:r>
            <a:r>
              <a:rPr sz="2400" spc="25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ailesi</a:t>
            </a:r>
            <a:r>
              <a:rPr sz="2400" spc="26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ile 	</a:t>
            </a:r>
            <a:r>
              <a:rPr sz="2400" dirty="0">
                <a:latin typeface="Arial MT"/>
                <a:cs typeface="Arial MT"/>
              </a:rPr>
              <a:t>paylaşılması.</a:t>
            </a:r>
            <a:r>
              <a:rPr sz="2400" spc="200" dirty="0">
                <a:latin typeface="Arial MT"/>
                <a:cs typeface="Arial MT"/>
              </a:rPr>
              <a:t>  </a:t>
            </a:r>
            <a:endParaRPr lang="tr-TR" sz="2400" spc="200" dirty="0" smtClean="0">
              <a:latin typeface="Arial MT"/>
              <a:cs typeface="Arial MT"/>
            </a:endParaRPr>
          </a:p>
          <a:p>
            <a:pPr marL="354966" marR="5080" indent="-342900" algn="just">
              <a:lnSpc>
                <a:spcPct val="15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240665" algn="l"/>
              </a:tabLst>
            </a:pPr>
            <a:r>
              <a:rPr sz="2400" dirty="0" err="1" smtClean="0">
                <a:latin typeface="Arial MT"/>
                <a:cs typeface="Arial MT"/>
              </a:rPr>
              <a:t>Örnek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200" dirty="0">
                <a:latin typeface="Arial MT"/>
                <a:cs typeface="Arial MT"/>
              </a:rPr>
              <a:t> </a:t>
            </a:r>
            <a:r>
              <a:rPr lang="tr-TR" sz="2400" spc="200" dirty="0" smtClean="0">
                <a:latin typeface="Arial MT"/>
                <a:cs typeface="Arial MT"/>
              </a:rPr>
              <a:t>İ</a:t>
            </a:r>
            <a:r>
              <a:rPr lang="tr-TR" sz="2400" spc="204" dirty="0" smtClean="0">
                <a:latin typeface="Arial MT"/>
                <a:cs typeface="Arial MT"/>
              </a:rPr>
              <a:t>laç içerek</a:t>
            </a:r>
            <a:r>
              <a:rPr sz="2400" spc="204" dirty="0" smtClean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acile</a:t>
            </a:r>
            <a:r>
              <a:rPr sz="2400" spc="20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gelmiş</a:t>
            </a:r>
            <a:r>
              <a:rPr sz="2400" spc="20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reşit</a:t>
            </a:r>
            <a:r>
              <a:rPr sz="2400" spc="20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hasta</a:t>
            </a:r>
            <a:r>
              <a:rPr sz="2400" spc="204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ailesine</a:t>
            </a:r>
            <a:r>
              <a:rPr sz="2400" spc="204" dirty="0">
                <a:latin typeface="Arial MT"/>
                <a:cs typeface="Arial MT"/>
              </a:rPr>
              <a:t>  </a:t>
            </a:r>
            <a:r>
              <a:rPr sz="2400" spc="-10" dirty="0">
                <a:latin typeface="Arial MT"/>
                <a:cs typeface="Arial MT"/>
              </a:rPr>
              <a:t>bilgi 	verilmemesini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talep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ediyorsa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ailenin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bilgilendirilmemesi.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81919"/>
            <a:ext cx="9042400" cy="1600200"/>
          </a:xfrm>
          <a:prstGeom prst="rect">
            <a:avLst/>
          </a:prstGeom>
        </p:spPr>
        <p:txBody>
          <a:bodyPr vert="horz" wrap="square" lIns="0" tIns="344297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VII.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spc="-30" dirty="0">
                <a:latin typeface="Arial"/>
                <a:cs typeface="Arial"/>
              </a:rPr>
              <a:t>KAYITLARI</a:t>
            </a:r>
            <a:r>
              <a:rPr sz="3000" spc="-9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İNCELEME</a:t>
            </a:r>
            <a:r>
              <a:rPr sz="3000" spc="-9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HAKKI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880" y="2438400"/>
            <a:ext cx="10815320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5"/>
              </a:spcBef>
              <a:buFont typeface="Arial" pitchFamily="34" charset="0"/>
              <a:buChar char="•"/>
            </a:pPr>
            <a:r>
              <a:rPr sz="2400" dirty="0">
                <a:latin typeface="Arial MT"/>
                <a:cs typeface="Arial MT"/>
              </a:rPr>
              <a:t>Hastalarımız,</a:t>
            </a:r>
            <a:r>
              <a:rPr sz="2400" spc="19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sağlık</a:t>
            </a:r>
            <a:r>
              <a:rPr sz="2400" spc="18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durumuyla</a:t>
            </a:r>
            <a:r>
              <a:rPr sz="2400" spc="19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ile</a:t>
            </a:r>
            <a:r>
              <a:rPr sz="2400" spc="18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ilgili</a:t>
            </a:r>
            <a:r>
              <a:rPr sz="2400" spc="18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bilgiler</a:t>
            </a:r>
            <a:r>
              <a:rPr sz="2400" spc="19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bulunan</a:t>
            </a:r>
            <a:r>
              <a:rPr sz="2400" spc="19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dosyasını,</a:t>
            </a:r>
            <a:r>
              <a:rPr sz="2400" spc="190" dirty="0">
                <a:latin typeface="Arial MT"/>
                <a:cs typeface="Arial MT"/>
              </a:rPr>
              <a:t>  </a:t>
            </a:r>
            <a:r>
              <a:rPr sz="2400" spc="-10" dirty="0">
                <a:latin typeface="Arial MT"/>
                <a:cs typeface="Arial MT"/>
              </a:rPr>
              <a:t>kayıtlarını </a:t>
            </a:r>
            <a:r>
              <a:rPr sz="2400" dirty="0">
                <a:latin typeface="Arial MT"/>
                <a:cs typeface="Arial MT"/>
              </a:rPr>
              <a:t>inceleyebilir</a:t>
            </a:r>
            <a:r>
              <a:rPr sz="2400" spc="-2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bir</a:t>
            </a:r>
            <a:r>
              <a:rPr sz="2400" spc="-2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suretini</a:t>
            </a:r>
            <a:r>
              <a:rPr sz="2400" spc="-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alabilir.</a:t>
            </a:r>
            <a:r>
              <a:rPr sz="2400" spc="-2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Bu</a:t>
            </a:r>
            <a:r>
              <a:rPr sz="2400" spc="-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kayıtlar,</a:t>
            </a:r>
            <a:r>
              <a:rPr sz="2400" spc="-2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sadece</a:t>
            </a:r>
            <a:r>
              <a:rPr sz="2400" spc="-3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kendisi</a:t>
            </a:r>
            <a:r>
              <a:rPr sz="2400" spc="-2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veya</a:t>
            </a:r>
            <a:r>
              <a:rPr sz="2400" spc="-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tedavisi</a:t>
            </a:r>
            <a:r>
              <a:rPr sz="2400" spc="-20" dirty="0">
                <a:latin typeface="Arial MT"/>
                <a:cs typeface="Arial MT"/>
              </a:rPr>
              <a:t>  </a:t>
            </a:r>
            <a:r>
              <a:rPr sz="2400" spc="-25" dirty="0">
                <a:latin typeface="Arial MT"/>
                <a:cs typeface="Arial MT"/>
              </a:rPr>
              <a:t>ile </a:t>
            </a:r>
            <a:r>
              <a:rPr sz="2400" spc="-150" dirty="0">
                <a:latin typeface="Arial MT"/>
                <a:cs typeface="Arial MT"/>
              </a:rPr>
              <a:t>doğrudan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ilgisi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olanlar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(yasal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temsilcisi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(vasi)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veya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velisi)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tarafından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görülebilir.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533400"/>
            <a:ext cx="9042400" cy="1600200"/>
          </a:xfrm>
          <a:prstGeom prst="rect">
            <a:avLst/>
          </a:prstGeom>
        </p:spPr>
        <p:txBody>
          <a:bodyPr vert="horz" wrap="square" lIns="0" tIns="2223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VIII.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KAYITLARIN</a:t>
            </a:r>
            <a:r>
              <a:rPr sz="3000" spc="-114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DÜZELTİLMESİNİ</a:t>
            </a:r>
            <a:r>
              <a:rPr sz="3000" spc="-9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İSTEME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HAKKI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514600"/>
            <a:ext cx="11256010" cy="16056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501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sz="2400" dirty="0">
                <a:latin typeface="Arial MT"/>
                <a:cs typeface="Arial MT"/>
              </a:rPr>
              <a:t>Hastalarımız  tıbbi</a:t>
            </a:r>
            <a:r>
              <a:rPr sz="2400" spc="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evraklarda</a:t>
            </a:r>
            <a:r>
              <a:rPr sz="2400" spc="1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açıklama</a:t>
            </a:r>
            <a:r>
              <a:rPr sz="2400" spc="1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ya</a:t>
            </a:r>
            <a:r>
              <a:rPr sz="2400" spc="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da</a:t>
            </a:r>
            <a:r>
              <a:rPr sz="2400" spc="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düzeltme</a:t>
            </a:r>
            <a:r>
              <a:rPr sz="2400" spc="-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talep</a:t>
            </a:r>
            <a:r>
              <a:rPr sz="2400" spc="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ederlerse;  </a:t>
            </a:r>
            <a:r>
              <a:rPr sz="2400" spc="-10" dirty="0">
                <a:latin typeface="Arial MT"/>
                <a:cs typeface="Arial MT"/>
              </a:rPr>
              <a:t>hasta </a:t>
            </a:r>
            <a:r>
              <a:rPr sz="2400" dirty="0">
                <a:latin typeface="Arial MT"/>
                <a:cs typeface="Arial MT"/>
              </a:rPr>
              <a:t>dosyası</a:t>
            </a:r>
            <a:r>
              <a:rPr sz="2400" spc="20" dirty="0">
                <a:latin typeface="Arial MT"/>
                <a:cs typeface="Arial MT"/>
              </a:rPr>
              <a:t>  </a:t>
            </a:r>
            <a:r>
              <a:rPr sz="2400" spc="-10" dirty="0">
                <a:latin typeface="Arial MT"/>
                <a:cs typeface="Arial MT"/>
              </a:rPr>
              <a:t>başhekim</a:t>
            </a:r>
            <a:r>
              <a:rPr sz="2400" spc="3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onun</a:t>
            </a:r>
            <a:r>
              <a:rPr sz="2400" spc="25" dirty="0">
                <a:latin typeface="Arial MT"/>
                <a:cs typeface="Arial MT"/>
              </a:rPr>
              <a:t>  </a:t>
            </a:r>
            <a:r>
              <a:rPr sz="2400" spc="-10" dirty="0">
                <a:latin typeface="Arial MT"/>
                <a:cs typeface="Arial MT"/>
              </a:rPr>
              <a:t>belirleyeceği</a:t>
            </a:r>
            <a:r>
              <a:rPr sz="2400" spc="3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bir</a:t>
            </a:r>
            <a:r>
              <a:rPr sz="2400" spc="30" dirty="0">
                <a:latin typeface="Arial MT"/>
                <a:cs typeface="Arial MT"/>
              </a:rPr>
              <a:t>  </a:t>
            </a:r>
            <a:r>
              <a:rPr sz="2400" spc="-315" dirty="0">
                <a:latin typeface="Arial MT"/>
                <a:cs typeface="Arial MT"/>
              </a:rPr>
              <a:t>kişi</a:t>
            </a:r>
            <a:r>
              <a:rPr sz="2400" spc="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tarafından</a:t>
            </a:r>
            <a:r>
              <a:rPr sz="2400" spc="3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incelenir.</a:t>
            </a:r>
            <a:r>
              <a:rPr sz="2400" spc="25" dirty="0">
                <a:latin typeface="Arial MT"/>
                <a:cs typeface="Arial MT"/>
              </a:rPr>
              <a:t>  </a:t>
            </a:r>
            <a:r>
              <a:rPr sz="2400" spc="-10" dirty="0">
                <a:latin typeface="Arial MT"/>
                <a:cs typeface="Arial MT"/>
              </a:rPr>
              <a:t>Uygun </a:t>
            </a:r>
            <a:r>
              <a:rPr sz="2400" dirty="0">
                <a:latin typeface="Arial MT"/>
                <a:cs typeface="Arial MT"/>
              </a:rPr>
              <a:t>bulunursa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düzeltme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yapılır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kişiye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bildirilir.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838200"/>
            <a:ext cx="10515600" cy="48731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500"/>
              </a:spcBef>
            </a:pPr>
            <a:r>
              <a:rPr sz="3000" dirty="0">
                <a:latin typeface="Arial"/>
                <a:cs typeface="Arial"/>
              </a:rPr>
              <a:t>IX.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MAHREMİYET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BİLGİLERİN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GİZLİ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TUTULMASI HAKKI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381000" y="1524000"/>
            <a:ext cx="11700641" cy="4272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/>
              <a:t>Hastalarımızın</a:t>
            </a:r>
            <a:r>
              <a:rPr spc="200" dirty="0"/>
              <a:t> </a:t>
            </a:r>
            <a:r>
              <a:rPr dirty="0"/>
              <a:t>tüm</a:t>
            </a:r>
            <a:r>
              <a:rPr spc="210" dirty="0"/>
              <a:t> </a:t>
            </a:r>
            <a:r>
              <a:rPr dirty="0"/>
              <a:t>tedavi</a:t>
            </a:r>
            <a:r>
              <a:rPr spc="210" dirty="0"/>
              <a:t> </a:t>
            </a:r>
            <a:r>
              <a:rPr dirty="0"/>
              <a:t>sürecinde</a:t>
            </a:r>
            <a:r>
              <a:rPr spc="204" dirty="0"/>
              <a:t> </a:t>
            </a:r>
            <a:r>
              <a:rPr dirty="0"/>
              <a:t>mahremiyete</a:t>
            </a:r>
            <a:r>
              <a:rPr spc="220" dirty="0"/>
              <a:t> </a:t>
            </a:r>
            <a:r>
              <a:rPr dirty="0"/>
              <a:t>uygun</a:t>
            </a:r>
            <a:r>
              <a:rPr spc="204" dirty="0"/>
              <a:t> </a:t>
            </a:r>
            <a:r>
              <a:rPr dirty="0"/>
              <a:t>bir</a:t>
            </a:r>
            <a:r>
              <a:rPr spc="215" dirty="0"/>
              <a:t> </a:t>
            </a:r>
            <a:r>
              <a:rPr dirty="0"/>
              <a:t>ortamda</a:t>
            </a:r>
            <a:r>
              <a:rPr spc="215" dirty="0"/>
              <a:t> </a:t>
            </a:r>
            <a:r>
              <a:rPr dirty="0"/>
              <a:t>hizmet</a:t>
            </a:r>
            <a:r>
              <a:rPr spc="210" dirty="0"/>
              <a:t> </a:t>
            </a:r>
            <a:r>
              <a:rPr spc="-20" dirty="0"/>
              <a:t>alma </a:t>
            </a:r>
            <a:r>
              <a:rPr dirty="0"/>
              <a:t>hakkı</a:t>
            </a:r>
            <a:r>
              <a:rPr spc="-70" dirty="0"/>
              <a:t> </a:t>
            </a:r>
            <a:r>
              <a:rPr spc="-10" dirty="0"/>
              <a:t>vardır.</a:t>
            </a:r>
          </a:p>
          <a:p>
            <a:pPr marL="12700">
              <a:lnSpc>
                <a:spcPct val="100000"/>
              </a:lnSpc>
              <a:spcBef>
                <a:spcPts val="2435"/>
              </a:spcBef>
              <a:tabLst>
                <a:tab pos="1922145" algn="l"/>
                <a:tab pos="3304540" algn="l"/>
                <a:tab pos="3942079" algn="l"/>
                <a:tab pos="5308600" algn="l"/>
                <a:tab pos="6235700" algn="l"/>
                <a:tab pos="8185150" algn="l"/>
                <a:tab pos="9433560" algn="l"/>
                <a:tab pos="9884410" algn="l"/>
                <a:tab pos="10774680" algn="l"/>
              </a:tabLst>
            </a:pPr>
            <a:r>
              <a:rPr spc="-10" dirty="0"/>
              <a:t>Hastanemize</a:t>
            </a:r>
            <a:r>
              <a:rPr dirty="0"/>
              <a:t>	</a:t>
            </a:r>
            <a:r>
              <a:rPr spc="-40" dirty="0"/>
              <a:t>başvuran</a:t>
            </a:r>
            <a:r>
              <a:rPr dirty="0"/>
              <a:t>	</a:t>
            </a:r>
            <a:r>
              <a:rPr spc="-25" dirty="0"/>
              <a:t>tüm</a:t>
            </a:r>
            <a:r>
              <a:rPr dirty="0"/>
              <a:t>	</a:t>
            </a:r>
            <a:r>
              <a:rPr spc="-10" dirty="0"/>
              <a:t>bireylerin</a:t>
            </a:r>
            <a:r>
              <a:rPr dirty="0"/>
              <a:t>	</a:t>
            </a:r>
            <a:r>
              <a:rPr spc="-20" dirty="0"/>
              <a:t>sağlık</a:t>
            </a:r>
            <a:r>
              <a:rPr dirty="0"/>
              <a:t>	durumu,</a:t>
            </a:r>
            <a:r>
              <a:rPr spc="285" dirty="0"/>
              <a:t> </a:t>
            </a:r>
            <a:r>
              <a:rPr spc="-10" dirty="0"/>
              <a:t>tıbbi</a:t>
            </a:r>
            <a:r>
              <a:rPr dirty="0"/>
              <a:t>	</a:t>
            </a:r>
            <a:r>
              <a:rPr spc="-10" dirty="0"/>
              <a:t>durumu,</a:t>
            </a:r>
            <a:r>
              <a:rPr dirty="0"/>
              <a:t>	</a:t>
            </a:r>
            <a:r>
              <a:rPr spc="-25" dirty="0"/>
              <a:t>ve</a:t>
            </a:r>
            <a:r>
              <a:rPr dirty="0"/>
              <a:t>	</a:t>
            </a:r>
            <a:r>
              <a:rPr spc="-50" dirty="0"/>
              <a:t>kişiye</a:t>
            </a:r>
            <a:r>
              <a:rPr dirty="0"/>
              <a:t>	</a:t>
            </a:r>
            <a:r>
              <a:rPr spc="-20" dirty="0"/>
              <a:t>özel</a:t>
            </a: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/>
              <a:t>tüm</a:t>
            </a:r>
            <a:r>
              <a:rPr spc="-90" dirty="0"/>
              <a:t> </a:t>
            </a:r>
            <a:r>
              <a:rPr dirty="0"/>
              <a:t>bilgiler</a:t>
            </a:r>
            <a:r>
              <a:rPr spc="-45" dirty="0"/>
              <a:t> </a:t>
            </a:r>
            <a:r>
              <a:rPr dirty="0"/>
              <a:t>ölümünden</a:t>
            </a:r>
            <a:r>
              <a:rPr spc="-60" dirty="0"/>
              <a:t> </a:t>
            </a:r>
            <a:r>
              <a:rPr dirty="0"/>
              <a:t>sonra</a:t>
            </a:r>
            <a:r>
              <a:rPr spc="-80" dirty="0"/>
              <a:t> </a:t>
            </a:r>
            <a:r>
              <a:rPr dirty="0"/>
              <a:t>bile</a:t>
            </a:r>
            <a:r>
              <a:rPr spc="-70" dirty="0"/>
              <a:t> </a:t>
            </a:r>
            <a:r>
              <a:rPr dirty="0"/>
              <a:t>gizli</a:t>
            </a:r>
            <a:r>
              <a:rPr spc="-75" dirty="0"/>
              <a:t> </a:t>
            </a:r>
            <a:r>
              <a:rPr dirty="0"/>
              <a:t>kalacak</a:t>
            </a:r>
            <a:r>
              <a:rPr spc="-70" dirty="0"/>
              <a:t> </a:t>
            </a:r>
            <a:r>
              <a:rPr dirty="0"/>
              <a:t>biçimde</a:t>
            </a:r>
            <a:r>
              <a:rPr spc="-70" dirty="0"/>
              <a:t> </a:t>
            </a:r>
            <a:r>
              <a:rPr spc="-10" dirty="0"/>
              <a:t>korunur.</a:t>
            </a:r>
          </a:p>
          <a:p>
            <a:pPr marL="12700">
              <a:lnSpc>
                <a:spcPct val="100000"/>
              </a:lnSpc>
              <a:spcBef>
                <a:spcPts val="2450"/>
              </a:spcBef>
            </a:pPr>
            <a:r>
              <a:rPr spc="-190" dirty="0"/>
              <a:t>Sağlık</a:t>
            </a:r>
            <a:r>
              <a:rPr spc="20" dirty="0"/>
              <a:t> </a:t>
            </a:r>
            <a:r>
              <a:rPr dirty="0"/>
              <a:t>harcamalarının</a:t>
            </a:r>
            <a:r>
              <a:rPr spc="-65" dirty="0"/>
              <a:t> </a:t>
            </a:r>
            <a:r>
              <a:rPr spc="-114" dirty="0"/>
              <a:t>kaynağının</a:t>
            </a:r>
            <a:r>
              <a:rPr spc="-15" dirty="0"/>
              <a:t> </a:t>
            </a:r>
            <a:r>
              <a:rPr dirty="0"/>
              <a:t>gizli</a:t>
            </a:r>
            <a:r>
              <a:rPr spc="-30" dirty="0"/>
              <a:t> </a:t>
            </a:r>
            <a:r>
              <a:rPr dirty="0"/>
              <a:t>tutulmasını</a:t>
            </a:r>
            <a:r>
              <a:rPr spc="-60" dirty="0"/>
              <a:t> </a:t>
            </a:r>
            <a:r>
              <a:rPr dirty="0"/>
              <a:t>isteme</a:t>
            </a:r>
            <a:r>
              <a:rPr spc="-55" dirty="0"/>
              <a:t> </a:t>
            </a:r>
            <a:r>
              <a:rPr dirty="0"/>
              <a:t>hakkı</a:t>
            </a:r>
            <a:r>
              <a:rPr spc="-65" dirty="0"/>
              <a:t> </a:t>
            </a:r>
            <a:r>
              <a:rPr spc="-10" dirty="0"/>
              <a:t>vardır.</a:t>
            </a:r>
          </a:p>
          <a:p>
            <a:pPr marL="12700" marR="5080">
              <a:lnSpc>
                <a:spcPct val="150000"/>
              </a:lnSpc>
              <a:spcBef>
                <a:spcPts val="1000"/>
              </a:spcBef>
              <a:tabLst>
                <a:tab pos="1377950" algn="l"/>
                <a:tab pos="1931670" algn="l"/>
                <a:tab pos="2498090" algn="l"/>
                <a:tab pos="3690620" algn="l"/>
                <a:tab pos="5138420" algn="l"/>
                <a:tab pos="5926455" algn="l"/>
                <a:tab pos="6628765" algn="l"/>
                <a:tab pos="7501890" algn="l"/>
                <a:tab pos="9563100" algn="l"/>
                <a:tab pos="10537190" algn="l"/>
              </a:tabLst>
            </a:pPr>
            <a:r>
              <a:rPr b="1" spc="-10" dirty="0" err="1" smtClean="0">
                <a:latin typeface="Arial"/>
                <a:cs typeface="Arial"/>
              </a:rPr>
              <a:t>Hastaya</a:t>
            </a:r>
            <a:r>
              <a:rPr lang="tr-TR" b="1" dirty="0">
                <a:latin typeface="Arial"/>
                <a:cs typeface="Arial"/>
              </a:rPr>
              <a:t> </a:t>
            </a:r>
            <a:r>
              <a:rPr b="1" spc="-25" dirty="0" err="1" smtClean="0">
                <a:latin typeface="Arial"/>
                <a:cs typeface="Arial"/>
              </a:rPr>
              <a:t>ait</a:t>
            </a:r>
            <a:r>
              <a:rPr b="1" dirty="0">
                <a:latin typeface="Arial"/>
                <a:cs typeface="Arial"/>
              </a:rPr>
              <a:t>	</a:t>
            </a:r>
            <a:r>
              <a:rPr b="1" spc="-25" dirty="0" err="1" smtClean="0">
                <a:latin typeface="Arial"/>
                <a:cs typeface="Arial"/>
              </a:rPr>
              <a:t>bu</a:t>
            </a:r>
            <a:r>
              <a:rPr lang="tr-TR" b="1" dirty="0">
                <a:latin typeface="Arial"/>
                <a:cs typeface="Arial"/>
              </a:rPr>
              <a:t> </a:t>
            </a:r>
            <a:r>
              <a:rPr b="1" spc="-10" dirty="0" err="1" smtClean="0">
                <a:latin typeface="Arial"/>
                <a:cs typeface="Arial"/>
              </a:rPr>
              <a:t>bilgiler</a:t>
            </a:r>
            <a:r>
              <a:rPr lang="tr-TR" b="1" dirty="0" smtClean="0">
                <a:latin typeface="Arial"/>
                <a:cs typeface="Arial"/>
              </a:rPr>
              <a:t> </a:t>
            </a:r>
            <a:r>
              <a:rPr b="1" spc="-10" dirty="0" err="1" smtClean="0">
                <a:latin typeface="Arial"/>
                <a:cs typeface="Arial"/>
              </a:rPr>
              <a:t>hastanın</a:t>
            </a:r>
            <a:r>
              <a:rPr lang="tr-TR" b="1" dirty="0">
                <a:latin typeface="Arial"/>
                <a:cs typeface="Arial"/>
              </a:rPr>
              <a:t> </a:t>
            </a:r>
            <a:r>
              <a:rPr b="1" spc="-20" dirty="0" err="1" smtClean="0">
                <a:latin typeface="Arial"/>
                <a:cs typeface="Arial"/>
              </a:rPr>
              <a:t>açık</a:t>
            </a:r>
            <a:r>
              <a:rPr lang="tr-TR" b="1" dirty="0">
                <a:latin typeface="Arial"/>
                <a:cs typeface="Arial"/>
              </a:rPr>
              <a:t> </a:t>
            </a:r>
            <a:r>
              <a:rPr b="1" spc="-20" dirty="0" err="1" smtClean="0">
                <a:latin typeface="Arial"/>
                <a:cs typeface="Arial"/>
              </a:rPr>
              <a:t>izni</a:t>
            </a:r>
            <a:r>
              <a:rPr lang="tr-TR" b="1" dirty="0" smtClean="0">
                <a:latin typeface="Arial"/>
                <a:cs typeface="Arial"/>
              </a:rPr>
              <a:t> </a:t>
            </a:r>
            <a:r>
              <a:rPr b="1" spc="-20" dirty="0" err="1" smtClean="0">
                <a:latin typeface="Arial"/>
                <a:cs typeface="Arial"/>
              </a:rPr>
              <a:t>veya</a:t>
            </a:r>
            <a:r>
              <a:rPr lang="tr-TR" b="1" dirty="0" smtClean="0">
                <a:latin typeface="Arial"/>
                <a:cs typeface="Arial"/>
              </a:rPr>
              <a:t> </a:t>
            </a:r>
            <a:r>
              <a:rPr b="1" spc="-10" dirty="0" err="1" smtClean="0">
                <a:latin typeface="Arial"/>
                <a:cs typeface="Arial"/>
              </a:rPr>
              <a:t>mahkemenin</a:t>
            </a:r>
            <a:r>
              <a:rPr lang="tr-TR" b="1" dirty="0">
                <a:latin typeface="Arial"/>
                <a:cs typeface="Arial"/>
              </a:rPr>
              <a:t> </a:t>
            </a:r>
            <a:r>
              <a:rPr b="1" spc="-10" dirty="0" err="1" smtClean="0">
                <a:latin typeface="Arial"/>
                <a:cs typeface="Arial"/>
              </a:rPr>
              <a:t>kesin</a:t>
            </a:r>
            <a:r>
              <a:rPr lang="tr-TR" b="1" dirty="0">
                <a:latin typeface="Arial"/>
                <a:cs typeface="Arial"/>
              </a:rPr>
              <a:t> </a:t>
            </a:r>
            <a:r>
              <a:rPr b="1" spc="-10" dirty="0" err="1" smtClean="0">
                <a:latin typeface="Arial"/>
                <a:cs typeface="Arial"/>
              </a:rPr>
              <a:t>isteği</a:t>
            </a:r>
            <a:r>
              <a:rPr b="1" spc="-10" dirty="0" smtClean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üzerine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açıklanabilir.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518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latin typeface="Arial"/>
                <a:cs typeface="Arial"/>
              </a:rPr>
              <a:t>HASTA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MAHREMİYETİ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715" y="1247013"/>
            <a:ext cx="11237595" cy="290639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ct val="97300"/>
              </a:lnSpc>
              <a:spcBef>
                <a:spcPts val="175"/>
              </a:spcBef>
            </a:pPr>
            <a:r>
              <a:rPr sz="2400" dirty="0">
                <a:latin typeface="Arial MT"/>
                <a:cs typeface="Arial MT"/>
              </a:rPr>
              <a:t>Hastanın</a:t>
            </a:r>
            <a:r>
              <a:rPr sz="2400" spc="-1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hastaneye</a:t>
            </a:r>
            <a:r>
              <a:rPr sz="2400" spc="-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adımını</a:t>
            </a:r>
            <a:r>
              <a:rPr sz="2400" spc="-1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atmasından</a:t>
            </a:r>
            <a:r>
              <a:rPr sz="2400" spc="-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hastaneden</a:t>
            </a:r>
            <a:r>
              <a:rPr sz="2400" spc="-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çıkmasına</a:t>
            </a:r>
            <a:r>
              <a:rPr sz="2400" spc="-1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kadarki</a:t>
            </a:r>
            <a:r>
              <a:rPr sz="2400" spc="-10" dirty="0">
                <a:latin typeface="Arial MT"/>
                <a:cs typeface="Arial MT"/>
              </a:rPr>
              <a:t>  süreç </a:t>
            </a:r>
            <a:r>
              <a:rPr sz="2400" dirty="0">
                <a:latin typeface="Arial MT"/>
                <a:cs typeface="Arial MT"/>
              </a:rPr>
              <a:t>içerisinde</a:t>
            </a:r>
            <a:r>
              <a:rPr sz="2400" spc="4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tüm</a:t>
            </a:r>
            <a:r>
              <a:rPr sz="2400" spc="5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bilgi,</a:t>
            </a:r>
            <a:r>
              <a:rPr sz="2400" spc="4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belge</a:t>
            </a:r>
            <a:r>
              <a:rPr sz="2400" spc="5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500" dirty="0">
                <a:latin typeface="Arial MT"/>
                <a:cs typeface="Arial MT"/>
              </a:rPr>
              <a:t> </a:t>
            </a:r>
            <a:r>
              <a:rPr sz="2400" spc="-45" dirty="0">
                <a:latin typeface="Arial MT"/>
                <a:cs typeface="Arial MT"/>
              </a:rPr>
              <a:t>paylaşımların</a:t>
            </a:r>
            <a:r>
              <a:rPr sz="2400" spc="500" dirty="0">
                <a:latin typeface="Arial MT"/>
                <a:cs typeface="Arial MT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gizli</a:t>
            </a:r>
            <a:r>
              <a:rPr sz="2400" u="sng" spc="49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tutulması</a:t>
            </a:r>
            <a:r>
              <a:rPr sz="2400" spc="484" dirty="0">
                <a:latin typeface="Arial MT"/>
                <a:cs typeface="Arial MT"/>
              </a:rPr>
              <a:t> </a:t>
            </a:r>
            <a:r>
              <a:rPr sz="2400" spc="-40" dirty="0">
                <a:latin typeface="Arial MT"/>
                <a:cs typeface="Arial MT"/>
              </a:rPr>
              <a:t>gerekliliğidir.</a:t>
            </a:r>
            <a:r>
              <a:rPr sz="2400" spc="484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Bunlar içerisinde;</a:t>
            </a:r>
            <a:endParaRPr sz="2400">
              <a:latin typeface="Arial MT"/>
              <a:cs typeface="Arial MT"/>
            </a:endParaRPr>
          </a:p>
          <a:p>
            <a:pPr marL="240029" indent="-227329" algn="just">
              <a:lnSpc>
                <a:spcPct val="100000"/>
              </a:lnSpc>
              <a:spcBef>
                <a:spcPts val="915"/>
              </a:spcBef>
              <a:buChar char="•"/>
              <a:tabLst>
                <a:tab pos="240029" algn="l"/>
              </a:tabLst>
            </a:pPr>
            <a:r>
              <a:rPr sz="2400" spc="-30" dirty="0">
                <a:latin typeface="Arial MT"/>
                <a:cs typeface="Arial MT"/>
              </a:rPr>
              <a:t>Teknolojik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depolama</a:t>
            </a:r>
            <a:endParaRPr sz="2400">
              <a:latin typeface="Arial MT"/>
              <a:cs typeface="Arial MT"/>
            </a:endParaRPr>
          </a:p>
          <a:p>
            <a:pPr marL="240029" indent="-227329" algn="just">
              <a:lnSpc>
                <a:spcPct val="100000"/>
              </a:lnSpc>
              <a:spcBef>
                <a:spcPts val="925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Kapıların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kapalı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tutulması</a:t>
            </a:r>
            <a:endParaRPr sz="2400">
              <a:latin typeface="Arial MT"/>
              <a:cs typeface="Arial MT"/>
            </a:endParaRPr>
          </a:p>
          <a:p>
            <a:pPr marL="240029" marR="8255" indent="-227329" algn="just">
              <a:lnSpc>
                <a:spcPts val="2800"/>
              </a:lnSpc>
              <a:spcBef>
                <a:spcPts val="108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Hastanın</a:t>
            </a:r>
            <a:r>
              <a:rPr sz="2400" spc="3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durumuna</a:t>
            </a:r>
            <a:r>
              <a:rPr sz="2400" spc="355" dirty="0">
                <a:latin typeface="Arial MT"/>
                <a:cs typeface="Arial MT"/>
              </a:rPr>
              <a:t> </a:t>
            </a:r>
            <a:r>
              <a:rPr sz="2400" spc="-95" dirty="0">
                <a:latin typeface="Arial MT"/>
                <a:cs typeface="Arial MT"/>
              </a:rPr>
              <a:t>ilişkin</a:t>
            </a:r>
            <a:r>
              <a:rPr sz="2400" spc="3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telefon</a:t>
            </a:r>
            <a:r>
              <a:rPr sz="2400" spc="345" dirty="0">
                <a:latin typeface="Arial MT"/>
                <a:cs typeface="Arial MT"/>
              </a:rPr>
              <a:t> </a:t>
            </a:r>
            <a:r>
              <a:rPr sz="2400" spc="-55" dirty="0">
                <a:latin typeface="Arial MT"/>
                <a:cs typeface="Arial MT"/>
              </a:rPr>
              <a:t>konuşmaları</a:t>
            </a:r>
            <a:r>
              <a:rPr sz="2400" spc="3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odalarda</a:t>
            </a:r>
            <a:r>
              <a:rPr sz="2400" spc="3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veya</a:t>
            </a:r>
            <a:r>
              <a:rPr sz="2400" spc="3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belirli</a:t>
            </a:r>
            <a:r>
              <a:rPr sz="2400" spc="3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alanlarda 	</a:t>
            </a:r>
            <a:r>
              <a:rPr sz="2400" dirty="0">
                <a:latin typeface="Arial MT"/>
                <a:cs typeface="Arial MT"/>
              </a:rPr>
              <a:t>yapılması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gerekir.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056" y="2238755"/>
            <a:ext cx="775843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Sağlık</a:t>
            </a:r>
            <a:r>
              <a:rPr sz="2400" spc="40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hizmetlerinden</a:t>
            </a:r>
            <a:r>
              <a:rPr sz="2400" spc="40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faydalanma</a:t>
            </a:r>
            <a:r>
              <a:rPr sz="2400" spc="40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ihtiyacı</a:t>
            </a:r>
            <a:r>
              <a:rPr sz="2400" spc="400" dirty="0">
                <a:latin typeface="Arial MT"/>
                <a:cs typeface="Arial MT"/>
              </a:rPr>
              <a:t>  </a:t>
            </a:r>
            <a:r>
              <a:rPr sz="2400" spc="-10" dirty="0">
                <a:latin typeface="Arial MT"/>
                <a:cs typeface="Arial MT"/>
              </a:rPr>
              <a:t>bulunan </a:t>
            </a:r>
            <a:r>
              <a:rPr sz="2400" dirty="0">
                <a:latin typeface="Arial MT"/>
                <a:cs typeface="Arial MT"/>
              </a:rPr>
              <a:t>fertlerin,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sırf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insan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olmaları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vasfıyla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sahip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bulundukları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ve</a:t>
            </a:r>
            <a:endParaRPr sz="2400" dirty="0">
              <a:latin typeface="Arial MT"/>
              <a:cs typeface="Arial MT"/>
            </a:endParaRPr>
          </a:p>
          <a:p>
            <a:pPr marL="12700" marR="5080" algn="just">
              <a:lnSpc>
                <a:spcPct val="150000"/>
              </a:lnSpc>
            </a:pPr>
            <a:r>
              <a:rPr sz="2400" dirty="0">
                <a:latin typeface="Arial MT"/>
                <a:cs typeface="Arial MT"/>
              </a:rPr>
              <a:t>T.C.</a:t>
            </a:r>
            <a:r>
              <a:rPr sz="2400" spc="3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Anayasası,</a:t>
            </a:r>
            <a:r>
              <a:rPr sz="2400" spc="3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milletlerarası</a:t>
            </a:r>
            <a:r>
              <a:rPr sz="2400" spc="330" dirty="0">
                <a:latin typeface="Arial MT"/>
                <a:cs typeface="Arial MT"/>
              </a:rPr>
              <a:t> </a:t>
            </a:r>
            <a:r>
              <a:rPr sz="2400" spc="-60" dirty="0">
                <a:latin typeface="Arial MT"/>
                <a:cs typeface="Arial MT"/>
              </a:rPr>
              <a:t>antlaşmalar,</a:t>
            </a:r>
            <a:r>
              <a:rPr sz="2400" spc="3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kanunlar</a:t>
            </a:r>
            <a:r>
              <a:rPr sz="2400" spc="33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ve </a:t>
            </a:r>
            <a:r>
              <a:rPr sz="2400" spc="-229" dirty="0">
                <a:latin typeface="Arial MT"/>
                <a:cs typeface="Arial MT"/>
              </a:rPr>
              <a:t>diğer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mevzuat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teminat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altına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75" dirty="0">
                <a:latin typeface="Arial MT"/>
                <a:cs typeface="Arial MT"/>
              </a:rPr>
              <a:t>alınmış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bulunan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haklarını </a:t>
            </a:r>
            <a:r>
              <a:rPr sz="2400" dirty="0">
                <a:latin typeface="Arial MT"/>
                <a:cs typeface="Arial MT"/>
              </a:rPr>
              <a:t>ifade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eder.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5252" y="2415539"/>
            <a:ext cx="2616707" cy="242773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914400"/>
            <a:ext cx="9443720" cy="649844"/>
          </a:xfrm>
          <a:prstGeom prst="rect">
            <a:avLst/>
          </a:prstGeom>
        </p:spPr>
        <p:txBody>
          <a:bodyPr vert="horz" wrap="square" lIns="0" tIns="186359" rIns="0" bIns="0" rtlCol="0">
            <a:spAutoFit/>
          </a:bodyPr>
          <a:lstStyle/>
          <a:p>
            <a:pPr marL="396875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solidFill>
                  <a:schemeClr val="tx1"/>
                </a:solidFill>
                <a:latin typeface="Arial"/>
                <a:cs typeface="Arial"/>
              </a:rPr>
              <a:t>HASTA</a:t>
            </a:r>
            <a:r>
              <a:rPr sz="3000" spc="-12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Arial"/>
                <a:cs typeface="Arial"/>
              </a:rPr>
              <a:t>HAKLARI</a:t>
            </a:r>
            <a:endParaRPr sz="3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9632" y="1362455"/>
            <a:ext cx="7182611" cy="44531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2558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ÖRNEK</a:t>
            </a:r>
            <a:r>
              <a:rPr sz="3000" spc="-40" dirty="0">
                <a:latin typeface="Arial"/>
                <a:cs typeface="Arial"/>
              </a:rPr>
              <a:t> VAKA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060" y="1172083"/>
            <a:ext cx="6401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Char char="•"/>
              <a:tabLst>
                <a:tab pos="240029" algn="l"/>
                <a:tab pos="1635125" algn="l"/>
                <a:tab pos="2147570" algn="l"/>
                <a:tab pos="2795270" algn="l"/>
                <a:tab pos="3374390" algn="l"/>
                <a:tab pos="4465955" algn="l"/>
                <a:tab pos="5641340" algn="l"/>
              </a:tabLst>
            </a:pPr>
            <a:r>
              <a:rPr sz="2400" spc="-10" dirty="0">
                <a:latin typeface="Arial MT"/>
                <a:cs typeface="Arial MT"/>
              </a:rPr>
              <a:t>Hastanın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18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440" dirty="0">
                <a:latin typeface="Arial MT"/>
                <a:cs typeface="Arial MT"/>
              </a:rPr>
              <a:t>yaş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0" dirty="0">
                <a:latin typeface="Arial MT"/>
                <a:cs typeface="Arial MT"/>
              </a:rPr>
              <a:t>altı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olduğu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süreçte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75" dirty="0">
                <a:latin typeface="Arial MT"/>
                <a:cs typeface="Arial MT"/>
              </a:rPr>
              <a:t>aldığı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8866" y="1172083"/>
            <a:ext cx="4732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7945" algn="l"/>
                <a:tab pos="2443480" algn="l"/>
                <a:tab pos="3888104" algn="l"/>
              </a:tabLst>
            </a:pPr>
            <a:r>
              <a:rPr sz="2400" spc="-10" dirty="0">
                <a:latin typeface="Arial MT"/>
                <a:cs typeface="Arial MT"/>
              </a:rPr>
              <a:t>hizmette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iletişim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numarası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olarak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060" y="1538097"/>
            <a:ext cx="11458575" cy="467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350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verdiği</a:t>
            </a:r>
            <a:r>
              <a:rPr sz="2400" spc="19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ailesinin</a:t>
            </a:r>
            <a:r>
              <a:rPr sz="2400" spc="20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numarasının</a:t>
            </a:r>
            <a:r>
              <a:rPr sz="2400" spc="20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sonraki</a:t>
            </a:r>
            <a:r>
              <a:rPr sz="2400" spc="18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hizmet</a:t>
            </a:r>
            <a:r>
              <a:rPr sz="2400" spc="20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alımında</a:t>
            </a:r>
            <a:r>
              <a:rPr sz="2400" spc="19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güncellenmemesi</a:t>
            </a:r>
            <a:r>
              <a:rPr sz="2400" spc="200" dirty="0">
                <a:latin typeface="Arial MT"/>
                <a:cs typeface="Arial MT"/>
              </a:rPr>
              <a:t>  </a:t>
            </a:r>
            <a:r>
              <a:rPr sz="2400" spc="-25" dirty="0">
                <a:latin typeface="Arial MT"/>
                <a:cs typeface="Arial MT"/>
              </a:rPr>
              <a:t>ve </a:t>
            </a:r>
            <a:r>
              <a:rPr sz="2400" dirty="0">
                <a:latin typeface="Arial MT"/>
                <a:cs typeface="Arial MT"/>
              </a:rPr>
              <a:t>hastanın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aldığı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hizmete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dair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ailesine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bilgi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verilmesi.</a:t>
            </a:r>
            <a:endParaRPr sz="2400" dirty="0">
              <a:latin typeface="Arial MT"/>
              <a:cs typeface="Arial MT"/>
            </a:endParaRPr>
          </a:p>
          <a:p>
            <a:pPr marL="240029" marR="7620" indent="-227329" algn="just">
              <a:lnSpc>
                <a:spcPct val="150100"/>
              </a:lnSpc>
              <a:spcBef>
                <a:spcPts val="99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Çocuk</a:t>
            </a:r>
            <a:r>
              <a:rPr sz="2400" spc="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hastalarda</a:t>
            </a:r>
            <a:r>
              <a:rPr sz="2400" spc="3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sistemden</a:t>
            </a:r>
            <a:r>
              <a:rPr sz="2400" spc="3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telefon</a:t>
            </a:r>
            <a:r>
              <a:rPr sz="2400" spc="3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numarası</a:t>
            </a:r>
            <a:r>
              <a:rPr sz="2400" spc="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güncelleme</a:t>
            </a:r>
            <a:r>
              <a:rPr sz="2400" spc="4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yapılmasına</a:t>
            </a:r>
            <a:r>
              <a:rPr sz="2400" spc="25" dirty="0">
                <a:latin typeface="Arial MT"/>
                <a:cs typeface="Arial MT"/>
              </a:rPr>
              <a:t>  </a:t>
            </a:r>
            <a:r>
              <a:rPr sz="2400" spc="-10" dirty="0">
                <a:latin typeface="Arial MT"/>
                <a:cs typeface="Arial MT"/>
              </a:rPr>
              <a:t>dikkat 	</a:t>
            </a:r>
            <a:r>
              <a:rPr sz="2400" dirty="0">
                <a:latin typeface="Arial MT"/>
                <a:cs typeface="Arial MT"/>
              </a:rPr>
              <a:t>edilmeyerek,</a:t>
            </a:r>
            <a:r>
              <a:rPr sz="2400" spc="229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ödeme</a:t>
            </a:r>
            <a:r>
              <a:rPr sz="2400" spc="24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için</a:t>
            </a:r>
            <a:r>
              <a:rPr sz="2400" spc="229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annenin</a:t>
            </a:r>
            <a:r>
              <a:rPr sz="2400" spc="229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kendisinin</a:t>
            </a:r>
            <a:r>
              <a:rPr sz="2400" spc="23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aranmasını</a:t>
            </a:r>
            <a:r>
              <a:rPr sz="2400" spc="2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talep</a:t>
            </a:r>
            <a:r>
              <a:rPr sz="2400" spc="229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ettiği</a:t>
            </a:r>
            <a:r>
              <a:rPr sz="2400" spc="235" dirty="0">
                <a:latin typeface="Arial MT"/>
                <a:cs typeface="Arial MT"/>
              </a:rPr>
              <a:t>  </a:t>
            </a:r>
            <a:r>
              <a:rPr sz="2400" spc="-10" dirty="0">
                <a:latin typeface="Arial MT"/>
                <a:cs typeface="Arial MT"/>
              </a:rPr>
              <a:t>halde 	</a:t>
            </a:r>
            <a:r>
              <a:rPr sz="2400" spc="-315" dirty="0">
                <a:latin typeface="Arial MT"/>
                <a:cs typeface="Arial MT"/>
              </a:rPr>
              <a:t>boşanmış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195" dirty="0">
                <a:latin typeface="Arial MT"/>
                <a:cs typeface="Arial MT"/>
              </a:rPr>
              <a:t>olduğu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eski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eşinin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aranılarak bilgi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verilmesi.</a:t>
            </a:r>
            <a:endParaRPr sz="2400" dirty="0">
              <a:latin typeface="Arial MT"/>
              <a:cs typeface="Arial MT"/>
            </a:endParaRPr>
          </a:p>
          <a:p>
            <a:pPr marL="240029" marR="5080" indent="-227329" algn="just">
              <a:lnSpc>
                <a:spcPct val="15000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Boşanma</a:t>
            </a:r>
            <a:r>
              <a:rPr sz="2400" spc="7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aşamasında</a:t>
            </a:r>
            <a:r>
              <a:rPr sz="2400" spc="7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olan</a:t>
            </a:r>
            <a:r>
              <a:rPr sz="2400" spc="7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bir</a:t>
            </a:r>
            <a:r>
              <a:rPr sz="2400" spc="8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çiftin</a:t>
            </a:r>
            <a:r>
              <a:rPr sz="2400" spc="7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hastaneden</a:t>
            </a:r>
            <a:r>
              <a:rPr sz="2400" spc="80" dirty="0">
                <a:latin typeface="Arial MT"/>
                <a:cs typeface="Arial MT"/>
              </a:rPr>
              <a:t>  </a:t>
            </a:r>
            <a:r>
              <a:rPr sz="2400" spc="-254" dirty="0">
                <a:latin typeface="Arial MT"/>
                <a:cs typeface="Arial MT"/>
              </a:rPr>
              <a:t>eşine</a:t>
            </a:r>
            <a:r>
              <a:rPr sz="2400" spc="7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karşı</a:t>
            </a:r>
            <a:r>
              <a:rPr sz="2400" spc="70" dirty="0">
                <a:latin typeface="Arial MT"/>
                <a:cs typeface="Arial MT"/>
              </a:rPr>
              <a:t>  </a:t>
            </a:r>
            <a:r>
              <a:rPr sz="2400" spc="-10" dirty="0">
                <a:latin typeface="Arial MT"/>
                <a:cs typeface="Arial MT"/>
              </a:rPr>
              <a:t>mahkemede 	</a:t>
            </a:r>
            <a:r>
              <a:rPr sz="2400" dirty="0">
                <a:latin typeface="Arial MT"/>
                <a:cs typeface="Arial MT"/>
              </a:rPr>
              <a:t>kullanmak</a:t>
            </a:r>
            <a:r>
              <a:rPr sz="2400" spc="6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üzere</a:t>
            </a:r>
            <a:r>
              <a:rPr sz="2400" spc="5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faturalar</a:t>
            </a:r>
            <a:r>
              <a:rPr sz="2400" spc="6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talep</a:t>
            </a:r>
            <a:r>
              <a:rPr sz="2400" spc="6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etmesi</a:t>
            </a:r>
            <a:r>
              <a:rPr sz="2400" spc="5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6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sistemde</a:t>
            </a:r>
            <a:r>
              <a:rPr sz="2400" spc="55" dirty="0">
                <a:latin typeface="Arial MT"/>
                <a:cs typeface="Arial MT"/>
              </a:rPr>
              <a:t>  </a:t>
            </a:r>
            <a:r>
              <a:rPr sz="2400" spc="-30" dirty="0">
                <a:latin typeface="Arial MT"/>
                <a:cs typeface="Arial MT"/>
              </a:rPr>
              <a:t>eşinin</a:t>
            </a:r>
            <a:r>
              <a:rPr sz="2400" spc="6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numarası</a:t>
            </a:r>
            <a:r>
              <a:rPr sz="2400" spc="55" dirty="0">
                <a:latin typeface="Arial MT"/>
                <a:cs typeface="Arial MT"/>
              </a:rPr>
              <a:t>  </a:t>
            </a:r>
            <a:r>
              <a:rPr sz="2400" spc="-10" dirty="0">
                <a:latin typeface="Arial MT"/>
                <a:cs typeface="Arial MT"/>
              </a:rPr>
              <a:t>olması 	</a:t>
            </a:r>
            <a:r>
              <a:rPr sz="2400" dirty="0">
                <a:latin typeface="Arial MT"/>
                <a:cs typeface="Arial MT"/>
              </a:rPr>
              <a:t>sebebiyle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spc="-165" dirty="0">
                <a:latin typeface="Arial MT"/>
                <a:cs typeface="Arial MT"/>
              </a:rPr>
              <a:t>boşanmak</a:t>
            </a:r>
            <a:r>
              <a:rPr sz="2400" dirty="0">
                <a:latin typeface="Arial MT"/>
                <a:cs typeface="Arial MT"/>
              </a:rPr>
              <a:t> üzere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olunan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54" dirty="0">
                <a:latin typeface="Arial MT"/>
                <a:cs typeface="Arial MT"/>
              </a:rPr>
              <a:t>eşine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bilgi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verilmesi.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838200"/>
            <a:ext cx="2558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ÖRNEK</a:t>
            </a:r>
            <a:r>
              <a:rPr sz="3000" spc="-40" dirty="0">
                <a:latin typeface="Arial"/>
                <a:cs typeface="Arial"/>
              </a:rPr>
              <a:t> VAKA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726" y="1533524"/>
            <a:ext cx="6644640" cy="344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5080" indent="-227329">
              <a:lnSpc>
                <a:spcPct val="15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2400" dirty="0">
                <a:latin typeface="Arial MT"/>
                <a:cs typeface="Arial MT"/>
              </a:rPr>
              <a:t>Bankolarda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olan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pleksilerden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maskelerden 	</a:t>
            </a:r>
            <a:r>
              <a:rPr sz="2400" dirty="0">
                <a:latin typeface="Arial MT"/>
                <a:cs typeface="Arial MT"/>
              </a:rPr>
              <a:t>görevlinin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hastanın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85" dirty="0">
                <a:latin typeface="Arial MT"/>
                <a:cs typeface="Arial MT"/>
              </a:rPr>
              <a:t>duyamayacağını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5" dirty="0">
                <a:latin typeface="Arial MT"/>
                <a:cs typeface="Arial MT"/>
              </a:rPr>
              <a:t>düşünerek 	</a:t>
            </a:r>
            <a:r>
              <a:rPr sz="2400" spc="-235" dirty="0">
                <a:latin typeface="Arial MT"/>
                <a:cs typeface="Arial MT"/>
              </a:rPr>
              <a:t>diğer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hastaların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yanında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hastanın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yaptıracağı 	</a:t>
            </a:r>
            <a:r>
              <a:rPr sz="2400" dirty="0">
                <a:latin typeface="Arial MT"/>
                <a:cs typeface="Arial MT"/>
              </a:rPr>
              <a:t>tedavileri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yüksek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sesle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söylemesi.</a:t>
            </a:r>
            <a:endParaRPr sz="24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2435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Hastanın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mahremiyetinin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ihlal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edildiğini</a:t>
            </a:r>
            <a:endParaRPr sz="2400">
              <a:latin typeface="Arial MT"/>
              <a:cs typeface="Arial MT"/>
            </a:endParaRPr>
          </a:p>
          <a:p>
            <a:pPr marL="240665">
              <a:lnSpc>
                <a:spcPct val="100000"/>
              </a:lnSpc>
              <a:spcBef>
                <a:spcPts val="1440"/>
              </a:spcBef>
            </a:pPr>
            <a:r>
              <a:rPr sz="2400" spc="-35" dirty="0">
                <a:latin typeface="Arial MT"/>
                <a:cs typeface="Arial MT"/>
              </a:rPr>
              <a:t>düşünmesi.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9628" y="1833372"/>
            <a:ext cx="4876800" cy="33619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737107"/>
            <a:ext cx="2558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ÖRNEK</a:t>
            </a:r>
            <a:r>
              <a:rPr sz="3000" spc="-40" dirty="0">
                <a:latin typeface="Arial"/>
                <a:cs typeface="Arial"/>
              </a:rPr>
              <a:t> VAKA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9615" y="1219707"/>
            <a:ext cx="6103620" cy="331851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540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Bankoda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görev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yapan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personelin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75" dirty="0">
                <a:latin typeface="Arial MT"/>
                <a:cs typeface="Arial MT"/>
              </a:rPr>
              <a:t>işlem</a:t>
            </a:r>
            <a:endParaRPr sz="2400">
              <a:latin typeface="Arial MT"/>
              <a:cs typeface="Arial MT"/>
            </a:endParaRPr>
          </a:p>
          <a:p>
            <a:pPr marL="241300" marR="5080">
              <a:lnSpc>
                <a:spcPct val="150000"/>
              </a:lnSpc>
              <a:spcBef>
                <a:spcPts val="5"/>
              </a:spcBef>
            </a:pPr>
            <a:r>
              <a:rPr sz="2400" dirty="0">
                <a:latin typeface="Arial MT"/>
                <a:cs typeface="Arial MT"/>
              </a:rPr>
              <a:t>esnasında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hastanın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yanına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gitmeden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görev </a:t>
            </a:r>
            <a:r>
              <a:rPr sz="2400" spc="-160" dirty="0">
                <a:latin typeface="Arial MT"/>
                <a:cs typeface="Arial MT"/>
              </a:rPr>
              <a:t>yaptığı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alandan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hastaya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seslenmesi </a:t>
            </a:r>
            <a:r>
              <a:rPr sz="2400" spc="-145" dirty="0">
                <a:latin typeface="Arial MT"/>
                <a:cs typeface="Arial MT"/>
              </a:rPr>
              <a:t>örneğin;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yirmilik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315" dirty="0">
                <a:latin typeface="Arial MT"/>
                <a:cs typeface="Arial MT"/>
              </a:rPr>
              <a:t>dişi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çekilen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şeklinde </a:t>
            </a:r>
            <a:r>
              <a:rPr sz="2400" dirty="0">
                <a:latin typeface="Arial MT"/>
                <a:cs typeface="Arial MT"/>
              </a:rPr>
              <a:t>hitap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edilerek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mahremiyetinin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ihlal edilmesi.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7956" y="1453896"/>
            <a:ext cx="3811524" cy="33436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90" y="683904"/>
            <a:ext cx="2558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ÖRNEK</a:t>
            </a:r>
            <a:r>
              <a:rPr sz="3000" spc="-40" dirty="0">
                <a:latin typeface="Arial"/>
                <a:cs typeface="Arial"/>
              </a:rPr>
              <a:t> VAKA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004" y="1158621"/>
            <a:ext cx="613473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72390" indent="-227329" algn="just">
              <a:lnSpc>
                <a:spcPct val="15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Hasta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banko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görevlisi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arasında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bekleme 	</a:t>
            </a:r>
            <a:r>
              <a:rPr sz="2400" dirty="0">
                <a:latin typeface="Arial MT"/>
                <a:cs typeface="Arial MT"/>
              </a:rPr>
              <a:t>süresi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nedeniyle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oluşan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negatif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iletişim</a:t>
            </a:r>
            <a:endParaRPr sz="2400">
              <a:latin typeface="Arial MT"/>
              <a:cs typeface="Arial MT"/>
            </a:endParaRPr>
          </a:p>
          <a:p>
            <a:pPr marL="241300" marR="242570" algn="just">
              <a:lnSpc>
                <a:spcPct val="150000"/>
              </a:lnSpc>
            </a:pPr>
            <a:r>
              <a:rPr sz="2400" dirty="0">
                <a:latin typeface="Arial MT"/>
                <a:cs typeface="Arial MT"/>
              </a:rPr>
              <a:t>sonrası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personelin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alandan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uzaklaşması, </a:t>
            </a:r>
            <a:r>
              <a:rPr sz="2400" dirty="0">
                <a:latin typeface="Arial MT"/>
                <a:cs typeface="Arial MT"/>
              </a:rPr>
              <a:t>hastanın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20" dirty="0">
                <a:latin typeface="Arial MT"/>
                <a:cs typeface="Arial MT"/>
              </a:rPr>
              <a:t>olmadığını</a:t>
            </a:r>
            <a:r>
              <a:rPr sz="2400" spc="75" dirty="0">
                <a:latin typeface="Arial MT"/>
                <a:cs typeface="Arial MT"/>
              </a:rPr>
              <a:t> </a:t>
            </a:r>
            <a:r>
              <a:rPr sz="2400" spc="-280" dirty="0">
                <a:latin typeface="Arial MT"/>
                <a:cs typeface="Arial MT"/>
              </a:rPr>
              <a:t>düşündüğü</a:t>
            </a:r>
            <a:r>
              <a:rPr sz="2400" spc="114" dirty="0">
                <a:latin typeface="Arial MT"/>
                <a:cs typeface="Arial MT"/>
              </a:rPr>
              <a:t> </a:t>
            </a:r>
            <a:r>
              <a:rPr sz="2400" spc="-275" dirty="0">
                <a:latin typeface="Arial MT"/>
                <a:cs typeface="Arial MT"/>
              </a:rPr>
              <a:t>başka</a:t>
            </a:r>
            <a:r>
              <a:rPr sz="2400" spc="11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bir </a:t>
            </a:r>
            <a:r>
              <a:rPr sz="2400" dirty="0">
                <a:latin typeface="Arial MT"/>
                <a:cs typeface="Arial MT"/>
              </a:rPr>
              <a:t>alanda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35" dirty="0">
                <a:latin typeface="Arial MT"/>
                <a:cs typeface="Arial MT"/>
              </a:rPr>
              <a:t>diğer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85" dirty="0">
                <a:latin typeface="Arial MT"/>
                <a:cs typeface="Arial MT"/>
              </a:rPr>
              <a:t>çalışma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135" dirty="0">
                <a:latin typeface="Arial MT"/>
                <a:cs typeface="Arial MT"/>
              </a:rPr>
              <a:t>arkadaşına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310" dirty="0">
                <a:latin typeface="Arial MT"/>
                <a:cs typeface="Arial MT"/>
              </a:rPr>
              <a:t>yaşadığı</a:t>
            </a:r>
            <a:endParaRPr sz="2400">
              <a:latin typeface="Arial MT"/>
              <a:cs typeface="Arial MT"/>
            </a:endParaRPr>
          </a:p>
          <a:p>
            <a:pPr marL="241300" marR="5080" algn="just">
              <a:lnSpc>
                <a:spcPct val="150000"/>
              </a:lnSpc>
              <a:spcBef>
                <a:spcPts val="5"/>
              </a:spcBef>
            </a:pPr>
            <a:r>
              <a:rPr sz="2400" dirty="0">
                <a:latin typeface="Arial MT"/>
                <a:cs typeface="Arial MT"/>
              </a:rPr>
              <a:t>olumsuz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olayı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anlatırken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hastanın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esnada </a:t>
            </a:r>
            <a:r>
              <a:rPr sz="2400" dirty="0">
                <a:latin typeface="Arial MT"/>
                <a:cs typeface="Arial MT"/>
              </a:rPr>
              <a:t>orada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olan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annesinin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personelin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kızı</a:t>
            </a:r>
            <a:endParaRPr sz="2400">
              <a:latin typeface="Arial MT"/>
              <a:cs typeface="Arial MT"/>
            </a:endParaRPr>
          </a:p>
          <a:p>
            <a:pPr marL="241300" algn="just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 MT"/>
                <a:cs typeface="Arial MT"/>
              </a:rPr>
              <a:t>hakkındaki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yorumlarını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duyması.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5431" y="1671827"/>
            <a:ext cx="5050535" cy="34107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955771"/>
            <a:ext cx="2558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ÖRNEK</a:t>
            </a:r>
            <a:r>
              <a:rPr sz="3000" spc="-40" dirty="0">
                <a:latin typeface="Arial"/>
                <a:cs typeface="Arial"/>
              </a:rPr>
              <a:t> VAKA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224" y="1446254"/>
            <a:ext cx="6134100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5080" indent="-227329">
              <a:lnSpc>
                <a:spcPct val="15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Hastanın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muayene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54" dirty="0">
                <a:latin typeface="Arial MT"/>
                <a:cs typeface="Arial MT"/>
              </a:rPr>
              <a:t>işlem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esnasında 	</a:t>
            </a:r>
            <a:r>
              <a:rPr sz="2400" dirty="0">
                <a:latin typeface="Arial MT"/>
                <a:cs typeface="Arial MT"/>
              </a:rPr>
              <a:t>hasta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odasına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260" dirty="0">
                <a:latin typeface="Arial MT"/>
                <a:cs typeface="Arial MT"/>
              </a:rPr>
              <a:t>başka</a:t>
            </a:r>
            <a:r>
              <a:rPr sz="2400" dirty="0">
                <a:latin typeface="Arial MT"/>
                <a:cs typeface="Arial MT"/>
              </a:rPr>
              <a:t> bir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görevlinin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girmesi 	</a:t>
            </a:r>
            <a:r>
              <a:rPr sz="2400" dirty="0">
                <a:latin typeface="Arial MT"/>
                <a:cs typeface="Arial MT"/>
              </a:rPr>
              <a:t>veya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örnek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olarak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12:00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Oral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Diagnozda 	</a:t>
            </a:r>
            <a:r>
              <a:rPr sz="2400" dirty="0">
                <a:latin typeface="Arial MT"/>
                <a:cs typeface="Arial MT"/>
              </a:rPr>
              <a:t>muayene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olan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hastanın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henüz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muayenede 	</a:t>
            </a:r>
            <a:r>
              <a:rPr sz="2400" dirty="0">
                <a:latin typeface="Arial MT"/>
                <a:cs typeface="Arial MT"/>
              </a:rPr>
              <a:t>iken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12:30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hastanın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içeri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alınması</a:t>
            </a:r>
            <a:r>
              <a:rPr sz="1600" spc="-1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5011" y="1691639"/>
            <a:ext cx="3813048" cy="33421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876" y="893164"/>
            <a:ext cx="2558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ÖRNEK</a:t>
            </a:r>
            <a:r>
              <a:rPr sz="3000" spc="-40" dirty="0">
                <a:latin typeface="Arial"/>
                <a:cs typeface="Arial"/>
              </a:rPr>
              <a:t> VAKA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559" y="1399412"/>
            <a:ext cx="5846445" cy="344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329">
              <a:lnSpc>
                <a:spcPct val="15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Kurumda</a:t>
            </a:r>
            <a:r>
              <a:rPr sz="2400" spc="-165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çalışan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personelin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254" dirty="0">
                <a:latin typeface="Arial MT"/>
                <a:cs typeface="Arial MT"/>
              </a:rPr>
              <a:t>almış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30" dirty="0">
                <a:latin typeface="Arial MT"/>
                <a:cs typeface="Arial MT"/>
              </a:rPr>
              <a:t>olduğu 	</a:t>
            </a:r>
            <a:r>
              <a:rPr sz="2400" dirty="0">
                <a:latin typeface="Arial MT"/>
                <a:cs typeface="Arial MT"/>
              </a:rPr>
              <a:t>hizmetin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229" dirty="0">
                <a:latin typeface="Arial MT"/>
                <a:cs typeface="Arial MT"/>
              </a:rPr>
              <a:t>diğer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30" dirty="0">
                <a:latin typeface="Arial MT"/>
                <a:cs typeface="Arial MT"/>
              </a:rPr>
              <a:t>çalışanlar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tarafından 	</a:t>
            </a:r>
            <a:r>
              <a:rPr sz="2400" dirty="0">
                <a:latin typeface="Arial MT"/>
                <a:cs typeface="Arial MT"/>
              </a:rPr>
              <a:t>sistemden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görülerek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mahremiyetini 	</a:t>
            </a:r>
            <a:r>
              <a:rPr sz="2400" dirty="0">
                <a:latin typeface="Arial MT"/>
                <a:cs typeface="Arial MT"/>
              </a:rPr>
              <a:t>ihlal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edecek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95" dirty="0">
                <a:latin typeface="Arial MT"/>
                <a:cs typeface="Arial MT"/>
              </a:rPr>
              <a:t>şekilde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paylaşılması.</a:t>
            </a:r>
            <a:endParaRPr sz="2400">
              <a:latin typeface="Arial MT"/>
              <a:cs typeface="Arial MT"/>
            </a:endParaRPr>
          </a:p>
          <a:p>
            <a:pPr marL="240029" marR="158750" indent="-227329">
              <a:lnSpc>
                <a:spcPct val="15000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Sosyal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medya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üzerinden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bilgilerini 	</a:t>
            </a:r>
            <a:r>
              <a:rPr sz="2400" spc="-315" dirty="0">
                <a:latin typeface="Arial MT"/>
                <a:cs typeface="Arial MT"/>
              </a:rPr>
              <a:t>ifşa</a:t>
            </a:r>
            <a:r>
              <a:rPr sz="2400" dirty="0">
                <a:latin typeface="Arial MT"/>
                <a:cs typeface="Arial MT"/>
              </a:rPr>
              <a:t> edecek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00" dirty="0">
                <a:latin typeface="Arial MT"/>
                <a:cs typeface="Arial MT"/>
              </a:rPr>
              <a:t>paylaşımların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yapılması.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7940" y="1586483"/>
            <a:ext cx="5404104" cy="32735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866" y="838200"/>
            <a:ext cx="2558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ÖRNEK</a:t>
            </a:r>
            <a:r>
              <a:rPr sz="3000" spc="-40" dirty="0">
                <a:latin typeface="Arial"/>
                <a:cs typeface="Arial"/>
              </a:rPr>
              <a:t> VAKA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335" y="1535129"/>
            <a:ext cx="542036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5080" indent="-227329">
              <a:lnSpc>
                <a:spcPct val="1501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Banko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üzerinde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54" dirty="0">
                <a:latin typeface="Arial MT"/>
                <a:cs typeface="Arial MT"/>
              </a:rPr>
              <a:t>işlem</a:t>
            </a:r>
            <a:r>
              <a:rPr sz="2400" dirty="0">
                <a:latin typeface="Arial MT"/>
                <a:cs typeface="Arial MT"/>
              </a:rPr>
              <a:t> takibi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için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alınan 	</a:t>
            </a:r>
            <a:r>
              <a:rPr sz="2400" dirty="0">
                <a:latin typeface="Arial MT"/>
                <a:cs typeface="Arial MT"/>
              </a:rPr>
              <a:t>kimliklerin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spc="-229" dirty="0">
                <a:latin typeface="Arial MT"/>
                <a:cs typeface="Arial MT"/>
              </a:rPr>
              <a:t>diğer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hastalar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tarafından 	</a:t>
            </a:r>
            <a:r>
              <a:rPr sz="2400" dirty="0">
                <a:latin typeface="Arial MT"/>
                <a:cs typeface="Arial MT"/>
              </a:rPr>
              <a:t>görülerek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kimlik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tespiti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yapması.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2007" y="1767839"/>
            <a:ext cx="4285488" cy="30327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223094"/>
            <a:ext cx="10896600" cy="91050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70485" marR="5080" algn="ctr">
              <a:lnSpc>
                <a:spcPts val="3250"/>
              </a:lnSpc>
              <a:spcBef>
                <a:spcPts val="500"/>
              </a:spcBef>
            </a:pPr>
            <a:r>
              <a:rPr sz="3000" dirty="0">
                <a:latin typeface="Arial"/>
                <a:cs typeface="Arial"/>
              </a:rPr>
              <a:t>X.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RIZA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OLMAKSIZIN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TIBBİ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spc="-60" dirty="0">
                <a:latin typeface="Arial"/>
                <a:cs typeface="Arial"/>
              </a:rPr>
              <a:t>UYGULAMAYA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TABİ </a:t>
            </a:r>
            <a:r>
              <a:rPr sz="3000" dirty="0">
                <a:latin typeface="Arial"/>
                <a:cs typeface="Arial"/>
              </a:rPr>
              <a:t>TUTULMAMA</a:t>
            </a:r>
            <a:r>
              <a:rPr sz="3000" spc="-12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HAKKI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133600"/>
            <a:ext cx="11407140" cy="2346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5080" indent="-227965">
              <a:lnSpc>
                <a:spcPct val="15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Hastalarımız,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yapılacak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her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türlü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girişim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/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60" dirty="0">
                <a:latin typeface="Arial MT"/>
                <a:cs typeface="Arial MT"/>
              </a:rPr>
              <a:t>işlem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için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bilgilendirilir.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Bunun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sonrasında 	</a:t>
            </a:r>
            <a:r>
              <a:rPr sz="2400" dirty="0">
                <a:latin typeface="Arial MT"/>
                <a:cs typeface="Arial MT"/>
              </a:rPr>
              <a:t>yazılı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olarak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onam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alınır.</a:t>
            </a:r>
            <a:endParaRPr sz="2400" dirty="0">
              <a:latin typeface="Arial MT"/>
              <a:cs typeface="Arial MT"/>
            </a:endParaRPr>
          </a:p>
          <a:p>
            <a:pPr marL="240029" marR="989965" indent="-227965">
              <a:lnSpc>
                <a:spcPct val="15000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Hastalar</a:t>
            </a:r>
            <a:r>
              <a:rPr sz="2400" spc="-1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rızaları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olmaksızın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veya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70" dirty="0">
                <a:latin typeface="Arial MT"/>
                <a:cs typeface="Arial MT"/>
              </a:rPr>
              <a:t>verdiği</a:t>
            </a:r>
            <a:r>
              <a:rPr sz="2400" dirty="0">
                <a:latin typeface="Arial MT"/>
                <a:cs typeface="Arial MT"/>
              </a:rPr>
              <a:t> rızaya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uygun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olmayan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95" dirty="0">
                <a:latin typeface="Arial MT"/>
                <a:cs typeface="Arial MT"/>
              </a:rPr>
              <a:t>şekilde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tıbbi 	uygulamaya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tabi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tutulamaz.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455" y="921506"/>
            <a:ext cx="11347450" cy="530034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200" b="1" spc="-20" dirty="0">
                <a:latin typeface="Arial"/>
                <a:cs typeface="Arial"/>
              </a:rPr>
              <a:t>HASTANIN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RIZASI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VE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İZİN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(MADDE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24)</a:t>
            </a:r>
            <a:endParaRPr sz="2200" dirty="0">
              <a:latin typeface="Arial"/>
              <a:cs typeface="Arial"/>
            </a:endParaRPr>
          </a:p>
          <a:p>
            <a:pPr marL="12700" marR="5080" indent="176530">
              <a:lnSpc>
                <a:spcPct val="100000"/>
              </a:lnSpc>
              <a:spcBef>
                <a:spcPts val="1200"/>
              </a:spcBef>
              <a:buChar char="•"/>
              <a:tabLst>
                <a:tab pos="189230" algn="l"/>
              </a:tabLst>
            </a:pPr>
            <a:r>
              <a:rPr sz="2200" dirty="0">
                <a:latin typeface="Arial MT"/>
                <a:cs typeface="Arial MT"/>
              </a:rPr>
              <a:t>Hastanemizde,</a:t>
            </a:r>
            <a:r>
              <a:rPr sz="2200" spc="-1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her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170" dirty="0">
                <a:latin typeface="Arial MT"/>
                <a:cs typeface="Arial MT"/>
              </a:rPr>
              <a:t>aşamada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bilgilendirme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yapılarak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hasta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yakınlarının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bakım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tedavi </a:t>
            </a:r>
            <a:r>
              <a:rPr sz="2200" dirty="0">
                <a:latin typeface="Arial MT"/>
                <a:cs typeface="Arial MT"/>
              </a:rPr>
              <a:t>sürecine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katılımları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sağlanmaktadır.</a:t>
            </a:r>
            <a:endParaRPr sz="2200" dirty="0">
              <a:latin typeface="Arial MT"/>
              <a:cs typeface="Arial MT"/>
            </a:endParaRPr>
          </a:p>
          <a:p>
            <a:pPr marL="12700" marR="267335" indent="170815">
              <a:lnSpc>
                <a:spcPct val="100000"/>
              </a:lnSpc>
              <a:spcBef>
                <a:spcPts val="1200"/>
              </a:spcBef>
              <a:buChar char="•"/>
              <a:tabLst>
                <a:tab pos="183515" algn="l"/>
              </a:tabLst>
            </a:pPr>
            <a:r>
              <a:rPr sz="2200" dirty="0">
                <a:latin typeface="Arial MT"/>
                <a:cs typeface="Arial MT"/>
              </a:rPr>
              <a:t>Tıbbi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müdahalelerde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hastaların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rızası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gerekir.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Hasta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küçük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veya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mahcur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ise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yasal </a:t>
            </a:r>
            <a:r>
              <a:rPr sz="2200" dirty="0">
                <a:latin typeface="Arial MT"/>
                <a:cs typeface="Arial MT"/>
              </a:rPr>
              <a:t>temsilcisinden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veya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velisinden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izin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alınır.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Hastanın,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yasal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temsilcisinin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/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velisinin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spc="-40" dirty="0">
                <a:latin typeface="Arial MT"/>
                <a:cs typeface="Arial MT"/>
              </a:rPr>
              <a:t>olmadığı, </a:t>
            </a:r>
            <a:r>
              <a:rPr sz="2200" dirty="0">
                <a:latin typeface="Arial MT"/>
                <a:cs typeface="Arial MT"/>
              </a:rPr>
              <a:t>hazır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spc="-85" dirty="0">
                <a:latin typeface="Arial MT"/>
                <a:cs typeface="Arial MT"/>
              </a:rPr>
              <a:t>bulunamadığı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veya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hastanın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ifade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gücünün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35" dirty="0">
                <a:latin typeface="Arial MT"/>
                <a:cs typeface="Arial MT"/>
              </a:rPr>
              <a:t>olmadığı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hallerde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bu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285" dirty="0">
                <a:latin typeface="Arial MT"/>
                <a:cs typeface="Arial MT"/>
              </a:rPr>
              <a:t>şart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aranmaz.</a:t>
            </a:r>
            <a:endParaRPr sz="2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200" b="1" dirty="0">
                <a:latin typeface="Arial"/>
                <a:cs typeface="Arial"/>
              </a:rPr>
              <a:t>RIZANIN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KAPSAMI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VE</a:t>
            </a:r>
            <a:r>
              <a:rPr sz="2200" b="1" spc="-150" dirty="0">
                <a:latin typeface="Arial"/>
                <a:cs typeface="Arial"/>
              </a:rPr>
              <a:t> </a:t>
            </a:r>
            <a:r>
              <a:rPr sz="2200" b="1" spc="-40" dirty="0">
                <a:latin typeface="Arial"/>
                <a:cs typeface="Arial"/>
              </a:rPr>
              <a:t>ARANMAYACAĞI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HALLER</a:t>
            </a:r>
            <a:endParaRPr sz="2200" dirty="0">
              <a:latin typeface="Arial"/>
              <a:cs typeface="Arial"/>
            </a:endParaRPr>
          </a:p>
          <a:p>
            <a:pPr marL="12700" marR="224790" indent="176530" algn="just">
              <a:lnSpc>
                <a:spcPct val="100000"/>
              </a:lnSpc>
              <a:spcBef>
                <a:spcPts val="1200"/>
              </a:spcBef>
              <a:buChar char="•"/>
              <a:tabLst>
                <a:tab pos="189230" algn="l"/>
              </a:tabLst>
            </a:pPr>
            <a:r>
              <a:rPr sz="2200" dirty="0">
                <a:latin typeface="Arial MT"/>
                <a:cs typeface="Arial MT"/>
              </a:rPr>
              <a:t>Hastalarımızdan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anam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alırken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hasta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veya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kanuni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temsilcisi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tıbbi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müdahalenin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konusu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ve </a:t>
            </a:r>
            <a:r>
              <a:rPr sz="2200" dirty="0">
                <a:latin typeface="Arial MT"/>
                <a:cs typeface="Arial MT"/>
              </a:rPr>
              <a:t>sonuçları</a:t>
            </a:r>
            <a:r>
              <a:rPr sz="2200" spc="-1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hakkında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bilgilendirilir.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Hastalarımızın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-150" dirty="0">
                <a:latin typeface="Arial MT"/>
                <a:cs typeface="Arial MT"/>
              </a:rPr>
              <a:t>verdiği</a:t>
            </a:r>
            <a:r>
              <a:rPr sz="2200" dirty="0">
                <a:latin typeface="Arial MT"/>
                <a:cs typeface="Arial MT"/>
              </a:rPr>
              <a:t> rıza,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tıbbi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müdahalenin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30" dirty="0">
                <a:latin typeface="Arial MT"/>
                <a:cs typeface="Arial MT"/>
              </a:rPr>
              <a:t>gerektirdiği </a:t>
            </a:r>
            <a:r>
              <a:rPr sz="2200" dirty="0">
                <a:latin typeface="Arial MT"/>
                <a:cs typeface="Arial MT"/>
              </a:rPr>
              <a:t>sürecin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devamı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olan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zorunlu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sayılabilecek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rutin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35" dirty="0">
                <a:latin typeface="Arial MT"/>
                <a:cs typeface="Arial MT"/>
              </a:rPr>
              <a:t>işlemleri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kapsar.</a:t>
            </a:r>
            <a:endParaRPr sz="2200" dirty="0">
              <a:latin typeface="Arial MT"/>
              <a:cs typeface="Arial MT"/>
            </a:endParaRPr>
          </a:p>
          <a:p>
            <a:pPr marL="12700" marR="615950" indent="170815">
              <a:lnSpc>
                <a:spcPct val="100000"/>
              </a:lnSpc>
              <a:spcBef>
                <a:spcPts val="1200"/>
              </a:spcBef>
              <a:buChar char="•"/>
              <a:tabLst>
                <a:tab pos="183515" algn="l"/>
              </a:tabLst>
            </a:pPr>
            <a:r>
              <a:rPr sz="2200" dirty="0">
                <a:latin typeface="Arial MT"/>
                <a:cs typeface="Arial MT"/>
              </a:rPr>
              <a:t>Tıbbi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müdahalede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bulunurken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müdahalenin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85" dirty="0">
                <a:latin typeface="Arial MT"/>
                <a:cs typeface="Arial MT"/>
              </a:rPr>
              <a:t>genişletilmesi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95" dirty="0">
                <a:latin typeface="Arial MT"/>
                <a:cs typeface="Arial MT"/>
              </a:rPr>
              <a:t>gerektiğinde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müdahale </a:t>
            </a:r>
            <a:r>
              <a:rPr sz="2200" dirty="0">
                <a:latin typeface="Arial MT"/>
                <a:cs typeface="Arial MT"/>
              </a:rPr>
              <a:t>edilmemesi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durumunda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hastalarımızın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organ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veya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fonksiyon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kaybına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neden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olabilecek </a:t>
            </a:r>
            <a:r>
              <a:rPr sz="2200" dirty="0">
                <a:latin typeface="Arial MT"/>
                <a:cs typeface="Arial MT"/>
              </a:rPr>
              <a:t>durumda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rıza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aranmaksızın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tıbbi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müdahale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genişletilebilir.</a:t>
            </a:r>
            <a:endParaRPr sz="22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-678694"/>
            <a:ext cx="9042400" cy="1600200"/>
          </a:xfrm>
          <a:prstGeom prst="rect">
            <a:avLst/>
          </a:prstGeom>
        </p:spPr>
        <p:txBody>
          <a:bodyPr vert="horz" wrap="square" lIns="0" tIns="154990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Arial"/>
                <a:cs typeface="Arial"/>
              </a:rPr>
              <a:t>RIZANIN</a:t>
            </a:r>
            <a:r>
              <a:rPr sz="2700" spc="-6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KAPSAMI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VE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ARANMAYACAĞI</a:t>
            </a:r>
            <a:r>
              <a:rPr sz="2700" spc="-5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HALLER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984310"/>
            <a:ext cx="9250045" cy="1473835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Tıbbi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Deontoloji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Nizamnamesi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(1960)</a:t>
            </a:r>
            <a:endParaRPr sz="2400" dirty="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919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Hasta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Hakları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10" dirty="0">
                <a:latin typeface="Arial MT"/>
                <a:cs typeface="Arial MT"/>
              </a:rPr>
              <a:t>Yönetmeliği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(01.08.1998)</a:t>
            </a:r>
            <a:endParaRPr sz="2400" dirty="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915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Hasta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Hakları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Uygulama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Yönergesi(26.04.2005) </a:t>
            </a:r>
            <a:r>
              <a:rPr sz="2400" dirty="0">
                <a:latin typeface="Arial MT"/>
                <a:cs typeface="Arial MT"/>
              </a:rPr>
              <a:t>ile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65" dirty="0">
                <a:latin typeface="Arial MT"/>
                <a:cs typeface="Arial MT"/>
              </a:rPr>
              <a:t>düzenlenmiştir.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8634" y="1143000"/>
            <a:ext cx="9042400" cy="634455"/>
          </a:xfrm>
          <a:prstGeom prst="rect">
            <a:avLst/>
          </a:prstGeom>
        </p:spPr>
        <p:txBody>
          <a:bodyPr vert="horz" wrap="square" lIns="0" tIns="171119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chemeClr val="tx1"/>
                </a:solidFill>
                <a:latin typeface="Arial"/>
                <a:cs typeface="Arial"/>
              </a:rPr>
              <a:t>ÜLKEMİZDE</a:t>
            </a:r>
            <a:r>
              <a:rPr sz="3000" spc="-1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chemeClr val="tx1"/>
                </a:solidFill>
                <a:latin typeface="Arial"/>
                <a:cs typeface="Arial"/>
              </a:rPr>
              <a:t>HASTA</a:t>
            </a:r>
            <a:r>
              <a:rPr sz="3000" spc="-1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Arial"/>
                <a:cs typeface="Arial"/>
              </a:rPr>
              <a:t>HAKLARI;</a:t>
            </a:r>
            <a:endParaRPr sz="3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-457200"/>
            <a:ext cx="9042400" cy="1600200"/>
          </a:xfrm>
          <a:prstGeom prst="rect">
            <a:avLst/>
          </a:prstGeom>
        </p:spPr>
        <p:txBody>
          <a:bodyPr vert="horz" wrap="square" lIns="0" tIns="227253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XI.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TEDAVİYİ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REDDETME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DURDURMA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HAKKI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3098" y="1044808"/>
            <a:ext cx="11352530" cy="4541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395" marR="369570" indent="-227329">
              <a:lnSpc>
                <a:spcPct val="150000"/>
              </a:lnSpc>
              <a:spcBef>
                <a:spcPts val="95"/>
              </a:spcBef>
              <a:buChar char="•"/>
              <a:tabLst>
                <a:tab pos="240665" algn="l"/>
              </a:tabLst>
            </a:pPr>
            <a:r>
              <a:rPr sz="2400" dirty="0">
                <a:latin typeface="Arial MT"/>
                <a:cs typeface="Arial MT"/>
              </a:rPr>
              <a:t>Hastalarımız</a:t>
            </a:r>
            <a:r>
              <a:rPr sz="2400" spc="-1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kendilerine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uygulanacak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tedavi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veya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65" dirty="0">
                <a:latin typeface="Arial MT"/>
                <a:cs typeface="Arial MT"/>
              </a:rPr>
              <a:t>girişimi</a:t>
            </a:r>
            <a:r>
              <a:rPr sz="2400" dirty="0">
                <a:latin typeface="Arial MT"/>
                <a:cs typeface="Arial MT"/>
              </a:rPr>
              <a:t> kanunen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zorunlu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olan 	</a:t>
            </a:r>
            <a:r>
              <a:rPr sz="2400" dirty="0">
                <a:latin typeface="Arial MT"/>
                <a:cs typeface="Arial MT"/>
              </a:rPr>
              <a:t>haller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tıbbi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zorunluluklar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85" dirty="0">
                <a:latin typeface="Arial MT"/>
                <a:cs typeface="Arial MT"/>
              </a:rPr>
              <a:t>dışında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reddetme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hakkına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sahiptirler.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Hastaya 	</a:t>
            </a:r>
            <a:r>
              <a:rPr sz="2400" dirty="0">
                <a:latin typeface="Arial MT"/>
                <a:cs typeface="Arial MT"/>
              </a:rPr>
              <a:t>tedavinin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reddi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halinde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14" dirty="0">
                <a:latin typeface="Arial MT"/>
                <a:cs typeface="Arial MT"/>
              </a:rPr>
              <a:t>oluşabilecek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sonuçlar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hekim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tarafından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anlatılır.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Yapılan 	</a:t>
            </a:r>
            <a:r>
              <a:rPr sz="2400" dirty="0">
                <a:latin typeface="Arial MT"/>
                <a:cs typeface="Arial MT"/>
              </a:rPr>
              <a:t>bilgilendirme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ilgili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hastaya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Tıbbi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500" dirty="0">
                <a:latin typeface="Arial MT"/>
                <a:cs typeface="Arial MT"/>
              </a:rPr>
              <a:t>İşlemi</a:t>
            </a:r>
            <a:r>
              <a:rPr sz="2400" dirty="0">
                <a:latin typeface="Arial MT"/>
                <a:cs typeface="Arial MT"/>
              </a:rPr>
              <a:t> /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30" dirty="0">
                <a:latin typeface="Arial MT"/>
                <a:cs typeface="Arial MT"/>
              </a:rPr>
              <a:t>Tedaviyi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Red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Formu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imzalatılır. 	</a:t>
            </a:r>
            <a:r>
              <a:rPr sz="2400" spc="-215" dirty="0">
                <a:latin typeface="Arial MT"/>
                <a:cs typeface="Arial MT"/>
              </a:rPr>
              <a:t>İmzalanan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formun</a:t>
            </a:r>
            <a:r>
              <a:rPr sz="2400" spc="-1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bir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195" dirty="0">
                <a:latin typeface="Arial MT"/>
                <a:cs typeface="Arial MT"/>
              </a:rPr>
              <a:t>örneği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dosyasına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konur,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95" dirty="0">
                <a:latin typeface="Arial MT"/>
                <a:cs typeface="Arial MT"/>
              </a:rPr>
              <a:t>diğeri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hastaya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teslim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edilir.</a:t>
            </a:r>
            <a:endParaRPr sz="2400">
              <a:latin typeface="Arial MT"/>
              <a:cs typeface="Arial MT"/>
            </a:endParaRPr>
          </a:p>
          <a:p>
            <a:pPr marL="239395" marR="5080" indent="-227329">
              <a:lnSpc>
                <a:spcPct val="150000"/>
              </a:lnSpc>
              <a:spcBef>
                <a:spcPts val="994"/>
              </a:spcBef>
              <a:buChar char="•"/>
              <a:tabLst>
                <a:tab pos="240665" algn="l"/>
              </a:tabLst>
            </a:pPr>
            <a:r>
              <a:rPr sz="2400" dirty="0">
                <a:latin typeface="Arial MT"/>
                <a:cs typeface="Arial MT"/>
              </a:rPr>
              <a:t>Hastalarımızın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kuruma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bir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sonraki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14" dirty="0">
                <a:latin typeface="Arial MT"/>
                <a:cs typeface="Arial MT"/>
              </a:rPr>
              <a:t>gelişlerinde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/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veya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farklı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bir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tanı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ile 	</a:t>
            </a:r>
            <a:r>
              <a:rPr sz="2400" spc="-105" dirty="0">
                <a:latin typeface="Arial MT"/>
                <a:cs typeface="Arial MT"/>
              </a:rPr>
              <a:t>başvurdukları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zaman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bu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form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geçerli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50" dirty="0">
                <a:latin typeface="Arial MT"/>
                <a:cs typeface="Arial MT"/>
              </a:rPr>
              <a:t>değildir.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Gerekli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tıbbi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bakım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tedaviyi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alma 	</a:t>
            </a:r>
            <a:r>
              <a:rPr sz="2400" dirty="0">
                <a:latin typeface="Arial MT"/>
                <a:cs typeface="Arial MT"/>
              </a:rPr>
              <a:t>hakkı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vardır.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Hastamıza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önceki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reddi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konusunda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55" dirty="0">
                <a:latin typeface="Arial MT"/>
                <a:cs typeface="Arial MT"/>
              </a:rPr>
              <a:t>serzeniş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veya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imada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bulunulmaz.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-26276"/>
            <a:ext cx="9042400" cy="1600200"/>
          </a:xfrm>
          <a:prstGeom prst="rect">
            <a:avLst/>
          </a:prstGeom>
        </p:spPr>
        <p:txBody>
          <a:bodyPr vert="horz" wrap="square" lIns="0" tIns="194614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XII.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GÜVENLİĞİN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SAĞLANMASI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HAKKI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905000"/>
            <a:ext cx="10668000" cy="2331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Tüm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hastalarımızın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sağlık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hizmetini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güvenli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bir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ortamda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alma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hakkı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vardır.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05"/>
              </a:spcBef>
              <a:buFont typeface="Arial MT"/>
              <a:buChar char="•"/>
            </a:pPr>
            <a:endParaRPr sz="2400" dirty="0">
              <a:latin typeface="Arial MT"/>
              <a:cs typeface="Arial MT"/>
            </a:endParaRPr>
          </a:p>
          <a:p>
            <a:pPr marL="241300" marR="34925" indent="-228600">
              <a:lnSpc>
                <a:spcPct val="150000"/>
              </a:lnSpc>
              <a:buChar char="•"/>
              <a:tabLst>
                <a:tab pos="241300" algn="l"/>
                <a:tab pos="324485" algn="l"/>
              </a:tabLst>
            </a:pPr>
            <a:r>
              <a:rPr sz="2400" dirty="0">
                <a:latin typeface="Arial MT"/>
                <a:cs typeface="Arial MT"/>
              </a:rPr>
              <a:t>	Hastanemiz,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hastaların,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ziyaretçi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refakatçi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gibi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yakınlarının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mal </a:t>
            </a:r>
            <a:r>
              <a:rPr sz="2400" spc="-10" dirty="0">
                <a:latin typeface="Arial MT"/>
                <a:cs typeface="Arial MT"/>
              </a:rPr>
              <a:t>güvenliklerinin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korunması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20" dirty="0">
                <a:latin typeface="Arial MT"/>
                <a:cs typeface="Arial MT"/>
              </a:rPr>
              <a:t>sağlanması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için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gerekli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önlemleri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almaktadır.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457200"/>
            <a:ext cx="11483975" cy="565340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b="1" dirty="0">
                <a:latin typeface="Arial"/>
                <a:cs typeface="Arial"/>
              </a:rPr>
              <a:t>MADDE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37</a:t>
            </a:r>
            <a:endParaRPr sz="2400" dirty="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b="1" dirty="0">
                <a:latin typeface="Arial"/>
                <a:cs typeface="Arial"/>
              </a:rPr>
              <a:t>Hastalara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gelebilecek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fiziksel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saldırılarla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ilgili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nasıl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davranıyorsunuz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  <a:p>
            <a:pPr marL="297815" marR="5080" indent="-285750">
              <a:lnSpc>
                <a:spcPct val="70000"/>
              </a:lnSpc>
              <a:spcBef>
                <a:spcPts val="1010"/>
              </a:spcBef>
              <a:buFont typeface="Wingdings"/>
              <a:buChar char=""/>
              <a:tabLst>
                <a:tab pos="299085" algn="l"/>
                <a:tab pos="2047239" algn="l"/>
                <a:tab pos="3389629" algn="l"/>
                <a:tab pos="3982720" algn="l"/>
                <a:tab pos="4460240" algn="l"/>
                <a:tab pos="5173345" algn="l"/>
                <a:tab pos="6429375" algn="l"/>
                <a:tab pos="8005445" algn="l"/>
                <a:tab pos="8448675" algn="l"/>
                <a:tab pos="10451465" algn="l"/>
              </a:tabLst>
            </a:pPr>
            <a:r>
              <a:rPr sz="2400" spc="-10" dirty="0">
                <a:latin typeface="Arial MT"/>
                <a:cs typeface="Arial MT"/>
              </a:rPr>
              <a:t>Hastanemiz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güvenliği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0" dirty="0">
                <a:latin typeface="Arial MT"/>
                <a:cs typeface="Arial MT"/>
              </a:rPr>
              <a:t>için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24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0" dirty="0">
                <a:latin typeface="Arial MT"/>
                <a:cs typeface="Arial MT"/>
              </a:rPr>
              <a:t>saat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güvenlik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kameraları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ile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izlenmektedir.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25" dirty="0">
                <a:latin typeface="Arial MT"/>
                <a:cs typeface="Arial MT"/>
              </a:rPr>
              <a:t>Şüpheli 	</a:t>
            </a:r>
            <a:r>
              <a:rPr sz="2400" dirty="0">
                <a:latin typeface="Arial MT"/>
                <a:cs typeface="Arial MT"/>
              </a:rPr>
              <a:t>durumlarda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güvenlik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görevlileri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duruma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uygun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olarak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müdahale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etmektedir.</a:t>
            </a:r>
            <a:endParaRPr sz="2400" dirty="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130"/>
              </a:spcBef>
              <a:buFont typeface="Wingdings"/>
              <a:buChar char=""/>
              <a:tabLst>
                <a:tab pos="298450" algn="l"/>
              </a:tabLst>
            </a:pPr>
            <a:r>
              <a:rPr sz="2400" dirty="0">
                <a:latin typeface="Arial MT"/>
                <a:cs typeface="Arial MT"/>
              </a:rPr>
              <a:t>Özellikle</a:t>
            </a:r>
            <a:r>
              <a:rPr sz="2400" spc="-1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bu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kapsamda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bebekler,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engelli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85" dirty="0">
                <a:latin typeface="Arial MT"/>
                <a:cs typeface="Arial MT"/>
              </a:rPr>
              <a:t>kişiler,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60" dirty="0">
                <a:latin typeface="Arial MT"/>
                <a:cs typeface="Arial MT"/>
              </a:rPr>
              <a:t>yaşlılar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öncelikle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izlenmektedir.</a:t>
            </a:r>
            <a:endParaRPr sz="2400" dirty="0">
              <a:latin typeface="Arial MT"/>
              <a:cs typeface="Arial MT"/>
            </a:endParaRPr>
          </a:p>
          <a:p>
            <a:pPr marL="298450" indent="-285750">
              <a:lnSpc>
                <a:spcPts val="2450"/>
              </a:lnSpc>
              <a:spcBef>
                <a:spcPts val="135"/>
              </a:spcBef>
              <a:buFont typeface="Wingdings"/>
              <a:buChar char=""/>
              <a:tabLst>
                <a:tab pos="298450" algn="l"/>
                <a:tab pos="1246505" algn="l"/>
                <a:tab pos="1771650" algn="l"/>
                <a:tab pos="3161030" algn="l"/>
                <a:tab pos="4533265" algn="l"/>
                <a:tab pos="5687060" algn="l"/>
                <a:tab pos="7705090" algn="l"/>
                <a:tab pos="8771890" algn="l"/>
                <a:tab pos="10637520" algn="l"/>
              </a:tabLst>
            </a:pPr>
            <a:r>
              <a:rPr sz="2400" spc="-10" dirty="0">
                <a:latin typeface="Arial MT"/>
                <a:cs typeface="Arial MT"/>
              </a:rPr>
              <a:t>Böyle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bir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durumda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Güvenlik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ekipleri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yöneticileriyle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birlikte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müdahaleler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uygun</a:t>
            </a:r>
            <a:endParaRPr sz="2400" dirty="0">
              <a:latin typeface="Arial MT"/>
              <a:cs typeface="Arial MT"/>
            </a:endParaRPr>
          </a:p>
          <a:p>
            <a:pPr marL="299085">
              <a:lnSpc>
                <a:spcPts val="2450"/>
              </a:lnSpc>
            </a:pPr>
            <a:r>
              <a:rPr sz="2400" spc="-10" dirty="0">
                <a:latin typeface="Arial MT"/>
                <a:cs typeface="Arial MT"/>
              </a:rPr>
              <a:t>olacaktır.</a:t>
            </a:r>
            <a:endParaRPr sz="2400" dirty="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1005"/>
              </a:spcBef>
              <a:buChar char="•"/>
              <a:tabLst>
                <a:tab pos="240029" algn="l"/>
              </a:tabLst>
            </a:pPr>
            <a:r>
              <a:rPr sz="2400" spc="-10" dirty="0">
                <a:latin typeface="Arial MT"/>
                <a:cs typeface="Arial MT"/>
              </a:rPr>
              <a:t>Hastanemizde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hangi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koruyucu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güvenlik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tedbirleri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vardır?</a:t>
            </a:r>
            <a:endParaRPr sz="24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54965" algn="l"/>
                <a:tab pos="1169035" algn="l"/>
                <a:tab pos="2329180" algn="l"/>
                <a:tab pos="3693160" algn="l"/>
                <a:tab pos="4495165" algn="l"/>
                <a:tab pos="5621020" algn="l"/>
                <a:tab pos="6493510" algn="l"/>
                <a:tab pos="8161020" algn="l"/>
                <a:tab pos="9286875" algn="l"/>
                <a:tab pos="9751695" algn="l"/>
                <a:tab pos="10640695" algn="l"/>
              </a:tabLst>
            </a:pPr>
            <a:r>
              <a:rPr sz="2400" spc="-20" dirty="0">
                <a:latin typeface="Arial MT"/>
                <a:cs typeface="Arial MT"/>
              </a:rPr>
              <a:t>Yaka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kartları,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manyetik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kartlı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kapılar,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video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kameraları,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devriye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ve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nokta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görevi</a:t>
            </a:r>
            <a:endParaRPr sz="2400" dirty="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870"/>
              </a:spcBef>
            </a:pPr>
            <a:r>
              <a:rPr sz="2400" dirty="0">
                <a:latin typeface="Arial MT"/>
                <a:cs typeface="Arial MT"/>
              </a:rPr>
              <a:t>yapan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güvenlik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elemanları...</a:t>
            </a:r>
            <a:endParaRPr sz="2400" dirty="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b="1" dirty="0">
                <a:latin typeface="Arial"/>
                <a:cs typeface="Arial"/>
              </a:rPr>
              <a:t>Hastaya ait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eşya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malların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korunması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ile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ilgili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nasıl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davranıyorsunuz?</a:t>
            </a:r>
            <a:endParaRPr sz="2400" dirty="0">
              <a:latin typeface="Arial"/>
              <a:cs typeface="Arial"/>
            </a:endParaRPr>
          </a:p>
          <a:p>
            <a:pPr marL="241300" marR="6985" indent="-231140">
              <a:lnSpc>
                <a:spcPct val="130000"/>
              </a:lnSpc>
              <a:spcBef>
                <a:spcPts val="575"/>
              </a:spcBef>
              <a:buSzPct val="95833"/>
              <a:buFont typeface="Wingdings"/>
              <a:buChar char=""/>
              <a:tabLst>
                <a:tab pos="241300" algn="l"/>
                <a:tab pos="254635" algn="l"/>
                <a:tab pos="2635250" algn="l"/>
                <a:tab pos="3897629" algn="l"/>
                <a:tab pos="5055870" algn="l"/>
                <a:tab pos="5892800" algn="l"/>
                <a:tab pos="7578725" algn="l"/>
                <a:tab pos="8282940" algn="l"/>
                <a:tab pos="9392285" algn="l"/>
                <a:tab pos="10483850" algn="l"/>
              </a:tabLst>
            </a:pPr>
            <a:r>
              <a:rPr sz="2400" spc="-10" dirty="0">
                <a:latin typeface="Arial MT"/>
                <a:cs typeface="Arial MT"/>
              </a:rPr>
              <a:t>	Hastanemizden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yatarak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hizmet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0" dirty="0">
                <a:latin typeface="Arial MT"/>
                <a:cs typeface="Arial MT"/>
              </a:rPr>
              <a:t>alan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hastalarda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her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odada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kişisel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kasalar </a:t>
            </a:r>
            <a:r>
              <a:rPr sz="2400" dirty="0">
                <a:latin typeface="Arial MT"/>
                <a:cs typeface="Arial MT"/>
              </a:rPr>
              <a:t>bulunmakta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özel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25" dirty="0">
                <a:latin typeface="Arial MT"/>
                <a:cs typeface="Arial MT"/>
              </a:rPr>
              <a:t>eşyalarını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burada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tutmaktadır.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942251"/>
            <a:ext cx="10972800" cy="810349"/>
          </a:xfrm>
          <a:prstGeom prst="rect">
            <a:avLst/>
          </a:prstGeom>
        </p:spPr>
        <p:txBody>
          <a:bodyPr vert="horz" wrap="square" lIns="0" tIns="116712" rIns="0" bIns="0" rtlCol="0">
            <a:spAutoFit/>
          </a:bodyPr>
          <a:lstStyle/>
          <a:p>
            <a:pPr marL="38100" marR="5080">
              <a:lnSpc>
                <a:spcPts val="2700"/>
              </a:lnSpc>
              <a:spcBef>
                <a:spcPts val="434"/>
              </a:spcBef>
            </a:pPr>
            <a:r>
              <a:rPr sz="2500" dirty="0">
                <a:latin typeface="Arial"/>
                <a:cs typeface="Arial"/>
              </a:rPr>
              <a:t>XIII.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DİNİ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VECİBELERİ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YERİNE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GETİREBİLME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VE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DİNİ </a:t>
            </a:r>
            <a:r>
              <a:rPr sz="2500" dirty="0">
                <a:latin typeface="Arial"/>
                <a:cs typeface="Arial"/>
              </a:rPr>
              <a:t>HİZMETLERDEN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spc="-40" dirty="0">
                <a:latin typeface="Arial"/>
                <a:cs typeface="Arial"/>
              </a:rPr>
              <a:t>FAYDALANMA</a:t>
            </a:r>
            <a:r>
              <a:rPr sz="2500" spc="-12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HAKKI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367" y="1905000"/>
            <a:ext cx="11478895" cy="289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329" algn="just">
              <a:lnSpc>
                <a:spcPct val="1501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Hastanemizin</a:t>
            </a:r>
            <a:r>
              <a:rPr sz="2400" spc="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kuralları</a:t>
            </a:r>
            <a:r>
              <a:rPr sz="2400" spc="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çerçevesinde</a:t>
            </a:r>
            <a:r>
              <a:rPr sz="2400" spc="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hastalarımızın</a:t>
            </a:r>
            <a:r>
              <a:rPr sz="2400" spc="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dini</a:t>
            </a:r>
            <a:r>
              <a:rPr sz="2400" spc="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hizmetlerden</a:t>
            </a:r>
            <a:r>
              <a:rPr sz="2400" spc="1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faydalanma, 	</a:t>
            </a:r>
            <a:r>
              <a:rPr sz="2400" dirty="0">
                <a:latin typeface="Arial MT"/>
                <a:cs typeface="Arial MT"/>
              </a:rPr>
              <a:t>hakkı</a:t>
            </a:r>
            <a:r>
              <a:rPr sz="2400" spc="-1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vardır.</a:t>
            </a:r>
            <a:r>
              <a:rPr sz="2400" spc="-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Diğer</a:t>
            </a:r>
            <a:r>
              <a:rPr sz="2400" spc="-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hastaları</a:t>
            </a:r>
            <a:r>
              <a:rPr sz="2400" spc="-1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etkilememek,  kendi</a:t>
            </a:r>
            <a:r>
              <a:rPr sz="2400" spc="-15" dirty="0">
                <a:latin typeface="Arial MT"/>
                <a:cs typeface="Arial MT"/>
              </a:rPr>
              <a:t>  </a:t>
            </a:r>
            <a:r>
              <a:rPr sz="2400" spc="-145" dirty="0">
                <a:latin typeface="Arial MT"/>
                <a:cs typeface="Arial MT"/>
              </a:rPr>
              <a:t>sağlığını</a:t>
            </a:r>
            <a:r>
              <a:rPr sz="2400" spc="-1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riske</a:t>
            </a:r>
            <a:r>
              <a:rPr sz="2400" spc="-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etmemek</a:t>
            </a:r>
            <a:r>
              <a:rPr sz="2400" spc="-5" dirty="0">
                <a:latin typeface="Arial MT"/>
                <a:cs typeface="Arial MT"/>
              </a:rPr>
              <a:t>  </a:t>
            </a:r>
            <a:r>
              <a:rPr sz="2400" spc="-25" dirty="0">
                <a:latin typeface="Arial MT"/>
                <a:cs typeface="Arial MT"/>
              </a:rPr>
              <a:t>ve 	</a:t>
            </a:r>
            <a:r>
              <a:rPr sz="2400" dirty="0">
                <a:latin typeface="Arial MT"/>
                <a:cs typeface="Arial MT"/>
              </a:rPr>
              <a:t>hastane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düzenini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bozmamak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kaydıyla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hastalarımız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dini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ibadetlerini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yerini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getirebilir.</a:t>
            </a:r>
            <a:endParaRPr sz="2400" dirty="0">
              <a:latin typeface="Arial MT"/>
              <a:cs typeface="Arial MT"/>
            </a:endParaRPr>
          </a:p>
          <a:p>
            <a:pPr marL="240029" marR="5080" indent="-227329" algn="just">
              <a:lnSpc>
                <a:spcPct val="15000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Hasta</a:t>
            </a:r>
            <a:r>
              <a:rPr sz="2400" spc="-1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kendi</a:t>
            </a:r>
            <a:r>
              <a:rPr sz="2400" spc="-5" dirty="0">
                <a:latin typeface="Arial MT"/>
                <a:cs typeface="Arial MT"/>
              </a:rPr>
              <a:t>  </a:t>
            </a:r>
            <a:r>
              <a:rPr sz="2400" spc="-45" dirty="0">
                <a:latin typeface="Arial MT"/>
                <a:cs typeface="Arial MT"/>
              </a:rPr>
              <a:t>isteği</a:t>
            </a:r>
            <a:r>
              <a:rPr sz="2400" spc="-1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ile</a:t>
            </a:r>
            <a:r>
              <a:rPr sz="2400" spc="-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dini</a:t>
            </a:r>
            <a:r>
              <a:rPr sz="2400" spc="-1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ihtiyaçlarına</a:t>
            </a:r>
            <a:r>
              <a:rPr sz="2400" spc="-1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göre</a:t>
            </a:r>
            <a:r>
              <a:rPr sz="2400" spc="-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bir</a:t>
            </a:r>
            <a:r>
              <a:rPr sz="2400" spc="-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din</a:t>
            </a:r>
            <a:r>
              <a:rPr sz="2400" spc="-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adamını</a:t>
            </a:r>
            <a:r>
              <a:rPr sz="2400" spc="-1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getirme</a:t>
            </a:r>
            <a:r>
              <a:rPr sz="2400" spc="-5" dirty="0">
                <a:latin typeface="Arial MT"/>
                <a:cs typeface="Arial MT"/>
              </a:rPr>
              <a:t>  </a:t>
            </a:r>
            <a:r>
              <a:rPr sz="2400" spc="-10" dirty="0">
                <a:latin typeface="Arial MT"/>
                <a:cs typeface="Arial MT"/>
              </a:rPr>
              <a:t>hakkına 	sahiptir.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98102"/>
            <a:ext cx="101428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0" dirty="0">
                <a:latin typeface="Arial"/>
                <a:cs typeface="Arial"/>
              </a:rPr>
              <a:t>XIV.</a:t>
            </a:r>
            <a:r>
              <a:rPr sz="3000" spc="-10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İNSANİ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DEĞERLERE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30" dirty="0">
                <a:latin typeface="Arial"/>
                <a:cs typeface="Arial"/>
              </a:rPr>
              <a:t>SAYGI</a:t>
            </a:r>
            <a:r>
              <a:rPr sz="3000" spc="-11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GÖSTERİLMESİ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HAKKI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1" y="1600200"/>
            <a:ext cx="11049000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029" marR="5080" indent="-227329" algn="just">
              <a:lnSpc>
                <a:spcPct val="150000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Hastalarımızın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her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zaman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her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türlü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65" dirty="0">
                <a:latin typeface="Arial MT"/>
                <a:cs typeface="Arial MT"/>
              </a:rPr>
              <a:t>koşulda;</a:t>
            </a:r>
            <a:r>
              <a:rPr sz="2400" dirty="0">
                <a:latin typeface="Arial MT"/>
                <a:cs typeface="Arial MT"/>
              </a:rPr>
              <a:t> saygı,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itina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ihtimam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gösterilerek, 	</a:t>
            </a:r>
            <a:r>
              <a:rPr sz="2400" dirty="0">
                <a:latin typeface="Arial MT"/>
                <a:cs typeface="Arial MT"/>
              </a:rPr>
              <a:t>güler</a:t>
            </a:r>
            <a:r>
              <a:rPr sz="2400" spc="-1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yüzlü,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nazik,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60" dirty="0">
                <a:latin typeface="Arial MT"/>
                <a:cs typeface="Arial MT"/>
              </a:rPr>
              <a:t>şefkatli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bir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ortamda,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her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türlü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40" dirty="0">
                <a:latin typeface="Arial MT"/>
                <a:cs typeface="Arial MT"/>
              </a:rPr>
              <a:t>sağlıklı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şartlar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254" dirty="0">
                <a:latin typeface="Arial MT"/>
                <a:cs typeface="Arial MT"/>
              </a:rPr>
              <a:t>sağlanmış,</a:t>
            </a:r>
            <a:r>
              <a:rPr sz="2400" spc="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gürültülü 	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rahatsız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edici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bütün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etkenler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35" dirty="0">
                <a:latin typeface="Arial MT"/>
                <a:cs typeface="Arial MT"/>
              </a:rPr>
              <a:t>giderilmiş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bir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sağlık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hizmeti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almaya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hakkı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vardır.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023483"/>
            <a:ext cx="10210800" cy="783727"/>
          </a:xfrm>
          <a:prstGeom prst="rect">
            <a:avLst/>
          </a:prstGeom>
        </p:spPr>
        <p:txBody>
          <a:bodyPr vert="horz" wrap="square" lIns="0" tIns="318947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z="3000" spc="-40" dirty="0">
                <a:latin typeface="Arial"/>
                <a:cs typeface="Arial"/>
              </a:rPr>
              <a:t>XV.</a:t>
            </a:r>
            <a:r>
              <a:rPr sz="3000" spc="-105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ZİYARET</a:t>
            </a:r>
            <a:r>
              <a:rPr sz="3000" spc="-10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VE</a:t>
            </a:r>
            <a:r>
              <a:rPr sz="3000" spc="-100" dirty="0">
                <a:latin typeface="Arial"/>
                <a:cs typeface="Arial"/>
              </a:rPr>
              <a:t> </a:t>
            </a:r>
            <a:r>
              <a:rPr sz="3000" spc="-40" dirty="0">
                <a:latin typeface="Arial"/>
                <a:cs typeface="Arial"/>
              </a:rPr>
              <a:t>REFAKATÇİ</a:t>
            </a:r>
            <a:r>
              <a:rPr sz="3000" spc="-1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BULUNDURMA</a:t>
            </a:r>
            <a:r>
              <a:rPr sz="3000" spc="-21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HAKKI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126" y="2129790"/>
            <a:ext cx="110820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329">
              <a:lnSpc>
                <a:spcPct val="15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Hastalarımızın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hastane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kuralları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çerçevesinde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ziyaretçi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kabul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etmeye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hekimin 	</a:t>
            </a:r>
            <a:r>
              <a:rPr sz="2400" dirty="0">
                <a:latin typeface="Arial MT"/>
                <a:cs typeface="Arial MT"/>
              </a:rPr>
              <a:t>uygun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görmesi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halinde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refakatçi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bulundurmaya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hakkı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vardır.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330" y="3505200"/>
            <a:ext cx="4242816" cy="258318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447" y="83820"/>
            <a:ext cx="9042400" cy="1600200"/>
          </a:xfrm>
          <a:prstGeom prst="rect">
            <a:avLst/>
          </a:prstGeom>
        </p:spPr>
        <p:txBody>
          <a:bodyPr vert="horz" wrap="square" lIns="0" tIns="270179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XVI.</a:t>
            </a:r>
            <a:r>
              <a:rPr sz="3000" spc="-95" dirty="0">
                <a:latin typeface="Arial"/>
                <a:cs typeface="Arial"/>
              </a:rPr>
              <a:t> </a:t>
            </a:r>
            <a:r>
              <a:rPr sz="3000" spc="-55" dirty="0">
                <a:latin typeface="Arial"/>
                <a:cs typeface="Arial"/>
              </a:rPr>
              <a:t>MÜRACAAT,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spc="-30" dirty="0">
                <a:latin typeface="Arial"/>
                <a:cs typeface="Arial"/>
              </a:rPr>
              <a:t>ŞİKAYET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120" dirty="0">
                <a:latin typeface="Arial"/>
                <a:cs typeface="Arial"/>
              </a:rPr>
              <a:t>DAVA </a:t>
            </a:r>
            <a:r>
              <a:rPr sz="3000" spc="-10" dirty="0">
                <a:latin typeface="Arial"/>
                <a:cs typeface="Arial"/>
              </a:rPr>
              <a:t>HAKKI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2041" y="2065020"/>
            <a:ext cx="9138920" cy="289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329">
              <a:lnSpc>
                <a:spcPct val="15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Hastalarımızın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haklarının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ihlali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halinde,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mevzuat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çerçevesinde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her 	</a:t>
            </a:r>
            <a:r>
              <a:rPr sz="2400" dirty="0">
                <a:latin typeface="Arial MT"/>
                <a:cs typeface="Arial MT"/>
              </a:rPr>
              <a:t>türlü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60" dirty="0">
                <a:latin typeface="Arial MT"/>
                <a:cs typeface="Arial MT"/>
              </a:rPr>
              <a:t>başvuru,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195" dirty="0">
                <a:latin typeface="Arial MT"/>
                <a:cs typeface="Arial MT"/>
              </a:rPr>
              <a:t>şikayet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dava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hakkını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kullanma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hakkı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vardır.</a:t>
            </a:r>
            <a:endParaRPr sz="2400" dirty="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2435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Hastalarımızın</a:t>
            </a:r>
            <a:r>
              <a:rPr sz="2400" spc="-150" dirty="0">
                <a:latin typeface="Arial MT"/>
                <a:cs typeface="Arial MT"/>
              </a:rPr>
              <a:t> şikayeti,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memnuniyet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yönetim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prosedürü</a:t>
            </a:r>
            <a:endParaRPr sz="2400" dirty="0">
              <a:latin typeface="Arial MT"/>
              <a:cs typeface="Arial MT"/>
            </a:endParaRPr>
          </a:p>
          <a:p>
            <a:pPr marL="241300" marR="701040">
              <a:lnSpc>
                <a:spcPct val="150000"/>
              </a:lnSpc>
            </a:pPr>
            <a:r>
              <a:rPr sz="2400" dirty="0">
                <a:latin typeface="Arial MT"/>
                <a:cs typeface="Arial MT"/>
              </a:rPr>
              <a:t>kapsamında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85" dirty="0">
                <a:latin typeface="Arial MT"/>
                <a:cs typeface="Arial MT"/>
              </a:rPr>
              <a:t>değerlendirilir.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90" dirty="0">
                <a:latin typeface="Arial MT"/>
                <a:cs typeface="Arial MT"/>
              </a:rPr>
              <a:t>Şikayetler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Hakları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Birimine </a:t>
            </a:r>
            <a:r>
              <a:rPr sz="2400" dirty="0">
                <a:latin typeface="Arial MT"/>
                <a:cs typeface="Arial MT"/>
              </a:rPr>
              <a:t>(6444)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bildirilir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birim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tarafından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değerlendirilir.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2492" y="1684020"/>
            <a:ext cx="1828800" cy="18288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481437" y="4876800"/>
            <a:ext cx="930910" cy="1727835"/>
            <a:chOff x="908303" y="4739640"/>
            <a:chExt cx="930910" cy="17278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303" y="5583936"/>
              <a:ext cx="930402" cy="8831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543" y="4739640"/>
              <a:ext cx="902207" cy="8549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506070"/>
            <a:ext cx="9042400" cy="47513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52729" marR="5080">
              <a:lnSpc>
                <a:spcPts val="3240"/>
              </a:lnSpc>
              <a:spcBef>
                <a:spcPts val="505"/>
              </a:spcBef>
            </a:pPr>
            <a:r>
              <a:rPr lang="tr-TR" sz="3000" dirty="0" smtClean="0">
                <a:latin typeface="Arial"/>
                <a:cs typeface="Arial"/>
              </a:rPr>
              <a:t>X </a:t>
            </a:r>
            <a:r>
              <a:rPr sz="3000" spc="-10" dirty="0" smtClean="0">
                <a:latin typeface="Arial"/>
                <a:cs typeface="Arial"/>
              </a:rPr>
              <a:t>HASTANESİ </a:t>
            </a:r>
            <a:r>
              <a:rPr sz="3000" spc="-50" dirty="0">
                <a:latin typeface="Arial"/>
                <a:cs typeface="Arial"/>
              </a:rPr>
              <a:t>HASTA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HAKLARI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BİRİMİNİN</a:t>
            </a:r>
            <a:r>
              <a:rPr sz="3000" spc="-12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AMACI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762000" y="2657492"/>
            <a:ext cx="104394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 marR="5080">
              <a:lnSpc>
                <a:spcPct val="150100"/>
              </a:lnSpc>
              <a:spcBef>
                <a:spcPts val="100"/>
              </a:spcBef>
            </a:pPr>
            <a:r>
              <a:rPr dirty="0"/>
              <a:t>Herkesin</a:t>
            </a:r>
            <a:r>
              <a:rPr spc="-170" dirty="0"/>
              <a:t> </a:t>
            </a:r>
            <a:r>
              <a:rPr dirty="0"/>
              <a:t>insan</a:t>
            </a:r>
            <a:r>
              <a:rPr spc="-165" dirty="0"/>
              <a:t> </a:t>
            </a:r>
            <a:r>
              <a:rPr dirty="0"/>
              <a:t>onuruna</a:t>
            </a:r>
            <a:r>
              <a:rPr spc="-90" dirty="0"/>
              <a:t> </a:t>
            </a:r>
            <a:r>
              <a:rPr spc="-180" dirty="0"/>
              <a:t>yakışır</a:t>
            </a:r>
            <a:r>
              <a:rPr spc="10" dirty="0"/>
              <a:t> </a:t>
            </a:r>
            <a:r>
              <a:rPr spc="-185" dirty="0"/>
              <a:t>şekilde</a:t>
            </a:r>
            <a:r>
              <a:rPr spc="20" dirty="0"/>
              <a:t> </a:t>
            </a:r>
            <a:r>
              <a:rPr dirty="0"/>
              <a:t>’’Hasta</a:t>
            </a:r>
            <a:r>
              <a:rPr spc="-60" dirty="0"/>
              <a:t> </a:t>
            </a:r>
            <a:r>
              <a:rPr dirty="0"/>
              <a:t>haklarından</a:t>
            </a:r>
            <a:r>
              <a:rPr spc="-55" dirty="0"/>
              <a:t> </a:t>
            </a:r>
            <a:r>
              <a:rPr dirty="0"/>
              <a:t>yararlanması,</a:t>
            </a:r>
            <a:r>
              <a:rPr spc="-70" dirty="0"/>
              <a:t> </a:t>
            </a:r>
            <a:r>
              <a:rPr spc="-25" dirty="0"/>
              <a:t>hak </a:t>
            </a:r>
            <a:r>
              <a:rPr dirty="0"/>
              <a:t>ihlallerinden</a:t>
            </a:r>
            <a:r>
              <a:rPr spc="-90" dirty="0"/>
              <a:t> </a:t>
            </a:r>
            <a:r>
              <a:rPr dirty="0"/>
              <a:t>korunması</a:t>
            </a:r>
            <a:r>
              <a:rPr spc="-105" dirty="0"/>
              <a:t> </a:t>
            </a:r>
            <a:r>
              <a:rPr dirty="0"/>
              <a:t>ve</a:t>
            </a:r>
            <a:r>
              <a:rPr spc="-120" dirty="0"/>
              <a:t> </a:t>
            </a:r>
            <a:r>
              <a:rPr spc="-95" dirty="0"/>
              <a:t>gerektiğinde</a:t>
            </a:r>
            <a:r>
              <a:rPr spc="-70" dirty="0"/>
              <a:t> </a:t>
            </a:r>
            <a:r>
              <a:rPr dirty="0"/>
              <a:t>hukuki</a:t>
            </a:r>
            <a:r>
              <a:rPr spc="-95" dirty="0"/>
              <a:t> </a:t>
            </a:r>
            <a:r>
              <a:rPr dirty="0"/>
              <a:t>korunma</a:t>
            </a:r>
            <a:r>
              <a:rPr spc="-110" dirty="0"/>
              <a:t> </a:t>
            </a:r>
            <a:r>
              <a:rPr dirty="0"/>
              <a:t>yollarını</a:t>
            </a:r>
            <a:r>
              <a:rPr spc="-90" dirty="0"/>
              <a:t> </a:t>
            </a:r>
            <a:r>
              <a:rPr dirty="0"/>
              <a:t>kullanabilmesi</a:t>
            </a:r>
            <a:r>
              <a:rPr spc="-70" dirty="0"/>
              <a:t> </a:t>
            </a:r>
            <a:r>
              <a:rPr spc="-20" dirty="0"/>
              <a:t>için </a:t>
            </a:r>
            <a:r>
              <a:rPr dirty="0"/>
              <a:t>hasta</a:t>
            </a:r>
            <a:r>
              <a:rPr spc="-165" dirty="0"/>
              <a:t> </a:t>
            </a:r>
            <a:r>
              <a:rPr dirty="0"/>
              <a:t>hakları</a:t>
            </a:r>
            <a:r>
              <a:rPr spc="-70" dirty="0"/>
              <a:t> </a:t>
            </a:r>
            <a:r>
              <a:rPr spc="-10" dirty="0"/>
              <a:t>uygulamalarını</a:t>
            </a:r>
            <a:r>
              <a:rPr spc="-40" dirty="0"/>
              <a:t> </a:t>
            </a:r>
            <a:r>
              <a:rPr dirty="0"/>
              <a:t>planlayıp</a:t>
            </a:r>
            <a:r>
              <a:rPr spc="-40" dirty="0"/>
              <a:t> </a:t>
            </a:r>
            <a:r>
              <a:rPr dirty="0"/>
              <a:t>hayata</a:t>
            </a:r>
            <a:r>
              <a:rPr spc="-80" dirty="0"/>
              <a:t> </a:t>
            </a:r>
            <a:r>
              <a:rPr dirty="0"/>
              <a:t>geçirerek,</a:t>
            </a:r>
            <a:r>
              <a:rPr spc="-65" dirty="0"/>
              <a:t> </a:t>
            </a:r>
            <a:r>
              <a:rPr spc="-190" dirty="0"/>
              <a:t>sağlık</a:t>
            </a:r>
            <a:r>
              <a:rPr spc="25" dirty="0"/>
              <a:t> </a:t>
            </a:r>
            <a:r>
              <a:rPr dirty="0"/>
              <a:t>hizmetlerinin</a:t>
            </a:r>
            <a:r>
              <a:rPr spc="-50" dirty="0"/>
              <a:t> </a:t>
            </a:r>
            <a:r>
              <a:rPr spc="-10" dirty="0"/>
              <a:t>eşit, </a:t>
            </a:r>
            <a:r>
              <a:rPr dirty="0"/>
              <a:t>kaliteli</a:t>
            </a:r>
            <a:r>
              <a:rPr spc="-60" dirty="0"/>
              <a:t> </a:t>
            </a:r>
            <a:r>
              <a:rPr dirty="0"/>
              <a:t>ve</a:t>
            </a:r>
            <a:r>
              <a:rPr spc="-70" dirty="0"/>
              <a:t> </a:t>
            </a:r>
            <a:r>
              <a:rPr dirty="0"/>
              <a:t>etkin</a:t>
            </a:r>
            <a:r>
              <a:rPr spc="-70" dirty="0"/>
              <a:t> </a:t>
            </a:r>
            <a:r>
              <a:rPr dirty="0"/>
              <a:t>olarak</a:t>
            </a:r>
            <a:r>
              <a:rPr spc="-60" dirty="0"/>
              <a:t> </a:t>
            </a:r>
            <a:r>
              <a:rPr dirty="0"/>
              <a:t>sunulmasına</a:t>
            </a:r>
            <a:r>
              <a:rPr spc="-30" dirty="0"/>
              <a:t> </a:t>
            </a:r>
            <a:r>
              <a:rPr dirty="0"/>
              <a:t>katkı</a:t>
            </a:r>
            <a:r>
              <a:rPr spc="-85" dirty="0"/>
              <a:t> </a:t>
            </a:r>
            <a:r>
              <a:rPr spc="-10" dirty="0"/>
              <a:t>sağlamaktır.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81000"/>
            <a:ext cx="9042400" cy="1600200"/>
          </a:xfrm>
          <a:prstGeom prst="rect">
            <a:avLst/>
          </a:prstGeom>
        </p:spPr>
        <p:txBody>
          <a:bodyPr vert="horz" wrap="square" lIns="0" tIns="238759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latin typeface="Arial"/>
                <a:cs typeface="Arial"/>
              </a:rPr>
              <a:t>HASTA</a:t>
            </a:r>
            <a:r>
              <a:rPr sz="3000" spc="-12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SORUMLULUKLARI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200" y="2209799"/>
            <a:ext cx="5174615" cy="292163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19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I.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Bilgi</a:t>
            </a:r>
            <a:r>
              <a:rPr sz="2400" spc="-20" dirty="0">
                <a:latin typeface="Arial MT"/>
                <a:cs typeface="Arial MT"/>
              </a:rPr>
              <a:t> Verme</a:t>
            </a:r>
            <a:endParaRPr sz="2400" dirty="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925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II.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Önerilere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Uyma</a:t>
            </a:r>
            <a:endParaRPr sz="2400" dirty="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910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III.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Saygı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Gösterme</a:t>
            </a:r>
            <a:endParaRPr sz="2400" dirty="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925"/>
              </a:spcBef>
              <a:buChar char="•"/>
              <a:tabLst>
                <a:tab pos="240029" algn="l"/>
              </a:tabLst>
            </a:pPr>
            <a:r>
              <a:rPr sz="2400" spc="-40" dirty="0">
                <a:latin typeface="Arial MT"/>
                <a:cs typeface="Arial MT"/>
              </a:rPr>
              <a:t>IV.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Enfeksiyon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Kontrol</a:t>
            </a:r>
            <a:endParaRPr sz="2400" dirty="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925"/>
              </a:spcBef>
              <a:buChar char="•"/>
              <a:tabLst>
                <a:tab pos="240029" algn="l"/>
              </a:tabLst>
            </a:pPr>
            <a:r>
              <a:rPr sz="2400" spc="-80" dirty="0">
                <a:latin typeface="Arial MT"/>
                <a:cs typeface="Arial MT"/>
              </a:rPr>
              <a:t>V.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Sağlık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165" dirty="0">
                <a:latin typeface="Arial MT"/>
                <a:cs typeface="Arial MT"/>
              </a:rPr>
              <a:t>Kuruluşu</a:t>
            </a:r>
            <a:r>
              <a:rPr sz="2400" dirty="0">
                <a:latin typeface="Arial MT"/>
                <a:cs typeface="Arial MT"/>
              </a:rPr>
              <a:t> Kurallarına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Uyma</a:t>
            </a:r>
            <a:endParaRPr sz="2400" dirty="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915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VI.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Ödeme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Sorumluluğu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-381000"/>
            <a:ext cx="9042400" cy="1600200"/>
          </a:xfrm>
          <a:prstGeom prst="rect">
            <a:avLst/>
          </a:prstGeom>
        </p:spPr>
        <p:txBody>
          <a:bodyPr vert="horz" wrap="square" lIns="0" tIns="238759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latin typeface="Arial"/>
                <a:cs typeface="Arial"/>
              </a:rPr>
              <a:t>HASTA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SORUMLULUKLARININ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İÇERİKLERİ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371" y="1219200"/>
            <a:ext cx="11507470" cy="493395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100" b="1" dirty="0">
                <a:latin typeface="Arial"/>
                <a:cs typeface="Arial"/>
              </a:rPr>
              <a:t>Bilgi</a:t>
            </a:r>
            <a:r>
              <a:rPr sz="2100" b="1" spc="-45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Verme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100" dirty="0">
                <a:latin typeface="Arial MT"/>
                <a:cs typeface="Arial MT"/>
              </a:rPr>
              <a:t>Hastamız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mevcut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spc="-85" dirty="0">
                <a:latin typeface="Arial MT"/>
                <a:cs typeface="Arial MT"/>
              </a:rPr>
              <a:t>şikayetleri,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spc="-110" dirty="0">
                <a:latin typeface="Arial MT"/>
                <a:cs typeface="Arial MT"/>
              </a:rPr>
              <a:t>geçirdiği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hastalıklar,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hastaneye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yatırılıp</a:t>
            </a:r>
            <a:r>
              <a:rPr sz="2100" spc="-5" dirty="0">
                <a:latin typeface="Arial MT"/>
                <a:cs typeface="Arial MT"/>
              </a:rPr>
              <a:t> </a:t>
            </a:r>
            <a:r>
              <a:rPr sz="2100" spc="-70" dirty="0">
                <a:latin typeface="Arial MT"/>
                <a:cs typeface="Arial MT"/>
              </a:rPr>
              <a:t>yatırılmadığı,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uygulanan</a:t>
            </a:r>
            <a:endParaRPr sz="21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Arial MT"/>
                <a:cs typeface="Arial MT"/>
              </a:rPr>
              <a:t>tedaviler,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spc="-105" dirty="0">
                <a:latin typeface="Arial MT"/>
                <a:cs typeface="Arial MT"/>
              </a:rPr>
              <a:t>kullandığı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ilaçlar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ve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280" dirty="0">
                <a:latin typeface="Arial MT"/>
                <a:cs typeface="Arial MT"/>
              </a:rPr>
              <a:t>sağlığı</a:t>
            </a:r>
            <a:r>
              <a:rPr sz="2100" spc="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ile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ilgili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konularda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b="1" dirty="0">
                <a:latin typeface="Arial"/>
                <a:cs typeface="Arial"/>
              </a:rPr>
              <a:t>doğru</a:t>
            </a:r>
            <a:r>
              <a:rPr sz="2100" b="1" spc="-1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ve</a:t>
            </a:r>
            <a:r>
              <a:rPr sz="2100" b="1" spc="-3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tam</a:t>
            </a:r>
            <a:r>
              <a:rPr sz="2100" b="1" spc="-2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bilgi</a:t>
            </a:r>
            <a:r>
              <a:rPr sz="2100" b="1" spc="5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vermelidir.</a:t>
            </a:r>
            <a:endParaRPr sz="2100" dirty="0">
              <a:latin typeface="Arial"/>
              <a:cs typeface="Arial"/>
            </a:endParaRPr>
          </a:p>
          <a:p>
            <a:pPr marL="12700" marR="1571625">
              <a:lnSpc>
                <a:spcPct val="100000"/>
              </a:lnSpc>
              <a:spcBef>
                <a:spcPts val="1200"/>
              </a:spcBef>
            </a:pPr>
            <a:r>
              <a:rPr sz="2100" dirty="0">
                <a:latin typeface="Arial MT"/>
                <a:cs typeface="Arial MT"/>
              </a:rPr>
              <a:t>Hastamız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yetkili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doktora,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tedavi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sırasında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ve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sonrasında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durumunda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meydana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gelen </a:t>
            </a:r>
            <a:r>
              <a:rPr sz="2100" dirty="0">
                <a:latin typeface="Arial MT"/>
                <a:cs typeface="Arial MT"/>
              </a:rPr>
              <a:t>beklenilmeyen</a:t>
            </a:r>
            <a:r>
              <a:rPr sz="2100" spc="-75" dirty="0">
                <a:latin typeface="Arial MT"/>
                <a:cs typeface="Arial MT"/>
              </a:rPr>
              <a:t> </a:t>
            </a:r>
            <a:r>
              <a:rPr sz="2100" spc="-145" dirty="0">
                <a:latin typeface="Arial MT"/>
                <a:cs typeface="Arial MT"/>
              </a:rPr>
              <a:t>değişiklikleri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b="1" spc="-10" dirty="0">
                <a:latin typeface="Arial"/>
                <a:cs typeface="Arial"/>
              </a:rPr>
              <a:t>bildirmelidir.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100" dirty="0">
                <a:latin typeface="Arial MT"/>
                <a:cs typeface="Arial MT"/>
              </a:rPr>
              <a:t>Hastamız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yapılacak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spc="-145" dirty="0">
                <a:latin typeface="Arial MT"/>
                <a:cs typeface="Arial MT"/>
              </a:rPr>
              <a:t>işlemler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ile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ilgili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olarak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kendisinden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beklenenleri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spc="-204" dirty="0">
                <a:latin typeface="Arial MT"/>
                <a:cs typeface="Arial MT"/>
              </a:rPr>
              <a:t>doğru</a:t>
            </a:r>
            <a:r>
              <a:rPr sz="2100" dirty="0">
                <a:latin typeface="Arial MT"/>
                <a:cs typeface="Arial MT"/>
              </a:rPr>
              <a:t> olarak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anlayıp</a:t>
            </a:r>
            <a:endParaRPr sz="21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80" dirty="0">
                <a:latin typeface="Arial MT"/>
                <a:cs typeface="Arial MT"/>
              </a:rPr>
              <a:t>anlamadığını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b="1" spc="-10" dirty="0">
                <a:latin typeface="Arial"/>
                <a:cs typeface="Arial"/>
              </a:rPr>
              <a:t>bildirmelidir.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100" b="1" dirty="0">
                <a:latin typeface="Arial"/>
                <a:cs typeface="Arial"/>
              </a:rPr>
              <a:t>Önerilere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spc="-20" dirty="0">
                <a:latin typeface="Arial"/>
                <a:cs typeface="Arial"/>
              </a:rPr>
              <a:t>Uyma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100" dirty="0">
                <a:latin typeface="Arial MT"/>
                <a:cs typeface="Arial MT"/>
              </a:rPr>
              <a:t>Hastamız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ilke</a:t>
            </a:r>
            <a:r>
              <a:rPr sz="2100" spc="-6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olarak,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tedavisinden</a:t>
            </a:r>
            <a:r>
              <a:rPr sz="2100" spc="-8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sorumlu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yetkili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doktorlar</a:t>
            </a:r>
            <a:r>
              <a:rPr sz="2100" spc="-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tarafından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önerilen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b="1" dirty="0">
                <a:latin typeface="Arial"/>
                <a:cs typeface="Arial"/>
              </a:rPr>
              <a:t>tedavi</a:t>
            </a:r>
            <a:r>
              <a:rPr sz="2100" b="1" spc="-35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planına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b="1" dirty="0">
                <a:latin typeface="Arial"/>
                <a:cs typeface="Arial"/>
              </a:rPr>
              <a:t>uymakla</a:t>
            </a:r>
            <a:r>
              <a:rPr sz="2100" b="1" spc="-40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yükümlüdür.</a:t>
            </a:r>
            <a:endParaRPr sz="21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100" dirty="0">
                <a:latin typeface="Arial MT"/>
                <a:cs typeface="Arial MT"/>
              </a:rPr>
              <a:t>Hastamız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öngörülen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tedavi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planına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uymak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ve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yetkili</a:t>
            </a:r>
            <a:r>
              <a:rPr sz="2100" spc="-3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doktorun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talimatları</a:t>
            </a:r>
            <a:r>
              <a:rPr sz="2100" spc="-30" dirty="0">
                <a:latin typeface="Arial MT"/>
                <a:cs typeface="Arial MT"/>
              </a:rPr>
              <a:t> </a:t>
            </a:r>
            <a:r>
              <a:rPr sz="2100" spc="-85" dirty="0">
                <a:latin typeface="Arial MT"/>
                <a:cs typeface="Arial MT"/>
              </a:rPr>
              <a:t>doğrultusunda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spc="-70" dirty="0">
                <a:latin typeface="Arial MT"/>
                <a:cs typeface="Arial MT"/>
              </a:rPr>
              <a:t>hemşireler </a:t>
            </a:r>
            <a:r>
              <a:rPr sz="2100" dirty="0">
                <a:latin typeface="Arial MT"/>
                <a:cs typeface="Arial MT"/>
              </a:rPr>
              <a:t>ve</a:t>
            </a:r>
            <a:r>
              <a:rPr sz="2100" spc="-8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ilgili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spc="-170" dirty="0">
                <a:latin typeface="Arial MT"/>
                <a:cs typeface="Arial MT"/>
              </a:rPr>
              <a:t>sağlık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personelinin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bakım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planını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yerine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getirmesini</a:t>
            </a:r>
            <a:r>
              <a:rPr sz="2100" spc="-55" dirty="0">
                <a:latin typeface="Arial MT"/>
                <a:cs typeface="Arial MT"/>
              </a:rPr>
              <a:t> </a:t>
            </a:r>
            <a:r>
              <a:rPr sz="2100" b="1" dirty="0">
                <a:latin typeface="Arial"/>
                <a:cs typeface="Arial"/>
              </a:rPr>
              <a:t>kabullenmekle</a:t>
            </a:r>
            <a:r>
              <a:rPr sz="2100" b="1" spc="-4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de</a:t>
            </a:r>
            <a:r>
              <a:rPr sz="2100" b="1" spc="-25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yükümlüdür</a:t>
            </a:r>
            <a:r>
              <a:rPr sz="2100" spc="-10" dirty="0">
                <a:latin typeface="Arial MT"/>
                <a:cs typeface="Arial MT"/>
              </a:rPr>
              <a:t>.</a:t>
            </a:r>
            <a:endParaRPr sz="21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209800"/>
            <a:ext cx="10591800" cy="254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indent="-243204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dirty="0">
                <a:latin typeface="Arial MT"/>
                <a:cs typeface="Arial MT"/>
              </a:rPr>
              <a:t>Hastanın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85" dirty="0">
                <a:latin typeface="Arial MT"/>
                <a:cs typeface="Arial MT"/>
              </a:rPr>
              <a:t>saygınlığının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korunması,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35"/>
              </a:spcBef>
              <a:buFont typeface="Wingdings"/>
              <a:buChar char=""/>
            </a:pPr>
            <a:endParaRPr sz="2400" dirty="0">
              <a:latin typeface="Arial MT"/>
              <a:cs typeface="Arial MT"/>
            </a:endParaRPr>
          </a:p>
          <a:p>
            <a:pPr marL="251460" indent="-243204">
              <a:lnSpc>
                <a:spcPts val="2735"/>
              </a:lnSpc>
              <a:buSzPct val="95833"/>
              <a:buFont typeface="Wingdings"/>
              <a:buChar char=""/>
              <a:tabLst>
                <a:tab pos="251460" algn="l"/>
                <a:tab pos="1696085" algn="l"/>
                <a:tab pos="2717800" algn="l"/>
                <a:tab pos="4248150" algn="l"/>
                <a:tab pos="5033010" algn="l"/>
                <a:tab pos="6661150" algn="l"/>
                <a:tab pos="7207884" algn="l"/>
              </a:tabLst>
            </a:pPr>
            <a:r>
              <a:rPr sz="2400" spc="-10" dirty="0">
                <a:latin typeface="Arial MT"/>
                <a:cs typeface="Arial MT"/>
              </a:rPr>
              <a:t>Hastanın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sağlık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hizmetine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aktif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katılımının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ve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 err="1" smtClean="0">
                <a:latin typeface="Arial MT"/>
                <a:cs typeface="Arial MT"/>
              </a:rPr>
              <a:t>kaliteli</a:t>
            </a:r>
            <a:r>
              <a:rPr lang="tr-TR" sz="2400" dirty="0">
                <a:latin typeface="Arial MT"/>
                <a:cs typeface="Arial MT"/>
              </a:rPr>
              <a:t> </a:t>
            </a:r>
            <a:r>
              <a:rPr sz="2400" spc="-190" dirty="0" err="1" smtClean="0">
                <a:latin typeface="Arial MT"/>
                <a:cs typeface="Arial MT"/>
              </a:rPr>
              <a:t>sağlık</a:t>
            </a:r>
            <a:r>
              <a:rPr sz="2400" spc="20" dirty="0" smtClean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hizmeti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almalarının</a:t>
            </a:r>
            <a:r>
              <a:rPr sz="2400" spc="-10" dirty="0">
                <a:latin typeface="Arial MT"/>
                <a:cs typeface="Arial MT"/>
              </a:rPr>
              <a:t> sağlanması,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45"/>
              </a:spcBef>
            </a:pPr>
            <a:endParaRPr sz="2400" dirty="0">
              <a:latin typeface="Arial MT"/>
              <a:cs typeface="Arial MT"/>
            </a:endParaRPr>
          </a:p>
          <a:p>
            <a:pPr marL="251460" indent="-243204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spc="-190" dirty="0">
                <a:latin typeface="Arial MT"/>
                <a:cs typeface="Arial MT"/>
              </a:rPr>
              <a:t>Sağlık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hizmetlerinin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güçlendirilmesidir.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2131" y="914400"/>
            <a:ext cx="9042400" cy="706474"/>
          </a:xfrm>
          <a:prstGeom prst="rect">
            <a:avLst/>
          </a:prstGeom>
        </p:spPr>
        <p:txBody>
          <a:bodyPr vert="horz" wrap="square" lIns="0" tIns="242442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solidFill>
                  <a:schemeClr val="tx1"/>
                </a:solidFill>
                <a:latin typeface="Times New Roman"/>
                <a:cs typeface="Times New Roman"/>
              </a:rPr>
              <a:t>HASTA</a:t>
            </a:r>
            <a:r>
              <a:rPr sz="3000" spc="-1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Times New Roman"/>
                <a:cs typeface="Times New Roman"/>
              </a:rPr>
              <a:t>HAKLARININ</a:t>
            </a:r>
            <a:r>
              <a:rPr sz="3000" spc="-1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chemeClr val="tx1"/>
                </a:solidFill>
                <a:latin typeface="Times New Roman"/>
                <a:cs typeface="Times New Roman"/>
              </a:rPr>
              <a:t>AMACI</a:t>
            </a:r>
            <a:endParaRPr sz="3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9042400" cy="1600200"/>
          </a:xfrm>
          <a:prstGeom prst="rect">
            <a:avLst/>
          </a:prstGeom>
        </p:spPr>
        <p:txBody>
          <a:bodyPr vert="horz" wrap="square" lIns="0" tIns="240588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latin typeface="Arial"/>
                <a:cs typeface="Arial"/>
              </a:rPr>
              <a:t>HASTA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SORUMLULUKLARININ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İÇERİKLERİ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828800"/>
            <a:ext cx="10583545" cy="25260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b="1" dirty="0">
                <a:latin typeface="Arial"/>
                <a:cs typeface="Arial"/>
              </a:rPr>
              <a:t>Saygı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Gösterme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 MT"/>
                <a:cs typeface="Arial MT"/>
              </a:rPr>
              <a:t>Hastamız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spc="-229" dirty="0">
                <a:latin typeface="Arial MT"/>
                <a:cs typeface="Arial MT"/>
              </a:rPr>
              <a:t>diğer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hastalar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hastane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personelinin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b="1" dirty="0">
                <a:latin typeface="Arial"/>
                <a:cs typeface="Arial"/>
              </a:rPr>
              <a:t>haklarını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dikkate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almak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Arial MT"/>
                <a:cs typeface="Arial MT"/>
              </a:rPr>
              <a:t>zorundadır.</a:t>
            </a:r>
            <a:endParaRPr sz="2400" dirty="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2400" dirty="0">
                <a:latin typeface="Arial MT"/>
                <a:cs typeface="Arial MT"/>
              </a:rPr>
              <a:t>Hastamız</a:t>
            </a:r>
            <a:r>
              <a:rPr sz="2400" spc="-170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sağlık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165" dirty="0">
                <a:latin typeface="Arial MT"/>
                <a:cs typeface="Arial MT"/>
              </a:rPr>
              <a:t>kuruluşu</a:t>
            </a:r>
            <a:r>
              <a:rPr sz="2400" dirty="0">
                <a:latin typeface="Arial MT"/>
                <a:cs typeface="Arial MT"/>
              </a:rPr>
              <a:t> içindeki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hastaları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tehlikeye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sokan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gürültü,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duman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ve </a:t>
            </a:r>
            <a:r>
              <a:rPr sz="2400" dirty="0">
                <a:latin typeface="Arial MT"/>
                <a:cs typeface="Arial MT"/>
              </a:rPr>
              <a:t>ziyaretçi</a:t>
            </a:r>
            <a:r>
              <a:rPr sz="2400" spc="-1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sayısının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30" dirty="0">
                <a:latin typeface="Arial MT"/>
                <a:cs typeface="Arial MT"/>
              </a:rPr>
              <a:t>fazlalığı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gibi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durumlarda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sağlık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160" dirty="0">
                <a:latin typeface="Arial MT"/>
                <a:cs typeface="Arial MT"/>
              </a:rPr>
              <a:t>kuruluşu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yönetiminin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65" dirty="0">
                <a:latin typeface="Arial MT"/>
                <a:cs typeface="Arial MT"/>
              </a:rPr>
              <a:t>alacağı </a:t>
            </a:r>
            <a:r>
              <a:rPr sz="2400" b="1" dirty="0">
                <a:latin typeface="Arial"/>
                <a:cs typeface="Arial"/>
              </a:rPr>
              <a:t>tedbirlere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uymalıdır.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727" y="0"/>
            <a:ext cx="9042400" cy="1600200"/>
          </a:xfrm>
          <a:prstGeom prst="rect">
            <a:avLst/>
          </a:prstGeom>
        </p:spPr>
        <p:txBody>
          <a:bodyPr vert="horz" wrap="square" lIns="0" tIns="251891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100"/>
              </a:spcBef>
            </a:pPr>
            <a:r>
              <a:rPr sz="3000" spc="-40" dirty="0">
                <a:latin typeface="Arial"/>
                <a:cs typeface="Arial"/>
              </a:rPr>
              <a:t>HASTA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SORUMLULUKLARININ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İÇERİKLERİ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905000"/>
            <a:ext cx="10638155" cy="24657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400" b="1" dirty="0">
                <a:latin typeface="Arial"/>
                <a:cs typeface="Arial"/>
              </a:rPr>
              <a:t>Bulaşıcı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Hastalık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Hali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97300"/>
              </a:lnSpc>
              <a:spcBef>
                <a:spcPts val="595"/>
              </a:spcBef>
            </a:pPr>
            <a:r>
              <a:rPr sz="2400" spc="-165" dirty="0">
                <a:latin typeface="Arial MT"/>
                <a:cs typeface="Arial MT"/>
              </a:rPr>
              <a:t>Bulaşıcı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hastalık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spc="-195" dirty="0">
                <a:latin typeface="Arial MT"/>
                <a:cs typeface="Arial MT"/>
              </a:rPr>
              <a:t>teşhisi</a:t>
            </a:r>
            <a:r>
              <a:rPr sz="2400" dirty="0">
                <a:latin typeface="Arial MT"/>
                <a:cs typeface="Arial MT"/>
              </a:rPr>
              <a:t> konan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,hekimi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tarafından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uygun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zamanda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ve </a:t>
            </a:r>
            <a:r>
              <a:rPr sz="2400" dirty="0">
                <a:latin typeface="Arial MT"/>
                <a:cs typeface="Arial MT"/>
              </a:rPr>
              <a:t>sevk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spc="-165" dirty="0">
                <a:latin typeface="Arial MT"/>
                <a:cs typeface="Arial MT"/>
              </a:rPr>
              <a:t>olacağı</a:t>
            </a:r>
            <a:r>
              <a:rPr sz="2400" dirty="0">
                <a:latin typeface="Arial MT"/>
                <a:cs typeface="Arial MT"/>
              </a:rPr>
              <a:t> kurum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tespit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edilerek,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uygun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30" dirty="0">
                <a:latin typeface="Arial MT"/>
                <a:cs typeface="Arial MT"/>
              </a:rPr>
              <a:t>koşullarda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sevk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edilir.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yatmayı </a:t>
            </a:r>
            <a:r>
              <a:rPr sz="2400" dirty="0">
                <a:latin typeface="Arial MT"/>
                <a:cs typeface="Arial MT"/>
              </a:rPr>
              <a:t>talep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edemez.</a:t>
            </a:r>
            <a:endParaRPr sz="2400" dirty="0">
              <a:latin typeface="Arial MT"/>
              <a:cs typeface="Arial MT"/>
            </a:endParaRPr>
          </a:p>
          <a:p>
            <a:pPr marL="12700" marR="750570">
              <a:lnSpc>
                <a:spcPts val="2810"/>
              </a:lnSpc>
              <a:spcBef>
                <a:spcPts val="1270"/>
              </a:spcBef>
            </a:pPr>
            <a:r>
              <a:rPr sz="2400" dirty="0">
                <a:latin typeface="Arial MT"/>
                <a:cs typeface="Arial MT"/>
              </a:rPr>
              <a:t>Bu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konuda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Özel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Hastaneler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85" dirty="0">
                <a:latin typeface="Arial MT"/>
                <a:cs typeface="Arial MT"/>
              </a:rPr>
              <a:t>Yönetmeliğinin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ilgili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maddeleri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85" dirty="0">
                <a:latin typeface="Arial MT"/>
                <a:cs typeface="Arial MT"/>
              </a:rPr>
              <a:t>gereği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hareket edilmektedir.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-685800"/>
            <a:ext cx="9042400" cy="1600200"/>
          </a:xfrm>
          <a:prstGeom prst="rect">
            <a:avLst/>
          </a:prstGeom>
        </p:spPr>
        <p:txBody>
          <a:bodyPr vert="horz" wrap="square" lIns="0" tIns="238759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latin typeface="Arial"/>
                <a:cs typeface="Arial"/>
              </a:rPr>
              <a:t>HASTA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SORUMLULUKLARININ</a:t>
            </a:r>
            <a:r>
              <a:rPr sz="3000" spc="-11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İÇERİKLERİ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066800"/>
            <a:ext cx="11511280" cy="5050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Arial"/>
                <a:cs typeface="Arial"/>
              </a:rPr>
              <a:t>Sağlık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Kuruluşu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Kurallarına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Uyma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sz="2200" dirty="0">
                <a:latin typeface="Arial MT"/>
                <a:cs typeface="Arial MT"/>
              </a:rPr>
              <a:t>Hastamız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-125" dirty="0">
                <a:latin typeface="Arial MT"/>
                <a:cs typeface="Arial MT"/>
              </a:rPr>
              <a:t>bulunduğu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180" dirty="0">
                <a:latin typeface="Arial MT"/>
                <a:cs typeface="Arial MT"/>
              </a:rPr>
              <a:t>sağlık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155" dirty="0">
                <a:latin typeface="Arial MT"/>
                <a:cs typeface="Arial MT"/>
              </a:rPr>
              <a:t>kuruluşu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tedavi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140" dirty="0">
                <a:latin typeface="Arial MT"/>
                <a:cs typeface="Arial MT"/>
              </a:rPr>
              <a:t>davranışı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ile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ilgili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kural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uygulamalarına</a:t>
            </a:r>
            <a:endParaRPr sz="2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Arial MT"/>
                <a:cs typeface="Arial MT"/>
              </a:rPr>
              <a:t>uymalıdır.</a:t>
            </a:r>
            <a:endParaRPr sz="2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200" dirty="0">
                <a:latin typeface="Arial MT"/>
                <a:cs typeface="Arial MT"/>
              </a:rPr>
              <a:t>Hastamız</a:t>
            </a:r>
            <a:r>
              <a:rPr sz="2200" spc="-155" dirty="0">
                <a:latin typeface="Arial MT"/>
                <a:cs typeface="Arial MT"/>
              </a:rPr>
              <a:t> </a:t>
            </a:r>
            <a:r>
              <a:rPr sz="2200" spc="-185" dirty="0">
                <a:latin typeface="Arial MT"/>
                <a:cs typeface="Arial MT"/>
              </a:rPr>
              <a:t>sağlık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55" dirty="0">
                <a:latin typeface="Arial MT"/>
                <a:cs typeface="Arial MT"/>
              </a:rPr>
              <a:t>kuruluşu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tarafından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belirlenen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kural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uygulamalara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uymaması,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yapılan</a:t>
            </a:r>
            <a:endParaRPr sz="22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2200" dirty="0">
                <a:latin typeface="Arial MT"/>
                <a:cs typeface="Arial MT"/>
              </a:rPr>
              <a:t>uyarıları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dinlememesi,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gereken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tetkik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tedaviyi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yaptırmaması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spc="-100" dirty="0">
                <a:latin typeface="Arial MT"/>
                <a:cs typeface="Arial MT"/>
              </a:rPr>
              <a:t>(hastalığın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55" dirty="0">
                <a:latin typeface="Arial MT"/>
                <a:cs typeface="Arial MT"/>
              </a:rPr>
              <a:t>verdiği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bilinç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kaybı </a:t>
            </a:r>
            <a:r>
              <a:rPr sz="2200" dirty="0">
                <a:latin typeface="Arial MT"/>
                <a:cs typeface="Arial MT"/>
              </a:rPr>
              <a:t>ve</a:t>
            </a:r>
            <a:r>
              <a:rPr sz="2200" spc="-155" dirty="0">
                <a:latin typeface="Arial MT"/>
                <a:cs typeface="Arial MT"/>
              </a:rPr>
              <a:t> </a:t>
            </a:r>
            <a:r>
              <a:rPr sz="2200" spc="-260" dirty="0">
                <a:latin typeface="Arial MT"/>
                <a:cs typeface="Arial MT"/>
              </a:rPr>
              <a:t>ağır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halleri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hariç)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210" dirty="0">
                <a:latin typeface="Arial MT"/>
                <a:cs typeface="Arial MT"/>
              </a:rPr>
              <a:t>diğer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hastaların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-170" dirty="0">
                <a:latin typeface="Arial MT"/>
                <a:cs typeface="Arial MT"/>
              </a:rPr>
              <a:t>şikayet</a:t>
            </a:r>
            <a:r>
              <a:rPr sz="2200" dirty="0">
                <a:latin typeface="Arial MT"/>
                <a:cs typeface="Arial MT"/>
              </a:rPr>
              <a:t> ve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spc="-75" dirty="0">
                <a:latin typeface="Arial MT"/>
                <a:cs typeface="Arial MT"/>
              </a:rPr>
              <a:t>rahatsızlığına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sebep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olması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halinde,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yetkili </a:t>
            </a:r>
            <a:r>
              <a:rPr sz="2200" dirty="0">
                <a:latin typeface="Arial MT"/>
                <a:cs typeface="Arial MT"/>
              </a:rPr>
              <a:t>doktorun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teklifi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kurum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amirinin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onayı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ile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85" dirty="0">
                <a:latin typeface="Arial MT"/>
                <a:cs typeface="Arial MT"/>
              </a:rPr>
              <a:t>sağlık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00" dirty="0">
                <a:latin typeface="Arial MT"/>
                <a:cs typeface="Arial MT"/>
              </a:rPr>
              <a:t>kuruluşundan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70" dirty="0">
                <a:latin typeface="Arial MT"/>
                <a:cs typeface="Arial MT"/>
              </a:rPr>
              <a:t>çıkarılabileceği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hususunda, </a:t>
            </a:r>
            <a:r>
              <a:rPr sz="2200" spc="-185" dirty="0">
                <a:latin typeface="Arial MT"/>
                <a:cs typeface="Arial MT"/>
              </a:rPr>
              <a:t>sağlık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25" dirty="0">
                <a:latin typeface="Arial MT"/>
                <a:cs typeface="Arial MT"/>
              </a:rPr>
              <a:t>kuruluşuna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spc="-240" dirty="0">
                <a:latin typeface="Arial MT"/>
                <a:cs typeface="Arial MT"/>
              </a:rPr>
              <a:t>yatış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125" dirty="0">
                <a:latin typeface="Arial MT"/>
                <a:cs typeface="Arial MT"/>
              </a:rPr>
              <a:t>aşamasında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bilgilendirilmeli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kendisi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114" dirty="0">
                <a:latin typeface="Arial MT"/>
                <a:cs typeface="Arial MT"/>
              </a:rPr>
              <a:t>uyacağını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yazılı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olarak </a:t>
            </a:r>
            <a:r>
              <a:rPr sz="2200" dirty="0">
                <a:latin typeface="Arial MT"/>
                <a:cs typeface="Arial MT"/>
              </a:rPr>
              <a:t>taahhüt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etmeli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imzalamalıdır.</a:t>
            </a:r>
            <a:endParaRPr sz="2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2200" b="1" dirty="0">
                <a:latin typeface="Arial"/>
                <a:cs typeface="Arial"/>
              </a:rPr>
              <a:t>Sağlık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Kuruluşu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Kurallarına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Uyma</a:t>
            </a:r>
            <a:endParaRPr sz="2200" dirty="0">
              <a:latin typeface="Arial"/>
              <a:cs typeface="Arial"/>
            </a:endParaRPr>
          </a:p>
          <a:p>
            <a:pPr marL="12700" marR="369570">
              <a:lnSpc>
                <a:spcPct val="106400"/>
              </a:lnSpc>
              <a:spcBef>
                <a:spcPts val="985"/>
              </a:spcBef>
            </a:pPr>
            <a:r>
              <a:rPr sz="2200" dirty="0">
                <a:latin typeface="Arial MT"/>
                <a:cs typeface="Arial MT"/>
              </a:rPr>
              <a:t>Kusurlu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kullanım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veya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kasıtlı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olarak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spc="-185" dirty="0">
                <a:latin typeface="Arial MT"/>
                <a:cs typeface="Arial MT"/>
              </a:rPr>
              <a:t>sağlık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14" dirty="0">
                <a:latin typeface="Arial MT"/>
                <a:cs typeface="Arial MT"/>
              </a:rPr>
              <a:t>kuruluşunun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-150" dirty="0">
                <a:latin typeface="Arial MT"/>
                <a:cs typeface="Arial MT"/>
              </a:rPr>
              <a:t>demirbaş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veya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sarf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malzemelerine </a:t>
            </a:r>
            <a:r>
              <a:rPr sz="2200" dirty="0">
                <a:latin typeface="Arial MT"/>
                <a:cs typeface="Arial MT"/>
              </a:rPr>
              <a:t>zarar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veren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hastalara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bu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zarar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ödetilir.</a:t>
            </a:r>
            <a:endParaRPr sz="2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9042400" cy="1600200"/>
          </a:xfrm>
          <a:prstGeom prst="rect">
            <a:avLst/>
          </a:prstGeom>
        </p:spPr>
        <p:txBody>
          <a:bodyPr vert="horz" wrap="square" lIns="0" tIns="229666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100"/>
              </a:spcBef>
            </a:pPr>
            <a:r>
              <a:rPr sz="3000" spc="-40" dirty="0">
                <a:latin typeface="Arial"/>
                <a:cs typeface="Arial"/>
              </a:rPr>
              <a:t>HASTA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HAKLARINI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NASIL</a:t>
            </a:r>
            <a:r>
              <a:rPr sz="3000" spc="-1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KORUYORUZ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?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905000"/>
            <a:ext cx="9946640" cy="347599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100"/>
              </a:spcBef>
              <a:buAutoNum type="arabicPeriod"/>
              <a:tabLst>
                <a:tab pos="527685" algn="l"/>
              </a:tabLst>
            </a:pPr>
            <a:r>
              <a:rPr sz="2400" dirty="0">
                <a:latin typeface="Arial MT"/>
                <a:cs typeface="Arial MT"/>
              </a:rPr>
              <a:t>Hastayı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bilgilendirerek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onamını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alarak,</a:t>
            </a:r>
            <a:endParaRPr sz="2400" dirty="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527685" algn="l"/>
              </a:tabLst>
            </a:pPr>
            <a:r>
              <a:rPr sz="2400" dirty="0">
                <a:latin typeface="Arial MT"/>
                <a:cs typeface="Arial MT"/>
              </a:rPr>
              <a:t>Kendimizi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tanıtarak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isim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departman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belirten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yaka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kartları</a:t>
            </a:r>
            <a:r>
              <a:rPr sz="2400" spc="-70" dirty="0">
                <a:latin typeface="Arial MT"/>
                <a:cs typeface="Arial MT"/>
              </a:rPr>
              <a:t> taşıyarak,</a:t>
            </a:r>
            <a:endParaRPr sz="2400" dirty="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527685" algn="l"/>
              </a:tabLst>
            </a:pPr>
            <a:r>
              <a:rPr sz="2400" dirty="0">
                <a:latin typeface="Arial MT"/>
                <a:cs typeface="Arial MT"/>
              </a:rPr>
              <a:t>Hasta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mahremiyetini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koruyarak,</a:t>
            </a:r>
            <a:endParaRPr sz="2400" dirty="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527685" algn="l"/>
              </a:tabLst>
            </a:pPr>
            <a:r>
              <a:rPr sz="2400" dirty="0">
                <a:latin typeface="Arial MT"/>
                <a:cs typeface="Arial MT"/>
              </a:rPr>
              <a:t>Hastalarımızın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kültürel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5" dirty="0">
                <a:latin typeface="Arial MT"/>
                <a:cs typeface="Arial MT"/>
              </a:rPr>
              <a:t>değerlerine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inançlarına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saygı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göstererek,</a:t>
            </a:r>
            <a:endParaRPr sz="2400" dirty="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527685" algn="l"/>
              </a:tabLst>
            </a:pPr>
            <a:r>
              <a:rPr sz="2400" dirty="0">
                <a:latin typeface="Arial MT"/>
                <a:cs typeface="Arial MT"/>
              </a:rPr>
              <a:t>Hastanın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10" dirty="0">
                <a:latin typeface="Arial MT"/>
                <a:cs typeface="Arial MT"/>
              </a:rPr>
              <a:t>güvenliğini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sağlayarak,</a:t>
            </a:r>
            <a:endParaRPr sz="2400" dirty="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527685" algn="l"/>
              </a:tabLst>
            </a:pPr>
            <a:r>
              <a:rPr sz="2400" dirty="0">
                <a:latin typeface="Arial MT"/>
                <a:cs typeface="Arial MT"/>
              </a:rPr>
              <a:t>Hastalarımıza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30" dirty="0">
                <a:latin typeface="Arial MT"/>
                <a:cs typeface="Arial MT"/>
              </a:rPr>
              <a:t>eğitimler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vererek,</a:t>
            </a:r>
            <a:endParaRPr sz="2400" dirty="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1015"/>
              </a:spcBef>
              <a:buAutoNum type="arabicPeriod"/>
              <a:tabLst>
                <a:tab pos="527685" algn="l"/>
              </a:tabLst>
            </a:pPr>
            <a:r>
              <a:rPr sz="2400" dirty="0">
                <a:latin typeface="Arial MT"/>
                <a:cs typeface="Arial MT"/>
              </a:rPr>
              <a:t>Hasta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10" dirty="0">
                <a:latin typeface="Arial MT"/>
                <a:cs typeface="Arial MT"/>
              </a:rPr>
              <a:t>şikayetlerini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değerlendirerek.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8685" y="1947798"/>
            <a:ext cx="7814945" cy="259301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0029" marR="5080" indent="-227329">
              <a:lnSpc>
                <a:spcPts val="2800"/>
              </a:lnSpc>
              <a:spcBef>
                <a:spcPts val="26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latin typeface="Arial"/>
                <a:cs typeface="Arial"/>
              </a:rPr>
              <a:t>Sağlık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hizmeti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aldığınızda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haklarınızın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ihlal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edildiğini 	</a:t>
            </a:r>
            <a:r>
              <a:rPr sz="2400" b="1" dirty="0">
                <a:latin typeface="Arial"/>
                <a:cs typeface="Arial"/>
              </a:rPr>
              <a:t>düşünürseniz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aşağıdaki;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85"/>
              </a:spcBef>
              <a:buFont typeface="Arial MT"/>
              <a:buChar char="•"/>
            </a:pPr>
            <a:endParaRPr sz="2400" dirty="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2400" dirty="0">
                <a:latin typeface="Arial MT"/>
                <a:cs typeface="Arial MT"/>
              </a:rPr>
              <a:t>ALO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184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350" dirty="0">
                <a:latin typeface="Arial MT"/>
                <a:cs typeface="Arial MT"/>
              </a:rPr>
              <a:t>SABİM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HATTINA</a:t>
            </a:r>
            <a:endParaRPr sz="2400" dirty="0">
              <a:latin typeface="Arial MT"/>
              <a:cs typeface="Arial MT"/>
            </a:endParaRPr>
          </a:p>
          <a:p>
            <a:pPr marL="240029" marR="361950" indent="-227329">
              <a:lnSpc>
                <a:spcPts val="2810"/>
              </a:lnSpc>
              <a:spcBef>
                <a:spcPts val="1065"/>
              </a:spcBef>
              <a:buChar char="•"/>
              <a:tabLst>
                <a:tab pos="241300" algn="l"/>
              </a:tabLst>
            </a:pPr>
            <a:r>
              <a:rPr sz="2400" spc="-155" dirty="0">
                <a:latin typeface="Arial MT"/>
                <a:cs typeface="Arial MT"/>
              </a:rPr>
              <a:t>HASTANELERDEKİ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5" dirty="0">
                <a:latin typeface="Arial MT"/>
                <a:cs typeface="Arial MT"/>
              </a:rPr>
              <a:t>HASTA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dirty="0" smtClean="0">
                <a:latin typeface="Arial MT"/>
                <a:cs typeface="Arial MT"/>
              </a:rPr>
              <a:t>HAKLAR</a:t>
            </a:r>
            <a:r>
              <a:rPr lang="tr-TR" sz="2400" dirty="0" smtClean="0">
                <a:latin typeface="Arial MT"/>
                <a:cs typeface="Arial MT"/>
              </a:rPr>
              <a:t>I BİRİMİNE BAŞVURAİLİRİSİNİZ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1391" y="1749577"/>
            <a:ext cx="1281627" cy="122029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9042400" cy="1600200"/>
          </a:xfrm>
          <a:prstGeom prst="rect">
            <a:avLst/>
          </a:prstGeom>
        </p:spPr>
        <p:txBody>
          <a:bodyPr vert="horz" wrap="square" lIns="0" tIns="153212" rIns="0" bIns="0" rtlCol="0">
            <a:spAutoFit/>
          </a:bodyPr>
          <a:lstStyle/>
          <a:p>
            <a:pPr marL="7493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Hasta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ve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Yakınları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ile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Etkili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İletişim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2057400"/>
            <a:ext cx="11506200" cy="288219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b="1" spc="-10" dirty="0">
                <a:latin typeface="Arial"/>
                <a:cs typeface="Arial"/>
              </a:rPr>
              <a:t>İletişim;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lang="tr-TR" sz="2400" dirty="0" err="1" smtClean="0">
                <a:latin typeface="Arial MT"/>
                <a:cs typeface="Arial MT"/>
              </a:rPr>
              <a:t>İkikişinin</a:t>
            </a:r>
            <a:r>
              <a:rPr lang="tr-TR" sz="2400" dirty="0" smtClean="0">
                <a:latin typeface="Arial MT"/>
                <a:cs typeface="Arial MT"/>
              </a:rPr>
              <a:t> </a:t>
            </a:r>
            <a:r>
              <a:rPr sz="2400" dirty="0" err="1" smtClean="0">
                <a:latin typeface="Arial MT"/>
                <a:cs typeface="Arial MT"/>
              </a:rPr>
              <a:t>duygu</a:t>
            </a:r>
            <a:r>
              <a:rPr sz="2400" dirty="0">
                <a:latin typeface="Arial MT"/>
                <a:cs typeface="Arial MT"/>
              </a:rPr>
              <a:t>,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düşünce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bilgilerini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35" dirty="0">
                <a:latin typeface="Arial MT"/>
                <a:cs typeface="Arial MT"/>
              </a:rPr>
              <a:t>paylaşarak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birbirini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anlaması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 err="1">
                <a:latin typeface="Arial MT"/>
                <a:cs typeface="Arial MT"/>
              </a:rPr>
              <a:t>ilgili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 err="1" smtClean="0">
                <a:latin typeface="Arial MT"/>
                <a:cs typeface="Arial MT"/>
              </a:rPr>
              <a:t>bir</a:t>
            </a:r>
            <a:r>
              <a:rPr lang="tr-TR" sz="2400" spc="-30" dirty="0">
                <a:latin typeface="Arial MT"/>
                <a:cs typeface="Arial MT"/>
              </a:rPr>
              <a:t> </a:t>
            </a:r>
            <a:r>
              <a:rPr sz="2400" spc="-10" dirty="0" err="1" smtClean="0">
                <a:latin typeface="Arial MT"/>
                <a:cs typeface="Arial MT"/>
              </a:rPr>
              <a:t>süreçtir</a:t>
            </a:r>
            <a:r>
              <a:rPr sz="2400" spc="-10" dirty="0">
                <a:latin typeface="Arial MT"/>
                <a:cs typeface="Arial MT"/>
              </a:rPr>
              <a:t>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125"/>
              </a:spcBef>
            </a:pPr>
            <a:endParaRPr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Etkin </a:t>
            </a:r>
            <a:r>
              <a:rPr sz="2400" b="1" spc="-10" dirty="0">
                <a:latin typeface="Arial"/>
                <a:cs typeface="Arial"/>
              </a:rPr>
              <a:t>İletişim;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spc="-260" dirty="0">
                <a:latin typeface="Arial MT"/>
                <a:cs typeface="Arial MT"/>
              </a:rPr>
              <a:t>İletmek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100" dirty="0">
                <a:latin typeface="Arial MT"/>
                <a:cs typeface="Arial MT"/>
              </a:rPr>
              <a:t>istediğimizi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10" dirty="0">
                <a:latin typeface="Arial MT"/>
                <a:cs typeface="Arial MT"/>
              </a:rPr>
              <a:t>karşımızdaki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225" dirty="0">
                <a:latin typeface="Arial MT"/>
                <a:cs typeface="Arial MT"/>
              </a:rPr>
              <a:t>kişiye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90" dirty="0">
                <a:latin typeface="Arial MT"/>
                <a:cs typeface="Arial MT"/>
              </a:rPr>
              <a:t>amaçladığımız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 err="1">
                <a:latin typeface="Arial MT"/>
                <a:cs typeface="Arial MT"/>
              </a:rPr>
              <a:t>biçimde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 err="1" smtClean="0">
                <a:latin typeface="Arial MT"/>
                <a:cs typeface="Arial MT"/>
              </a:rPr>
              <a:t>iletebilmek</a:t>
            </a:r>
            <a:r>
              <a:rPr sz="2400" spc="-10" dirty="0" smtClean="0">
                <a:latin typeface="Arial MT"/>
                <a:cs typeface="Arial MT"/>
              </a:rPr>
              <a:t>,</a:t>
            </a:r>
            <a:r>
              <a:rPr lang="tr-TR" sz="2400" dirty="0">
                <a:latin typeface="Arial MT"/>
                <a:cs typeface="Arial MT"/>
              </a:rPr>
              <a:t> </a:t>
            </a:r>
            <a:r>
              <a:rPr sz="2400" dirty="0" err="1" smtClean="0">
                <a:latin typeface="Arial MT"/>
                <a:cs typeface="Arial MT"/>
              </a:rPr>
              <a:t>isteneni</a:t>
            </a:r>
            <a:r>
              <a:rPr sz="2400" spc="-65" dirty="0" smtClean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elde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etmek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beklenen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tepkiyi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oluşturmaktır.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3" y="381000"/>
            <a:ext cx="10942320" cy="806553"/>
          </a:xfrm>
          <a:prstGeom prst="rect">
            <a:avLst/>
          </a:prstGeom>
        </p:spPr>
        <p:txBody>
          <a:bodyPr vert="horz" wrap="square" lIns="0" tIns="189153" rIns="0" bIns="0" rtlCol="0">
            <a:spAutoFit/>
          </a:bodyPr>
          <a:lstStyle/>
          <a:p>
            <a:pPr marL="7493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Arial"/>
                <a:cs typeface="Arial"/>
              </a:rPr>
              <a:t>Hasta</a:t>
            </a:r>
            <a:r>
              <a:rPr sz="4000" spc="-5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ve</a:t>
            </a:r>
            <a:r>
              <a:rPr sz="4000" spc="-9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Yakınları</a:t>
            </a:r>
            <a:r>
              <a:rPr sz="4000" spc="-6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ile</a:t>
            </a:r>
            <a:r>
              <a:rPr sz="4000" spc="-75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Etkili</a:t>
            </a:r>
            <a:r>
              <a:rPr sz="4000" spc="-70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İletişim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0080" y="1376172"/>
            <a:ext cx="2994025" cy="677545"/>
            <a:chOff x="640080" y="1376172"/>
            <a:chExt cx="2994025" cy="6775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80" y="1376172"/>
              <a:ext cx="2891789" cy="6774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8772" y="1376172"/>
              <a:ext cx="505205" cy="67741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17270" y="1454353"/>
            <a:ext cx="5314950" cy="394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Etkin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İletişim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için;</a:t>
            </a:r>
            <a:endParaRPr sz="2400" dirty="0">
              <a:latin typeface="Arial"/>
              <a:cs typeface="Arial"/>
            </a:endParaRPr>
          </a:p>
          <a:p>
            <a:pPr marL="469265" indent="-456565">
              <a:lnSpc>
                <a:spcPts val="2840"/>
              </a:lnSpc>
              <a:spcBef>
                <a:spcPts val="2725"/>
              </a:spcBef>
              <a:buFont typeface="Wingdings"/>
              <a:buChar char=""/>
              <a:tabLst>
                <a:tab pos="469265" algn="l"/>
              </a:tabLst>
            </a:pPr>
            <a:r>
              <a:rPr sz="2400" dirty="0">
                <a:latin typeface="Arial MT"/>
                <a:cs typeface="Arial MT"/>
              </a:rPr>
              <a:t>Açık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240" dirty="0">
                <a:latin typeface="Arial MT"/>
                <a:cs typeface="Arial MT"/>
              </a:rPr>
              <a:t>doğru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mesaj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vermek</a:t>
            </a:r>
            <a:endParaRPr sz="2400" dirty="0">
              <a:latin typeface="Arial MT"/>
              <a:cs typeface="Arial MT"/>
            </a:endParaRPr>
          </a:p>
          <a:p>
            <a:pPr marL="469265" indent="-456565">
              <a:lnSpc>
                <a:spcPts val="2800"/>
              </a:lnSpc>
              <a:buFont typeface="Wingdings"/>
              <a:buChar char=""/>
              <a:tabLst>
                <a:tab pos="469265" algn="l"/>
              </a:tabLst>
            </a:pPr>
            <a:r>
              <a:rPr sz="2400" dirty="0">
                <a:latin typeface="Arial MT"/>
                <a:cs typeface="Arial MT"/>
              </a:rPr>
              <a:t>Saygı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duymak,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güven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vermek</a:t>
            </a:r>
            <a:endParaRPr sz="2400" dirty="0">
              <a:latin typeface="Arial MT"/>
              <a:cs typeface="Arial MT"/>
            </a:endParaRPr>
          </a:p>
          <a:p>
            <a:pPr marL="469265" indent="-456565">
              <a:lnSpc>
                <a:spcPts val="2805"/>
              </a:lnSpc>
              <a:buFont typeface="Wingdings"/>
              <a:buChar char=""/>
              <a:tabLst>
                <a:tab pos="469265" algn="l"/>
              </a:tabLst>
            </a:pPr>
            <a:r>
              <a:rPr sz="2400" dirty="0">
                <a:latin typeface="Arial MT"/>
                <a:cs typeface="Arial MT"/>
              </a:rPr>
              <a:t>Göz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teması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kurmak</a:t>
            </a:r>
            <a:endParaRPr sz="2400" dirty="0">
              <a:latin typeface="Arial MT"/>
              <a:cs typeface="Arial MT"/>
            </a:endParaRPr>
          </a:p>
          <a:p>
            <a:pPr marL="469265" indent="-456565">
              <a:lnSpc>
                <a:spcPts val="2795"/>
              </a:lnSpc>
              <a:buFont typeface="Wingdings"/>
              <a:buChar char=""/>
              <a:tabLst>
                <a:tab pos="469265" algn="l"/>
              </a:tabLst>
            </a:pPr>
            <a:r>
              <a:rPr sz="2400" dirty="0">
                <a:latin typeface="Arial MT"/>
                <a:cs typeface="Arial MT"/>
              </a:rPr>
              <a:t>Beden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diline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dikkat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etmek</a:t>
            </a:r>
            <a:endParaRPr sz="2400" dirty="0">
              <a:latin typeface="Arial MT"/>
              <a:cs typeface="Arial MT"/>
            </a:endParaRPr>
          </a:p>
          <a:p>
            <a:pPr marL="469265" indent="-456565">
              <a:lnSpc>
                <a:spcPts val="2800"/>
              </a:lnSpc>
              <a:buFont typeface="Wingdings"/>
              <a:buChar char=""/>
              <a:tabLst>
                <a:tab pos="469265" algn="l"/>
              </a:tabLst>
            </a:pPr>
            <a:r>
              <a:rPr sz="2400" dirty="0">
                <a:latin typeface="Arial MT"/>
                <a:cs typeface="Arial MT"/>
              </a:rPr>
              <a:t>Sen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dili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yerine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diliyle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14" dirty="0">
                <a:latin typeface="Arial MT"/>
                <a:cs typeface="Arial MT"/>
              </a:rPr>
              <a:t>konuşmak</a:t>
            </a:r>
            <a:endParaRPr sz="2400" dirty="0">
              <a:latin typeface="Arial MT"/>
              <a:cs typeface="Arial MT"/>
            </a:endParaRPr>
          </a:p>
          <a:p>
            <a:pPr marL="469265" indent="-456565">
              <a:lnSpc>
                <a:spcPts val="2800"/>
              </a:lnSpc>
              <a:buFont typeface="Wingdings"/>
              <a:buChar char=""/>
              <a:tabLst>
                <a:tab pos="469265" algn="l"/>
              </a:tabLst>
            </a:pPr>
            <a:r>
              <a:rPr sz="2400" spc="-130" dirty="0">
                <a:latin typeface="Arial MT"/>
                <a:cs typeface="Arial MT"/>
              </a:rPr>
              <a:t>Karşılıklı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165" dirty="0">
                <a:latin typeface="Arial MT"/>
                <a:cs typeface="Arial MT"/>
              </a:rPr>
              <a:t>iletişim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kurmak</a:t>
            </a:r>
            <a:endParaRPr sz="2400" dirty="0">
              <a:latin typeface="Arial MT"/>
              <a:cs typeface="Arial MT"/>
            </a:endParaRPr>
          </a:p>
          <a:p>
            <a:pPr marL="469265" indent="-456565">
              <a:lnSpc>
                <a:spcPts val="2795"/>
              </a:lnSpc>
              <a:buFont typeface="Wingdings"/>
              <a:buChar char=""/>
              <a:tabLst>
                <a:tab pos="469265" algn="l"/>
              </a:tabLst>
            </a:pPr>
            <a:r>
              <a:rPr sz="2400" spc="-10" dirty="0">
                <a:latin typeface="Arial MT"/>
                <a:cs typeface="Arial MT"/>
              </a:rPr>
              <a:t>Geribildirimde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bulunmak</a:t>
            </a:r>
            <a:endParaRPr sz="2400" dirty="0">
              <a:latin typeface="Arial MT"/>
              <a:cs typeface="Arial MT"/>
            </a:endParaRPr>
          </a:p>
          <a:p>
            <a:pPr marL="469265" indent="-456565">
              <a:lnSpc>
                <a:spcPts val="2805"/>
              </a:lnSpc>
              <a:buFont typeface="Wingdings"/>
              <a:buChar char=""/>
              <a:tabLst>
                <a:tab pos="469265" algn="l"/>
              </a:tabLst>
            </a:pPr>
            <a:r>
              <a:rPr sz="2400" dirty="0">
                <a:latin typeface="Arial MT"/>
                <a:cs typeface="Arial MT"/>
              </a:rPr>
              <a:t>Dinlemeyi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öğrenmek</a:t>
            </a:r>
            <a:endParaRPr sz="2400" dirty="0">
              <a:latin typeface="Arial MT"/>
              <a:cs typeface="Arial MT"/>
            </a:endParaRPr>
          </a:p>
          <a:p>
            <a:pPr marL="469265" indent="-456565">
              <a:lnSpc>
                <a:spcPts val="2845"/>
              </a:lnSpc>
              <a:buFont typeface="Wingdings"/>
              <a:buChar char=""/>
              <a:tabLst>
                <a:tab pos="469265" algn="l"/>
              </a:tabLst>
            </a:pPr>
            <a:r>
              <a:rPr sz="2400" dirty="0">
                <a:latin typeface="Arial MT"/>
                <a:cs typeface="Arial MT"/>
              </a:rPr>
              <a:t>Empati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kurmak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1844" y="1729739"/>
            <a:ext cx="5448300" cy="340156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9042400" cy="868109"/>
          </a:xfrm>
          <a:prstGeom prst="rect">
            <a:avLst/>
          </a:prstGeom>
        </p:spPr>
        <p:txBody>
          <a:bodyPr vert="horz" wrap="square" lIns="0" tIns="189153" rIns="0" bIns="0" rtlCol="0">
            <a:spAutoFit/>
          </a:bodyPr>
          <a:lstStyle/>
          <a:p>
            <a:pPr marL="749300">
              <a:lnSpc>
                <a:spcPct val="100000"/>
              </a:lnSpc>
              <a:spcBef>
                <a:spcPts val="95"/>
              </a:spcBef>
            </a:pPr>
            <a:r>
              <a:rPr sz="4400" dirty="0">
                <a:latin typeface="Arial"/>
                <a:cs typeface="Arial"/>
              </a:rPr>
              <a:t>Hasta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Memnuniyeti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1259204"/>
            <a:ext cx="4930140" cy="47415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b="1" spc="-40" dirty="0">
                <a:latin typeface="Arial"/>
                <a:cs typeface="Arial"/>
              </a:rPr>
              <a:t>HASTA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İSTER?</a:t>
            </a:r>
            <a:endParaRPr sz="2400" dirty="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495"/>
              </a:spcBef>
              <a:buFont typeface="Wingdings"/>
              <a:buChar char=""/>
              <a:tabLst>
                <a:tab pos="527685" algn="l"/>
              </a:tabLst>
            </a:pPr>
            <a:r>
              <a:rPr sz="2400" dirty="0">
                <a:latin typeface="Arial MT"/>
                <a:cs typeface="Arial MT"/>
              </a:rPr>
              <a:t>Bilgi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almak</a:t>
            </a:r>
            <a:endParaRPr sz="2400" dirty="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500"/>
              </a:spcBef>
              <a:buFont typeface="Wingdings"/>
              <a:buChar char=""/>
              <a:tabLst>
                <a:tab pos="527685" algn="l"/>
              </a:tabLst>
            </a:pPr>
            <a:r>
              <a:rPr sz="2400" spc="-10" dirty="0">
                <a:latin typeface="Arial MT"/>
                <a:cs typeface="Arial MT"/>
              </a:rPr>
              <a:t>Mahremiyetinin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korunmasını</a:t>
            </a:r>
            <a:endParaRPr sz="2400" dirty="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495"/>
              </a:spcBef>
              <a:buFont typeface="Wingdings"/>
              <a:buChar char=""/>
              <a:tabLst>
                <a:tab pos="527685" algn="l"/>
              </a:tabLst>
            </a:pPr>
            <a:r>
              <a:rPr sz="2400" spc="-10" dirty="0">
                <a:latin typeface="Arial MT"/>
                <a:cs typeface="Arial MT"/>
              </a:rPr>
              <a:t>Önemsenmek</a:t>
            </a:r>
            <a:endParaRPr sz="2400" dirty="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490"/>
              </a:spcBef>
              <a:buFont typeface="Wingdings"/>
              <a:buChar char=""/>
              <a:tabLst>
                <a:tab pos="527685" algn="l"/>
              </a:tabLst>
            </a:pPr>
            <a:r>
              <a:rPr sz="2400" spc="-450" dirty="0">
                <a:latin typeface="Arial MT"/>
                <a:cs typeface="Arial MT"/>
              </a:rPr>
              <a:t>İlgi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Görmek</a:t>
            </a:r>
            <a:endParaRPr sz="2400" dirty="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505"/>
              </a:spcBef>
              <a:buFont typeface="Wingdings"/>
              <a:buChar char=""/>
              <a:tabLst>
                <a:tab pos="527685" algn="l"/>
              </a:tabLst>
            </a:pPr>
            <a:r>
              <a:rPr sz="2400" dirty="0">
                <a:latin typeface="Arial MT"/>
                <a:cs typeface="Arial MT"/>
              </a:rPr>
              <a:t>Saygı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Görmek</a:t>
            </a:r>
            <a:endParaRPr sz="2400" dirty="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495"/>
              </a:spcBef>
              <a:buFont typeface="Wingdings"/>
              <a:buChar char=""/>
              <a:tabLst>
                <a:tab pos="527685" algn="l"/>
              </a:tabLst>
            </a:pPr>
            <a:r>
              <a:rPr sz="2400" dirty="0">
                <a:latin typeface="Arial MT"/>
                <a:cs typeface="Arial MT"/>
              </a:rPr>
              <a:t>Rahat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65" dirty="0">
                <a:latin typeface="Arial MT"/>
                <a:cs typeface="Arial MT"/>
              </a:rPr>
              <a:t>iletişim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kurabilmek</a:t>
            </a:r>
            <a:endParaRPr sz="2400" dirty="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495"/>
              </a:spcBef>
              <a:buFont typeface="Wingdings"/>
              <a:buChar char=""/>
              <a:tabLst>
                <a:tab pos="527685" algn="l"/>
              </a:tabLst>
            </a:pPr>
            <a:r>
              <a:rPr sz="2400" spc="-235" dirty="0">
                <a:latin typeface="Arial MT"/>
                <a:cs typeface="Arial MT"/>
              </a:rPr>
              <a:t>Doğru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yönlendirilmek</a:t>
            </a:r>
            <a:endParaRPr sz="2400" dirty="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500"/>
              </a:spcBef>
              <a:buFont typeface="Wingdings"/>
              <a:buChar char=""/>
              <a:tabLst>
                <a:tab pos="527685" algn="l"/>
              </a:tabLst>
            </a:pPr>
            <a:r>
              <a:rPr sz="2400" spc="-20" dirty="0">
                <a:latin typeface="Arial MT"/>
                <a:cs typeface="Arial MT"/>
              </a:rPr>
              <a:t>Vakit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kaybetmemek</a:t>
            </a:r>
            <a:endParaRPr sz="2400" dirty="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495"/>
              </a:spcBef>
              <a:buFont typeface="Wingdings"/>
              <a:buChar char=""/>
              <a:tabLst>
                <a:tab pos="527685" algn="l"/>
              </a:tabLst>
            </a:pPr>
            <a:r>
              <a:rPr sz="2400" dirty="0">
                <a:latin typeface="Arial MT"/>
                <a:cs typeface="Arial MT"/>
              </a:rPr>
              <a:t>Sıfır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yada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254" dirty="0">
                <a:latin typeface="Arial MT"/>
                <a:cs typeface="Arial MT"/>
              </a:rPr>
              <a:t>düşük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maliyet</a:t>
            </a:r>
            <a:endParaRPr sz="2400" dirty="0">
              <a:latin typeface="Arial MT"/>
              <a:cs typeface="Arial MT"/>
            </a:endParaRPr>
          </a:p>
          <a:p>
            <a:pPr marL="527685" indent="-514984">
              <a:lnSpc>
                <a:spcPct val="100000"/>
              </a:lnSpc>
              <a:spcBef>
                <a:spcPts val="495"/>
              </a:spcBef>
              <a:buFont typeface="Wingdings"/>
              <a:buChar char=""/>
              <a:tabLst>
                <a:tab pos="527685" algn="l"/>
              </a:tabLst>
            </a:pPr>
            <a:r>
              <a:rPr sz="2400" dirty="0">
                <a:latin typeface="Arial MT"/>
                <a:cs typeface="Arial MT"/>
              </a:rPr>
              <a:t>Kaliteli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90" dirty="0">
                <a:latin typeface="Arial MT"/>
                <a:cs typeface="Arial MT"/>
              </a:rPr>
              <a:t>sağlık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hizmeti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almak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ister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2971800"/>
            <a:ext cx="4648200" cy="3118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-508103"/>
            <a:ext cx="9042400" cy="1600200"/>
          </a:xfrm>
          <a:prstGeom prst="rect">
            <a:avLst/>
          </a:prstGeom>
        </p:spPr>
        <p:txBody>
          <a:bodyPr vert="horz" wrap="square" lIns="0" tIns="153212" rIns="0" bIns="0" rtlCol="0">
            <a:spAutoFit/>
          </a:bodyPr>
          <a:lstStyle/>
          <a:p>
            <a:pPr marL="7493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Hasta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Memnuniyeti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7600" y="1371600"/>
            <a:ext cx="7171055" cy="445897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800" b="1" dirty="0">
                <a:latin typeface="Arial"/>
                <a:cs typeface="Arial"/>
              </a:rPr>
              <a:t>Memnuniyeti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Zorlaştıran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İfadeler</a:t>
            </a:r>
            <a:endParaRPr sz="2800" dirty="0">
              <a:latin typeface="Arial"/>
              <a:cs typeface="Arial"/>
            </a:endParaRPr>
          </a:p>
          <a:p>
            <a:pPr marL="135255" indent="-133350">
              <a:lnSpc>
                <a:spcPct val="100000"/>
              </a:lnSpc>
              <a:spcBef>
                <a:spcPts val="1010"/>
              </a:spcBef>
              <a:buSzPct val="96428"/>
              <a:buChar char="•"/>
              <a:tabLst>
                <a:tab pos="135255" algn="l"/>
              </a:tabLst>
            </a:pPr>
            <a:r>
              <a:rPr sz="2800" spc="-360" dirty="0">
                <a:latin typeface="Arial MT"/>
                <a:cs typeface="Arial MT"/>
              </a:rPr>
              <a:t>İşleminizi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yapamıyorum!</a:t>
            </a:r>
            <a:endParaRPr sz="2800" dirty="0">
              <a:latin typeface="Arial MT"/>
              <a:cs typeface="Arial MT"/>
            </a:endParaRPr>
          </a:p>
          <a:p>
            <a:pPr marL="234315" indent="-221615">
              <a:lnSpc>
                <a:spcPct val="100000"/>
              </a:lnSpc>
              <a:spcBef>
                <a:spcPts val="994"/>
              </a:spcBef>
              <a:buSzPct val="96428"/>
              <a:buChar char="•"/>
              <a:tabLst>
                <a:tab pos="234315" algn="l"/>
              </a:tabLst>
            </a:pPr>
            <a:r>
              <a:rPr sz="2800" dirty="0">
                <a:latin typeface="Arial MT"/>
                <a:cs typeface="Arial MT"/>
              </a:rPr>
              <a:t>Benim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10" dirty="0">
                <a:latin typeface="Arial MT"/>
                <a:cs typeface="Arial MT"/>
              </a:rPr>
              <a:t>yapabileceğim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bir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484" dirty="0">
                <a:latin typeface="Arial MT"/>
                <a:cs typeface="Arial MT"/>
              </a:rPr>
              <a:t>şey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yok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beyefendi!</a:t>
            </a:r>
            <a:endParaRPr sz="2800" dirty="0">
              <a:latin typeface="Arial MT"/>
              <a:cs typeface="Arial MT"/>
            </a:endParaRPr>
          </a:p>
          <a:p>
            <a:pPr marL="233679" indent="-220979">
              <a:lnSpc>
                <a:spcPct val="100000"/>
              </a:lnSpc>
              <a:spcBef>
                <a:spcPts val="1000"/>
              </a:spcBef>
              <a:buSzPct val="96428"/>
              <a:buChar char="•"/>
              <a:tabLst>
                <a:tab pos="233679" algn="l"/>
              </a:tabLst>
            </a:pPr>
            <a:r>
              <a:rPr sz="2800" dirty="0">
                <a:latin typeface="Arial MT"/>
                <a:cs typeface="Arial MT"/>
              </a:rPr>
              <a:t>Gidin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125" dirty="0">
                <a:latin typeface="Arial MT"/>
                <a:cs typeface="Arial MT"/>
              </a:rPr>
              <a:t>istediğiniz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yere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220" dirty="0">
                <a:latin typeface="Arial MT"/>
                <a:cs typeface="Arial MT"/>
              </a:rPr>
              <a:t>şikayet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edin!</a:t>
            </a:r>
            <a:endParaRPr sz="2800" dirty="0">
              <a:latin typeface="Arial MT"/>
              <a:cs typeface="Arial MT"/>
            </a:endParaRPr>
          </a:p>
          <a:p>
            <a:pPr marL="234315" indent="-221615">
              <a:lnSpc>
                <a:spcPct val="100000"/>
              </a:lnSpc>
              <a:spcBef>
                <a:spcPts val="1010"/>
              </a:spcBef>
              <a:buSzPct val="96428"/>
              <a:buChar char="•"/>
              <a:tabLst>
                <a:tab pos="234315" algn="l"/>
              </a:tabLst>
            </a:pPr>
            <a:r>
              <a:rPr sz="2800" dirty="0">
                <a:latin typeface="Arial MT"/>
                <a:cs typeface="Arial MT"/>
              </a:rPr>
              <a:t>Ben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ne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yapabilirim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hanımefendi!</a:t>
            </a:r>
            <a:endParaRPr sz="2800" dirty="0">
              <a:latin typeface="Arial MT"/>
              <a:cs typeface="Arial MT"/>
            </a:endParaRPr>
          </a:p>
          <a:p>
            <a:pPr marL="233679" indent="-220979">
              <a:lnSpc>
                <a:spcPct val="100000"/>
              </a:lnSpc>
              <a:spcBef>
                <a:spcPts val="994"/>
              </a:spcBef>
              <a:buSzPct val="96428"/>
              <a:buChar char="•"/>
              <a:tabLst>
                <a:tab pos="233679" algn="l"/>
              </a:tabLst>
            </a:pPr>
            <a:r>
              <a:rPr sz="2800" dirty="0">
                <a:latin typeface="Arial MT"/>
                <a:cs typeface="Arial MT"/>
              </a:rPr>
              <a:t>Maalesef,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bu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konu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benimle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ilgili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değil!</a:t>
            </a:r>
            <a:endParaRPr sz="2800" dirty="0">
              <a:latin typeface="Arial MT"/>
              <a:cs typeface="Arial MT"/>
            </a:endParaRPr>
          </a:p>
          <a:p>
            <a:pPr marL="234315" indent="-221615">
              <a:lnSpc>
                <a:spcPct val="100000"/>
              </a:lnSpc>
              <a:spcBef>
                <a:spcPts val="994"/>
              </a:spcBef>
              <a:buSzPct val="96428"/>
              <a:buChar char="•"/>
              <a:tabLst>
                <a:tab pos="234315" algn="l"/>
              </a:tabLst>
            </a:pPr>
            <a:r>
              <a:rPr sz="2800" dirty="0">
                <a:latin typeface="Arial MT"/>
                <a:cs typeface="Arial MT"/>
              </a:rPr>
              <a:t>Burası</a:t>
            </a:r>
            <a:r>
              <a:rPr sz="2800" spc="-135" dirty="0">
                <a:latin typeface="Arial MT"/>
                <a:cs typeface="Arial MT"/>
              </a:rPr>
              <a:t> </a:t>
            </a:r>
            <a:r>
              <a:rPr sz="2800" spc="-265" dirty="0">
                <a:latin typeface="Arial MT"/>
                <a:cs typeface="Arial MT"/>
              </a:rPr>
              <a:t>değil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290" dirty="0">
                <a:latin typeface="Arial MT"/>
                <a:cs typeface="Arial MT"/>
              </a:rPr>
              <a:t>karşı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bankoya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sorun!</a:t>
            </a:r>
            <a:endParaRPr sz="2800" dirty="0">
              <a:latin typeface="Arial MT"/>
              <a:cs typeface="Arial MT"/>
            </a:endParaRPr>
          </a:p>
          <a:p>
            <a:pPr marL="213995" indent="-201295">
              <a:lnSpc>
                <a:spcPct val="100000"/>
              </a:lnSpc>
              <a:spcBef>
                <a:spcPts val="1010"/>
              </a:spcBef>
              <a:buSzPct val="96428"/>
              <a:buChar char="•"/>
              <a:tabLst>
                <a:tab pos="213995" algn="l"/>
              </a:tabLst>
            </a:pPr>
            <a:r>
              <a:rPr sz="2800" spc="-225" dirty="0">
                <a:latin typeface="Arial MT"/>
                <a:cs typeface="Arial MT"/>
              </a:rPr>
              <a:t>Arkadaş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yemekte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/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molada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bekleyeceksiniz!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1956" y="3810000"/>
            <a:ext cx="4393692" cy="2446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-359664"/>
            <a:ext cx="9042400" cy="1600200"/>
          </a:xfrm>
          <a:prstGeom prst="rect">
            <a:avLst/>
          </a:prstGeom>
        </p:spPr>
        <p:txBody>
          <a:bodyPr vert="horz" wrap="square" lIns="0" tIns="192201" rIns="0" bIns="0" rtlCol="0">
            <a:spAutoFit/>
          </a:bodyPr>
          <a:lstStyle/>
          <a:p>
            <a:pPr marL="7493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Hasta</a:t>
            </a:r>
            <a:r>
              <a:rPr spc="-114" dirty="0"/>
              <a:t> </a:t>
            </a:r>
            <a:r>
              <a:rPr spc="-65" dirty="0"/>
              <a:t>Memnuniyeti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" y="1240536"/>
            <a:ext cx="5670042" cy="7871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1218" y="1246120"/>
            <a:ext cx="11231830" cy="309562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800" b="1" dirty="0">
                <a:latin typeface="Arial"/>
                <a:cs typeface="Arial"/>
              </a:rPr>
              <a:t>Memnuniyeti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Sağlayan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İfadeler</a:t>
            </a:r>
            <a:endParaRPr sz="2800" dirty="0">
              <a:latin typeface="Arial"/>
              <a:cs typeface="Arial"/>
            </a:endParaRPr>
          </a:p>
          <a:p>
            <a:pPr marL="240665" marR="659765" indent="-228600">
              <a:lnSpc>
                <a:spcPct val="100000"/>
              </a:lnSpc>
              <a:spcBef>
                <a:spcPts val="1010"/>
              </a:spcBef>
              <a:buFont typeface="Wingdings"/>
              <a:buChar char=""/>
              <a:tabLst>
                <a:tab pos="240665" algn="l"/>
                <a:tab pos="389255" algn="l"/>
              </a:tabLst>
            </a:pPr>
            <a:r>
              <a:rPr sz="2800" dirty="0">
                <a:latin typeface="Arial MT"/>
                <a:cs typeface="Arial MT"/>
              </a:rPr>
              <a:t>	Siz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270" dirty="0">
                <a:latin typeface="Arial MT"/>
                <a:cs typeface="Arial MT"/>
              </a:rPr>
              <a:t>diğer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120" dirty="0">
                <a:latin typeface="Arial MT"/>
                <a:cs typeface="Arial MT"/>
              </a:rPr>
              <a:t>işlemlerinizi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yaptırırken,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ben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10" dirty="0" err="1">
                <a:latin typeface="Arial MT"/>
                <a:cs typeface="Arial MT"/>
              </a:rPr>
              <a:t>randevularınızı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 err="1" smtClean="0">
                <a:latin typeface="Arial MT"/>
                <a:cs typeface="Arial MT"/>
              </a:rPr>
              <a:t>hemen</a:t>
            </a:r>
            <a:r>
              <a:rPr lang="tr-TR" sz="2800" spc="-100" dirty="0">
                <a:latin typeface="Arial MT"/>
                <a:cs typeface="Arial MT"/>
              </a:rPr>
              <a:t> </a:t>
            </a:r>
            <a:r>
              <a:rPr sz="2800" dirty="0" smtClean="0">
                <a:latin typeface="Arial MT"/>
                <a:cs typeface="Arial MT"/>
              </a:rPr>
              <a:t>organize</a:t>
            </a:r>
            <a:r>
              <a:rPr sz="2800" spc="-95" dirty="0" smtClean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ediyorum.</a:t>
            </a:r>
            <a:endParaRPr sz="2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135"/>
              </a:spcBef>
              <a:buFont typeface="Wingdings"/>
              <a:buChar char=""/>
            </a:pPr>
            <a:endParaRPr sz="2800" dirty="0">
              <a:latin typeface="Arial MT"/>
              <a:cs typeface="Arial MT"/>
            </a:endParaRPr>
          </a:p>
          <a:p>
            <a:pPr marL="240665" marR="5080" indent="-228600">
              <a:lnSpc>
                <a:spcPct val="100000"/>
              </a:lnSpc>
              <a:buFont typeface="Wingdings"/>
              <a:buChar char=""/>
              <a:tabLst>
                <a:tab pos="240665" algn="l"/>
                <a:tab pos="381635" algn="l"/>
              </a:tabLst>
            </a:pPr>
            <a:r>
              <a:rPr sz="2800" spc="-30" dirty="0">
                <a:latin typeface="Arial MT"/>
                <a:cs typeface="Arial MT"/>
              </a:rPr>
              <a:t>	Yetkim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110" dirty="0">
                <a:latin typeface="Arial MT"/>
                <a:cs typeface="Arial MT"/>
              </a:rPr>
              <a:t>doğrultusunda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bu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254" dirty="0">
                <a:latin typeface="Arial MT"/>
                <a:cs typeface="Arial MT"/>
              </a:rPr>
              <a:t>işlemi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bu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220" dirty="0">
                <a:latin typeface="Arial MT"/>
                <a:cs typeface="Arial MT"/>
              </a:rPr>
              <a:t>şekilde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yapabiliyorum; </a:t>
            </a:r>
            <a:r>
              <a:rPr sz="2800" dirty="0">
                <a:latin typeface="Arial MT"/>
                <a:cs typeface="Arial MT"/>
              </a:rPr>
              <a:t>ama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sizin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için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yöneticimizle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135" dirty="0">
                <a:latin typeface="Arial MT"/>
                <a:cs typeface="Arial MT"/>
              </a:rPr>
              <a:t>görüşeceğim.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0" y="3954834"/>
            <a:ext cx="4041648" cy="28742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914400" y="609600"/>
            <a:ext cx="9042400" cy="1600200"/>
          </a:xfrm>
        </p:spPr>
        <p:txBody>
          <a:bodyPr/>
          <a:lstStyle/>
          <a:p>
            <a:r>
              <a:rPr lang="tr-TR" dirty="0" smtClean="0"/>
              <a:t>Hasta Haklarının Ana Unsurları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663950" cy="3438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251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3252" y="3740353"/>
            <a:ext cx="8904605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607945" marR="5080" indent="-2595880">
              <a:lnSpc>
                <a:spcPts val="3030"/>
              </a:lnSpc>
              <a:spcBef>
                <a:spcPts val="475"/>
              </a:spcBef>
            </a:pPr>
            <a:r>
              <a:rPr spc="-55" dirty="0">
                <a:solidFill>
                  <a:srgbClr val="000000"/>
                </a:solidFill>
                <a:latin typeface="Arial"/>
                <a:cs typeface="Arial"/>
              </a:rPr>
              <a:t>HASTA</a:t>
            </a:r>
            <a:r>
              <a:rPr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VE</a:t>
            </a:r>
            <a:r>
              <a:rPr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SAĞLIK</a:t>
            </a:r>
            <a:r>
              <a:rPr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ÇALIŞANI</a:t>
            </a:r>
            <a:r>
              <a:rPr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İLE</a:t>
            </a:r>
            <a:r>
              <a:rPr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EL</a:t>
            </a:r>
            <a:r>
              <a:rPr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ELE</a:t>
            </a:r>
            <a:r>
              <a:rPr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MUTLU</a:t>
            </a:r>
            <a:r>
              <a:rPr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000000"/>
                </a:solidFill>
                <a:latin typeface="Arial"/>
                <a:cs typeface="Arial"/>
              </a:rPr>
              <a:t>VE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SAĞLIKLI</a:t>
            </a:r>
            <a:r>
              <a:rPr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GÜNLERE..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4234" y="1142238"/>
            <a:ext cx="4803775" cy="1240155"/>
          </a:xfrm>
          <a:prstGeom prst="rect">
            <a:avLst/>
          </a:prstGeom>
        </p:spPr>
        <p:txBody>
          <a:bodyPr vert="horz" wrap="square" lIns="0" tIns="260985" rIns="0" bIns="0" rtlCol="0">
            <a:spAutoFit/>
          </a:bodyPr>
          <a:lstStyle/>
          <a:p>
            <a:pPr marL="402590" marR="5080" indent="-390525">
              <a:lnSpc>
                <a:spcPct val="66000"/>
              </a:lnSpc>
              <a:spcBef>
                <a:spcPts val="2055"/>
              </a:spcBef>
            </a:pP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Hasta</a:t>
            </a:r>
            <a:r>
              <a:rPr sz="48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spc="-10" dirty="0">
                <a:solidFill>
                  <a:srgbClr val="000000"/>
                </a:solidFill>
                <a:latin typeface="Arial"/>
                <a:cs typeface="Arial"/>
              </a:rPr>
              <a:t>Haklarının </a:t>
            </a:r>
            <a:r>
              <a:rPr sz="4800" dirty="0">
                <a:solidFill>
                  <a:srgbClr val="000000"/>
                </a:solidFill>
                <a:latin typeface="Arial"/>
                <a:cs typeface="Arial"/>
              </a:rPr>
              <a:t>Ana</a:t>
            </a:r>
            <a:r>
              <a:rPr sz="480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spc="-10" dirty="0">
                <a:solidFill>
                  <a:srgbClr val="000000"/>
                </a:solidFill>
                <a:latin typeface="Arial"/>
                <a:cs typeface="Arial"/>
              </a:rPr>
              <a:t>Unsurları</a:t>
            </a:r>
            <a:endParaRPr sz="4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7720" y="2651760"/>
            <a:ext cx="3668268" cy="34381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9042400" cy="160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>
              <a:lnSpc>
                <a:spcPts val="3420"/>
              </a:lnSpc>
              <a:spcBef>
                <a:spcPts val="100"/>
              </a:spcBef>
            </a:pPr>
            <a:r>
              <a:rPr sz="3000" dirty="0">
                <a:latin typeface="Times New Roman"/>
                <a:cs typeface="Times New Roman"/>
              </a:rPr>
              <a:t>I.</a:t>
            </a:r>
            <a:r>
              <a:rPr sz="3000" spc="-1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ADALET</a:t>
            </a:r>
            <a:r>
              <a:rPr sz="3000" spc="-1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VE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HAKKANİYETE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UYGUN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OLARAK</a:t>
            </a:r>
            <a:endParaRPr sz="3000" dirty="0">
              <a:latin typeface="Times New Roman"/>
              <a:cs typeface="Times New Roman"/>
            </a:endParaRPr>
          </a:p>
          <a:p>
            <a:pPr marL="201295">
              <a:lnSpc>
                <a:spcPts val="3420"/>
              </a:lnSpc>
            </a:pPr>
            <a:r>
              <a:rPr sz="3000" dirty="0">
                <a:latin typeface="Times New Roman"/>
                <a:cs typeface="Times New Roman"/>
              </a:rPr>
              <a:t>SAĞLIK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HİZMETLERİNDEN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Times New Roman"/>
                <a:cs typeface="Times New Roman"/>
              </a:rPr>
              <a:t>FAYDALANMA</a:t>
            </a:r>
            <a:r>
              <a:rPr sz="3000" spc="-2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HAKKI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2288222"/>
            <a:ext cx="9307830" cy="16063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sz="2400" spc="-10" dirty="0">
                <a:latin typeface="Arial MT"/>
                <a:cs typeface="Arial MT"/>
              </a:rPr>
              <a:t>Hastanemize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spc="-160" dirty="0">
                <a:latin typeface="Arial MT"/>
                <a:cs typeface="Arial MT"/>
              </a:rPr>
              <a:t>başvuran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her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birey,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fiziksel,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ruhsal,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45" dirty="0">
                <a:latin typeface="Arial MT"/>
                <a:cs typeface="Arial MT"/>
              </a:rPr>
              <a:t>düşünsel,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sosyal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ve </a:t>
            </a:r>
            <a:r>
              <a:rPr sz="2400" dirty="0">
                <a:latin typeface="Arial MT"/>
                <a:cs typeface="Arial MT"/>
              </a:rPr>
              <a:t>dinsel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özellikleri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olursa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olsun,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tanı,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tedavi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rehabilitasyon olanaklarından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yararlanma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hakkına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sahiptir.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81397"/>
            <a:ext cx="9042400" cy="1600200"/>
          </a:xfrm>
          <a:prstGeom prst="rect">
            <a:avLst/>
          </a:prstGeom>
        </p:spPr>
        <p:txBody>
          <a:bodyPr vert="horz" wrap="square" lIns="0" tIns="191312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Times New Roman"/>
                <a:cs typeface="Times New Roman"/>
              </a:rPr>
              <a:t>II.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BİLGİLENDİRME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VE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75" dirty="0">
                <a:latin typeface="Times New Roman"/>
                <a:cs typeface="Times New Roman"/>
              </a:rPr>
              <a:t>ONAY</a:t>
            </a:r>
            <a:r>
              <a:rPr sz="3000" spc="-12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HAKKI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291" y="1828800"/>
            <a:ext cx="11293475" cy="356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4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 MT"/>
                <a:cs typeface="Arial MT"/>
              </a:rPr>
              <a:t>Hastalarımız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kendileri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veya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yasal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temsilcileri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kanalı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ile,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önerilen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tıbbi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105" dirty="0">
                <a:latin typeface="Arial MT"/>
                <a:cs typeface="Arial MT"/>
              </a:rPr>
              <a:t>girişimleri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her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bir </a:t>
            </a:r>
            <a:r>
              <a:rPr sz="2200" spc="-55" dirty="0">
                <a:latin typeface="Arial MT"/>
                <a:cs typeface="Arial MT"/>
              </a:rPr>
              <a:t>girişimin</a:t>
            </a:r>
            <a:r>
              <a:rPr sz="2200" spc="3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potansiyel</a:t>
            </a:r>
            <a:r>
              <a:rPr sz="2200" spc="3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risk</a:t>
            </a:r>
            <a:r>
              <a:rPr sz="2200" spc="3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veya</a:t>
            </a:r>
            <a:r>
              <a:rPr sz="2200" spc="3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yararlarını,</a:t>
            </a:r>
            <a:r>
              <a:rPr sz="2200" spc="3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önerilen</a:t>
            </a:r>
            <a:r>
              <a:rPr sz="2200" spc="365" dirty="0">
                <a:latin typeface="Arial MT"/>
                <a:cs typeface="Arial MT"/>
              </a:rPr>
              <a:t> </a:t>
            </a:r>
            <a:r>
              <a:rPr sz="2200" spc="-45" dirty="0">
                <a:latin typeface="Arial MT"/>
                <a:cs typeface="Arial MT"/>
              </a:rPr>
              <a:t>girişimlerin</a:t>
            </a:r>
            <a:r>
              <a:rPr sz="2200" spc="3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alternatiflerini,</a:t>
            </a:r>
            <a:r>
              <a:rPr sz="2200" spc="37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tedavisiz </a:t>
            </a:r>
            <a:r>
              <a:rPr sz="2200" dirty="0">
                <a:latin typeface="Arial MT"/>
                <a:cs typeface="Arial MT"/>
              </a:rPr>
              <a:t>kalmanın</a:t>
            </a:r>
            <a:r>
              <a:rPr sz="2200" spc="2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sonucunu</a:t>
            </a:r>
            <a:r>
              <a:rPr sz="2200" spc="2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</a:t>
            </a:r>
            <a:r>
              <a:rPr sz="2200" spc="295" dirty="0">
                <a:latin typeface="Arial MT"/>
                <a:cs typeface="Arial MT"/>
              </a:rPr>
              <a:t> </a:t>
            </a:r>
            <a:r>
              <a:rPr sz="2200" spc="-65" dirty="0">
                <a:latin typeface="Arial MT"/>
                <a:cs typeface="Arial MT"/>
              </a:rPr>
              <a:t>gelişecek</a:t>
            </a:r>
            <a:r>
              <a:rPr sz="2200" spc="2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süreci</a:t>
            </a:r>
            <a:r>
              <a:rPr sz="2200" spc="2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içerecek</a:t>
            </a:r>
            <a:r>
              <a:rPr sz="2200" spc="290" dirty="0">
                <a:latin typeface="Arial MT"/>
                <a:cs typeface="Arial MT"/>
              </a:rPr>
              <a:t> </a:t>
            </a:r>
            <a:r>
              <a:rPr sz="2200" spc="-95" dirty="0">
                <a:latin typeface="Arial MT"/>
                <a:cs typeface="Arial MT"/>
              </a:rPr>
              <a:t>şekilde</a:t>
            </a:r>
            <a:r>
              <a:rPr sz="2200" spc="280" dirty="0">
                <a:latin typeface="Arial MT"/>
                <a:cs typeface="Arial MT"/>
              </a:rPr>
              <a:t> </a:t>
            </a:r>
            <a:r>
              <a:rPr sz="2200" spc="-80" dirty="0">
                <a:latin typeface="Arial MT"/>
                <a:cs typeface="Arial MT"/>
              </a:rPr>
              <a:t>sağlık</a:t>
            </a:r>
            <a:r>
              <a:rPr sz="2200" spc="2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durumları</a:t>
            </a:r>
            <a:r>
              <a:rPr sz="2200" spc="27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konusunda </a:t>
            </a:r>
            <a:r>
              <a:rPr sz="2200" spc="-85" dirty="0">
                <a:latin typeface="Arial MT"/>
                <a:cs typeface="Arial MT"/>
              </a:rPr>
              <a:t>anlayabileceği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dil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yöntemle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tam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bilgi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alma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hakkına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sahiptir.</a:t>
            </a:r>
            <a:endParaRPr sz="2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40"/>
              </a:spcBef>
              <a:buFont typeface="Arial MT"/>
              <a:buChar char="•"/>
            </a:pPr>
            <a:endParaRPr sz="2200" dirty="0">
              <a:latin typeface="Arial MT"/>
              <a:cs typeface="Arial MT"/>
            </a:endParaRPr>
          </a:p>
          <a:p>
            <a:pPr marL="241300" marR="7620" indent="-228600" algn="just">
              <a:lnSpc>
                <a:spcPct val="140000"/>
              </a:lnSpc>
              <a:buChar char="•"/>
              <a:tabLst>
                <a:tab pos="241300" algn="l"/>
              </a:tabLst>
            </a:pPr>
            <a:r>
              <a:rPr sz="2200" dirty="0">
                <a:latin typeface="Arial MT"/>
                <a:cs typeface="Arial MT"/>
              </a:rPr>
              <a:t>Hastalarımız</a:t>
            </a:r>
            <a:r>
              <a:rPr sz="2200" spc="3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talebini</a:t>
            </a:r>
            <a:r>
              <a:rPr sz="2200" spc="3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yazılı</a:t>
            </a:r>
            <a:r>
              <a:rPr sz="2200" spc="3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olarak</a:t>
            </a:r>
            <a:r>
              <a:rPr sz="2200" spc="3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bildirdikleri</a:t>
            </a:r>
            <a:r>
              <a:rPr sz="2200" spc="3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takdirde</a:t>
            </a:r>
            <a:r>
              <a:rPr sz="2200" spc="3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tıbbi</a:t>
            </a:r>
            <a:r>
              <a:rPr sz="2200" spc="3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kayıt</a:t>
            </a:r>
            <a:r>
              <a:rPr sz="2200" spc="345" dirty="0">
                <a:latin typeface="Arial MT"/>
                <a:cs typeface="Arial MT"/>
              </a:rPr>
              <a:t> </a:t>
            </a:r>
            <a:r>
              <a:rPr sz="2200" spc="-55" dirty="0">
                <a:latin typeface="Arial MT"/>
                <a:cs typeface="Arial MT"/>
              </a:rPr>
              <a:t>işlemlerinin</a:t>
            </a:r>
            <a:r>
              <a:rPr sz="2200" spc="3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yazılı</a:t>
            </a:r>
            <a:r>
              <a:rPr sz="2200" spc="34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bir </a:t>
            </a:r>
            <a:r>
              <a:rPr sz="2200" dirty="0">
                <a:latin typeface="Arial MT"/>
                <a:cs typeface="Arial MT"/>
              </a:rPr>
              <a:t>kopyasını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alma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hakkına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sahiptir.</a:t>
            </a:r>
            <a:endParaRPr sz="2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682" y="1447800"/>
            <a:ext cx="11309350" cy="4557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329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Bilgi,</a:t>
            </a:r>
            <a:r>
              <a:rPr sz="2400" spc="3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mümkün</a:t>
            </a:r>
            <a:r>
              <a:rPr sz="2400" spc="370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olduğunca</a:t>
            </a:r>
            <a:r>
              <a:rPr sz="2400" spc="3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sade</a:t>
            </a:r>
            <a:r>
              <a:rPr sz="2400" spc="380" dirty="0">
                <a:latin typeface="Arial MT"/>
                <a:cs typeface="Arial MT"/>
              </a:rPr>
              <a:t> </a:t>
            </a:r>
            <a:r>
              <a:rPr sz="2400" spc="-65" dirty="0">
                <a:latin typeface="Arial MT"/>
                <a:cs typeface="Arial MT"/>
              </a:rPr>
              <a:t>şekilde,</a:t>
            </a:r>
            <a:r>
              <a:rPr sz="2400" spc="3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tereddüt</a:t>
            </a:r>
            <a:r>
              <a:rPr sz="2400" spc="3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365" dirty="0">
                <a:latin typeface="Arial MT"/>
                <a:cs typeface="Arial MT"/>
              </a:rPr>
              <a:t> </a:t>
            </a:r>
            <a:r>
              <a:rPr sz="2400" spc="-80" dirty="0">
                <a:latin typeface="Arial MT"/>
                <a:cs typeface="Arial MT"/>
              </a:rPr>
              <a:t>şüpheye</a:t>
            </a:r>
            <a:r>
              <a:rPr sz="2400" spc="3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yer</a:t>
            </a:r>
            <a:r>
              <a:rPr sz="2400" spc="3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verilmeden, 	</a:t>
            </a:r>
            <a:r>
              <a:rPr sz="2400" dirty="0">
                <a:latin typeface="Arial MT"/>
                <a:cs typeface="Arial MT"/>
              </a:rPr>
              <a:t>hastanın</a:t>
            </a:r>
            <a:r>
              <a:rPr sz="2400" spc="1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sosyal</a:t>
            </a:r>
            <a:r>
              <a:rPr sz="2400" spc="1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1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kültürel</a:t>
            </a:r>
            <a:r>
              <a:rPr sz="2400" spc="1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düzeyine</a:t>
            </a:r>
            <a:r>
              <a:rPr sz="2400" spc="1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uygun</a:t>
            </a:r>
            <a:r>
              <a:rPr sz="2400" spc="1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olarak</a:t>
            </a:r>
            <a:r>
              <a:rPr sz="2400" spc="180" dirty="0">
                <a:latin typeface="Arial MT"/>
                <a:cs typeface="Arial MT"/>
              </a:rPr>
              <a:t> </a:t>
            </a:r>
            <a:r>
              <a:rPr sz="2400" spc="-60" dirty="0">
                <a:latin typeface="Arial MT"/>
                <a:cs typeface="Arial MT"/>
              </a:rPr>
              <a:t>anlayabileceği</a:t>
            </a:r>
            <a:r>
              <a:rPr sz="2400" spc="190" dirty="0">
                <a:latin typeface="Arial MT"/>
                <a:cs typeface="Arial MT"/>
              </a:rPr>
              <a:t> </a:t>
            </a:r>
            <a:r>
              <a:rPr sz="2400" spc="-135" dirty="0">
                <a:latin typeface="Arial MT"/>
                <a:cs typeface="Arial MT"/>
              </a:rPr>
              <a:t>şekilde</a:t>
            </a:r>
            <a:r>
              <a:rPr sz="2400" spc="2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verilir. 	</a:t>
            </a:r>
            <a:r>
              <a:rPr sz="2400" dirty="0">
                <a:latin typeface="Arial MT"/>
                <a:cs typeface="Arial MT"/>
              </a:rPr>
              <a:t>Hastalarımız,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tıbbi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müdahaleyi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75" dirty="0">
                <a:latin typeface="Arial MT"/>
                <a:cs typeface="Arial MT"/>
              </a:rPr>
              <a:t>gerçekleştirilecek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310" dirty="0">
                <a:latin typeface="Arial MT"/>
                <a:cs typeface="Arial MT"/>
              </a:rPr>
              <a:t>kişi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tarafından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bilgilendirilir.</a:t>
            </a:r>
            <a:endParaRPr sz="2400" dirty="0">
              <a:latin typeface="Arial MT"/>
              <a:cs typeface="Arial MT"/>
            </a:endParaRPr>
          </a:p>
          <a:p>
            <a:pPr marL="240029" marR="5080" indent="-227329" algn="just">
              <a:lnSpc>
                <a:spcPct val="10000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Hastaların</a:t>
            </a:r>
            <a:r>
              <a:rPr sz="2400" spc="25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kendisinin</a:t>
            </a:r>
            <a:r>
              <a:rPr sz="2400" spc="254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bilgilendirilmesi</a:t>
            </a:r>
            <a:r>
              <a:rPr sz="2400" spc="25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esastır.</a:t>
            </a:r>
            <a:r>
              <a:rPr sz="2400" spc="24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Hastaların</a:t>
            </a:r>
            <a:r>
              <a:rPr sz="2400" spc="25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kendisi</a:t>
            </a:r>
            <a:r>
              <a:rPr sz="2400" spc="24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yerine</a:t>
            </a:r>
            <a:r>
              <a:rPr sz="2400" spc="250" dirty="0">
                <a:latin typeface="Arial MT"/>
                <a:cs typeface="Arial MT"/>
              </a:rPr>
              <a:t>  </a:t>
            </a:r>
            <a:r>
              <a:rPr sz="2400" spc="-25" dirty="0">
                <a:latin typeface="Arial MT"/>
                <a:cs typeface="Arial MT"/>
              </a:rPr>
              <a:t>bir 	</a:t>
            </a:r>
            <a:r>
              <a:rPr sz="2400" spc="-120" dirty="0">
                <a:latin typeface="Arial MT"/>
                <a:cs typeface="Arial MT"/>
              </a:rPr>
              <a:t>başkasının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bilgilendirmesini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talep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etmesi</a:t>
            </a:r>
            <a:r>
              <a:rPr sz="2400" spc="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halinde,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bu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talep</a:t>
            </a:r>
            <a:r>
              <a:rPr sz="2400" spc="55" dirty="0">
                <a:latin typeface="Arial MT"/>
                <a:cs typeface="Arial MT"/>
              </a:rPr>
              <a:t> </a:t>
            </a:r>
            <a:r>
              <a:rPr sz="2400" spc="-165" dirty="0">
                <a:latin typeface="Arial MT"/>
                <a:cs typeface="Arial MT"/>
              </a:rPr>
              <a:t>kişinin</a:t>
            </a:r>
            <a:r>
              <a:rPr sz="2400" spc="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imzası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ile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yazılı 	</a:t>
            </a:r>
            <a:r>
              <a:rPr sz="2400" dirty="0">
                <a:latin typeface="Arial MT"/>
                <a:cs typeface="Arial MT"/>
              </a:rPr>
              <a:t>olarak</a:t>
            </a:r>
            <a:r>
              <a:rPr sz="2400" spc="2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kayıt</a:t>
            </a:r>
            <a:r>
              <a:rPr sz="2400" spc="1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altına</a:t>
            </a:r>
            <a:r>
              <a:rPr sz="2400" spc="2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alınmak</a:t>
            </a:r>
            <a:r>
              <a:rPr sz="2400" spc="1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kaydıyla</a:t>
            </a:r>
            <a:r>
              <a:rPr sz="2400" spc="1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sadece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bilgilendirilmesi</a:t>
            </a:r>
            <a:r>
              <a:rPr sz="2400" spc="1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istenen</a:t>
            </a:r>
            <a:r>
              <a:rPr sz="2400" spc="195" dirty="0">
                <a:latin typeface="Arial MT"/>
                <a:cs typeface="Arial MT"/>
              </a:rPr>
              <a:t> </a:t>
            </a:r>
            <a:r>
              <a:rPr sz="2400" spc="-114" dirty="0">
                <a:latin typeface="Arial MT"/>
                <a:cs typeface="Arial MT"/>
              </a:rPr>
              <a:t>kişilere</a:t>
            </a:r>
            <a:r>
              <a:rPr sz="2400" spc="204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bilgi 	verilir.</a:t>
            </a:r>
            <a:endParaRPr sz="2400" dirty="0">
              <a:latin typeface="Arial MT"/>
              <a:cs typeface="Arial MT"/>
            </a:endParaRPr>
          </a:p>
          <a:p>
            <a:pPr marL="306705" indent="-294005" algn="just">
              <a:lnSpc>
                <a:spcPct val="100000"/>
              </a:lnSpc>
              <a:spcBef>
                <a:spcPts val="1000"/>
              </a:spcBef>
              <a:buChar char="•"/>
              <a:tabLst>
                <a:tab pos="306705" algn="l"/>
              </a:tabLst>
            </a:pPr>
            <a:r>
              <a:rPr sz="2400" dirty="0">
                <a:latin typeface="Arial MT"/>
                <a:cs typeface="Arial MT"/>
              </a:rPr>
              <a:t>Acil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durumlar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65" dirty="0">
                <a:latin typeface="Arial MT"/>
                <a:cs typeface="Arial MT"/>
              </a:rPr>
              <a:t>dışında,</a:t>
            </a:r>
            <a:r>
              <a:rPr sz="2400" dirty="0">
                <a:latin typeface="Arial MT"/>
                <a:cs typeface="Arial MT"/>
              </a:rPr>
              <a:t> bilgilendirme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hastalara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uygun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süre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tanınarak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yapılır.</a:t>
            </a:r>
            <a:endParaRPr sz="2400" dirty="0">
              <a:latin typeface="Arial MT"/>
              <a:cs typeface="Arial MT"/>
            </a:endParaRPr>
          </a:p>
          <a:p>
            <a:pPr marL="323850" indent="-311150" algn="just">
              <a:lnSpc>
                <a:spcPct val="100000"/>
              </a:lnSpc>
              <a:spcBef>
                <a:spcPts val="1010"/>
              </a:spcBef>
              <a:buChar char="•"/>
              <a:tabLst>
                <a:tab pos="323850" algn="l"/>
              </a:tabLst>
            </a:pPr>
            <a:r>
              <a:rPr sz="2400" dirty="0">
                <a:latin typeface="Arial MT"/>
                <a:cs typeface="Arial MT"/>
              </a:rPr>
              <a:t>Bilgilendirme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uygun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ortamda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hastaların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mahremiyeti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korunarak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yapılır.</a:t>
            </a:r>
            <a:endParaRPr sz="2400" dirty="0">
              <a:latin typeface="Arial MT"/>
              <a:cs typeface="Arial MT"/>
            </a:endParaRPr>
          </a:p>
          <a:p>
            <a:pPr marL="325120" indent="-312420" algn="just">
              <a:lnSpc>
                <a:spcPct val="100000"/>
              </a:lnSpc>
              <a:spcBef>
                <a:spcPts val="994"/>
              </a:spcBef>
              <a:buChar char="•"/>
              <a:tabLst>
                <a:tab pos="325120" algn="l"/>
              </a:tabLst>
            </a:pPr>
            <a:r>
              <a:rPr sz="2400" dirty="0">
                <a:latin typeface="Arial MT"/>
                <a:cs typeface="Arial MT"/>
              </a:rPr>
              <a:t>Hastaların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talebi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halinde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yapılacak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165" dirty="0">
                <a:latin typeface="Arial MT"/>
                <a:cs typeface="Arial MT"/>
              </a:rPr>
              <a:t>işlemin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ücretine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175" dirty="0">
                <a:latin typeface="Arial MT"/>
                <a:cs typeface="Arial MT"/>
              </a:rPr>
              <a:t>ilişkin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bilgiler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hastanenin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ilgili</a:t>
            </a:r>
            <a:endParaRPr sz="2400" dirty="0">
              <a:latin typeface="Arial MT"/>
              <a:cs typeface="Arial MT"/>
            </a:endParaRPr>
          </a:p>
          <a:p>
            <a:pPr marL="241300" algn="just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birimleri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tarafından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verilir.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668896"/>
            <a:ext cx="9042400" cy="626504"/>
          </a:xfrm>
          <a:prstGeom prst="rect">
            <a:avLst/>
          </a:prstGeom>
        </p:spPr>
        <p:txBody>
          <a:bodyPr vert="horz" wrap="square" lIns="0" tIns="163245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chemeClr val="tx1"/>
                </a:solidFill>
                <a:latin typeface="Arial"/>
                <a:cs typeface="Arial"/>
              </a:rPr>
              <a:t>BİLGİ</a:t>
            </a:r>
            <a:r>
              <a:rPr sz="30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chemeClr val="tx1"/>
                </a:solidFill>
                <a:latin typeface="Arial"/>
                <a:cs typeface="Arial"/>
              </a:rPr>
              <a:t>VERMENİN</a:t>
            </a:r>
            <a:r>
              <a:rPr sz="3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chemeClr val="tx1"/>
                </a:solidFill>
                <a:latin typeface="Arial"/>
                <a:cs typeface="Arial"/>
              </a:rPr>
              <a:t>USULÜ</a:t>
            </a:r>
            <a:r>
              <a:rPr sz="30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chemeClr val="tx1"/>
                </a:solidFill>
                <a:latin typeface="Arial"/>
                <a:cs typeface="Arial"/>
              </a:rPr>
              <a:t>(MADDE</a:t>
            </a:r>
            <a:r>
              <a:rPr sz="3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chemeClr val="tx1"/>
                </a:solidFill>
                <a:latin typeface="Arial"/>
                <a:cs typeface="Arial"/>
              </a:rPr>
              <a:t>18)</a:t>
            </a:r>
            <a:endParaRPr sz="3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1502</Words>
  <Application>Microsoft Office PowerPoint</Application>
  <PresentationFormat>Özel</PresentationFormat>
  <Paragraphs>219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1" baseType="lpstr">
      <vt:lpstr>NewsPrint</vt:lpstr>
      <vt:lpstr>HASTA HAKLARI, SORUMLULUKLARI, HASTA MAHREMİYETİ VE HASTA MEMNUNİYETİ </vt:lpstr>
      <vt:lpstr>HASTA HAKLARI</vt:lpstr>
      <vt:lpstr>ÜLKEMİZDE HASTA HAKLARI;</vt:lpstr>
      <vt:lpstr>HASTA HAKLARININ AMACI</vt:lpstr>
      <vt:lpstr>Hasta Haklarının Ana Unsurları</vt:lpstr>
      <vt:lpstr>Hasta Haklarının Ana Unsurları</vt:lpstr>
      <vt:lpstr>I. ADALET VE HAKKANİYETE UYGUN OLARAK SAĞLIK HİZMETLERİNDEN FAYDALANMA HAKKI</vt:lpstr>
      <vt:lpstr>II. BİLGİLENDİRME VE ONAY HAKKI</vt:lpstr>
      <vt:lpstr>BİLGİ VERMENİN USULÜ (MADDE 18)</vt:lpstr>
      <vt:lpstr>III. SAĞLIK KURULUŞUNU SEÇME VE DEĞİŞTİRME HAKKI</vt:lpstr>
      <vt:lpstr>IV. PERSONELİ TANIMA, SEÇME VE DEĞİŞTİRME HAKKI</vt:lpstr>
      <vt:lpstr>V. ÖNCELİK SIRASININ BELİRLENMESİNİ İSTEME HAKKI</vt:lpstr>
      <vt:lpstr>PowerPoint Sunusu</vt:lpstr>
      <vt:lpstr>VI. BİLGİ VERİLMEMESİNİ İSTEME HAKKI</vt:lpstr>
      <vt:lpstr>ÖRNEK</vt:lpstr>
      <vt:lpstr>VII. KAYITLARI İNCELEME HAKKI</vt:lpstr>
      <vt:lpstr>VIII. KAYITLARIN DÜZELTİLMESİNİ İSTEME HAKKI</vt:lpstr>
      <vt:lpstr>IX. MAHREMİYET VE BİLGİLERİN GİZLİ TUTULMASI HAKKI</vt:lpstr>
      <vt:lpstr>HASTA MAHREMİYETİ</vt:lpstr>
      <vt:lpstr>PowerPoint Sunusu</vt:lpstr>
      <vt:lpstr>ÖRNEK VAKA</vt:lpstr>
      <vt:lpstr>ÖRNEK VAKA</vt:lpstr>
      <vt:lpstr>ÖRNEK VAKA</vt:lpstr>
      <vt:lpstr>ÖRNEK VAKA</vt:lpstr>
      <vt:lpstr>ÖRNEK VAKA</vt:lpstr>
      <vt:lpstr>ÖRNEK VAKA</vt:lpstr>
      <vt:lpstr>ÖRNEK VAKA</vt:lpstr>
      <vt:lpstr>X. RIZA OLMAKSIZIN TIBBİ UYGULAMAYA TABİ TUTULMAMA HAKKI</vt:lpstr>
      <vt:lpstr>RIZANIN KAPSAMI VE ARANMAYACAĞI HALLER</vt:lpstr>
      <vt:lpstr>XI. TEDAVİYİ REDDETME VE DURDURMA HAKKI</vt:lpstr>
      <vt:lpstr>XII. GÜVENLİĞİN SAĞLANMASI HAKKI</vt:lpstr>
      <vt:lpstr>PowerPoint Sunusu</vt:lpstr>
      <vt:lpstr>XIII. DİNİ VECİBELERİ YERİNE GETİREBİLME VE DİNİ HİZMETLERDEN FAYDALANMA HAKKI</vt:lpstr>
      <vt:lpstr>XIV. İNSANİ DEĞERLERE SAYGI GÖSTERİLMESİ HAKKI</vt:lpstr>
      <vt:lpstr>XV. ZİYARET VE REFAKATÇİ BULUNDURMA HAKKI</vt:lpstr>
      <vt:lpstr>XVI. MÜRACAAT, ŞİKAYET VE DAVA HAKKI</vt:lpstr>
      <vt:lpstr>X HASTANESİ HASTA HAKLARI BİRİMİNİN AMACI</vt:lpstr>
      <vt:lpstr>HASTA SORUMLULUKLARI</vt:lpstr>
      <vt:lpstr>HASTA SORUMLULUKLARININ İÇERİKLERİ</vt:lpstr>
      <vt:lpstr>HASTA SORUMLULUKLARININ İÇERİKLERİ</vt:lpstr>
      <vt:lpstr>HASTA SORUMLULUKLARININ İÇERİKLERİ</vt:lpstr>
      <vt:lpstr>HASTA SORUMLULUKLARININ İÇERİKLERİ</vt:lpstr>
      <vt:lpstr>HASTA HAKLARINI NASIL KORUYORUZ ?</vt:lpstr>
      <vt:lpstr>PowerPoint Sunusu</vt:lpstr>
      <vt:lpstr>Hasta ve Yakınları ile Etkili İletişim</vt:lpstr>
      <vt:lpstr>Hasta ve Yakınları ile Etkili İletişim</vt:lpstr>
      <vt:lpstr>Hasta Memnuniyeti</vt:lpstr>
      <vt:lpstr>Hasta Memnuniyeti</vt:lpstr>
      <vt:lpstr>Hasta Memnuniyeti</vt:lpstr>
      <vt:lpstr>HASTA VE SAĞLIK ÇALIŞANI İLE EL ELE MUTLU VE SAĞLIKLI GÜNLERE..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Muhammed Mustafa Orak</dc:creator>
  <cp:lastModifiedBy>Şeyda ÇAVMAK</cp:lastModifiedBy>
  <cp:revision>2</cp:revision>
  <dcterms:created xsi:type="dcterms:W3CDTF">2024-10-25T10:01:40Z</dcterms:created>
  <dcterms:modified xsi:type="dcterms:W3CDTF">2024-10-25T10:22:15Z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2023-06-19T00:00:00Z</vt:filetime>
  </property>
  <property fmtid="{D5CDD505-2E9C-101B-9397-08002B2CF9AE}" pid="3" name="Creator">
    <vt:lpwstr>Microsoft® PowerPoint® Microsoft 365 için</vt:lpwstr>
  </property>
  <property fmtid="{D5CDD505-2E9C-101B-9397-08002B2CF9AE}" pid="4" name="LastSaved">
    <vt:filetime>2024-10-25T00:00:00Z</vt:filetime>
  </property>
  <property fmtid="{D5CDD505-2E9C-101B-9397-08002B2CF9AE}" pid="5" name="Producer">
    <vt:lpwstr>Microsoft® PowerPoint® Microsoft 365 için</vt:lpwstr>
  </property>
</Properties>
</file>