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sldIdLst>
    <p:sldId id="256" r:id="rId2"/>
    <p:sldId id="260" r:id="rId3"/>
    <p:sldId id="261" r:id="rId4"/>
    <p:sldId id="262" r:id="rId5"/>
    <p:sldId id="263" r:id="rId6"/>
    <p:sldId id="264" r:id="rId7"/>
    <p:sldId id="265" r:id="rId8"/>
    <p:sldId id="266" r:id="rId9"/>
    <p:sldId id="283" r:id="rId10"/>
    <p:sldId id="267" r:id="rId11"/>
    <p:sldId id="268" r:id="rId12"/>
    <p:sldId id="269" r:id="rId13"/>
    <p:sldId id="270" r:id="rId14"/>
    <p:sldId id="271" r:id="rId15"/>
    <p:sldId id="272" r:id="rId16"/>
    <p:sldId id="273" r:id="rId17"/>
    <p:sldId id="274" r:id="rId18"/>
    <p:sldId id="275" r:id="rId19"/>
    <p:sldId id="285" r:id="rId20"/>
    <p:sldId id="276" r:id="rId21"/>
    <p:sldId id="277" r:id="rId22"/>
    <p:sldId id="278" r:id="rId23"/>
    <p:sldId id="279" r:id="rId24"/>
    <p:sldId id="280" r:id="rId25"/>
    <p:sldId id="281" r:id="rId26"/>
    <p:sldId id="282" r:id="rId27"/>
    <p:sldId id="286" r:id="rId28"/>
    <p:sldId id="287" r:id="rId29"/>
    <p:sldId id="288" r:id="rId30"/>
    <p:sldId id="289" r:id="rId31"/>
  </p:sldIdLst>
  <p:sldSz cx="12192000" cy="6858000"/>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ser" initials="laser" lastIdx="22" clrIdx="0"/>
  <p:cmAuthor id="1" name="lw-dlf" initials="Q"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9BD7"/>
    <a:srgbClr val="FFF4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083" autoAdjust="0"/>
  </p:normalViewPr>
  <p:slideViewPr>
    <p:cSldViewPr snapToGrid="0">
      <p:cViewPr>
        <p:scale>
          <a:sx n="70" d="100"/>
          <a:sy n="70" d="100"/>
        </p:scale>
        <p:origin x="-702" y="60"/>
      </p:cViewPr>
      <p:guideLst>
        <p:guide orient="horz" pos="2160"/>
        <p:guide orient="horz" pos="3888"/>
        <p:guide pos="3840"/>
        <p:guide pos="176"/>
        <p:guide pos="7504"/>
        <p:guide pos="458"/>
        <p:guide pos="72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ounded Rectangle 8"/>
          <p:cNvSpPr/>
          <p:nvPr/>
        </p:nvSpPr>
        <p:spPr>
          <a:xfrm>
            <a:off x="1800225" y="959644"/>
            <a:ext cx="8229600" cy="2789238"/>
          </a:xfrm>
          <a:prstGeom prst="roundRect">
            <a:avLst/>
          </a:prstGeom>
          <a:gradFill>
            <a:gsLst>
              <a:gs pos="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2752725" y="1480146"/>
            <a:ext cx="6324600" cy="1771253"/>
          </a:xfrm>
          <a:noFill/>
        </p:spPr>
        <p:txBody>
          <a:bodyPr anchor="ctr">
            <a:normAutofit/>
          </a:bodyPr>
          <a:lstStyle>
            <a:lvl1pPr algn="ctr">
              <a:defRPr sz="5400"/>
            </a:lvl1pPr>
          </a:lstStyle>
          <a:p>
            <a:r>
              <a:rPr lang="en-US" smtClean="0"/>
              <a:t>Click to edit Master title style</a:t>
            </a:r>
            <a:endParaRPr lang="en-GB" dirty="0"/>
          </a:p>
        </p:txBody>
      </p:sp>
      <p:sp>
        <p:nvSpPr>
          <p:cNvPr id="3" name="Subtitle 2"/>
          <p:cNvSpPr>
            <a:spLocks noGrp="1"/>
          </p:cNvSpPr>
          <p:nvPr>
            <p:ph type="subTitle" idx="1"/>
          </p:nvPr>
        </p:nvSpPr>
        <p:spPr>
          <a:xfrm>
            <a:off x="2352675" y="4062015"/>
            <a:ext cx="7124700" cy="181848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10" name="Footer Placeholder 4"/>
          <p:cNvSpPr>
            <a:spLocks noGrp="1"/>
          </p:cNvSpPr>
          <p:nvPr>
            <p:ph type="ftr" sz="quarter" idx="11"/>
          </p:nvPr>
        </p:nvSpPr>
        <p:spPr>
          <a:xfrm>
            <a:off x="2" y="6492875"/>
            <a:ext cx="12191998" cy="365125"/>
          </a:xfrm>
          <a:prstGeom prst="rect">
            <a:avLst/>
          </a:prstGeom>
          <a:solidFill>
            <a:srgbClr val="5A9BD7"/>
          </a:solidFill>
        </p:spPr>
        <p:txBody>
          <a:bodyPr/>
          <a:lstStyle>
            <a:lvl1pPr>
              <a:defRPr sz="1400">
                <a:solidFill>
                  <a:schemeClr val="bg1"/>
                </a:solidFill>
              </a:defRPr>
            </a:lvl1pPr>
          </a:lstStyle>
          <a:p>
            <a:pPr>
              <a:tabLst>
                <a:tab pos="361950" algn="l"/>
                <a:tab pos="5021263" algn="l"/>
                <a:tab pos="11209338" algn="l"/>
              </a:tabLst>
            </a:pPr>
            <a:r>
              <a:rPr lang="en-GB" dirty="0" smtClean="0"/>
              <a:t>	</a:t>
            </a:r>
            <a:r>
              <a:rPr lang="en-IN" dirty="0" smtClean="0"/>
              <a:t> Copyright © 2018, 2013, 2009 Pearson Education, Inc. All Rights Reserved </a:t>
            </a:r>
            <a:r>
              <a:rPr lang="en-GB" dirty="0" smtClean="0"/>
              <a:t>	</a:t>
            </a:r>
            <a:fld id="{B2EF503E-B882-49C5-B05E-1EB27C7F1EEF}" type="slidenum">
              <a:rPr lang="en-GB" smtClean="0"/>
              <a:pPr>
                <a:tabLst>
                  <a:tab pos="361950" algn="l"/>
                  <a:tab pos="5021263" algn="l"/>
                  <a:tab pos="11209338" algn="l"/>
                </a:tabLst>
              </a:pPr>
              <a:t>‹#›</a:t>
            </a:fld>
            <a:r>
              <a:rPr lang="en-GB" dirty="0" smtClean="0"/>
              <a:t>	</a:t>
            </a:r>
            <a:endParaRPr lang="en-GB" dirty="0"/>
          </a:p>
        </p:txBody>
      </p:sp>
    </p:spTree>
    <p:extLst>
      <p:ext uri="{BB962C8B-B14F-4D97-AF65-F5344CB8AC3E}">
        <p14:creationId xmlns:p14="http://schemas.microsoft.com/office/powerpoint/2010/main" val="62937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C33964C-E7A1-4418-91E3-486B880EC6D2}" type="datetime3">
              <a:rPr lang="en-GB" smtClean="0"/>
              <a:pPr/>
              <a:t>6 October, 2022</a:t>
            </a:fld>
            <a:endParaRPr lang="en-GB" dirty="0"/>
          </a:p>
        </p:txBody>
      </p:sp>
      <p:sp>
        <p:nvSpPr>
          <p:cNvPr id="5" name="Footer Placeholder 4"/>
          <p:cNvSpPr>
            <a:spLocks noGrp="1"/>
          </p:cNvSpPr>
          <p:nvPr>
            <p:ph type="ftr" sz="quarter" idx="11"/>
          </p:nvPr>
        </p:nvSpPr>
        <p:spPr>
          <a:xfrm>
            <a:off x="257175" y="4524375"/>
            <a:ext cx="12192000" cy="352424"/>
          </a:xfrm>
          <a:prstGeom prst="rect">
            <a:avLst/>
          </a:prstGeom>
        </p:spPr>
        <p:txBody>
          <a:bodyPr/>
          <a:lstStyle/>
          <a:p>
            <a:r>
              <a:rPr lang="en-GB" dirty="0" smtClean="0"/>
              <a:t>Title</a:t>
            </a:r>
            <a:endParaRPr lang="en-GB" dirty="0"/>
          </a:p>
        </p:txBody>
      </p:sp>
      <p:sp>
        <p:nvSpPr>
          <p:cNvPr id="6" name="Slide Number Placeholder 5"/>
          <p:cNvSpPr>
            <a:spLocks noGrp="1"/>
          </p:cNvSpPr>
          <p:nvPr>
            <p:ph type="sldNum" sz="quarter" idx="12"/>
          </p:nvPr>
        </p:nvSpPr>
        <p:spPr>
          <a:xfrm>
            <a:off x="8001000" y="5743179"/>
            <a:ext cx="4038600" cy="488950"/>
          </a:xfrm>
          <a:prstGeom prst="rect">
            <a:avLst/>
          </a:prstGeom>
        </p:spPr>
        <p:txBody>
          <a:bodyPr/>
          <a:lstStyle/>
          <a:p>
            <a:fld id="{C18E0496-3BF6-47F5-BDCF-E934EBE41C7D}" type="slidenum">
              <a:rPr lang="en-GB" smtClean="0"/>
              <a:pPr/>
              <a:t>‹#›</a:t>
            </a:fld>
            <a:endParaRPr lang="en-GB" dirty="0"/>
          </a:p>
        </p:txBody>
      </p:sp>
    </p:spTree>
    <p:extLst>
      <p:ext uri="{BB962C8B-B14F-4D97-AF65-F5344CB8AC3E}">
        <p14:creationId xmlns:p14="http://schemas.microsoft.com/office/powerpoint/2010/main" val="145977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ontent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a:xfrm>
            <a:off x="257175" y="4524375"/>
            <a:ext cx="12192000" cy="352424"/>
          </a:xfrm>
          <a:prstGeom prst="rect">
            <a:avLst/>
          </a:prstGeom>
        </p:spPr>
        <p:txBody>
          <a:bodyPr/>
          <a:lstStyle/>
          <a:p>
            <a:pPr marL="361950" algn="l">
              <a:tabLst>
                <a:tab pos="11477625" algn="l"/>
              </a:tabLst>
            </a:pPr>
            <a:r>
              <a:rPr lang="en-GB" dirty="0" smtClean="0"/>
              <a:t>Barrow, Statistics for Economics, Accounting and Business Studies, 7</a:t>
            </a:r>
            <a:r>
              <a:rPr lang="en-GB" baseline="30000" dirty="0" smtClean="0"/>
              <a:t>th</a:t>
            </a:r>
            <a:r>
              <a:rPr lang="en-GB" dirty="0" smtClean="0"/>
              <a:t> edn.  (c) Pearson Education Ltd.	</a:t>
            </a:r>
            <a:fld id="{18C8A635-C9AE-4169-AC75-6D3B0F7CD46F}" type="slidenum">
              <a:rPr lang="en-GB" smtClean="0"/>
              <a:pPr marL="361950" algn="l">
                <a:tabLst>
                  <a:tab pos="11477625" algn="l"/>
                </a:tabLst>
              </a:pPr>
              <a:t>‹#›</a:t>
            </a:fld>
            <a:endParaRPr lang="en-GB" dirty="0"/>
          </a:p>
        </p:txBody>
      </p:sp>
    </p:spTree>
    <p:extLst>
      <p:ext uri="{BB962C8B-B14F-4D97-AF65-F5344CB8AC3E}">
        <p14:creationId xmlns:p14="http://schemas.microsoft.com/office/powerpoint/2010/main" val="1601519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5E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 y="0"/>
            <a:ext cx="12192000" cy="803275"/>
          </a:xfrm>
          <a:solidFill>
            <a:srgbClr val="5A9BD7"/>
          </a:solidFill>
        </p:spPr>
        <p:txBody>
          <a:bodyPr>
            <a:normAutofit/>
          </a:bodyPr>
          <a:lstStyle>
            <a:lvl1pPr marL="180975" indent="0">
              <a:defRPr sz="3200">
                <a:solidFill>
                  <a:schemeClr val="bg1"/>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604838" y="1028700"/>
            <a:ext cx="10982325" cy="5295900"/>
          </a:xfrm>
        </p:spPr>
        <p:txBody>
          <a:bodyPr/>
          <a:lstStyle>
            <a:lvl1pPr marL="0" indent="0">
              <a:buNone/>
              <a:defRPr sz="2400">
                <a:solidFill>
                  <a:schemeClr val="tx1">
                    <a:lumMod val="75000"/>
                    <a:lumOff val="25000"/>
                  </a:schemeClr>
                </a:solidFill>
              </a:defRPr>
            </a:lvl1pPr>
            <a:lvl2pPr>
              <a:defRPr sz="2000">
                <a:solidFill>
                  <a:schemeClr val="tx1">
                    <a:lumMod val="65000"/>
                    <a:lumOff val="35000"/>
                  </a:schemeClr>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4"/>
          <p:cNvSpPr txBox="1">
            <a:spLocks/>
          </p:cNvSpPr>
          <p:nvPr/>
        </p:nvSpPr>
        <p:spPr>
          <a:xfrm>
            <a:off x="2" y="6492875"/>
            <a:ext cx="12191998" cy="365125"/>
          </a:xfrm>
          <a:prstGeom prst="rect">
            <a:avLst/>
          </a:prstGeom>
          <a:solidFill>
            <a:srgbClr val="5A9BD7"/>
          </a:solidFill>
        </p:spPr>
        <p:txBody>
          <a:bodyPr vert="horz" lIns="91440" tIns="45720" rIns="91440" bIns="45720" rtlCol="0" anchor="ctr"/>
          <a:lstStyle>
            <a:defPPr>
              <a:defRPr lang="en-US"/>
            </a:defPPr>
            <a:lvl1pPr marL="0" algn="ct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355600" algn="l"/>
                <a:tab pos="5021263" algn="l"/>
                <a:tab pos="11209338" algn="l"/>
              </a:tabLst>
            </a:pPr>
            <a:r>
              <a:rPr lang="en-GB" dirty="0" smtClean="0"/>
              <a:t>	</a:t>
            </a:r>
            <a:r>
              <a:rPr lang="en-IN" dirty="0" smtClean="0"/>
              <a:t> Copyright © 2018, 2013, 2009 Pearson Education, Inc. All Rights Reserved </a:t>
            </a:r>
            <a:r>
              <a:rPr lang="en-GB" dirty="0" smtClean="0"/>
              <a:t>	</a:t>
            </a:r>
            <a:fld id="{B2EF503E-B882-49C5-B05E-1EB27C7F1EEF}" type="slidenum">
              <a:rPr lang="en-GB" smtClean="0"/>
              <a:pPr>
                <a:tabLst>
                  <a:tab pos="355600" algn="l"/>
                  <a:tab pos="5021263" algn="l"/>
                  <a:tab pos="11209338" algn="l"/>
                </a:tabLst>
              </a:pPr>
              <a:t>‹#›</a:t>
            </a:fld>
            <a:r>
              <a:rPr lang="en-GB" dirty="0" smtClean="0"/>
              <a:t>	</a:t>
            </a:r>
            <a:endParaRPr lang="en-GB" dirty="0"/>
          </a:p>
        </p:txBody>
      </p:sp>
    </p:spTree>
    <p:extLst>
      <p:ext uri="{BB962C8B-B14F-4D97-AF65-F5344CB8AC3E}">
        <p14:creationId xmlns:p14="http://schemas.microsoft.com/office/powerpoint/2010/main" val="2752349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24037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65F793C7-E79E-46F2-9E28-884BF422948A}" type="datetime3">
              <a:rPr lang="en-GB" smtClean="0"/>
              <a:pPr/>
              <a:t>6 October, 2022</a:t>
            </a:fld>
            <a:endParaRPr lang="en-GB" dirty="0"/>
          </a:p>
        </p:txBody>
      </p:sp>
      <p:sp>
        <p:nvSpPr>
          <p:cNvPr id="8" name="Footer Placeholder 7"/>
          <p:cNvSpPr>
            <a:spLocks noGrp="1"/>
          </p:cNvSpPr>
          <p:nvPr>
            <p:ph type="ftr" sz="quarter" idx="11"/>
          </p:nvPr>
        </p:nvSpPr>
        <p:spPr>
          <a:xfrm>
            <a:off x="257175" y="4524375"/>
            <a:ext cx="12192000" cy="352424"/>
          </a:xfrm>
          <a:prstGeom prst="rect">
            <a:avLst/>
          </a:prstGeom>
        </p:spPr>
        <p:txBody>
          <a:bodyPr/>
          <a:lstStyle/>
          <a:p>
            <a:r>
              <a:rPr lang="en-GB" dirty="0" smtClean="0"/>
              <a:t>Title</a:t>
            </a:r>
            <a:endParaRPr lang="en-GB" dirty="0"/>
          </a:p>
        </p:txBody>
      </p:sp>
      <p:sp>
        <p:nvSpPr>
          <p:cNvPr id="9" name="Slide Number Placeholder 8"/>
          <p:cNvSpPr>
            <a:spLocks noGrp="1"/>
          </p:cNvSpPr>
          <p:nvPr>
            <p:ph type="sldNum" sz="quarter" idx="12"/>
          </p:nvPr>
        </p:nvSpPr>
        <p:spPr>
          <a:xfrm>
            <a:off x="8001000" y="5743179"/>
            <a:ext cx="4038600" cy="488950"/>
          </a:xfrm>
          <a:prstGeom prst="rect">
            <a:avLst/>
          </a:prstGeom>
        </p:spPr>
        <p:txBody>
          <a:bodyPr/>
          <a:lstStyle/>
          <a:p>
            <a:fld id="{C18E0496-3BF6-47F5-BDCF-E934EBE41C7D}" type="slidenum">
              <a:rPr lang="en-GB" smtClean="0"/>
              <a:pPr/>
              <a:t>‹#›</a:t>
            </a:fld>
            <a:endParaRPr lang="en-GB" dirty="0"/>
          </a:p>
        </p:txBody>
      </p:sp>
    </p:spTree>
    <p:extLst>
      <p:ext uri="{BB962C8B-B14F-4D97-AF65-F5344CB8AC3E}">
        <p14:creationId xmlns:p14="http://schemas.microsoft.com/office/powerpoint/2010/main" val="274867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D16ED69D-A310-4DAE-A06A-7FAE7CBF96DF}" type="datetime3">
              <a:rPr lang="en-GB" smtClean="0"/>
              <a:pPr/>
              <a:t>6 October, 2022</a:t>
            </a:fld>
            <a:endParaRPr lang="en-GB" dirty="0"/>
          </a:p>
        </p:txBody>
      </p:sp>
      <p:sp>
        <p:nvSpPr>
          <p:cNvPr id="4" name="Footer Placeholder 3"/>
          <p:cNvSpPr>
            <a:spLocks noGrp="1"/>
          </p:cNvSpPr>
          <p:nvPr>
            <p:ph type="ftr" sz="quarter" idx="11"/>
          </p:nvPr>
        </p:nvSpPr>
        <p:spPr>
          <a:xfrm>
            <a:off x="257175" y="4524375"/>
            <a:ext cx="12192000" cy="352424"/>
          </a:xfrm>
          <a:prstGeom prst="rect">
            <a:avLst/>
          </a:prstGeom>
        </p:spPr>
        <p:txBody>
          <a:bodyPr/>
          <a:lstStyle/>
          <a:p>
            <a:r>
              <a:rPr lang="en-GB" dirty="0" smtClean="0"/>
              <a:t>Title</a:t>
            </a:r>
            <a:endParaRPr lang="en-GB" dirty="0"/>
          </a:p>
        </p:txBody>
      </p:sp>
      <p:sp>
        <p:nvSpPr>
          <p:cNvPr id="5" name="Slide Number Placeholder 4"/>
          <p:cNvSpPr>
            <a:spLocks noGrp="1"/>
          </p:cNvSpPr>
          <p:nvPr>
            <p:ph type="sldNum" sz="quarter" idx="12"/>
          </p:nvPr>
        </p:nvSpPr>
        <p:spPr>
          <a:xfrm>
            <a:off x="8001000" y="5743179"/>
            <a:ext cx="4038600" cy="488950"/>
          </a:xfrm>
          <a:prstGeom prst="rect">
            <a:avLst/>
          </a:prstGeom>
        </p:spPr>
        <p:txBody>
          <a:bodyPr/>
          <a:lstStyle/>
          <a:p>
            <a:fld id="{C18E0496-3BF6-47F5-BDCF-E934EBE41C7D}" type="slidenum">
              <a:rPr lang="en-GB" smtClean="0"/>
              <a:pPr/>
              <a:t>‹#›</a:t>
            </a:fld>
            <a:endParaRPr lang="en-GB" dirty="0"/>
          </a:p>
        </p:txBody>
      </p:sp>
    </p:spTree>
    <p:extLst>
      <p:ext uri="{BB962C8B-B14F-4D97-AF65-F5344CB8AC3E}">
        <p14:creationId xmlns:p14="http://schemas.microsoft.com/office/powerpoint/2010/main" val="13180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5E0DC195-B59D-4628-93BF-80650224EB18}" type="datetime3">
              <a:rPr lang="en-GB" smtClean="0"/>
              <a:pPr/>
              <a:t>6 October, 2022</a:t>
            </a:fld>
            <a:endParaRPr lang="en-GB" dirty="0"/>
          </a:p>
        </p:txBody>
      </p:sp>
      <p:sp>
        <p:nvSpPr>
          <p:cNvPr id="3" name="Footer Placeholder 2"/>
          <p:cNvSpPr>
            <a:spLocks noGrp="1"/>
          </p:cNvSpPr>
          <p:nvPr>
            <p:ph type="ftr" sz="quarter" idx="11"/>
          </p:nvPr>
        </p:nvSpPr>
        <p:spPr>
          <a:xfrm>
            <a:off x="257175" y="4524375"/>
            <a:ext cx="12192000" cy="352424"/>
          </a:xfrm>
          <a:prstGeom prst="rect">
            <a:avLst/>
          </a:prstGeom>
        </p:spPr>
        <p:txBody>
          <a:bodyPr/>
          <a:lstStyle/>
          <a:p>
            <a:r>
              <a:rPr lang="en-GB" dirty="0" smtClean="0"/>
              <a:t>Title</a:t>
            </a:r>
            <a:endParaRPr lang="en-GB" dirty="0"/>
          </a:p>
        </p:txBody>
      </p:sp>
      <p:sp>
        <p:nvSpPr>
          <p:cNvPr id="4" name="Slide Number Placeholder 3"/>
          <p:cNvSpPr>
            <a:spLocks noGrp="1"/>
          </p:cNvSpPr>
          <p:nvPr>
            <p:ph type="sldNum" sz="quarter" idx="12"/>
          </p:nvPr>
        </p:nvSpPr>
        <p:spPr>
          <a:xfrm>
            <a:off x="8001000" y="5743179"/>
            <a:ext cx="4038600" cy="488950"/>
          </a:xfrm>
          <a:prstGeom prst="rect">
            <a:avLst/>
          </a:prstGeom>
        </p:spPr>
        <p:txBody>
          <a:bodyPr/>
          <a:lstStyle/>
          <a:p>
            <a:fld id="{C18E0496-3BF6-47F5-BDCF-E934EBE41C7D}" type="slidenum">
              <a:rPr lang="en-GB" smtClean="0"/>
              <a:pPr/>
              <a:t>‹#›</a:t>
            </a:fld>
            <a:endParaRPr lang="en-GB" dirty="0"/>
          </a:p>
        </p:txBody>
      </p:sp>
    </p:spTree>
    <p:extLst>
      <p:ext uri="{BB962C8B-B14F-4D97-AF65-F5344CB8AC3E}">
        <p14:creationId xmlns:p14="http://schemas.microsoft.com/office/powerpoint/2010/main" val="2549972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20A9D30-5EA1-4205-81E8-2625C52E9EBD}" type="datetime3">
              <a:rPr lang="en-GB" smtClean="0"/>
              <a:pPr/>
              <a:t>6 October, 2022</a:t>
            </a:fld>
            <a:endParaRPr lang="en-GB" dirty="0"/>
          </a:p>
        </p:txBody>
      </p:sp>
      <p:sp>
        <p:nvSpPr>
          <p:cNvPr id="6" name="Footer Placeholder 5"/>
          <p:cNvSpPr>
            <a:spLocks noGrp="1"/>
          </p:cNvSpPr>
          <p:nvPr>
            <p:ph type="ftr" sz="quarter" idx="11"/>
          </p:nvPr>
        </p:nvSpPr>
        <p:spPr>
          <a:xfrm>
            <a:off x="257175" y="4524375"/>
            <a:ext cx="12192000" cy="352424"/>
          </a:xfrm>
          <a:prstGeom prst="rect">
            <a:avLst/>
          </a:prstGeom>
        </p:spPr>
        <p:txBody>
          <a:bodyPr/>
          <a:lstStyle/>
          <a:p>
            <a:r>
              <a:rPr lang="en-GB" dirty="0" smtClean="0"/>
              <a:t>Title</a:t>
            </a:r>
            <a:endParaRPr lang="en-GB" dirty="0"/>
          </a:p>
        </p:txBody>
      </p:sp>
      <p:sp>
        <p:nvSpPr>
          <p:cNvPr id="7" name="Slide Number Placeholder 6"/>
          <p:cNvSpPr>
            <a:spLocks noGrp="1"/>
          </p:cNvSpPr>
          <p:nvPr>
            <p:ph type="sldNum" sz="quarter" idx="12"/>
          </p:nvPr>
        </p:nvSpPr>
        <p:spPr>
          <a:xfrm>
            <a:off x="8001000" y="5743179"/>
            <a:ext cx="4038600" cy="488950"/>
          </a:xfrm>
          <a:prstGeom prst="rect">
            <a:avLst/>
          </a:prstGeom>
        </p:spPr>
        <p:txBody>
          <a:bodyPr/>
          <a:lstStyle/>
          <a:p>
            <a:fld id="{C18E0496-3BF6-47F5-BDCF-E934EBE41C7D}" type="slidenum">
              <a:rPr lang="en-GB" smtClean="0"/>
              <a:pPr/>
              <a:t>‹#›</a:t>
            </a:fld>
            <a:endParaRPr lang="en-GB" dirty="0"/>
          </a:p>
        </p:txBody>
      </p:sp>
    </p:spTree>
    <p:extLst>
      <p:ext uri="{BB962C8B-B14F-4D97-AF65-F5344CB8AC3E}">
        <p14:creationId xmlns:p14="http://schemas.microsoft.com/office/powerpoint/2010/main" val="1210558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4EB4942-6E37-4C21-BF06-B07F48FCFE51}" type="datetime3">
              <a:rPr lang="en-GB" smtClean="0"/>
              <a:pPr/>
              <a:t>6 October, 2022</a:t>
            </a:fld>
            <a:endParaRPr lang="en-GB" dirty="0"/>
          </a:p>
        </p:txBody>
      </p:sp>
      <p:sp>
        <p:nvSpPr>
          <p:cNvPr id="6" name="Footer Placeholder 5"/>
          <p:cNvSpPr>
            <a:spLocks noGrp="1"/>
          </p:cNvSpPr>
          <p:nvPr>
            <p:ph type="ftr" sz="quarter" idx="11"/>
          </p:nvPr>
        </p:nvSpPr>
        <p:spPr>
          <a:xfrm>
            <a:off x="257175" y="4524375"/>
            <a:ext cx="12192000" cy="352424"/>
          </a:xfrm>
          <a:prstGeom prst="rect">
            <a:avLst/>
          </a:prstGeom>
        </p:spPr>
        <p:txBody>
          <a:bodyPr/>
          <a:lstStyle/>
          <a:p>
            <a:r>
              <a:rPr lang="en-GB" dirty="0" smtClean="0"/>
              <a:t>Title</a:t>
            </a:r>
            <a:endParaRPr lang="en-GB" dirty="0"/>
          </a:p>
        </p:txBody>
      </p:sp>
      <p:sp>
        <p:nvSpPr>
          <p:cNvPr id="7" name="Slide Number Placeholder 6"/>
          <p:cNvSpPr>
            <a:spLocks noGrp="1"/>
          </p:cNvSpPr>
          <p:nvPr>
            <p:ph type="sldNum" sz="quarter" idx="12"/>
          </p:nvPr>
        </p:nvSpPr>
        <p:spPr>
          <a:xfrm>
            <a:off x="8001000" y="5743179"/>
            <a:ext cx="4038600" cy="488950"/>
          </a:xfrm>
          <a:prstGeom prst="rect">
            <a:avLst/>
          </a:prstGeom>
        </p:spPr>
        <p:txBody>
          <a:bodyPr/>
          <a:lstStyle/>
          <a:p>
            <a:fld id="{C18E0496-3BF6-47F5-BDCF-E934EBE41C7D}" type="slidenum">
              <a:rPr lang="en-GB" smtClean="0"/>
              <a:pPr/>
              <a:t>‹#›</a:t>
            </a:fld>
            <a:endParaRPr lang="en-GB" dirty="0"/>
          </a:p>
        </p:txBody>
      </p:sp>
    </p:spTree>
    <p:extLst>
      <p:ext uri="{BB962C8B-B14F-4D97-AF65-F5344CB8AC3E}">
        <p14:creationId xmlns:p14="http://schemas.microsoft.com/office/powerpoint/2010/main" val="1681964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0748993-24B9-4BAC-ACB0-571DEBED2CE9}" type="datetime3">
              <a:rPr lang="en-GB" smtClean="0"/>
              <a:pPr/>
              <a:t>6 October, 2022</a:t>
            </a:fld>
            <a:endParaRPr lang="en-GB" dirty="0"/>
          </a:p>
        </p:txBody>
      </p:sp>
      <p:sp>
        <p:nvSpPr>
          <p:cNvPr id="5" name="Footer Placeholder 4"/>
          <p:cNvSpPr>
            <a:spLocks noGrp="1"/>
          </p:cNvSpPr>
          <p:nvPr>
            <p:ph type="ftr" sz="quarter" idx="11"/>
          </p:nvPr>
        </p:nvSpPr>
        <p:spPr>
          <a:xfrm>
            <a:off x="257175" y="4524375"/>
            <a:ext cx="12192000" cy="352424"/>
          </a:xfrm>
          <a:prstGeom prst="rect">
            <a:avLst/>
          </a:prstGeom>
        </p:spPr>
        <p:txBody>
          <a:bodyPr/>
          <a:lstStyle/>
          <a:p>
            <a:r>
              <a:rPr lang="en-GB" dirty="0" smtClean="0"/>
              <a:t>Title</a:t>
            </a:r>
            <a:endParaRPr lang="en-GB" dirty="0"/>
          </a:p>
        </p:txBody>
      </p:sp>
      <p:sp>
        <p:nvSpPr>
          <p:cNvPr id="6" name="Slide Number Placeholder 5"/>
          <p:cNvSpPr>
            <a:spLocks noGrp="1"/>
          </p:cNvSpPr>
          <p:nvPr>
            <p:ph type="sldNum" sz="quarter" idx="12"/>
          </p:nvPr>
        </p:nvSpPr>
        <p:spPr>
          <a:xfrm>
            <a:off x="8001000" y="5743179"/>
            <a:ext cx="4038600" cy="488950"/>
          </a:xfrm>
          <a:prstGeom prst="rect">
            <a:avLst/>
          </a:prstGeom>
        </p:spPr>
        <p:txBody>
          <a:bodyPr/>
          <a:lstStyle/>
          <a:p>
            <a:fld id="{C18E0496-3BF6-47F5-BDCF-E934EBE41C7D}" type="slidenum">
              <a:rPr lang="en-GB" smtClean="0"/>
              <a:pPr/>
              <a:t>‹#›</a:t>
            </a:fld>
            <a:endParaRPr lang="en-GB" dirty="0"/>
          </a:p>
        </p:txBody>
      </p:sp>
    </p:spTree>
    <p:extLst>
      <p:ext uri="{BB962C8B-B14F-4D97-AF65-F5344CB8AC3E}">
        <p14:creationId xmlns:p14="http://schemas.microsoft.com/office/powerpoint/2010/main" val="238806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5E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12115800" cy="781050"/>
          </a:xfrm>
          <a:prstGeom prst="rect">
            <a:avLst/>
          </a:prstGeom>
          <a:solidFill>
            <a:srgbClr val="5A9BD7"/>
          </a:solidFill>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00050" y="1042194"/>
            <a:ext cx="11391900" cy="505301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Footer Placeholder 4"/>
          <p:cNvSpPr txBox="1">
            <a:spLocks/>
          </p:cNvSpPr>
          <p:nvPr/>
        </p:nvSpPr>
        <p:spPr>
          <a:xfrm>
            <a:off x="2" y="6492875"/>
            <a:ext cx="12191998" cy="365125"/>
          </a:xfrm>
          <a:prstGeom prst="rect">
            <a:avLst/>
          </a:prstGeom>
          <a:solidFill>
            <a:srgbClr val="5A9BD7"/>
          </a:solidFill>
        </p:spPr>
        <p:txBody>
          <a:bodyPr vert="horz" lIns="91440" tIns="45720" rIns="91440" bIns="45720" rtlCol="0" anchor="ctr"/>
          <a:lstStyle>
            <a:defPPr>
              <a:defRPr lang="en-US"/>
            </a:defPPr>
            <a:lvl1pPr marL="0" algn="ct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355600" algn="l"/>
                <a:tab pos="5021263" algn="l"/>
                <a:tab pos="11209338" algn="l"/>
              </a:tabLst>
            </a:pPr>
            <a:r>
              <a:rPr lang="en-GB" dirty="0" smtClean="0"/>
              <a:t>	</a:t>
            </a:r>
            <a:r>
              <a:rPr lang="en-IN" dirty="0" smtClean="0"/>
              <a:t> Copyright © 2018, 2013, 2009 Pearson Education, Inc. All Rights Reserved </a:t>
            </a:r>
            <a:r>
              <a:rPr lang="en-GB" dirty="0" smtClean="0"/>
              <a:t>	</a:t>
            </a:r>
            <a:fld id="{B2EF503E-B882-49C5-B05E-1EB27C7F1EEF}" type="slidenum">
              <a:rPr lang="en-GB" smtClean="0"/>
              <a:pPr>
                <a:tabLst>
                  <a:tab pos="355600" algn="l"/>
                  <a:tab pos="5021263" algn="l"/>
                  <a:tab pos="11209338" algn="l"/>
                </a:tabLst>
              </a:pPr>
              <a:t>‹#›</a:t>
            </a:fld>
            <a:r>
              <a:rPr lang="en-GB" dirty="0" smtClean="0"/>
              <a:t>	</a:t>
            </a:r>
            <a:endParaRPr lang="en-GB" dirty="0"/>
          </a:p>
        </p:txBody>
      </p:sp>
    </p:spTree>
    <p:extLst>
      <p:ext uri="{BB962C8B-B14F-4D97-AF65-F5344CB8AC3E}">
        <p14:creationId xmlns:p14="http://schemas.microsoft.com/office/powerpoint/2010/main" val="257438121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marL="180975" indent="0"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Descriptive statistics</a:t>
            </a:r>
            <a:br>
              <a:rPr lang="en-GB" dirty="0" smtClean="0"/>
            </a:br>
            <a:r>
              <a:rPr lang="en-GB" dirty="0" smtClean="0"/>
              <a:t>Part 1	</a:t>
            </a:r>
            <a:endParaRPr lang="en-GB" dirty="0"/>
          </a:p>
        </p:txBody>
      </p:sp>
      <p:sp>
        <p:nvSpPr>
          <p:cNvPr id="3" name="Subtitle 2"/>
          <p:cNvSpPr>
            <a:spLocks noGrp="1"/>
          </p:cNvSpPr>
          <p:nvPr>
            <p:ph type="subTitle" idx="1"/>
          </p:nvPr>
        </p:nvSpPr>
        <p:spPr/>
        <p:txBody>
          <a:bodyPr/>
          <a:lstStyle/>
          <a:p>
            <a:r>
              <a:rPr lang="en-GB" dirty="0" smtClean="0"/>
              <a:t>Or, how to throw away most of your data – but keep the message</a:t>
            </a:r>
            <a:endParaRPr lang="en-GB" dirty="0"/>
          </a:p>
        </p:txBody>
      </p:sp>
      <p:sp>
        <p:nvSpPr>
          <p:cNvPr id="4" name="Subtitle 2"/>
          <p:cNvSpPr txBox="1">
            <a:spLocks/>
          </p:cNvSpPr>
          <p:nvPr/>
        </p:nvSpPr>
        <p:spPr>
          <a:xfrm>
            <a:off x="2505075" y="5042559"/>
            <a:ext cx="7124700" cy="4610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Chapter 1</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145142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 so far</a:t>
            </a:r>
            <a:endParaRPr lang="en-GB" dirty="0"/>
          </a:p>
        </p:txBody>
      </p:sp>
      <p:sp>
        <p:nvSpPr>
          <p:cNvPr id="3" name="Content Placeholder 2"/>
          <p:cNvSpPr>
            <a:spLocks noGrp="1"/>
          </p:cNvSpPr>
          <p:nvPr>
            <p:ph idx="1"/>
          </p:nvPr>
        </p:nvSpPr>
        <p:spPr/>
        <p:txBody>
          <a:bodyPr>
            <a:normAutofit/>
          </a:bodyPr>
          <a:lstStyle/>
          <a:p>
            <a:r>
              <a:rPr lang="en-GB" sz="2800" dirty="0" smtClean="0">
                <a:solidFill>
                  <a:schemeClr val="tx1"/>
                </a:solidFill>
              </a:rPr>
              <a:t>Raw data are hard to digest</a:t>
            </a:r>
          </a:p>
          <a:p>
            <a:r>
              <a:rPr lang="en-GB" sz="2800" dirty="0" smtClean="0">
                <a:solidFill>
                  <a:schemeClr val="tx1"/>
                </a:solidFill>
              </a:rPr>
              <a:t>Even a summary table is hard to read</a:t>
            </a:r>
          </a:p>
          <a:p>
            <a:r>
              <a:rPr lang="en-GB" sz="2800" dirty="0" smtClean="0">
                <a:solidFill>
                  <a:schemeClr val="tx1"/>
                </a:solidFill>
              </a:rPr>
              <a:t>Charts help, experiment with different types.  Find the one that conveys the message(s) in the data clearly</a:t>
            </a:r>
          </a:p>
          <a:p>
            <a:r>
              <a:rPr lang="en-GB" sz="2800" dirty="0" smtClean="0">
                <a:solidFill>
                  <a:schemeClr val="tx1"/>
                </a:solidFill>
              </a:rPr>
              <a:t>And…</a:t>
            </a:r>
          </a:p>
          <a:p>
            <a:r>
              <a:rPr lang="en-GB" sz="2800" dirty="0" smtClean="0">
                <a:solidFill>
                  <a:schemeClr val="tx1"/>
                </a:solidFill>
              </a:rPr>
              <a:t>A degree is worth having!  You’re less likely to be unemployed</a:t>
            </a:r>
          </a:p>
          <a:p>
            <a:r>
              <a:rPr lang="en-GB" sz="2800" dirty="0" smtClean="0">
                <a:solidFill>
                  <a:schemeClr val="tx1"/>
                </a:solidFill>
              </a:rPr>
              <a:t>(The graph does not show another advantage of education: your earnings will be higher – as long as you are employed)</a:t>
            </a:r>
            <a:endParaRPr lang="en-GB" sz="2800" dirty="0">
              <a:solidFill>
                <a:schemeClr val="tx1"/>
              </a:solidFill>
            </a:endParaRPr>
          </a:p>
        </p:txBody>
      </p:sp>
    </p:spTree>
    <p:extLst>
      <p:ext uri="{BB962C8B-B14F-4D97-AF65-F5344CB8AC3E}">
        <p14:creationId xmlns:p14="http://schemas.microsoft.com/office/powerpoint/2010/main" val="14355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look at a different type of data – wealth</a:t>
            </a:r>
            <a:endParaRPr lang="en-GB" dirty="0"/>
          </a:p>
        </p:txBody>
      </p:sp>
      <p:sp>
        <p:nvSpPr>
          <p:cNvPr id="3" name="Content Placeholder 2"/>
          <p:cNvSpPr>
            <a:spLocks noGrp="1"/>
          </p:cNvSpPr>
          <p:nvPr>
            <p:ph idx="1"/>
          </p:nvPr>
        </p:nvSpPr>
        <p:spPr>
          <a:xfrm>
            <a:off x="4351867" y="1145160"/>
            <a:ext cx="7243763" cy="4826000"/>
          </a:xfrm>
        </p:spPr>
        <p:txBody>
          <a:bodyPr>
            <a:normAutofit/>
          </a:bodyPr>
          <a:lstStyle/>
          <a:p>
            <a:pPr>
              <a:lnSpc>
                <a:spcPct val="100000"/>
              </a:lnSpc>
            </a:pPr>
            <a:r>
              <a:rPr lang="en-GB" sz="2800" dirty="0" smtClean="0">
                <a:solidFill>
                  <a:schemeClr val="tx1"/>
                </a:solidFill>
              </a:rPr>
              <a:t>Data give the wealth of each taxpayer in the UK in 2005</a:t>
            </a:r>
          </a:p>
          <a:p>
            <a:pPr>
              <a:lnSpc>
                <a:spcPct val="100000"/>
              </a:lnSpc>
            </a:pPr>
            <a:endParaRPr lang="en-GB" sz="2800" dirty="0">
              <a:solidFill>
                <a:schemeClr val="tx1"/>
              </a:solidFill>
            </a:endParaRPr>
          </a:p>
          <a:p>
            <a:pPr>
              <a:lnSpc>
                <a:spcPct val="100000"/>
              </a:lnSpc>
            </a:pPr>
            <a:r>
              <a:rPr lang="en-GB" sz="2800" dirty="0" smtClean="0">
                <a:solidFill>
                  <a:schemeClr val="tx1"/>
                </a:solidFill>
              </a:rPr>
              <a:t>Approximately 18.7 million observations (sample at left)</a:t>
            </a:r>
          </a:p>
          <a:p>
            <a:pPr>
              <a:lnSpc>
                <a:spcPct val="100000"/>
              </a:lnSpc>
            </a:pPr>
            <a:endParaRPr lang="en-GB" sz="2800" dirty="0">
              <a:solidFill>
                <a:schemeClr val="tx1"/>
              </a:solidFill>
            </a:endParaRPr>
          </a:p>
          <a:p>
            <a:pPr>
              <a:lnSpc>
                <a:spcPct val="100000"/>
              </a:lnSpc>
            </a:pPr>
            <a:r>
              <a:rPr lang="en-GB" sz="2800" dirty="0" smtClean="0">
                <a:solidFill>
                  <a:schemeClr val="tx1"/>
                </a:solidFill>
              </a:rPr>
              <a:t>How to summarise?</a:t>
            </a:r>
          </a:p>
          <a:p>
            <a:pPr>
              <a:lnSpc>
                <a:spcPct val="100000"/>
              </a:lnSpc>
            </a:pPr>
            <a:endParaRPr lang="en-GB" sz="2800" dirty="0">
              <a:solidFill>
                <a:schemeClr val="tx1"/>
              </a:solidFill>
            </a:endParaRPr>
          </a:p>
          <a:p>
            <a:pPr>
              <a:lnSpc>
                <a:spcPct val="100000"/>
              </a:lnSpc>
            </a:pPr>
            <a:r>
              <a:rPr lang="en-GB" sz="2800" dirty="0" smtClean="0">
                <a:solidFill>
                  <a:schemeClr val="tx1"/>
                </a:solidFill>
              </a:rPr>
              <a:t>First, draw up a </a:t>
            </a:r>
            <a:r>
              <a:rPr lang="en-GB" sz="2800" b="1" dirty="0" smtClean="0">
                <a:solidFill>
                  <a:schemeClr val="tx1"/>
                </a:solidFill>
              </a:rPr>
              <a:t>frequency table</a:t>
            </a:r>
            <a:endParaRPr lang="en-GB" sz="2800" dirty="0">
              <a:solidFill>
                <a:schemeClr val="tx1"/>
              </a:solidFill>
            </a:endParaRPr>
          </a:p>
        </p:txBody>
      </p:sp>
      <p:pic>
        <p:nvPicPr>
          <p:cNvPr id="4" name="Picture 3"/>
          <p:cNvPicPr>
            <a:picLocks noChangeAspect="1"/>
          </p:cNvPicPr>
          <p:nvPr/>
        </p:nvPicPr>
        <p:blipFill>
          <a:blip r:embed="rId2" cstate="print"/>
          <a:stretch>
            <a:fillRect/>
          </a:stretch>
        </p:blipFill>
        <p:spPr>
          <a:xfrm>
            <a:off x="543453" y="1076581"/>
            <a:ext cx="3232680" cy="4704839"/>
          </a:xfrm>
          <a:prstGeom prst="rect">
            <a:avLst/>
          </a:prstGeom>
        </p:spPr>
      </p:pic>
    </p:spTree>
    <p:extLst>
      <p:ext uri="{BB962C8B-B14F-4D97-AF65-F5344CB8AC3E}">
        <p14:creationId xmlns:p14="http://schemas.microsoft.com/office/powerpoint/2010/main" val="3923105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Frequency table of wealth</a:t>
            </a:r>
            <a:endParaRPr lang="en-GB" dirty="0"/>
          </a:p>
        </p:txBody>
      </p:sp>
      <p:sp>
        <p:nvSpPr>
          <p:cNvPr id="3" name="Content Placeholder 2"/>
          <p:cNvSpPr>
            <a:spLocks noGrp="1"/>
          </p:cNvSpPr>
          <p:nvPr>
            <p:ph idx="1"/>
          </p:nvPr>
        </p:nvSpPr>
        <p:spPr>
          <a:xfrm>
            <a:off x="5990317" y="1299823"/>
            <a:ext cx="5922283" cy="4653514"/>
          </a:xfrm>
        </p:spPr>
        <p:txBody>
          <a:bodyPr/>
          <a:lstStyle/>
          <a:p>
            <a:r>
              <a:rPr lang="en-GB" dirty="0" smtClean="0">
                <a:solidFill>
                  <a:schemeClr val="tx1"/>
                </a:solidFill>
              </a:rPr>
              <a:t>We can begin to see things:</a:t>
            </a:r>
          </a:p>
          <a:p>
            <a:pPr marL="342900" indent="-342900">
              <a:buFont typeface="Arial" panose="020B0604020202020204" pitchFamily="34" charset="0"/>
              <a:buChar char="•"/>
            </a:pPr>
            <a:r>
              <a:rPr lang="en-GB" dirty="0" smtClean="0">
                <a:solidFill>
                  <a:schemeClr val="tx1"/>
                </a:solidFill>
              </a:rPr>
              <a:t>Largest group have £100-150,000 of wealth (but be careful!)</a:t>
            </a:r>
          </a:p>
          <a:p>
            <a:pPr marL="342900" indent="-342900">
              <a:buFont typeface="Arial" panose="020B0604020202020204" pitchFamily="34" charset="0"/>
              <a:buChar char="•"/>
            </a:pPr>
            <a:r>
              <a:rPr lang="en-GB" dirty="0" smtClean="0">
                <a:solidFill>
                  <a:schemeClr val="tx1"/>
                </a:solidFill>
              </a:rPr>
              <a:t>Only a very few have over £1 million</a:t>
            </a:r>
          </a:p>
          <a:p>
            <a:pPr marL="342900" indent="-342900">
              <a:buFont typeface="Arial" panose="020B0604020202020204" pitchFamily="34" charset="0"/>
              <a:buChar char="•"/>
            </a:pPr>
            <a:r>
              <a:rPr lang="en-GB" dirty="0" smtClean="0">
                <a:solidFill>
                  <a:schemeClr val="tx1"/>
                </a:solidFill>
              </a:rPr>
              <a:t>About 4 million people have less than £40,000 of wealth</a:t>
            </a:r>
          </a:p>
          <a:p>
            <a:endParaRPr lang="en-GB" dirty="0">
              <a:solidFill>
                <a:schemeClr val="tx1"/>
              </a:solidFill>
            </a:endParaRPr>
          </a:p>
          <a:p>
            <a:r>
              <a:rPr lang="en-GB" dirty="0" smtClean="0">
                <a:solidFill>
                  <a:schemeClr val="tx1"/>
                </a:solidFill>
              </a:rPr>
              <a:t>However, we still don’t see the overall </a:t>
            </a:r>
            <a:r>
              <a:rPr lang="en-GB" dirty="0" smtClean="0">
                <a:solidFill>
                  <a:srgbClr val="FF0000"/>
                </a:solidFill>
              </a:rPr>
              <a:t>pattern</a:t>
            </a:r>
          </a:p>
          <a:p>
            <a:endParaRPr lang="en-GB" dirty="0">
              <a:solidFill>
                <a:schemeClr val="tx1"/>
              </a:solidFill>
            </a:endParaRPr>
          </a:p>
          <a:p>
            <a:r>
              <a:rPr lang="en-GB" dirty="0" smtClean="0">
                <a:solidFill>
                  <a:schemeClr val="tx1"/>
                </a:solidFill>
              </a:rPr>
              <a:t>Draw a bar chart?</a:t>
            </a:r>
            <a:endParaRPr lang="en-GB" dirty="0">
              <a:solidFill>
                <a:schemeClr val="tx1"/>
              </a:solidFill>
            </a:endParaRPr>
          </a:p>
        </p:txBody>
      </p:sp>
      <p:pic>
        <p:nvPicPr>
          <p:cNvPr id="5" name="Picture 4"/>
          <p:cNvPicPr>
            <a:picLocks noChangeAspect="1"/>
          </p:cNvPicPr>
          <p:nvPr/>
        </p:nvPicPr>
        <p:blipFill>
          <a:blip r:embed="rId2" cstate="print"/>
          <a:stretch>
            <a:fillRect/>
          </a:stretch>
        </p:blipFill>
        <p:spPr>
          <a:xfrm>
            <a:off x="272408" y="1459149"/>
            <a:ext cx="5345418" cy="3939702"/>
          </a:xfrm>
          <a:prstGeom prst="rect">
            <a:avLst/>
          </a:prstGeom>
        </p:spPr>
      </p:pic>
      <p:sp>
        <p:nvSpPr>
          <p:cNvPr id="6" name="Rectangle 5"/>
          <p:cNvSpPr/>
          <p:nvPr/>
        </p:nvSpPr>
        <p:spPr>
          <a:xfrm>
            <a:off x="243151" y="900503"/>
            <a:ext cx="4319109" cy="584775"/>
          </a:xfrm>
          <a:prstGeom prst="rect">
            <a:avLst/>
          </a:prstGeom>
        </p:spPr>
        <p:txBody>
          <a:bodyPr wrap="square">
            <a:spAutoFit/>
          </a:bodyPr>
          <a:lstStyle/>
          <a:p>
            <a:r>
              <a:rPr lang="en-US" sz="1600" dirty="0" smtClean="0"/>
              <a:t>Table 1.3  The distribution of wealth, United Kingdom, 2005</a:t>
            </a:r>
            <a:endParaRPr lang="en-US" sz="1600" dirty="0"/>
          </a:p>
        </p:txBody>
      </p:sp>
    </p:spTree>
    <p:extLst>
      <p:ext uri="{BB962C8B-B14F-4D97-AF65-F5344CB8AC3E}">
        <p14:creationId xmlns:p14="http://schemas.microsoft.com/office/powerpoint/2010/main" val="3442866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wrong with this?</a:t>
            </a:r>
            <a:endParaRPr lang="en-GB" dirty="0"/>
          </a:p>
        </p:txBody>
      </p:sp>
      <p:pic>
        <p:nvPicPr>
          <p:cNvPr id="4" name="Picture 3"/>
          <p:cNvPicPr>
            <a:picLocks noChangeAspect="1"/>
          </p:cNvPicPr>
          <p:nvPr/>
        </p:nvPicPr>
        <p:blipFill>
          <a:blip r:embed="rId2" cstate="print"/>
          <a:stretch>
            <a:fillRect/>
          </a:stretch>
        </p:blipFill>
        <p:spPr>
          <a:xfrm>
            <a:off x="2995183" y="1560903"/>
            <a:ext cx="6201635" cy="3736194"/>
          </a:xfrm>
          <a:prstGeom prst="rect">
            <a:avLst/>
          </a:prstGeom>
        </p:spPr>
      </p:pic>
      <p:sp>
        <p:nvSpPr>
          <p:cNvPr id="5" name="Rectangle 4"/>
          <p:cNvSpPr/>
          <p:nvPr/>
        </p:nvSpPr>
        <p:spPr>
          <a:xfrm>
            <a:off x="2978270" y="939415"/>
            <a:ext cx="6235459" cy="584775"/>
          </a:xfrm>
          <a:prstGeom prst="rect">
            <a:avLst/>
          </a:prstGeom>
        </p:spPr>
        <p:txBody>
          <a:bodyPr wrap="square">
            <a:spAutoFit/>
          </a:bodyPr>
          <a:lstStyle/>
          <a:p>
            <a:r>
              <a:rPr lang="en-US" sz="1600" dirty="0" smtClean="0"/>
              <a:t>Figure 1.4  Bar chart of the distribution of wealth in the United Kingdom, 2005</a:t>
            </a:r>
            <a:endParaRPr lang="en-US" sz="1600" dirty="0"/>
          </a:p>
        </p:txBody>
      </p:sp>
    </p:spTree>
    <p:extLst>
      <p:ext uri="{BB962C8B-B14F-4D97-AF65-F5344CB8AC3E}">
        <p14:creationId xmlns:p14="http://schemas.microsoft.com/office/powerpoint/2010/main" val="2106968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wrong with this?</a:t>
            </a:r>
            <a:endParaRPr lang="en-GB" dirty="0"/>
          </a:p>
        </p:txBody>
      </p:sp>
      <p:pic>
        <p:nvPicPr>
          <p:cNvPr id="4" name="Picture 3"/>
          <p:cNvPicPr>
            <a:picLocks noChangeAspect="1"/>
          </p:cNvPicPr>
          <p:nvPr/>
        </p:nvPicPr>
        <p:blipFill>
          <a:blip r:embed="rId2" cstate="print"/>
          <a:stretch>
            <a:fillRect/>
          </a:stretch>
        </p:blipFill>
        <p:spPr>
          <a:xfrm>
            <a:off x="617793" y="1698434"/>
            <a:ext cx="6201635" cy="3736194"/>
          </a:xfrm>
          <a:prstGeom prst="rect">
            <a:avLst/>
          </a:prstGeom>
        </p:spPr>
      </p:pic>
      <p:sp>
        <p:nvSpPr>
          <p:cNvPr id="5" name="Content Placeholder 4"/>
          <p:cNvSpPr>
            <a:spLocks noGrp="1"/>
          </p:cNvSpPr>
          <p:nvPr>
            <p:ph idx="1"/>
          </p:nvPr>
        </p:nvSpPr>
        <p:spPr>
          <a:xfrm>
            <a:off x="7289074" y="1164285"/>
            <a:ext cx="4298089" cy="4840726"/>
          </a:xfrm>
        </p:spPr>
        <p:txBody>
          <a:bodyPr>
            <a:noAutofit/>
          </a:bodyPr>
          <a:lstStyle/>
          <a:p>
            <a:r>
              <a:rPr lang="en-GB" sz="2800" dirty="0" smtClean="0">
                <a:solidFill>
                  <a:schemeClr val="tx1"/>
                </a:solidFill>
              </a:rPr>
              <a:t>It looks completely wrong!</a:t>
            </a:r>
          </a:p>
          <a:p>
            <a:r>
              <a:rPr lang="en-GB" sz="2800" dirty="0" smtClean="0">
                <a:solidFill>
                  <a:schemeClr val="tx1"/>
                </a:solidFill>
              </a:rPr>
              <a:t>Each bar has the same width, yet they represent very different ranges of wealth, e.g.</a:t>
            </a:r>
          </a:p>
          <a:p>
            <a:r>
              <a:rPr lang="en-GB" sz="2800" dirty="0" smtClean="0">
                <a:solidFill>
                  <a:schemeClr val="tx1"/>
                </a:solidFill>
              </a:rPr>
              <a:t>10–25,000</a:t>
            </a:r>
          </a:p>
          <a:p>
            <a:r>
              <a:rPr lang="en-GB" sz="2800" dirty="0">
                <a:solidFill>
                  <a:schemeClr val="tx1"/>
                </a:solidFill>
              </a:rPr>
              <a:t>50–60,000</a:t>
            </a:r>
            <a:endParaRPr lang="en-GB" sz="2800" dirty="0" smtClean="0">
              <a:solidFill>
                <a:schemeClr val="tx1"/>
              </a:solidFill>
            </a:endParaRPr>
          </a:p>
          <a:p>
            <a:r>
              <a:rPr lang="en-GB" sz="2800" dirty="0">
                <a:solidFill>
                  <a:schemeClr val="tx1"/>
                </a:solidFill>
              </a:rPr>
              <a:t>200–300,000</a:t>
            </a:r>
            <a:endParaRPr lang="en-GB" sz="2800" dirty="0" smtClean="0">
              <a:solidFill>
                <a:schemeClr val="tx1"/>
              </a:solidFill>
            </a:endParaRPr>
          </a:p>
          <a:p>
            <a:endParaRPr lang="en-GB" sz="2800" dirty="0">
              <a:solidFill>
                <a:schemeClr val="tx1"/>
              </a:solidFill>
            </a:endParaRPr>
          </a:p>
          <a:p>
            <a:r>
              <a:rPr lang="en-GB" sz="2800" dirty="0" smtClean="0">
                <a:solidFill>
                  <a:schemeClr val="tx1"/>
                </a:solidFill>
              </a:rPr>
              <a:t>What to do?</a:t>
            </a:r>
            <a:endParaRPr lang="en-GB" sz="2800" dirty="0">
              <a:solidFill>
                <a:schemeClr val="tx1"/>
              </a:solidFill>
            </a:endParaRPr>
          </a:p>
        </p:txBody>
      </p:sp>
      <p:sp>
        <p:nvSpPr>
          <p:cNvPr id="6" name="Rectangle 5"/>
          <p:cNvSpPr/>
          <p:nvPr/>
        </p:nvSpPr>
        <p:spPr>
          <a:xfrm>
            <a:off x="573903" y="1075607"/>
            <a:ext cx="6235459" cy="584775"/>
          </a:xfrm>
          <a:prstGeom prst="rect">
            <a:avLst/>
          </a:prstGeom>
        </p:spPr>
        <p:txBody>
          <a:bodyPr wrap="square">
            <a:spAutoFit/>
          </a:bodyPr>
          <a:lstStyle/>
          <a:p>
            <a:r>
              <a:rPr lang="en-US" sz="1600" dirty="0" smtClean="0"/>
              <a:t>Figure 1.4  Bar chart of the distribution of wealth in the United Kingdom, 2005</a:t>
            </a:r>
            <a:endParaRPr lang="en-US" sz="1600" dirty="0"/>
          </a:p>
        </p:txBody>
      </p:sp>
    </p:spTree>
    <p:extLst>
      <p:ext uri="{BB962C8B-B14F-4D97-AF65-F5344CB8AC3E}">
        <p14:creationId xmlns:p14="http://schemas.microsoft.com/office/powerpoint/2010/main" val="2751040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histogram</a:t>
            </a:r>
            <a:endParaRPr lang="en-GB" dirty="0"/>
          </a:p>
        </p:txBody>
      </p:sp>
      <p:sp>
        <p:nvSpPr>
          <p:cNvPr id="3" name="Content Placeholder 2"/>
          <p:cNvSpPr>
            <a:spLocks noGrp="1"/>
          </p:cNvSpPr>
          <p:nvPr>
            <p:ph idx="1"/>
          </p:nvPr>
        </p:nvSpPr>
        <p:spPr>
          <a:xfrm>
            <a:off x="7160058" y="989788"/>
            <a:ext cx="4538525" cy="5313734"/>
          </a:xfrm>
        </p:spPr>
        <p:txBody>
          <a:bodyPr>
            <a:noAutofit/>
          </a:bodyPr>
          <a:lstStyle/>
          <a:p>
            <a:r>
              <a:rPr lang="en-GB" sz="2800" dirty="0" smtClean="0">
                <a:solidFill>
                  <a:schemeClr val="tx1"/>
                </a:solidFill>
              </a:rPr>
              <a:t>Difficult to draw with software, have to do this ‘by hand’</a:t>
            </a:r>
          </a:p>
          <a:p>
            <a:r>
              <a:rPr lang="en-GB" sz="2800" i="1" dirty="0" smtClean="0">
                <a:solidFill>
                  <a:schemeClr val="tx1"/>
                </a:solidFill>
              </a:rPr>
              <a:t>x</a:t>
            </a:r>
            <a:r>
              <a:rPr lang="en-GB" sz="2800" dirty="0" smtClean="0">
                <a:solidFill>
                  <a:schemeClr val="tx1"/>
                </a:solidFill>
              </a:rPr>
              <a:t>-axis is linear (until </a:t>
            </a:r>
            <a:r>
              <a:rPr lang="tr-TR" sz="2800" dirty="0" smtClean="0">
                <a:solidFill>
                  <a:schemeClr val="tx1"/>
                </a:solidFill>
              </a:rPr>
              <a:t>1</a:t>
            </a:r>
            <a:r>
              <a:rPr lang="en-GB" sz="2800" dirty="0" smtClean="0">
                <a:solidFill>
                  <a:schemeClr val="tx1"/>
                </a:solidFill>
              </a:rPr>
              <a:t>00)</a:t>
            </a:r>
          </a:p>
          <a:p>
            <a:r>
              <a:rPr lang="en-GB" sz="2800" i="1" dirty="0" smtClean="0">
                <a:solidFill>
                  <a:schemeClr val="tx1"/>
                </a:solidFill>
              </a:rPr>
              <a:t>y</a:t>
            </a:r>
            <a:r>
              <a:rPr lang="en-GB" sz="2800" dirty="0" smtClean="0">
                <a:solidFill>
                  <a:schemeClr val="tx1"/>
                </a:solidFill>
              </a:rPr>
              <a:t>-axis represents </a:t>
            </a:r>
            <a:r>
              <a:rPr lang="en-GB" sz="2800" b="1" dirty="0" smtClean="0">
                <a:solidFill>
                  <a:schemeClr val="tx1"/>
                </a:solidFill>
              </a:rPr>
              <a:t>frequency density</a:t>
            </a:r>
          </a:p>
          <a:p>
            <a:r>
              <a:rPr lang="en-GB" sz="2800" i="1" dirty="0" smtClean="0">
                <a:solidFill>
                  <a:schemeClr val="tx1"/>
                </a:solidFill>
              </a:rPr>
              <a:t>Areas</a:t>
            </a:r>
            <a:r>
              <a:rPr lang="en-GB" sz="2800" dirty="0" smtClean="0">
                <a:solidFill>
                  <a:schemeClr val="tx1"/>
                </a:solidFill>
              </a:rPr>
              <a:t> of the bars represent the frequencies</a:t>
            </a:r>
          </a:p>
          <a:p>
            <a:endParaRPr lang="en-GB" sz="2800" i="1" dirty="0" smtClean="0">
              <a:solidFill>
                <a:schemeClr val="tx1"/>
              </a:solidFill>
            </a:endParaRPr>
          </a:p>
          <a:p>
            <a:r>
              <a:rPr lang="en-GB" sz="2800" dirty="0" smtClean="0">
                <a:solidFill>
                  <a:schemeClr val="tx1"/>
                </a:solidFill>
              </a:rPr>
              <a:t>Most people have wealth below 100,000. A few are extremely wealthy</a:t>
            </a:r>
            <a:endParaRPr lang="en-GB" sz="2800" dirty="0">
              <a:solidFill>
                <a:schemeClr val="tx1"/>
              </a:solidFill>
            </a:endParaRPr>
          </a:p>
        </p:txBody>
      </p:sp>
      <p:pic>
        <p:nvPicPr>
          <p:cNvPr id="1026" name="Picture 2" descr="\\192.168.9.252\08macdata04\08VOL4\Graphics\Powerpoint\PE_UK\PE555-BARROW\Final files\GIF\ch01\M01NF009.gif"/>
          <p:cNvPicPr>
            <a:picLocks noChangeAspect="1" noChangeArrowheads="1"/>
          </p:cNvPicPr>
          <p:nvPr/>
        </p:nvPicPr>
        <p:blipFill>
          <a:blip r:embed="rId2" cstate="print"/>
          <a:srcRect/>
          <a:stretch>
            <a:fillRect/>
          </a:stretch>
        </p:blipFill>
        <p:spPr bwMode="auto">
          <a:xfrm>
            <a:off x="727075" y="1618258"/>
            <a:ext cx="5832476" cy="4107884"/>
          </a:xfrm>
          <a:prstGeom prst="rect">
            <a:avLst/>
          </a:prstGeom>
          <a:noFill/>
        </p:spPr>
      </p:pic>
      <p:sp>
        <p:nvSpPr>
          <p:cNvPr id="5" name="Rectangle 4"/>
          <p:cNvSpPr/>
          <p:nvPr/>
        </p:nvSpPr>
        <p:spPr>
          <a:xfrm>
            <a:off x="641999" y="1017239"/>
            <a:ext cx="6235459" cy="584775"/>
          </a:xfrm>
          <a:prstGeom prst="rect">
            <a:avLst/>
          </a:prstGeom>
        </p:spPr>
        <p:txBody>
          <a:bodyPr wrap="square">
            <a:spAutoFit/>
          </a:bodyPr>
          <a:lstStyle/>
          <a:p>
            <a:r>
              <a:rPr lang="en-US" sz="1600" dirty="0" smtClean="0"/>
              <a:t>Figure 1.9  Histogram of the distribution of wealth in the United Kingdom, 2005</a:t>
            </a:r>
            <a:endParaRPr lang="en-US" sz="1600" dirty="0"/>
          </a:p>
        </p:txBody>
      </p:sp>
    </p:spTree>
    <p:extLst>
      <p:ext uri="{BB962C8B-B14F-4D97-AF65-F5344CB8AC3E}">
        <p14:creationId xmlns:p14="http://schemas.microsoft.com/office/powerpoint/2010/main" val="2688982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Graphs for time series data</a:t>
            </a:r>
            <a:endParaRPr lang="en-GB" dirty="0"/>
          </a:p>
        </p:txBody>
      </p:sp>
      <p:sp>
        <p:nvSpPr>
          <p:cNvPr id="3" name="Content Placeholder 2"/>
          <p:cNvSpPr>
            <a:spLocks noGrp="1"/>
          </p:cNvSpPr>
          <p:nvPr>
            <p:ph idx="1"/>
          </p:nvPr>
        </p:nvSpPr>
        <p:spPr>
          <a:xfrm>
            <a:off x="5303520" y="1175831"/>
            <a:ext cx="6283643" cy="4506338"/>
          </a:xfrm>
        </p:spPr>
        <p:txBody>
          <a:bodyPr>
            <a:normAutofit/>
          </a:bodyPr>
          <a:lstStyle/>
          <a:p>
            <a:r>
              <a:rPr lang="en-GB" sz="2800" dirty="0" smtClean="0">
                <a:solidFill>
                  <a:schemeClr val="tx1"/>
                </a:solidFill>
              </a:rPr>
              <a:t>Investment in the UK 1977–2009</a:t>
            </a:r>
          </a:p>
          <a:p>
            <a:r>
              <a:rPr lang="en-GB" sz="2800" dirty="0" smtClean="0">
                <a:solidFill>
                  <a:schemeClr val="tx1"/>
                </a:solidFill>
              </a:rPr>
              <a:t>Measured in £m, not adjusted for inflation</a:t>
            </a:r>
          </a:p>
          <a:p>
            <a:endParaRPr lang="en-GB" sz="2800" dirty="0">
              <a:solidFill>
                <a:schemeClr val="tx1"/>
              </a:solidFill>
            </a:endParaRPr>
          </a:p>
          <a:p>
            <a:r>
              <a:rPr lang="en-GB" sz="2800" dirty="0" smtClean="0">
                <a:solidFill>
                  <a:schemeClr val="tx1"/>
                </a:solidFill>
              </a:rPr>
              <a:t>We can see investment is growing over time but not easy to see smaller fluctuations, how fast it is growing, etc.</a:t>
            </a:r>
          </a:p>
          <a:p>
            <a:endParaRPr lang="en-GB" sz="2800" dirty="0">
              <a:solidFill>
                <a:schemeClr val="tx1"/>
              </a:solidFill>
            </a:endParaRPr>
          </a:p>
          <a:p>
            <a:r>
              <a:rPr lang="en-GB" sz="2800" dirty="0" smtClean="0">
                <a:solidFill>
                  <a:schemeClr val="tx1"/>
                </a:solidFill>
              </a:rPr>
              <a:t>Draw a time-series graph of the data</a:t>
            </a:r>
          </a:p>
        </p:txBody>
      </p:sp>
      <p:pic>
        <p:nvPicPr>
          <p:cNvPr id="4" name="Picture 3"/>
          <p:cNvPicPr>
            <a:picLocks noChangeAspect="1"/>
          </p:cNvPicPr>
          <p:nvPr/>
        </p:nvPicPr>
        <p:blipFill>
          <a:blip r:embed="rId2" cstate="print"/>
          <a:stretch>
            <a:fillRect/>
          </a:stretch>
        </p:blipFill>
        <p:spPr>
          <a:xfrm>
            <a:off x="1039449" y="1033190"/>
            <a:ext cx="2892471" cy="4939450"/>
          </a:xfrm>
          <a:prstGeom prst="rect">
            <a:avLst/>
          </a:prstGeom>
        </p:spPr>
      </p:pic>
    </p:spTree>
    <p:extLst>
      <p:ext uri="{BB962C8B-B14F-4D97-AF65-F5344CB8AC3E}">
        <p14:creationId xmlns:p14="http://schemas.microsoft.com/office/powerpoint/2010/main" val="658235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time-series chart</a:t>
            </a:r>
            <a:endParaRPr lang="en-GB" dirty="0"/>
          </a:p>
        </p:txBody>
      </p:sp>
      <p:sp>
        <p:nvSpPr>
          <p:cNvPr id="3" name="Content Placeholder 2"/>
          <p:cNvSpPr>
            <a:spLocks noGrp="1"/>
          </p:cNvSpPr>
          <p:nvPr>
            <p:ph idx="1"/>
          </p:nvPr>
        </p:nvSpPr>
        <p:spPr>
          <a:xfrm>
            <a:off x="7184572" y="1285470"/>
            <a:ext cx="3906203" cy="4287061"/>
          </a:xfrm>
        </p:spPr>
        <p:txBody>
          <a:bodyPr>
            <a:normAutofit fontScale="25000" lnSpcReduction="20000"/>
          </a:bodyPr>
          <a:lstStyle/>
          <a:p>
            <a:r>
              <a:rPr lang="en-GB" sz="7200" dirty="0" smtClean="0">
                <a:solidFill>
                  <a:schemeClr val="tx1"/>
                </a:solidFill>
                <a:latin typeface="Palatino Linotype" panose="02040502050505030304" pitchFamily="18" charset="0"/>
              </a:rPr>
              <a:t>Now we can see main features</a:t>
            </a:r>
          </a:p>
          <a:p>
            <a:r>
              <a:rPr lang="tr-TR" sz="7200" dirty="0" smtClean="0">
                <a:solidFill>
                  <a:schemeClr val="tx1"/>
                </a:solidFill>
                <a:latin typeface="Palatino Linotype" panose="02040502050505030304" pitchFamily="18" charset="0"/>
              </a:rPr>
              <a:t>* </a:t>
            </a:r>
            <a:r>
              <a:rPr lang="en-GB" sz="7200" dirty="0" smtClean="0">
                <a:solidFill>
                  <a:schemeClr val="tx1"/>
                </a:solidFill>
                <a:latin typeface="Palatino Linotype" panose="02040502050505030304" pitchFamily="18" charset="0"/>
              </a:rPr>
              <a:t>Mini-boom </a:t>
            </a:r>
            <a:r>
              <a:rPr lang="en-GB" sz="7200" dirty="0" smtClean="0">
                <a:solidFill>
                  <a:schemeClr val="tx1"/>
                </a:solidFill>
                <a:latin typeface="Palatino Linotype" panose="02040502050505030304" pitchFamily="18" charset="0"/>
              </a:rPr>
              <a:t>in late 1980s, followed by a slump</a:t>
            </a:r>
          </a:p>
          <a:p>
            <a:r>
              <a:rPr lang="tr-TR" sz="7200" dirty="0" smtClean="0">
                <a:solidFill>
                  <a:schemeClr val="tx1"/>
                </a:solidFill>
                <a:latin typeface="Palatino Linotype" panose="02040502050505030304" pitchFamily="18" charset="0"/>
              </a:rPr>
              <a:t>* </a:t>
            </a:r>
            <a:r>
              <a:rPr lang="en-GB" sz="7200" dirty="0" smtClean="0">
                <a:solidFill>
                  <a:schemeClr val="tx1"/>
                </a:solidFill>
                <a:latin typeface="Palatino Linotype" panose="02040502050505030304" pitchFamily="18" charset="0"/>
              </a:rPr>
              <a:t>Sudden </a:t>
            </a:r>
            <a:r>
              <a:rPr lang="en-GB" sz="7200" dirty="0" smtClean="0">
                <a:solidFill>
                  <a:schemeClr val="tx1"/>
                </a:solidFill>
                <a:latin typeface="Palatino Linotype" panose="02040502050505030304" pitchFamily="18" charset="0"/>
              </a:rPr>
              <a:t>fall after the financial crisis in </a:t>
            </a:r>
            <a:r>
              <a:rPr lang="en-GB" sz="7200" dirty="0" smtClean="0">
                <a:solidFill>
                  <a:schemeClr val="tx1"/>
                </a:solidFill>
                <a:latin typeface="Palatino Linotype" panose="02040502050505030304" pitchFamily="18" charset="0"/>
              </a:rPr>
              <a:t>2007</a:t>
            </a:r>
            <a:endParaRPr lang="tr-TR" sz="7200" dirty="0" smtClean="0">
              <a:solidFill>
                <a:schemeClr val="tx1"/>
              </a:solidFill>
              <a:latin typeface="Palatino Linotype" panose="02040502050505030304" pitchFamily="18" charset="0"/>
            </a:endParaRPr>
          </a:p>
          <a:p>
            <a:r>
              <a:rPr lang="tr-TR" sz="7200" dirty="0" smtClean="0">
                <a:solidFill>
                  <a:schemeClr val="tx1"/>
                </a:solidFill>
                <a:latin typeface="Palatino Linotype" panose="02040502050505030304" pitchFamily="18" charset="0"/>
              </a:rPr>
              <a:t>* Trend: </a:t>
            </a:r>
            <a:r>
              <a:rPr lang="tr-TR" sz="7200" dirty="0" err="1" smtClean="0">
                <a:solidFill>
                  <a:schemeClr val="tx1"/>
                </a:solidFill>
                <a:latin typeface="Palatino Linotype" panose="02040502050505030304" pitchFamily="18" charset="0"/>
              </a:rPr>
              <a:t>upwards</a:t>
            </a:r>
            <a:r>
              <a:rPr lang="tr-TR" sz="7200" dirty="0" smtClean="0">
                <a:solidFill>
                  <a:schemeClr val="tx1"/>
                </a:solidFill>
                <a:latin typeface="Palatino Linotype" panose="02040502050505030304" pitchFamily="18" charset="0"/>
              </a:rPr>
              <a:t> </a:t>
            </a:r>
            <a:r>
              <a:rPr lang="tr-TR" sz="7200" dirty="0" err="1" smtClean="0">
                <a:solidFill>
                  <a:schemeClr val="tx1"/>
                </a:solidFill>
                <a:latin typeface="Palatino Linotype" panose="02040502050505030304" pitchFamily="18" charset="0"/>
              </a:rPr>
              <a:t>and</a:t>
            </a:r>
            <a:r>
              <a:rPr lang="tr-TR" sz="7200" dirty="0" smtClean="0">
                <a:solidFill>
                  <a:schemeClr val="tx1"/>
                </a:solidFill>
                <a:latin typeface="Palatino Linotype" panose="02040502050505030304" pitchFamily="18" charset="0"/>
              </a:rPr>
              <a:t> </a:t>
            </a:r>
            <a:r>
              <a:rPr lang="tr-TR" sz="7200" dirty="0" err="1" smtClean="0">
                <a:solidFill>
                  <a:schemeClr val="tx1"/>
                </a:solidFill>
                <a:latin typeface="Palatino Linotype" panose="02040502050505030304" pitchFamily="18" charset="0"/>
              </a:rPr>
              <a:t>slighlty</a:t>
            </a:r>
            <a:r>
              <a:rPr lang="tr-TR" sz="7200" dirty="0" smtClean="0">
                <a:solidFill>
                  <a:schemeClr val="tx1"/>
                </a:solidFill>
                <a:latin typeface="Palatino Linotype" panose="02040502050505030304" pitchFamily="18" charset="0"/>
              </a:rPr>
              <a:t> </a:t>
            </a:r>
            <a:r>
              <a:rPr lang="tr-TR" sz="7200" dirty="0" err="1" smtClean="0">
                <a:solidFill>
                  <a:schemeClr val="tx1"/>
                </a:solidFill>
                <a:latin typeface="Palatino Linotype" panose="02040502050505030304" pitchFamily="18" charset="0"/>
              </a:rPr>
              <a:t>non-linear</a:t>
            </a:r>
            <a:endParaRPr lang="tr-TR" sz="7200" dirty="0" smtClean="0">
              <a:solidFill>
                <a:schemeClr val="tx1"/>
              </a:solidFill>
              <a:latin typeface="Palatino Linotype" panose="02040502050505030304" pitchFamily="18" charset="0"/>
            </a:endParaRPr>
          </a:p>
          <a:p>
            <a:r>
              <a:rPr lang="tr-TR" sz="7200" dirty="0" err="1" smtClean="0">
                <a:solidFill>
                  <a:schemeClr val="tx1"/>
                </a:solidFill>
                <a:latin typeface="Palatino Linotype" panose="02040502050505030304" pitchFamily="18" charset="0"/>
              </a:rPr>
              <a:t>Serial</a:t>
            </a:r>
            <a:r>
              <a:rPr lang="tr-TR" sz="7200" dirty="0" smtClean="0">
                <a:solidFill>
                  <a:schemeClr val="tx1"/>
                </a:solidFill>
                <a:latin typeface="Palatino Linotype" panose="02040502050505030304" pitchFamily="18" charset="0"/>
              </a:rPr>
              <a:t> </a:t>
            </a:r>
            <a:r>
              <a:rPr lang="tr-TR" sz="7200" dirty="0" err="1" smtClean="0">
                <a:solidFill>
                  <a:schemeClr val="tx1"/>
                </a:solidFill>
                <a:latin typeface="Palatino Linotype" panose="02040502050505030304" pitchFamily="18" charset="0"/>
              </a:rPr>
              <a:t>correlation</a:t>
            </a:r>
            <a:r>
              <a:rPr lang="tr-TR" sz="7200" dirty="0" smtClean="0">
                <a:solidFill>
                  <a:schemeClr val="tx1"/>
                </a:solidFill>
                <a:latin typeface="Palatino Linotype" panose="02040502050505030304" pitchFamily="18" charset="0"/>
              </a:rPr>
              <a:t>: </a:t>
            </a:r>
            <a:r>
              <a:rPr lang="tr-TR" sz="7200" dirty="0" err="1" smtClean="0">
                <a:solidFill>
                  <a:schemeClr val="tx1"/>
                </a:solidFill>
                <a:latin typeface="Palatino Linotype" panose="02040502050505030304" pitchFamily="18" charset="0"/>
              </a:rPr>
              <a:t>investment</a:t>
            </a:r>
            <a:r>
              <a:rPr lang="tr-TR" sz="7200" dirty="0" smtClean="0">
                <a:solidFill>
                  <a:schemeClr val="tx1"/>
                </a:solidFill>
                <a:latin typeface="Palatino Linotype" panose="02040502050505030304" pitchFamily="18" charset="0"/>
              </a:rPr>
              <a:t> </a:t>
            </a:r>
            <a:r>
              <a:rPr lang="tr-TR" sz="7200" dirty="0" err="1" smtClean="0">
                <a:solidFill>
                  <a:schemeClr val="tx1"/>
                </a:solidFill>
                <a:latin typeface="Palatino Linotype" panose="02040502050505030304" pitchFamily="18" charset="0"/>
              </a:rPr>
              <a:t>values</a:t>
            </a:r>
            <a:r>
              <a:rPr lang="tr-TR" sz="7200" dirty="0" smtClean="0">
                <a:solidFill>
                  <a:schemeClr val="tx1"/>
                </a:solidFill>
                <a:latin typeface="Palatino Linotype" panose="02040502050505030304" pitchFamily="18" charset="0"/>
              </a:rPr>
              <a:t> </a:t>
            </a:r>
            <a:r>
              <a:rPr lang="tr-TR" sz="7200" dirty="0" err="1" smtClean="0">
                <a:solidFill>
                  <a:schemeClr val="tx1"/>
                </a:solidFill>
                <a:latin typeface="Palatino Linotype" panose="02040502050505030304" pitchFamily="18" charset="0"/>
              </a:rPr>
              <a:t>are</a:t>
            </a:r>
            <a:r>
              <a:rPr lang="tr-TR" sz="7200" dirty="0" smtClean="0">
                <a:solidFill>
                  <a:schemeClr val="tx1"/>
                </a:solidFill>
                <a:latin typeface="Palatino Linotype" panose="02040502050505030304" pitchFamily="18" charset="0"/>
              </a:rPr>
              <a:t> </a:t>
            </a:r>
            <a:r>
              <a:rPr lang="tr-TR" sz="7200" dirty="0" err="1" smtClean="0">
                <a:solidFill>
                  <a:schemeClr val="tx1"/>
                </a:solidFill>
                <a:latin typeface="Palatino Linotype" panose="02040502050505030304" pitchFamily="18" charset="0"/>
              </a:rPr>
              <a:t>dependent</a:t>
            </a:r>
            <a:r>
              <a:rPr lang="tr-TR" sz="7200" dirty="0" smtClean="0">
                <a:solidFill>
                  <a:schemeClr val="tx1"/>
                </a:solidFill>
                <a:latin typeface="Palatino Linotype" panose="02040502050505030304" pitchFamily="18" charset="0"/>
              </a:rPr>
              <a:t> on </a:t>
            </a:r>
            <a:r>
              <a:rPr lang="tr-TR" sz="7200" dirty="0" err="1" smtClean="0">
                <a:solidFill>
                  <a:schemeClr val="tx1"/>
                </a:solidFill>
                <a:latin typeface="Palatino Linotype" panose="02040502050505030304" pitchFamily="18" charset="0"/>
              </a:rPr>
              <a:t>each</a:t>
            </a:r>
            <a:r>
              <a:rPr lang="tr-TR" sz="7200" dirty="0" smtClean="0">
                <a:solidFill>
                  <a:schemeClr val="tx1"/>
                </a:solidFill>
                <a:latin typeface="Palatino Linotype" panose="02040502050505030304" pitchFamily="18" charset="0"/>
              </a:rPr>
              <a:t> </a:t>
            </a:r>
            <a:r>
              <a:rPr lang="tr-TR" sz="7200" dirty="0" err="1" smtClean="0">
                <a:solidFill>
                  <a:schemeClr val="tx1"/>
                </a:solidFill>
                <a:latin typeface="Palatino Linotype" panose="02040502050505030304" pitchFamily="18" charset="0"/>
              </a:rPr>
              <a:t>other</a:t>
            </a:r>
            <a:r>
              <a:rPr lang="tr-TR" sz="7200" dirty="0" smtClean="0">
                <a:solidFill>
                  <a:schemeClr val="tx1"/>
                </a:solidFill>
                <a:latin typeface="Palatino Linotype" panose="02040502050505030304" pitchFamily="18" charset="0"/>
              </a:rPr>
              <a:t>.</a:t>
            </a:r>
          </a:p>
          <a:p>
            <a:r>
              <a:rPr lang="en-US" sz="7200" dirty="0">
                <a:latin typeface="Palatino Linotype" panose="02040502050505030304" pitchFamily="18" charset="0"/>
              </a:rPr>
              <a:t>The series seems ‘smoother’ in some periods than others. There appear to </a:t>
            </a:r>
            <a:r>
              <a:rPr lang="en-US" sz="7200" dirty="0" smtClean="0">
                <a:latin typeface="Palatino Linotype" panose="02040502050505030304" pitchFamily="18" charset="0"/>
              </a:rPr>
              <a:t>be</a:t>
            </a:r>
            <a:r>
              <a:rPr lang="tr-TR" sz="7200" dirty="0" smtClean="0">
                <a:latin typeface="Palatino Linotype" panose="02040502050505030304" pitchFamily="18" charset="0"/>
              </a:rPr>
              <a:t>  </a:t>
            </a:r>
            <a:r>
              <a:rPr lang="en-US" sz="7200" dirty="0" smtClean="0">
                <a:latin typeface="Palatino Linotype" panose="02040502050505030304" pitchFamily="18" charset="0"/>
              </a:rPr>
              <a:t>two </a:t>
            </a:r>
            <a:r>
              <a:rPr lang="en-US" sz="7200" dirty="0">
                <a:latin typeface="Palatino Linotype" panose="02040502050505030304" pitchFamily="18" charset="0"/>
              </a:rPr>
              <a:t>particular periods of </a:t>
            </a:r>
            <a:r>
              <a:rPr lang="tr-TR" sz="7200" dirty="0" smtClean="0">
                <a:latin typeface="Palatino Linotype" panose="02040502050505030304" pitchFamily="18" charset="0"/>
              </a:rPr>
              <a:t>v</a:t>
            </a:r>
            <a:r>
              <a:rPr lang="en-US" sz="7200" dirty="0" err="1" smtClean="0">
                <a:latin typeface="Palatino Linotype" panose="02040502050505030304" pitchFamily="18" charset="0"/>
              </a:rPr>
              <a:t>olatility</a:t>
            </a:r>
            <a:r>
              <a:rPr lang="en-US" sz="7200" dirty="0">
                <a:latin typeface="Palatino Linotype" panose="02040502050505030304" pitchFamily="18" charset="0"/>
              </a:rPr>
              <a:t>, where investment varies more </a:t>
            </a:r>
            <a:r>
              <a:rPr lang="en-US" sz="7200" dirty="0" smtClean="0">
                <a:latin typeface="Palatino Linotype" panose="02040502050505030304" pitchFamily="18" charset="0"/>
              </a:rPr>
              <a:t>widely</a:t>
            </a:r>
            <a:r>
              <a:rPr lang="tr-TR" sz="7200" dirty="0" smtClean="0">
                <a:latin typeface="Palatino Linotype" panose="02040502050505030304" pitchFamily="18" charset="0"/>
              </a:rPr>
              <a:t> </a:t>
            </a:r>
            <a:r>
              <a:rPr lang="en-US" sz="7200" dirty="0" smtClean="0">
                <a:latin typeface="Palatino Linotype" panose="02040502050505030304" pitchFamily="18" charset="0"/>
              </a:rPr>
              <a:t>around </a:t>
            </a:r>
            <a:r>
              <a:rPr lang="en-US" sz="7200" dirty="0">
                <a:latin typeface="Palatino Linotype" panose="02040502050505030304" pitchFamily="18" charset="0"/>
              </a:rPr>
              <a:t>its trend, (i.e. has a greater variance around the trend). </a:t>
            </a:r>
            <a:endParaRPr lang="tr-TR" sz="7200" dirty="0" smtClean="0">
              <a:latin typeface="Palatino Linotype" panose="02040502050505030304" pitchFamily="18" charset="0"/>
            </a:endParaRPr>
          </a:p>
          <a:p>
            <a:r>
              <a:rPr lang="en-US" sz="7200" dirty="0" smtClean="0">
                <a:latin typeface="Palatino Linotype" panose="02040502050505030304" pitchFamily="18" charset="0"/>
              </a:rPr>
              <a:t>This </a:t>
            </a:r>
            <a:r>
              <a:rPr lang="en-US" sz="7200" dirty="0">
                <a:latin typeface="Palatino Linotype" panose="02040502050505030304" pitchFamily="18" charset="0"/>
              </a:rPr>
              <a:t>is known </a:t>
            </a:r>
            <a:r>
              <a:rPr lang="en-US" sz="7200" dirty="0" smtClean="0">
                <a:latin typeface="Palatino Linotype" panose="02040502050505030304" pitchFamily="18" charset="0"/>
              </a:rPr>
              <a:t>as</a:t>
            </a:r>
            <a:r>
              <a:rPr lang="tr-TR" sz="7200" dirty="0" smtClean="0">
                <a:latin typeface="Palatino Linotype" panose="02040502050505030304" pitchFamily="18" charset="0"/>
              </a:rPr>
              <a:t> </a:t>
            </a:r>
            <a:r>
              <a:rPr lang="en-US" sz="7200" b="1" dirty="0" err="1" smtClean="0">
                <a:latin typeface="Palatino Linotype" panose="02040502050505030304" pitchFamily="18" charset="0"/>
              </a:rPr>
              <a:t>heteroscedasticity</a:t>
            </a:r>
            <a:r>
              <a:rPr lang="en-US" sz="7200" dirty="0">
                <a:latin typeface="Palatino Linotype" panose="02040502050505030304" pitchFamily="18" charset="0"/>
              </a:rPr>
              <a:t>; a constant variance is termed </a:t>
            </a:r>
            <a:r>
              <a:rPr lang="en-US" sz="7200" b="1" dirty="0">
                <a:latin typeface="Palatino Linotype" panose="02040502050505030304" pitchFamily="18" charset="0"/>
              </a:rPr>
              <a:t>homoscedasticity</a:t>
            </a:r>
            <a:endParaRPr lang="tr-TR" sz="7200" dirty="0" smtClean="0">
              <a:solidFill>
                <a:schemeClr val="tx1"/>
              </a:solidFill>
              <a:latin typeface="Palatino Linotype" panose="02040502050505030304" pitchFamily="18" charset="0"/>
            </a:endParaRPr>
          </a:p>
          <a:p>
            <a:endParaRPr lang="en-GB" sz="2800" dirty="0">
              <a:solidFill>
                <a:schemeClr val="tx1"/>
              </a:solidFill>
            </a:endParaRPr>
          </a:p>
        </p:txBody>
      </p:sp>
      <p:pic>
        <p:nvPicPr>
          <p:cNvPr id="4" name="Picture 3"/>
          <p:cNvPicPr>
            <a:picLocks noChangeAspect="1"/>
          </p:cNvPicPr>
          <p:nvPr/>
        </p:nvPicPr>
        <p:blipFill>
          <a:blip r:embed="rId2" cstate="print"/>
          <a:stretch>
            <a:fillRect/>
          </a:stretch>
        </p:blipFill>
        <p:spPr>
          <a:xfrm>
            <a:off x="591669" y="1639712"/>
            <a:ext cx="5796068" cy="4181713"/>
          </a:xfrm>
          <a:prstGeom prst="rect">
            <a:avLst/>
          </a:prstGeom>
        </p:spPr>
      </p:pic>
      <p:sp>
        <p:nvSpPr>
          <p:cNvPr id="5" name="Rectangle 4"/>
          <p:cNvSpPr/>
          <p:nvPr/>
        </p:nvSpPr>
        <p:spPr>
          <a:xfrm>
            <a:off x="534991" y="1007511"/>
            <a:ext cx="6235459" cy="584775"/>
          </a:xfrm>
          <a:prstGeom prst="rect">
            <a:avLst/>
          </a:prstGeom>
        </p:spPr>
        <p:txBody>
          <a:bodyPr wrap="square">
            <a:spAutoFit/>
          </a:bodyPr>
          <a:lstStyle/>
          <a:p>
            <a:r>
              <a:rPr lang="en-US" sz="1600" dirty="0" smtClean="0"/>
              <a:t>Figure 1.16  Time-series graph of investment in the United</a:t>
            </a:r>
          </a:p>
          <a:p>
            <a:r>
              <a:rPr lang="en-US" sz="1600" dirty="0" smtClean="0"/>
              <a:t>Kingdom, 1977–2009</a:t>
            </a:r>
            <a:endParaRPr lang="en-US" sz="1600" dirty="0"/>
          </a:p>
        </p:txBody>
      </p:sp>
    </p:spTree>
    <p:extLst>
      <p:ext uri="{BB962C8B-B14F-4D97-AF65-F5344CB8AC3E}">
        <p14:creationId xmlns:p14="http://schemas.microsoft.com/office/powerpoint/2010/main" val="992647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Alternative ways of illustrating the data</a:t>
            </a:r>
            <a:endParaRPr lang="en-GB" dirty="0"/>
          </a:p>
        </p:txBody>
      </p:sp>
      <p:pic>
        <p:nvPicPr>
          <p:cNvPr id="5" name="Picture 4"/>
          <p:cNvPicPr>
            <a:picLocks noChangeAspect="1"/>
          </p:cNvPicPr>
          <p:nvPr/>
        </p:nvPicPr>
        <p:blipFill>
          <a:blip r:embed="rId2" cstate="print"/>
          <a:stretch>
            <a:fillRect/>
          </a:stretch>
        </p:blipFill>
        <p:spPr>
          <a:xfrm>
            <a:off x="463801" y="1176788"/>
            <a:ext cx="5920066" cy="3574876"/>
          </a:xfrm>
          <a:prstGeom prst="rect">
            <a:avLst/>
          </a:prstGeom>
        </p:spPr>
      </p:pic>
      <p:sp>
        <p:nvSpPr>
          <p:cNvPr id="6" name="Rectangle 5"/>
          <p:cNvSpPr/>
          <p:nvPr/>
        </p:nvSpPr>
        <p:spPr>
          <a:xfrm>
            <a:off x="463801" y="849458"/>
            <a:ext cx="7339767" cy="338554"/>
          </a:xfrm>
          <a:prstGeom prst="rect">
            <a:avLst/>
          </a:prstGeom>
        </p:spPr>
        <p:txBody>
          <a:bodyPr wrap="square">
            <a:spAutoFit/>
          </a:bodyPr>
          <a:lstStyle/>
          <a:p>
            <a:r>
              <a:rPr lang="en-US" sz="1600" dirty="0" smtClean="0"/>
              <a:t>Figure 1.17  Time-series graph of the</a:t>
            </a:r>
            <a:r>
              <a:rPr lang="tr-TR" sz="1600" dirty="0" smtClean="0"/>
              <a:t> </a:t>
            </a:r>
            <a:r>
              <a:rPr lang="en-US" sz="1600" dirty="0" smtClean="0"/>
              <a:t>change in investment</a:t>
            </a:r>
            <a:endParaRPr lang="en-US"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1051" y="1176788"/>
            <a:ext cx="5377218" cy="3574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İçerik Yer Tutucusu 3"/>
          <p:cNvSpPr>
            <a:spLocks noGrp="1"/>
          </p:cNvSpPr>
          <p:nvPr>
            <p:ph idx="1"/>
          </p:nvPr>
        </p:nvSpPr>
        <p:spPr>
          <a:xfrm>
            <a:off x="6728346" y="2180198"/>
            <a:ext cx="7247175" cy="2571466"/>
          </a:xfrm>
        </p:spPr>
        <p:txBody>
          <a:bodyPr/>
          <a:lstStyle/>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a:p>
        </p:txBody>
      </p:sp>
      <p:sp>
        <p:nvSpPr>
          <p:cNvPr id="7" name="Metin kutusu 6"/>
          <p:cNvSpPr txBox="1"/>
          <p:nvPr/>
        </p:nvSpPr>
        <p:spPr>
          <a:xfrm>
            <a:off x="57386" y="4751663"/>
            <a:ext cx="12050973" cy="1908215"/>
          </a:xfrm>
          <a:prstGeom prst="rect">
            <a:avLst/>
          </a:prstGeom>
          <a:noFill/>
        </p:spPr>
        <p:txBody>
          <a:bodyPr wrap="square" rtlCol="0">
            <a:spAutoFit/>
          </a:bodyPr>
          <a:lstStyle/>
          <a:p>
            <a:r>
              <a:rPr lang="en-GB" sz="2000" dirty="0"/>
              <a:t>The change in investment (between years) highlights the sudden downturns in 1989 and in 2007</a:t>
            </a:r>
          </a:p>
          <a:p>
            <a:endParaRPr lang="en-GB" sz="2000" dirty="0"/>
          </a:p>
          <a:p>
            <a:r>
              <a:rPr lang="en-GB" sz="2000" dirty="0"/>
              <a:t>In most years however, investment increases</a:t>
            </a:r>
          </a:p>
          <a:p>
            <a:endParaRPr lang="en-GB" sz="2000" dirty="0"/>
          </a:p>
          <a:p>
            <a:r>
              <a:rPr lang="en-GB" sz="2000" dirty="0"/>
              <a:t>This graph is not ideal though, it would be better to show things in proportionate terms rather than absolute ones</a:t>
            </a:r>
          </a:p>
          <a:p>
            <a:endParaRPr lang="tr-TR" dirty="0"/>
          </a:p>
        </p:txBody>
      </p:sp>
    </p:spTree>
    <p:extLst>
      <p:ext uri="{BB962C8B-B14F-4D97-AF65-F5344CB8AC3E}">
        <p14:creationId xmlns:p14="http://schemas.microsoft.com/office/powerpoint/2010/main" val="12727203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Outliers</a:t>
            </a:r>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724" y="1692322"/>
            <a:ext cx="11775095" cy="3507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051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000" dirty="0" smtClean="0"/>
              <a:t>What is the relationship between employment status and education?</a:t>
            </a:r>
            <a:endParaRPr lang="en-GB" sz="3000" dirty="0"/>
          </a:p>
        </p:txBody>
      </p:sp>
      <p:sp>
        <p:nvSpPr>
          <p:cNvPr id="3" name="Content Placeholder 2"/>
          <p:cNvSpPr>
            <a:spLocks noGrp="1"/>
          </p:cNvSpPr>
          <p:nvPr>
            <p:ph idx="1"/>
          </p:nvPr>
        </p:nvSpPr>
        <p:spPr/>
        <p:txBody>
          <a:bodyPr>
            <a:normAutofit/>
          </a:bodyPr>
          <a:lstStyle/>
          <a:p>
            <a:r>
              <a:rPr lang="en-GB" sz="2800" dirty="0" smtClean="0">
                <a:solidFill>
                  <a:schemeClr val="tx1"/>
                </a:solidFill>
              </a:rPr>
              <a:t>Are more highly educated people more likely to be employed?</a:t>
            </a:r>
          </a:p>
          <a:p>
            <a:r>
              <a:rPr lang="en-GB" sz="2800" dirty="0" smtClean="0">
                <a:solidFill>
                  <a:schemeClr val="tx1"/>
                </a:solidFill>
              </a:rPr>
              <a:t>Do you need a degree or just A-levels (school leaving certificate)?</a:t>
            </a:r>
          </a:p>
          <a:p>
            <a:r>
              <a:rPr lang="en-GB" sz="2800" dirty="0" smtClean="0">
                <a:solidFill>
                  <a:schemeClr val="tx1"/>
                </a:solidFill>
              </a:rPr>
              <a:t>How much more likely to be unemployed are you if you have no qualification?</a:t>
            </a:r>
          </a:p>
          <a:p>
            <a:endParaRPr lang="en-GB" sz="2800" dirty="0">
              <a:solidFill>
                <a:schemeClr val="tx1"/>
              </a:solidFill>
            </a:endParaRPr>
          </a:p>
          <a:p>
            <a:r>
              <a:rPr lang="en-GB" sz="2800" dirty="0" smtClean="0">
                <a:solidFill>
                  <a:schemeClr val="tx1"/>
                </a:solidFill>
              </a:rPr>
              <a:t>Let’s look at some data and try to answer those questions</a:t>
            </a:r>
            <a:endParaRPr lang="en-GB" sz="2800" dirty="0">
              <a:solidFill>
                <a:schemeClr val="tx1"/>
              </a:solidFill>
            </a:endParaRPr>
          </a:p>
        </p:txBody>
      </p:sp>
    </p:spTree>
    <p:extLst>
      <p:ext uri="{BB962C8B-B14F-4D97-AF65-F5344CB8AC3E}">
        <p14:creationId xmlns:p14="http://schemas.microsoft.com/office/powerpoint/2010/main" val="29961200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logarithm of investment</a:t>
            </a:r>
            <a:endParaRPr lang="en-GB" dirty="0"/>
          </a:p>
        </p:txBody>
      </p:sp>
      <p:sp>
        <p:nvSpPr>
          <p:cNvPr id="3" name="Content Placeholder 2"/>
          <p:cNvSpPr>
            <a:spLocks noGrp="1"/>
          </p:cNvSpPr>
          <p:nvPr>
            <p:ph idx="1"/>
          </p:nvPr>
        </p:nvSpPr>
        <p:spPr>
          <a:xfrm>
            <a:off x="6807200" y="1028700"/>
            <a:ext cx="4779963" cy="5143500"/>
          </a:xfrm>
        </p:spPr>
        <p:txBody>
          <a:bodyPr>
            <a:noAutofit/>
          </a:bodyPr>
          <a:lstStyle/>
          <a:p>
            <a:pPr>
              <a:lnSpc>
                <a:spcPct val="100000"/>
              </a:lnSpc>
            </a:pPr>
            <a:r>
              <a:rPr lang="en-GB" sz="2600" dirty="0" smtClean="0">
                <a:solidFill>
                  <a:schemeClr val="tx1"/>
                </a:solidFill>
              </a:rPr>
              <a:t>A graph of log investment smooths out the series, showing the general trend.  The two downturns are still apparent</a:t>
            </a:r>
          </a:p>
          <a:p>
            <a:pPr>
              <a:lnSpc>
                <a:spcPct val="100000"/>
              </a:lnSpc>
            </a:pPr>
            <a:endParaRPr lang="en-GB" sz="2600" dirty="0">
              <a:solidFill>
                <a:schemeClr val="tx1"/>
              </a:solidFill>
            </a:endParaRPr>
          </a:p>
          <a:p>
            <a:pPr>
              <a:lnSpc>
                <a:spcPct val="100000"/>
              </a:lnSpc>
            </a:pPr>
            <a:r>
              <a:rPr lang="en-GB" sz="2600" dirty="0" smtClean="0">
                <a:solidFill>
                  <a:schemeClr val="tx1"/>
                </a:solidFill>
              </a:rPr>
              <a:t>The slope of this graph gives the </a:t>
            </a:r>
            <a:r>
              <a:rPr lang="en-GB" sz="2600" i="1" dirty="0" smtClean="0">
                <a:solidFill>
                  <a:schemeClr val="tx1"/>
                </a:solidFill>
              </a:rPr>
              <a:t>rate of change </a:t>
            </a:r>
            <a:r>
              <a:rPr lang="en-GB" sz="2600" dirty="0" smtClean="0">
                <a:solidFill>
                  <a:schemeClr val="tx1"/>
                </a:solidFill>
              </a:rPr>
              <a:t>of investment. It rises from about 10.25 to 12.25 over 32 years. That is an increase of 2/32 = 0.0625 p.a. Hence the average growth rate is approximately 6.25% p.a. </a:t>
            </a:r>
            <a:endParaRPr lang="en-GB" sz="2600" dirty="0">
              <a:solidFill>
                <a:schemeClr val="tx1"/>
              </a:solidFill>
            </a:endParaRPr>
          </a:p>
        </p:txBody>
      </p:sp>
      <p:pic>
        <p:nvPicPr>
          <p:cNvPr id="4" name="Picture 3"/>
          <p:cNvPicPr>
            <a:picLocks noChangeAspect="1"/>
          </p:cNvPicPr>
          <p:nvPr/>
        </p:nvPicPr>
        <p:blipFill>
          <a:blip r:embed="rId2" cstate="print"/>
          <a:stretch>
            <a:fillRect/>
          </a:stretch>
        </p:blipFill>
        <p:spPr>
          <a:xfrm>
            <a:off x="429934" y="1689600"/>
            <a:ext cx="5920066" cy="3478801"/>
          </a:xfrm>
          <a:prstGeom prst="rect">
            <a:avLst/>
          </a:prstGeom>
        </p:spPr>
      </p:pic>
      <p:sp>
        <p:nvSpPr>
          <p:cNvPr id="5" name="Rectangle 4"/>
          <p:cNvSpPr/>
          <p:nvPr/>
        </p:nvSpPr>
        <p:spPr>
          <a:xfrm>
            <a:off x="534991" y="1007511"/>
            <a:ext cx="6235459" cy="584775"/>
          </a:xfrm>
          <a:prstGeom prst="rect">
            <a:avLst/>
          </a:prstGeom>
        </p:spPr>
        <p:txBody>
          <a:bodyPr wrap="square">
            <a:spAutoFit/>
          </a:bodyPr>
          <a:lstStyle/>
          <a:p>
            <a:r>
              <a:rPr lang="en-US" sz="1600" dirty="0" smtClean="0"/>
              <a:t>Figure 1.18  Time-series graph of the logarithm of investment</a:t>
            </a:r>
          </a:p>
          <a:p>
            <a:r>
              <a:rPr lang="en-US" sz="1600" dirty="0" smtClean="0"/>
              <a:t>expenditures</a:t>
            </a:r>
            <a:endParaRPr lang="en-US" sz="1600" dirty="0"/>
          </a:p>
        </p:txBody>
      </p:sp>
    </p:spTree>
    <p:extLst>
      <p:ext uri="{BB962C8B-B14F-4D97-AF65-F5344CB8AC3E}">
        <p14:creationId xmlns:p14="http://schemas.microsoft.com/office/powerpoint/2010/main" val="451385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change of the logarithm</a:t>
            </a:r>
            <a:endParaRPr lang="en-GB" dirty="0"/>
          </a:p>
        </p:txBody>
      </p:sp>
      <p:sp>
        <p:nvSpPr>
          <p:cNvPr id="3" name="Content Placeholder 2"/>
          <p:cNvSpPr>
            <a:spLocks noGrp="1"/>
          </p:cNvSpPr>
          <p:nvPr>
            <p:ph idx="1"/>
          </p:nvPr>
        </p:nvSpPr>
        <p:spPr>
          <a:xfrm>
            <a:off x="6925733" y="1555210"/>
            <a:ext cx="4661430" cy="3747581"/>
          </a:xfrm>
        </p:spPr>
        <p:txBody>
          <a:bodyPr>
            <a:normAutofit fontScale="92500" lnSpcReduction="20000"/>
          </a:bodyPr>
          <a:lstStyle/>
          <a:p>
            <a:r>
              <a:rPr lang="en-GB" sz="2800" dirty="0" smtClean="0">
                <a:solidFill>
                  <a:schemeClr val="tx1"/>
                </a:solidFill>
              </a:rPr>
              <a:t>The change in log investment looks similar to the change in investment level earlier</a:t>
            </a:r>
          </a:p>
          <a:p>
            <a:endParaRPr lang="en-GB" sz="2800" dirty="0">
              <a:solidFill>
                <a:schemeClr val="tx1"/>
              </a:solidFill>
            </a:endParaRPr>
          </a:p>
          <a:p>
            <a:r>
              <a:rPr lang="en-GB" sz="2800" dirty="0" smtClean="0">
                <a:solidFill>
                  <a:schemeClr val="tx1"/>
                </a:solidFill>
              </a:rPr>
              <a:t>However, the vertical axis shows annual growth rate. The average rate of growth is around 6% as found </a:t>
            </a:r>
            <a:r>
              <a:rPr lang="en-GB" sz="2800" dirty="0" smtClean="0">
                <a:solidFill>
                  <a:schemeClr val="tx1"/>
                </a:solidFill>
              </a:rPr>
              <a:t>before</a:t>
            </a:r>
            <a:endParaRPr lang="tr-TR" sz="2800" dirty="0" smtClean="0">
              <a:solidFill>
                <a:schemeClr val="tx1"/>
              </a:solidFill>
            </a:endParaRPr>
          </a:p>
          <a:p>
            <a:endParaRPr lang="tr-TR" sz="2800" dirty="0">
              <a:solidFill>
                <a:schemeClr val="tx1"/>
              </a:solidFill>
            </a:endParaRPr>
          </a:p>
          <a:p>
            <a:r>
              <a:rPr lang="tr-TR" sz="2800" dirty="0" smtClean="0">
                <a:solidFill>
                  <a:schemeClr val="tx1"/>
                </a:solidFill>
              </a:rPr>
              <a:t>Here </a:t>
            </a:r>
            <a:r>
              <a:rPr lang="tr-TR" sz="2800" dirty="0" err="1" smtClean="0">
                <a:solidFill>
                  <a:schemeClr val="tx1"/>
                </a:solidFill>
              </a:rPr>
              <a:t>get</a:t>
            </a:r>
            <a:r>
              <a:rPr lang="tr-TR" sz="2800" dirty="0" smtClean="0">
                <a:solidFill>
                  <a:schemeClr val="tx1"/>
                </a:solidFill>
              </a:rPr>
              <a:t> </a:t>
            </a:r>
            <a:r>
              <a:rPr lang="tr-TR" sz="2800" dirty="0" err="1" smtClean="0">
                <a:solidFill>
                  <a:schemeClr val="tx1"/>
                </a:solidFill>
              </a:rPr>
              <a:t>the</a:t>
            </a:r>
            <a:r>
              <a:rPr lang="tr-TR" sz="2800" dirty="0" smtClean="0">
                <a:solidFill>
                  <a:schemeClr val="tx1"/>
                </a:solidFill>
              </a:rPr>
              <a:t> </a:t>
            </a:r>
            <a:r>
              <a:rPr lang="tr-TR" sz="2800" dirty="0" err="1" smtClean="0">
                <a:solidFill>
                  <a:schemeClr val="tx1"/>
                </a:solidFill>
              </a:rPr>
              <a:t>average</a:t>
            </a:r>
            <a:r>
              <a:rPr lang="tr-TR" sz="2800" dirty="0" smtClean="0">
                <a:solidFill>
                  <a:schemeClr val="tx1"/>
                </a:solidFill>
              </a:rPr>
              <a:t> of </a:t>
            </a:r>
            <a:r>
              <a:rPr lang="tr-TR" sz="2800" dirty="0" err="1" smtClean="0">
                <a:solidFill>
                  <a:schemeClr val="tx1"/>
                </a:solidFill>
              </a:rPr>
              <a:t>numbers</a:t>
            </a:r>
            <a:r>
              <a:rPr lang="tr-TR" sz="2800" dirty="0" smtClean="0">
                <a:solidFill>
                  <a:schemeClr val="tx1"/>
                </a:solidFill>
              </a:rPr>
              <a:t>. </a:t>
            </a:r>
            <a:endParaRPr lang="en-GB" sz="2800" dirty="0">
              <a:solidFill>
                <a:schemeClr val="tx1"/>
              </a:solidFill>
            </a:endParaRPr>
          </a:p>
        </p:txBody>
      </p:sp>
      <p:pic>
        <p:nvPicPr>
          <p:cNvPr id="4" name="Picture 3"/>
          <p:cNvPicPr>
            <a:picLocks noChangeAspect="1"/>
          </p:cNvPicPr>
          <p:nvPr/>
        </p:nvPicPr>
        <p:blipFill>
          <a:blip r:embed="rId2" cstate="print"/>
          <a:stretch>
            <a:fillRect/>
          </a:stretch>
        </p:blipFill>
        <p:spPr>
          <a:xfrm>
            <a:off x="514601" y="1677336"/>
            <a:ext cx="5412066" cy="3503328"/>
          </a:xfrm>
          <a:prstGeom prst="rect">
            <a:avLst/>
          </a:prstGeom>
        </p:spPr>
      </p:pic>
      <p:sp>
        <p:nvSpPr>
          <p:cNvPr id="5" name="Rectangle 4"/>
          <p:cNvSpPr/>
          <p:nvPr/>
        </p:nvSpPr>
        <p:spPr>
          <a:xfrm>
            <a:off x="534991" y="1007511"/>
            <a:ext cx="6235459" cy="584775"/>
          </a:xfrm>
          <a:prstGeom prst="rect">
            <a:avLst/>
          </a:prstGeom>
        </p:spPr>
        <p:txBody>
          <a:bodyPr wrap="square">
            <a:spAutoFit/>
          </a:bodyPr>
          <a:lstStyle/>
          <a:p>
            <a:r>
              <a:rPr lang="en-US" sz="1600" dirty="0" smtClean="0"/>
              <a:t>Figure 1.19  Time-series graph of the difference of the logarithmic</a:t>
            </a:r>
          </a:p>
          <a:p>
            <a:r>
              <a:rPr lang="en-US" sz="1600" dirty="0" smtClean="0"/>
              <a:t>series</a:t>
            </a:r>
            <a:endParaRPr lang="en-US" sz="1600" dirty="0"/>
          </a:p>
        </p:txBody>
      </p:sp>
    </p:spTree>
    <p:extLst>
      <p:ext uri="{BB962C8B-B14F-4D97-AF65-F5344CB8AC3E}">
        <p14:creationId xmlns:p14="http://schemas.microsoft.com/office/powerpoint/2010/main" val="1580256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scatter graph of two time series – investment and GDP</a:t>
            </a:r>
            <a:endParaRPr lang="en-GB" dirty="0"/>
          </a:p>
        </p:txBody>
      </p:sp>
      <p:sp>
        <p:nvSpPr>
          <p:cNvPr id="3" name="Content Placeholder 2"/>
          <p:cNvSpPr>
            <a:spLocks noGrp="1"/>
          </p:cNvSpPr>
          <p:nvPr>
            <p:ph idx="1"/>
          </p:nvPr>
        </p:nvSpPr>
        <p:spPr>
          <a:xfrm>
            <a:off x="7112000" y="1028700"/>
            <a:ext cx="4475163" cy="5295900"/>
          </a:xfrm>
        </p:spPr>
        <p:txBody>
          <a:bodyPr>
            <a:noAutofit/>
          </a:bodyPr>
          <a:lstStyle/>
          <a:p>
            <a:r>
              <a:rPr lang="en-GB" sz="2600" dirty="0" smtClean="0">
                <a:solidFill>
                  <a:schemeClr val="tx1"/>
                </a:solidFill>
              </a:rPr>
              <a:t>Close linear relationship between investment and GDP</a:t>
            </a:r>
          </a:p>
          <a:p>
            <a:endParaRPr lang="en-GB" sz="2600" dirty="0">
              <a:solidFill>
                <a:schemeClr val="tx1"/>
              </a:solidFill>
            </a:endParaRPr>
          </a:p>
          <a:p>
            <a:r>
              <a:rPr lang="en-GB" sz="2600" dirty="0" smtClean="0">
                <a:solidFill>
                  <a:schemeClr val="tx1"/>
                </a:solidFill>
              </a:rPr>
              <a:t>Some deviations from this relationship, e.g. around the GDP value of 500. Not clear from the graph what year this is but it is in fact around 1990</a:t>
            </a:r>
          </a:p>
          <a:p>
            <a:endParaRPr lang="en-GB" sz="2600" dirty="0">
              <a:solidFill>
                <a:schemeClr val="tx1"/>
              </a:solidFill>
            </a:endParaRPr>
          </a:p>
          <a:p>
            <a:r>
              <a:rPr lang="en-GB" sz="2600" dirty="0" smtClean="0">
                <a:solidFill>
                  <a:schemeClr val="tx1"/>
                </a:solidFill>
              </a:rPr>
              <a:t>Graph includes the effects of inflation. Better to graph real investment and </a:t>
            </a:r>
            <a:r>
              <a:rPr lang="en-GB" sz="2600" dirty="0" smtClean="0">
                <a:solidFill>
                  <a:schemeClr val="tx1"/>
                </a:solidFill>
              </a:rPr>
              <a:t>GD</a:t>
            </a:r>
            <a:r>
              <a:rPr lang="tr-TR" sz="2600" dirty="0" smtClean="0">
                <a:solidFill>
                  <a:schemeClr val="tx1"/>
                </a:solidFill>
              </a:rPr>
              <a:t>P. </a:t>
            </a:r>
            <a:endParaRPr lang="en-GB" sz="2600" dirty="0">
              <a:solidFill>
                <a:schemeClr val="tx1"/>
              </a:solidFill>
            </a:endParaRPr>
          </a:p>
        </p:txBody>
      </p:sp>
      <p:pic>
        <p:nvPicPr>
          <p:cNvPr id="4" name="Picture 3"/>
          <p:cNvPicPr>
            <a:picLocks noChangeAspect="1"/>
          </p:cNvPicPr>
          <p:nvPr/>
        </p:nvPicPr>
        <p:blipFill>
          <a:blip r:embed="rId2" cstate="print"/>
          <a:stretch>
            <a:fillRect/>
          </a:stretch>
        </p:blipFill>
        <p:spPr>
          <a:xfrm>
            <a:off x="531535" y="1585600"/>
            <a:ext cx="5649132" cy="3686801"/>
          </a:xfrm>
          <a:prstGeom prst="rect">
            <a:avLst/>
          </a:prstGeom>
        </p:spPr>
      </p:pic>
      <p:sp>
        <p:nvSpPr>
          <p:cNvPr id="5" name="Rectangle 4"/>
          <p:cNvSpPr/>
          <p:nvPr/>
        </p:nvSpPr>
        <p:spPr>
          <a:xfrm>
            <a:off x="534991" y="1007511"/>
            <a:ext cx="6235459" cy="584775"/>
          </a:xfrm>
          <a:prstGeom prst="rect">
            <a:avLst/>
          </a:prstGeom>
        </p:spPr>
        <p:txBody>
          <a:bodyPr wrap="square">
            <a:spAutoFit/>
          </a:bodyPr>
          <a:lstStyle/>
          <a:p>
            <a:r>
              <a:rPr lang="en-US" sz="1600" dirty="0" smtClean="0"/>
              <a:t>Figure 1.24  Scatter diagram of investment (vertical axis) against</a:t>
            </a:r>
          </a:p>
          <a:p>
            <a:r>
              <a:rPr lang="en-US" sz="1600" dirty="0" smtClean="0"/>
              <a:t>GDP (horizontal axis) (nominal values)</a:t>
            </a:r>
            <a:endParaRPr lang="en-US" sz="1600" dirty="0"/>
          </a:p>
        </p:txBody>
      </p:sp>
    </p:spTree>
    <p:extLst>
      <p:ext uri="{BB962C8B-B14F-4D97-AF65-F5344CB8AC3E}">
        <p14:creationId xmlns:p14="http://schemas.microsoft.com/office/powerpoint/2010/main" val="3187264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 investment and real GDP</a:t>
            </a:r>
            <a:endParaRPr lang="en-GB" dirty="0"/>
          </a:p>
        </p:txBody>
      </p:sp>
      <p:sp>
        <p:nvSpPr>
          <p:cNvPr id="3" name="Content Placeholder 2"/>
          <p:cNvSpPr>
            <a:spLocks noGrp="1"/>
          </p:cNvSpPr>
          <p:nvPr>
            <p:ph idx="1"/>
          </p:nvPr>
        </p:nvSpPr>
        <p:spPr>
          <a:xfrm>
            <a:off x="6570133" y="1028700"/>
            <a:ext cx="5017030" cy="5295900"/>
          </a:xfrm>
        </p:spPr>
        <p:txBody>
          <a:bodyPr>
            <a:normAutofit/>
          </a:bodyPr>
          <a:lstStyle/>
          <a:p>
            <a:r>
              <a:rPr lang="en-GB" sz="2800" dirty="0" smtClean="0">
                <a:solidFill>
                  <a:schemeClr val="tx1"/>
                </a:solidFill>
              </a:rPr>
              <a:t>Drawing the graph confirms the linear relationship between investment and GDP, it is not just due to inflation affecting measurement of both variables</a:t>
            </a:r>
            <a:endParaRPr lang="en-GB" sz="2800" dirty="0">
              <a:solidFill>
                <a:schemeClr val="tx1"/>
              </a:solidFill>
            </a:endParaRPr>
          </a:p>
        </p:txBody>
      </p:sp>
      <p:pic>
        <p:nvPicPr>
          <p:cNvPr id="4" name="Picture 3"/>
          <p:cNvPicPr>
            <a:picLocks noChangeAspect="1"/>
          </p:cNvPicPr>
          <p:nvPr/>
        </p:nvPicPr>
        <p:blipFill>
          <a:blip r:embed="rId2" cstate="print"/>
          <a:stretch>
            <a:fillRect/>
          </a:stretch>
        </p:blipFill>
        <p:spPr>
          <a:xfrm>
            <a:off x="548468" y="1808791"/>
            <a:ext cx="5801532" cy="3240419"/>
          </a:xfrm>
          <a:prstGeom prst="rect">
            <a:avLst/>
          </a:prstGeom>
        </p:spPr>
      </p:pic>
      <p:sp>
        <p:nvSpPr>
          <p:cNvPr id="5" name="Rectangle 4"/>
          <p:cNvSpPr/>
          <p:nvPr/>
        </p:nvSpPr>
        <p:spPr>
          <a:xfrm>
            <a:off x="534991" y="1007511"/>
            <a:ext cx="6235459" cy="584775"/>
          </a:xfrm>
          <a:prstGeom prst="rect">
            <a:avLst/>
          </a:prstGeom>
        </p:spPr>
        <p:txBody>
          <a:bodyPr wrap="square">
            <a:spAutoFit/>
          </a:bodyPr>
          <a:lstStyle/>
          <a:p>
            <a:r>
              <a:rPr lang="en-US" sz="1600" dirty="0" smtClean="0"/>
              <a:t>Figure 1.25  The relationship between real investment and</a:t>
            </a:r>
          </a:p>
          <a:p>
            <a:r>
              <a:rPr lang="en-US" sz="1600" dirty="0" smtClean="0"/>
              <a:t>real output</a:t>
            </a:r>
            <a:endParaRPr lang="en-US" sz="1600" dirty="0"/>
          </a:p>
        </p:txBody>
      </p:sp>
    </p:spTree>
    <p:extLst>
      <p:ext uri="{BB962C8B-B14F-4D97-AF65-F5344CB8AC3E}">
        <p14:creationId xmlns:p14="http://schemas.microsoft.com/office/powerpoint/2010/main" val="1526584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a:t>
            </a:r>
            <a:endParaRPr lang="en-GB" dirty="0"/>
          </a:p>
        </p:txBody>
      </p:sp>
      <p:sp>
        <p:nvSpPr>
          <p:cNvPr id="3" name="Content Placeholder 2"/>
          <p:cNvSpPr>
            <a:spLocks noGrp="1"/>
          </p:cNvSpPr>
          <p:nvPr>
            <p:ph idx="1"/>
          </p:nvPr>
        </p:nvSpPr>
        <p:spPr>
          <a:xfrm>
            <a:off x="604838" y="902236"/>
            <a:ext cx="11307762" cy="5566658"/>
          </a:xfrm>
        </p:spPr>
        <p:txBody>
          <a:bodyPr>
            <a:noAutofit/>
          </a:bodyPr>
          <a:lstStyle/>
          <a:p>
            <a:r>
              <a:rPr lang="en-GB" sz="2600" dirty="0" smtClean="0">
                <a:solidFill>
                  <a:schemeClr val="tx1"/>
                </a:solidFill>
              </a:rPr>
              <a:t>You can learn a lot by simply graphing your data</a:t>
            </a:r>
          </a:p>
          <a:p>
            <a:pPr marL="447675" lvl="1" indent="-428625"/>
            <a:r>
              <a:rPr lang="en-GB" sz="2400" dirty="0" smtClean="0">
                <a:solidFill>
                  <a:schemeClr val="tx1"/>
                </a:solidFill>
              </a:rPr>
              <a:t>Trends</a:t>
            </a:r>
          </a:p>
          <a:p>
            <a:pPr marL="447675" lvl="1" indent="-428625"/>
            <a:r>
              <a:rPr lang="en-GB" sz="2400" dirty="0" smtClean="0">
                <a:solidFill>
                  <a:schemeClr val="tx1"/>
                </a:solidFill>
              </a:rPr>
              <a:t>Relationships between variables</a:t>
            </a:r>
          </a:p>
          <a:p>
            <a:pPr marL="447675" lvl="1" indent="-428625"/>
            <a:r>
              <a:rPr lang="en-GB" sz="2400" dirty="0" smtClean="0">
                <a:solidFill>
                  <a:schemeClr val="tx1"/>
                </a:solidFill>
              </a:rPr>
              <a:t>Distribution of a variable (location and spread)</a:t>
            </a:r>
          </a:p>
          <a:p>
            <a:pPr marL="447675" lvl="1" indent="-428625"/>
            <a:r>
              <a:rPr lang="en-GB" sz="2400" dirty="0" smtClean="0">
                <a:solidFill>
                  <a:schemeClr val="tx1"/>
                </a:solidFill>
              </a:rPr>
              <a:t>Errors in the data, outliers</a:t>
            </a:r>
          </a:p>
          <a:p>
            <a:pPr lvl="1"/>
            <a:endParaRPr lang="en-GB" sz="2600" dirty="0">
              <a:solidFill>
                <a:schemeClr val="tx1"/>
              </a:solidFill>
            </a:endParaRPr>
          </a:p>
          <a:p>
            <a:r>
              <a:rPr lang="en-GB" sz="2600" dirty="0" smtClean="0">
                <a:solidFill>
                  <a:schemeClr val="tx1"/>
                </a:solidFill>
              </a:rPr>
              <a:t>There are many different types of graph, choose the one most appropriate for your purpose</a:t>
            </a:r>
          </a:p>
          <a:p>
            <a:r>
              <a:rPr lang="en-GB" sz="2600" dirty="0" smtClean="0">
                <a:solidFill>
                  <a:schemeClr val="tx1"/>
                </a:solidFill>
              </a:rPr>
              <a:t>Start any analysis of data with a few graphs to get an overview of the data</a:t>
            </a:r>
          </a:p>
          <a:p>
            <a:r>
              <a:rPr lang="en-GB" sz="2600" dirty="0" smtClean="0">
                <a:solidFill>
                  <a:schemeClr val="tx1"/>
                </a:solidFill>
              </a:rPr>
              <a:t>Think what question you want to ask of the data, then design the graph to answer the question</a:t>
            </a:r>
          </a:p>
          <a:p>
            <a:endParaRPr lang="en-GB" sz="2600" dirty="0">
              <a:solidFill>
                <a:schemeClr val="tx1"/>
              </a:solidFill>
            </a:endParaRPr>
          </a:p>
          <a:p>
            <a:r>
              <a:rPr lang="en-GB" sz="2600" dirty="0" smtClean="0">
                <a:solidFill>
                  <a:schemeClr val="tx1"/>
                </a:solidFill>
              </a:rPr>
              <a:t>More…</a:t>
            </a:r>
          </a:p>
        </p:txBody>
      </p:sp>
    </p:spTree>
    <p:extLst>
      <p:ext uri="{BB962C8B-B14F-4D97-AF65-F5344CB8AC3E}">
        <p14:creationId xmlns:p14="http://schemas.microsoft.com/office/powerpoint/2010/main" val="755670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Graphs – good practice</a:t>
            </a:r>
            <a:endParaRPr lang="en-GB" dirty="0"/>
          </a:p>
        </p:txBody>
      </p:sp>
      <p:sp>
        <p:nvSpPr>
          <p:cNvPr id="3" name="Content Placeholder 2"/>
          <p:cNvSpPr>
            <a:spLocks noGrp="1"/>
          </p:cNvSpPr>
          <p:nvPr>
            <p:ph idx="1"/>
          </p:nvPr>
        </p:nvSpPr>
        <p:spPr>
          <a:xfrm>
            <a:off x="604838" y="1028700"/>
            <a:ext cx="10982325" cy="5295900"/>
          </a:xfrm>
        </p:spPr>
        <p:txBody>
          <a:bodyPr>
            <a:normAutofit/>
          </a:bodyPr>
          <a:lstStyle/>
          <a:p>
            <a:r>
              <a:rPr lang="en-GB" sz="2800" dirty="0" smtClean="0">
                <a:solidFill>
                  <a:schemeClr val="tx1"/>
                </a:solidFill>
              </a:rPr>
              <a:t>Make each graph self-contained – include title, label axes, include units of measurement if appropriate.  It should be able to stand alone and still tell the message</a:t>
            </a:r>
          </a:p>
          <a:p>
            <a:r>
              <a:rPr lang="en-GB" sz="2800" dirty="0" smtClean="0">
                <a:solidFill>
                  <a:schemeClr val="tx1"/>
                </a:solidFill>
              </a:rPr>
              <a:t>Keep all text horizontal – easier to read</a:t>
            </a:r>
          </a:p>
          <a:p>
            <a:r>
              <a:rPr lang="en-GB" sz="2800" dirty="0" smtClean="0">
                <a:solidFill>
                  <a:schemeClr val="tx1"/>
                </a:solidFill>
              </a:rPr>
              <a:t>Don’t put too much into a graph – stick to simple messages</a:t>
            </a:r>
          </a:p>
          <a:p>
            <a:r>
              <a:rPr lang="en-GB" sz="2800" dirty="0" smtClean="0">
                <a:solidFill>
                  <a:schemeClr val="tx1"/>
                </a:solidFill>
              </a:rPr>
              <a:t>Keep typeface and visual elements consistent</a:t>
            </a:r>
          </a:p>
          <a:p>
            <a:r>
              <a:rPr lang="en-GB" sz="2800" dirty="0" smtClean="0">
                <a:solidFill>
                  <a:schemeClr val="tx1"/>
                </a:solidFill>
              </a:rPr>
              <a:t>Think about colours, usually the fewer the better (remember that someone might print your graph in black and white too)</a:t>
            </a:r>
          </a:p>
          <a:p>
            <a:r>
              <a:rPr lang="en-GB" sz="2800" dirty="0" smtClean="0">
                <a:solidFill>
                  <a:schemeClr val="tx1"/>
                </a:solidFill>
              </a:rPr>
              <a:t>Keep it simple!</a:t>
            </a:r>
          </a:p>
          <a:p>
            <a:endParaRPr lang="en-GB" sz="2800" dirty="0">
              <a:solidFill>
                <a:schemeClr val="tx1"/>
              </a:solidFill>
            </a:endParaRPr>
          </a:p>
          <a:p>
            <a:r>
              <a:rPr lang="en-GB" sz="2800" dirty="0" smtClean="0">
                <a:solidFill>
                  <a:schemeClr val="tx1"/>
                </a:solidFill>
              </a:rPr>
              <a:t>Example follows…</a:t>
            </a:r>
            <a:endParaRPr lang="en-GB" sz="2800" dirty="0">
              <a:solidFill>
                <a:schemeClr val="tx1"/>
              </a:solidFill>
            </a:endParaRPr>
          </a:p>
        </p:txBody>
      </p:sp>
    </p:spTree>
    <p:extLst>
      <p:ext uri="{BB962C8B-B14F-4D97-AF65-F5344CB8AC3E}">
        <p14:creationId xmlns:p14="http://schemas.microsoft.com/office/powerpoint/2010/main" val="27293810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Compare and contrast!</a:t>
            </a:r>
            <a:endParaRPr lang="en-GB" dirty="0"/>
          </a:p>
        </p:txBody>
      </p:sp>
      <p:pic>
        <p:nvPicPr>
          <p:cNvPr id="4" name="Picture 3"/>
          <p:cNvPicPr>
            <a:picLocks noChangeAspect="1"/>
          </p:cNvPicPr>
          <p:nvPr/>
        </p:nvPicPr>
        <p:blipFill>
          <a:blip r:embed="rId2" cstate="print"/>
          <a:stretch>
            <a:fillRect/>
          </a:stretch>
        </p:blipFill>
        <p:spPr>
          <a:xfrm>
            <a:off x="6512688" y="1759858"/>
            <a:ext cx="5272174" cy="3858716"/>
          </a:xfrm>
          <a:prstGeom prst="rect">
            <a:avLst/>
          </a:prstGeom>
        </p:spPr>
      </p:pic>
      <p:pic>
        <p:nvPicPr>
          <p:cNvPr id="5" name="Picture 4"/>
          <p:cNvPicPr>
            <a:picLocks noChangeAspect="1"/>
          </p:cNvPicPr>
          <p:nvPr/>
        </p:nvPicPr>
        <p:blipFill>
          <a:blip r:embed="rId3" cstate="print"/>
          <a:stretch>
            <a:fillRect/>
          </a:stretch>
        </p:blipFill>
        <p:spPr>
          <a:xfrm>
            <a:off x="324377" y="1814308"/>
            <a:ext cx="5745688" cy="3749816"/>
          </a:xfrm>
          <a:prstGeom prst="rect">
            <a:avLst/>
          </a:prstGeom>
        </p:spPr>
      </p:pic>
      <p:sp>
        <p:nvSpPr>
          <p:cNvPr id="6" name="Rectangle 5"/>
          <p:cNvSpPr/>
          <p:nvPr/>
        </p:nvSpPr>
        <p:spPr>
          <a:xfrm>
            <a:off x="534991" y="1192343"/>
            <a:ext cx="6235459" cy="584775"/>
          </a:xfrm>
          <a:prstGeom prst="rect">
            <a:avLst/>
          </a:prstGeom>
        </p:spPr>
        <p:txBody>
          <a:bodyPr wrap="square">
            <a:spAutoFit/>
          </a:bodyPr>
          <a:lstStyle/>
          <a:p>
            <a:r>
              <a:rPr lang="en-US" sz="1600" dirty="0" smtClean="0"/>
              <a:t>Figure 1.24  Scatter diagram of investment (vertical axis) against</a:t>
            </a:r>
          </a:p>
          <a:p>
            <a:r>
              <a:rPr lang="en-US" sz="1600" dirty="0" smtClean="0"/>
              <a:t>GDP (horizontal axis) (nominal values)</a:t>
            </a:r>
            <a:endParaRPr lang="en-US" sz="1600" dirty="0"/>
          </a:p>
        </p:txBody>
      </p:sp>
    </p:spTree>
    <p:extLst>
      <p:ext uri="{BB962C8B-B14F-4D97-AF65-F5344CB8AC3E}">
        <p14:creationId xmlns:p14="http://schemas.microsoft.com/office/powerpoint/2010/main" val="24822738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Problems</a:t>
            </a: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740" y="838871"/>
            <a:ext cx="10645253" cy="5630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745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Problems</a:t>
            </a:r>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77" y="818866"/>
            <a:ext cx="11888368" cy="5622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0424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Problems</a:t>
            </a:r>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591" y="2251881"/>
            <a:ext cx="11411800" cy="2361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2449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raw data</a:t>
            </a:r>
            <a:endParaRPr lang="en-GB" dirty="0"/>
          </a:p>
        </p:txBody>
      </p:sp>
      <p:sp>
        <p:nvSpPr>
          <p:cNvPr id="3" name="Content Placeholder 2"/>
          <p:cNvSpPr>
            <a:spLocks noGrp="1"/>
          </p:cNvSpPr>
          <p:nvPr>
            <p:ph idx="1"/>
          </p:nvPr>
        </p:nvSpPr>
        <p:spPr>
          <a:xfrm>
            <a:off x="5401733" y="1301286"/>
            <a:ext cx="6185431" cy="5048714"/>
          </a:xfrm>
        </p:spPr>
        <p:txBody>
          <a:bodyPr>
            <a:normAutofit/>
          </a:bodyPr>
          <a:lstStyle/>
          <a:p>
            <a:r>
              <a:rPr lang="en-GB" sz="2800" dirty="0" smtClean="0">
                <a:solidFill>
                  <a:schemeClr val="tx1"/>
                </a:solidFill>
              </a:rPr>
              <a:t>For each person we record their employment status and educational attainment</a:t>
            </a:r>
          </a:p>
          <a:p>
            <a:r>
              <a:rPr lang="en-GB" sz="2800" dirty="0" smtClean="0">
                <a:solidFill>
                  <a:schemeClr val="tx1"/>
                </a:solidFill>
              </a:rPr>
              <a:t>37,789 observations in sample (75,578 cells!)</a:t>
            </a:r>
          </a:p>
          <a:p>
            <a:r>
              <a:rPr lang="en-GB" sz="2800" dirty="0" smtClean="0">
                <a:solidFill>
                  <a:schemeClr val="tx1"/>
                </a:solidFill>
              </a:rPr>
              <a:t>Big survey, lots of observations.  Too many to digest, we cannot see anything with the data in this form</a:t>
            </a:r>
          </a:p>
          <a:p>
            <a:endParaRPr lang="en-GB" sz="2800" dirty="0">
              <a:solidFill>
                <a:schemeClr val="tx1"/>
              </a:solidFill>
            </a:endParaRPr>
          </a:p>
          <a:p>
            <a:r>
              <a:rPr lang="en-GB" sz="2800" dirty="0" smtClean="0">
                <a:solidFill>
                  <a:schemeClr val="tx1"/>
                </a:solidFill>
              </a:rPr>
              <a:t>Start by a cross-tabulating the data…</a:t>
            </a:r>
            <a:endParaRPr lang="en-GB" sz="2800" dirty="0">
              <a:solidFill>
                <a:schemeClr val="tx1"/>
              </a:solidFill>
            </a:endParaRPr>
          </a:p>
        </p:txBody>
      </p:sp>
      <p:pic>
        <p:nvPicPr>
          <p:cNvPr id="4" name="Picture 3"/>
          <p:cNvPicPr>
            <a:picLocks noChangeAspect="1"/>
          </p:cNvPicPr>
          <p:nvPr/>
        </p:nvPicPr>
        <p:blipFill>
          <a:blip r:embed="rId2" cstate="print"/>
          <a:stretch>
            <a:fillRect/>
          </a:stretch>
        </p:blipFill>
        <p:spPr>
          <a:xfrm>
            <a:off x="799571" y="1301286"/>
            <a:ext cx="3780895" cy="4444923"/>
          </a:xfrm>
          <a:prstGeom prst="rect">
            <a:avLst/>
          </a:prstGeom>
        </p:spPr>
      </p:pic>
    </p:spTree>
    <p:extLst>
      <p:ext uri="{BB962C8B-B14F-4D97-AF65-F5344CB8AC3E}">
        <p14:creationId xmlns:p14="http://schemas.microsoft.com/office/powerpoint/2010/main" val="6786427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Problems</a:t>
            </a:r>
            <a:endParaRPr lang="tr-T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595" y="2265528"/>
            <a:ext cx="11774292" cy="2306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1342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Cross-tabulation</a:t>
            </a:r>
            <a:endParaRPr lang="en-GB" dirty="0"/>
          </a:p>
        </p:txBody>
      </p:sp>
      <p:sp>
        <p:nvSpPr>
          <p:cNvPr id="3" name="Content Placeholder 2"/>
          <p:cNvSpPr>
            <a:spLocks noGrp="1"/>
          </p:cNvSpPr>
          <p:nvPr>
            <p:ph idx="1"/>
          </p:nvPr>
        </p:nvSpPr>
        <p:spPr>
          <a:xfrm>
            <a:off x="1597820" y="3297334"/>
            <a:ext cx="8996361" cy="3113194"/>
          </a:xfrm>
        </p:spPr>
        <p:txBody>
          <a:bodyPr>
            <a:noAutofit/>
          </a:bodyPr>
          <a:lstStyle/>
          <a:p>
            <a:r>
              <a:rPr lang="en-GB" dirty="0" smtClean="0">
                <a:solidFill>
                  <a:schemeClr val="tx1"/>
                </a:solidFill>
              </a:rPr>
              <a:t>Better:</a:t>
            </a:r>
          </a:p>
          <a:p>
            <a:pPr marL="342900" indent="-342900">
              <a:buFont typeface="Arial" panose="020B0604020202020204" pitchFamily="34" charset="0"/>
              <a:buChar char="•"/>
            </a:pPr>
            <a:r>
              <a:rPr lang="en-GB" sz="2200" dirty="0" smtClean="0">
                <a:solidFill>
                  <a:schemeClr val="tx1"/>
                </a:solidFill>
              </a:rPr>
              <a:t>About 72% in work (27,330/37,789)</a:t>
            </a:r>
          </a:p>
          <a:p>
            <a:pPr marL="342900" indent="-342900">
              <a:buFont typeface="Arial" panose="020B0604020202020204" pitchFamily="34" charset="0"/>
              <a:buChar char="•"/>
            </a:pPr>
            <a:r>
              <a:rPr lang="en-GB" sz="2200" dirty="0" smtClean="0">
                <a:solidFill>
                  <a:schemeClr val="tx1"/>
                </a:solidFill>
              </a:rPr>
              <a:t>Largest group of employed have ‘Other qualifications’</a:t>
            </a:r>
          </a:p>
          <a:p>
            <a:pPr marL="342900" indent="-342900">
              <a:buFont typeface="Arial" panose="020B0604020202020204" pitchFamily="34" charset="0"/>
              <a:buChar char="•"/>
            </a:pPr>
            <a:endParaRPr lang="en-GB" sz="2200" dirty="0">
              <a:solidFill>
                <a:schemeClr val="tx1"/>
              </a:solidFill>
            </a:endParaRPr>
          </a:p>
          <a:p>
            <a:r>
              <a:rPr lang="en-GB" dirty="0" smtClean="0">
                <a:solidFill>
                  <a:schemeClr val="tx1"/>
                </a:solidFill>
              </a:rPr>
              <a:t>But still hard to see the patterns. </a:t>
            </a:r>
          </a:p>
          <a:p>
            <a:endParaRPr lang="en-GB" sz="2200" dirty="0" smtClean="0">
              <a:solidFill>
                <a:schemeClr val="tx1"/>
              </a:solidFill>
            </a:endParaRPr>
          </a:p>
          <a:p>
            <a:r>
              <a:rPr lang="en-GB" dirty="0" smtClean="0">
                <a:solidFill>
                  <a:schemeClr val="tx1"/>
                </a:solidFill>
              </a:rPr>
              <a:t>Draw a chart of the ‘In work’ category… </a:t>
            </a:r>
            <a:endParaRPr lang="en-GB" dirty="0">
              <a:solidFill>
                <a:schemeClr val="tx1"/>
              </a:solidFill>
            </a:endParaRPr>
          </a:p>
        </p:txBody>
      </p:sp>
      <p:pic>
        <p:nvPicPr>
          <p:cNvPr id="4" name="Picture 3"/>
          <p:cNvPicPr>
            <a:picLocks noChangeAspect="1"/>
          </p:cNvPicPr>
          <p:nvPr/>
        </p:nvPicPr>
        <p:blipFill>
          <a:blip r:embed="rId2" cstate="print"/>
          <a:stretch>
            <a:fillRect/>
          </a:stretch>
        </p:blipFill>
        <p:spPr>
          <a:xfrm>
            <a:off x="1703059" y="1188578"/>
            <a:ext cx="6509570" cy="1681488"/>
          </a:xfrm>
          <a:prstGeom prst="rect">
            <a:avLst/>
          </a:prstGeom>
        </p:spPr>
      </p:pic>
      <p:sp>
        <p:nvSpPr>
          <p:cNvPr id="5" name="Rectangle 4"/>
          <p:cNvSpPr/>
          <p:nvPr/>
        </p:nvSpPr>
        <p:spPr>
          <a:xfrm>
            <a:off x="1643947" y="839293"/>
            <a:ext cx="6965011" cy="338554"/>
          </a:xfrm>
          <a:prstGeom prst="rect">
            <a:avLst/>
          </a:prstGeom>
        </p:spPr>
        <p:txBody>
          <a:bodyPr wrap="square">
            <a:spAutoFit/>
          </a:bodyPr>
          <a:lstStyle/>
          <a:p>
            <a:r>
              <a:rPr lang="en-US" sz="1600" dirty="0" smtClean="0"/>
              <a:t>Table 1.1  Economic status and educational qualifications, 2009 (numbers in 000s)</a:t>
            </a:r>
            <a:endParaRPr lang="en-US" sz="1600" dirty="0"/>
          </a:p>
        </p:txBody>
      </p:sp>
      <p:sp>
        <p:nvSpPr>
          <p:cNvPr id="8" name="Rectangle 7"/>
          <p:cNvSpPr/>
          <p:nvPr/>
        </p:nvSpPr>
        <p:spPr>
          <a:xfrm>
            <a:off x="1655305" y="2901528"/>
            <a:ext cx="6632642" cy="461665"/>
          </a:xfrm>
          <a:prstGeom prst="rect">
            <a:avLst/>
          </a:prstGeom>
        </p:spPr>
        <p:txBody>
          <a:bodyPr wrap="square">
            <a:spAutoFit/>
          </a:bodyPr>
          <a:lstStyle/>
          <a:p>
            <a:r>
              <a:rPr lang="en-US" sz="800" i="1" dirty="0" smtClean="0"/>
              <a:t>Source</a:t>
            </a:r>
            <a:r>
              <a:rPr lang="en-US" sz="800" dirty="0" smtClean="0"/>
              <a:t>: Adapted from Department for Children, Schools and Families, Education and Training Statistics for the UK 2009, http://dera.ioe.ac.uk/15353/, contains public sector information licensed under the Open Government </a:t>
            </a:r>
            <a:r>
              <a:rPr lang="en-US" sz="800" dirty="0" err="1" smtClean="0"/>
              <a:t>Licence</a:t>
            </a:r>
            <a:r>
              <a:rPr lang="en-US" sz="800" dirty="0" smtClean="0"/>
              <a:t> (OGL)v3.0. http://www.nationalarchives.gov.uk/doc/open-government-licence/open-government</a:t>
            </a:r>
            <a:endParaRPr lang="en-US" sz="800" dirty="0"/>
          </a:p>
        </p:txBody>
      </p:sp>
    </p:spTree>
    <p:extLst>
      <p:ext uri="{BB962C8B-B14F-4D97-AF65-F5344CB8AC3E}">
        <p14:creationId xmlns:p14="http://schemas.microsoft.com/office/powerpoint/2010/main" val="3930952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 chart of the ‘In work’ category</a:t>
            </a:r>
            <a:endParaRPr lang="en-GB" dirty="0"/>
          </a:p>
        </p:txBody>
      </p:sp>
      <p:sp>
        <p:nvSpPr>
          <p:cNvPr id="3" name="Content Placeholder 2"/>
          <p:cNvSpPr>
            <a:spLocks noGrp="1"/>
          </p:cNvSpPr>
          <p:nvPr>
            <p:ph idx="1"/>
          </p:nvPr>
        </p:nvSpPr>
        <p:spPr>
          <a:xfrm>
            <a:off x="5156200" y="1143173"/>
            <a:ext cx="6426200" cy="5150621"/>
          </a:xfrm>
        </p:spPr>
        <p:txBody>
          <a:bodyPr>
            <a:noAutofit/>
          </a:bodyPr>
          <a:lstStyle/>
          <a:p>
            <a:r>
              <a:rPr lang="en-GB" sz="2800" dirty="0" smtClean="0">
                <a:solidFill>
                  <a:schemeClr val="tx1"/>
                </a:solidFill>
              </a:rPr>
              <a:t>We begin to see patterns</a:t>
            </a:r>
          </a:p>
          <a:p>
            <a:pPr marL="342900" indent="-342900">
              <a:buFont typeface="Arial" panose="020B0604020202020204" pitchFamily="34" charset="0"/>
              <a:buChar char="•"/>
            </a:pPr>
            <a:r>
              <a:rPr lang="en-GB" sz="2600" dirty="0" smtClean="0">
                <a:solidFill>
                  <a:schemeClr val="tx1"/>
                </a:solidFill>
              </a:rPr>
              <a:t>Roughly equal numbers with higher education or other qualifications</a:t>
            </a:r>
          </a:p>
          <a:p>
            <a:pPr marL="342900" indent="-342900">
              <a:buFont typeface="Arial" panose="020B0604020202020204" pitchFamily="34" charset="0"/>
              <a:buChar char="•"/>
            </a:pPr>
            <a:r>
              <a:rPr lang="en-GB" sz="2600" dirty="0" smtClean="0">
                <a:solidFill>
                  <a:schemeClr val="tx1"/>
                </a:solidFill>
              </a:rPr>
              <a:t>Not many unemployed amongst this group</a:t>
            </a:r>
          </a:p>
          <a:p>
            <a:r>
              <a:rPr lang="en-GB" sz="2800" dirty="0" smtClean="0">
                <a:solidFill>
                  <a:schemeClr val="tx1"/>
                </a:solidFill>
              </a:rPr>
              <a:t>Yet we still do not see much…</a:t>
            </a:r>
          </a:p>
          <a:p>
            <a:r>
              <a:rPr lang="en-GB" sz="2800" dirty="0" smtClean="0">
                <a:solidFill>
                  <a:schemeClr val="tx1"/>
                </a:solidFill>
              </a:rPr>
              <a:t>What about those unemployed or inactive?</a:t>
            </a:r>
          </a:p>
          <a:p>
            <a:r>
              <a:rPr lang="en-GB" sz="2800" dirty="0" smtClean="0">
                <a:solidFill>
                  <a:schemeClr val="tx1"/>
                </a:solidFill>
              </a:rPr>
              <a:t>How do they compare to this group?</a:t>
            </a:r>
          </a:p>
          <a:p>
            <a:endParaRPr lang="en-GB" sz="2800" dirty="0">
              <a:solidFill>
                <a:schemeClr val="tx1"/>
              </a:solidFill>
            </a:endParaRPr>
          </a:p>
          <a:p>
            <a:r>
              <a:rPr lang="en-GB" sz="2800" dirty="0" smtClean="0">
                <a:solidFill>
                  <a:schemeClr val="tx1"/>
                </a:solidFill>
              </a:rPr>
              <a:t>Can we draw all three groups (employment status) on the same chart?</a:t>
            </a:r>
          </a:p>
        </p:txBody>
      </p:sp>
      <p:pic>
        <p:nvPicPr>
          <p:cNvPr id="4" name="Picture 3"/>
          <p:cNvPicPr>
            <a:picLocks noChangeAspect="1"/>
          </p:cNvPicPr>
          <p:nvPr/>
        </p:nvPicPr>
        <p:blipFill>
          <a:blip r:embed="rId2" cstate="print"/>
          <a:stretch>
            <a:fillRect/>
          </a:stretch>
        </p:blipFill>
        <p:spPr>
          <a:xfrm>
            <a:off x="605027" y="1756243"/>
            <a:ext cx="4275231" cy="3345515"/>
          </a:xfrm>
          <a:prstGeom prst="rect">
            <a:avLst/>
          </a:prstGeom>
        </p:spPr>
      </p:pic>
      <p:sp>
        <p:nvSpPr>
          <p:cNvPr id="5" name="Rectangle 4"/>
          <p:cNvSpPr/>
          <p:nvPr/>
        </p:nvSpPr>
        <p:spPr>
          <a:xfrm>
            <a:off x="603087" y="1101949"/>
            <a:ext cx="4319109" cy="584775"/>
          </a:xfrm>
          <a:prstGeom prst="rect">
            <a:avLst/>
          </a:prstGeom>
        </p:spPr>
        <p:txBody>
          <a:bodyPr wrap="square">
            <a:spAutoFit/>
          </a:bodyPr>
          <a:lstStyle/>
          <a:p>
            <a:r>
              <a:rPr lang="en-US" sz="1600" dirty="0" smtClean="0"/>
              <a:t>Figure 1.1  Educational qualifications of people in work in the United Kingdom, 2009</a:t>
            </a:r>
            <a:endParaRPr lang="en-US" sz="1600" dirty="0"/>
          </a:p>
        </p:txBody>
      </p:sp>
    </p:spTree>
    <p:extLst>
      <p:ext uri="{BB962C8B-B14F-4D97-AF65-F5344CB8AC3E}">
        <p14:creationId xmlns:p14="http://schemas.microsoft.com/office/powerpoint/2010/main" val="3137247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multiple bar chart</a:t>
            </a:r>
            <a:endParaRPr lang="en-GB" dirty="0"/>
          </a:p>
        </p:txBody>
      </p:sp>
      <p:sp>
        <p:nvSpPr>
          <p:cNvPr id="3" name="Content Placeholder 2"/>
          <p:cNvSpPr>
            <a:spLocks noGrp="1"/>
          </p:cNvSpPr>
          <p:nvPr>
            <p:ph idx="1"/>
          </p:nvPr>
        </p:nvSpPr>
        <p:spPr>
          <a:xfrm>
            <a:off x="5410200" y="1172356"/>
            <a:ext cx="6176963" cy="4986867"/>
          </a:xfrm>
        </p:spPr>
        <p:txBody>
          <a:bodyPr>
            <a:normAutofit/>
          </a:bodyPr>
          <a:lstStyle/>
          <a:p>
            <a:r>
              <a:rPr lang="en-GB" sz="2800" dirty="0" smtClean="0">
                <a:solidFill>
                  <a:schemeClr val="tx1"/>
                </a:solidFill>
              </a:rPr>
              <a:t>Looking better</a:t>
            </a:r>
          </a:p>
          <a:p>
            <a:r>
              <a:rPr lang="en-GB" sz="2800" dirty="0" smtClean="0">
                <a:solidFill>
                  <a:schemeClr val="tx1"/>
                </a:solidFill>
              </a:rPr>
              <a:t>Notice how those with </a:t>
            </a:r>
            <a:r>
              <a:rPr lang="en-GB" sz="2800" dirty="0">
                <a:solidFill>
                  <a:schemeClr val="tx1"/>
                </a:solidFill>
              </a:rPr>
              <a:t>n</a:t>
            </a:r>
            <a:r>
              <a:rPr lang="en-GB" sz="2800" dirty="0" smtClean="0">
                <a:solidFill>
                  <a:schemeClr val="tx1"/>
                </a:solidFill>
              </a:rPr>
              <a:t>o qualifications have relatively many inactive persons </a:t>
            </a:r>
          </a:p>
          <a:p>
            <a:r>
              <a:rPr lang="en-GB" sz="2800" dirty="0" smtClean="0">
                <a:solidFill>
                  <a:schemeClr val="tx1"/>
                </a:solidFill>
              </a:rPr>
              <a:t>Also a lot of unemployed (in proportionate terms), though a little tricky to see</a:t>
            </a:r>
          </a:p>
          <a:p>
            <a:endParaRPr lang="en-GB" sz="2800" dirty="0">
              <a:solidFill>
                <a:schemeClr val="tx1"/>
              </a:solidFill>
            </a:endParaRPr>
          </a:p>
          <a:p>
            <a:r>
              <a:rPr lang="en-GB" sz="2800" dirty="0" smtClean="0">
                <a:solidFill>
                  <a:schemeClr val="tx1"/>
                </a:solidFill>
              </a:rPr>
              <a:t>Difficult to compare across nine different bars though</a:t>
            </a:r>
          </a:p>
          <a:p>
            <a:r>
              <a:rPr lang="en-GB" sz="2800" dirty="0" smtClean="0">
                <a:solidFill>
                  <a:schemeClr val="tx1"/>
                </a:solidFill>
              </a:rPr>
              <a:t/>
            </a:r>
            <a:br>
              <a:rPr lang="en-GB" sz="2800" dirty="0" smtClean="0">
                <a:solidFill>
                  <a:schemeClr val="tx1"/>
                </a:solidFill>
              </a:rPr>
            </a:br>
            <a:r>
              <a:rPr lang="en-GB" sz="2800" dirty="0" smtClean="0">
                <a:solidFill>
                  <a:schemeClr val="tx1"/>
                </a:solidFill>
              </a:rPr>
              <a:t>What if we stack the bars?</a:t>
            </a:r>
            <a:endParaRPr lang="en-GB" sz="2800" dirty="0">
              <a:solidFill>
                <a:schemeClr val="tx1"/>
              </a:solidFill>
            </a:endParaRPr>
          </a:p>
        </p:txBody>
      </p:sp>
      <p:pic>
        <p:nvPicPr>
          <p:cNvPr id="5" name="Picture 4"/>
          <p:cNvPicPr>
            <a:picLocks noChangeAspect="1"/>
          </p:cNvPicPr>
          <p:nvPr/>
        </p:nvPicPr>
        <p:blipFill>
          <a:blip r:embed="rId2" cstate="print"/>
          <a:stretch>
            <a:fillRect/>
          </a:stretch>
        </p:blipFill>
        <p:spPr>
          <a:xfrm>
            <a:off x="237067" y="1756245"/>
            <a:ext cx="5029199" cy="3345510"/>
          </a:xfrm>
          <a:prstGeom prst="rect">
            <a:avLst/>
          </a:prstGeom>
        </p:spPr>
      </p:pic>
      <p:sp>
        <p:nvSpPr>
          <p:cNvPr id="6" name="Rectangle 5"/>
          <p:cNvSpPr/>
          <p:nvPr/>
        </p:nvSpPr>
        <p:spPr>
          <a:xfrm>
            <a:off x="243151" y="1121405"/>
            <a:ext cx="4319109" cy="584775"/>
          </a:xfrm>
          <a:prstGeom prst="rect">
            <a:avLst/>
          </a:prstGeom>
        </p:spPr>
        <p:txBody>
          <a:bodyPr wrap="square">
            <a:spAutoFit/>
          </a:bodyPr>
          <a:lstStyle/>
          <a:p>
            <a:r>
              <a:rPr lang="en-US" sz="1600" dirty="0" smtClean="0"/>
              <a:t>Figure 1.2  Numbers employed, inactive</a:t>
            </a:r>
          </a:p>
          <a:p>
            <a:r>
              <a:rPr lang="en-US" sz="1600" dirty="0" smtClean="0"/>
              <a:t>and unemployed, by educational qualification</a:t>
            </a:r>
            <a:endParaRPr lang="en-US" sz="1600" dirty="0"/>
          </a:p>
        </p:txBody>
      </p:sp>
      <p:sp>
        <p:nvSpPr>
          <p:cNvPr id="7" name="Rectangle 6"/>
          <p:cNvSpPr/>
          <p:nvPr/>
        </p:nvSpPr>
        <p:spPr>
          <a:xfrm>
            <a:off x="213967" y="5138928"/>
            <a:ext cx="4319109" cy="338554"/>
          </a:xfrm>
          <a:prstGeom prst="rect">
            <a:avLst/>
          </a:prstGeom>
        </p:spPr>
        <p:txBody>
          <a:bodyPr wrap="square">
            <a:spAutoFit/>
          </a:bodyPr>
          <a:lstStyle/>
          <a:p>
            <a:r>
              <a:rPr lang="en-US" sz="800" i="1" dirty="0" smtClean="0"/>
              <a:t>Note</a:t>
            </a:r>
            <a:r>
              <a:rPr lang="en-US" sz="800" dirty="0" smtClean="0"/>
              <a:t>: The bars for the unemployed and inactive categories are constructed in the same way as for those in work: the height of the bar is determined by the frequency.</a:t>
            </a:r>
            <a:endParaRPr lang="en-US" sz="800" dirty="0"/>
          </a:p>
        </p:txBody>
      </p:sp>
    </p:spTree>
    <p:extLst>
      <p:ext uri="{BB962C8B-B14F-4D97-AF65-F5344CB8AC3E}">
        <p14:creationId xmlns:p14="http://schemas.microsoft.com/office/powerpoint/2010/main" val="2025475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stacked bar chart</a:t>
            </a:r>
            <a:endParaRPr lang="en-GB" dirty="0"/>
          </a:p>
        </p:txBody>
      </p:sp>
      <p:sp>
        <p:nvSpPr>
          <p:cNvPr id="3" name="Content Placeholder 2"/>
          <p:cNvSpPr>
            <a:spLocks noGrp="1"/>
          </p:cNvSpPr>
          <p:nvPr>
            <p:ph idx="1"/>
          </p:nvPr>
        </p:nvSpPr>
        <p:spPr>
          <a:xfrm>
            <a:off x="5635190" y="931419"/>
            <a:ext cx="6277410" cy="5547202"/>
          </a:xfrm>
        </p:spPr>
        <p:txBody>
          <a:bodyPr>
            <a:noAutofit/>
          </a:bodyPr>
          <a:lstStyle/>
          <a:p>
            <a:r>
              <a:rPr lang="en-GB" sz="2600" dirty="0" smtClean="0">
                <a:solidFill>
                  <a:schemeClr val="tx1"/>
                </a:solidFill>
              </a:rPr>
              <a:t>Now starting to look more useful</a:t>
            </a:r>
          </a:p>
          <a:p>
            <a:pPr marL="342900" indent="-342900">
              <a:buFont typeface="Arial" panose="020B0604020202020204" pitchFamily="34" charset="0"/>
              <a:buChar char="•"/>
            </a:pPr>
            <a:r>
              <a:rPr lang="en-GB" dirty="0" smtClean="0">
                <a:solidFill>
                  <a:schemeClr val="tx1"/>
                </a:solidFill>
              </a:rPr>
              <a:t>Similar </a:t>
            </a:r>
            <a:r>
              <a:rPr lang="en-GB" i="1" dirty="0" smtClean="0">
                <a:solidFill>
                  <a:schemeClr val="tx1"/>
                </a:solidFill>
              </a:rPr>
              <a:t>numbers</a:t>
            </a:r>
            <a:r>
              <a:rPr lang="en-GB" dirty="0" smtClean="0">
                <a:solidFill>
                  <a:schemeClr val="tx1"/>
                </a:solidFill>
              </a:rPr>
              <a:t> of unemployed amongst those with higher education, A levels, or no qualifications.  But </a:t>
            </a:r>
            <a:r>
              <a:rPr lang="en-GB" i="1" dirty="0" smtClean="0">
                <a:solidFill>
                  <a:schemeClr val="tx1"/>
                </a:solidFill>
              </a:rPr>
              <a:t>relatively</a:t>
            </a:r>
            <a:r>
              <a:rPr lang="en-GB" dirty="0" smtClean="0">
                <a:solidFill>
                  <a:schemeClr val="tx1"/>
                </a:solidFill>
              </a:rPr>
              <a:t> there are much fewer unemployed amongst the better educated</a:t>
            </a:r>
          </a:p>
          <a:p>
            <a:endParaRPr lang="en-GB" sz="2600" dirty="0">
              <a:solidFill>
                <a:schemeClr val="tx1"/>
              </a:solidFill>
            </a:endParaRPr>
          </a:p>
          <a:p>
            <a:r>
              <a:rPr lang="en-GB" sz="2600" dirty="0" smtClean="0">
                <a:solidFill>
                  <a:schemeClr val="tx1"/>
                </a:solidFill>
              </a:rPr>
              <a:t>Still not perfect. Absolute numbers are difficult to compare.  Better to use percentages…</a:t>
            </a:r>
          </a:p>
          <a:p>
            <a:endParaRPr lang="en-GB" sz="2600" dirty="0">
              <a:solidFill>
                <a:schemeClr val="tx1"/>
              </a:solidFill>
            </a:endParaRPr>
          </a:p>
          <a:p>
            <a:r>
              <a:rPr lang="en-GB" sz="2600" dirty="0" smtClean="0">
                <a:solidFill>
                  <a:schemeClr val="tx1"/>
                </a:solidFill>
              </a:rPr>
              <a:t>Within each education category, calculate the </a:t>
            </a:r>
            <a:r>
              <a:rPr lang="en-GB" sz="2600" i="1" dirty="0" smtClean="0">
                <a:solidFill>
                  <a:schemeClr val="tx1"/>
                </a:solidFill>
              </a:rPr>
              <a:t>percentage</a:t>
            </a:r>
            <a:r>
              <a:rPr lang="en-GB" sz="2600" dirty="0" smtClean="0">
                <a:solidFill>
                  <a:schemeClr val="tx1"/>
                </a:solidFill>
              </a:rPr>
              <a:t> in work, unemployed, inactive</a:t>
            </a:r>
            <a:endParaRPr lang="en-GB" sz="2600" dirty="0">
              <a:solidFill>
                <a:schemeClr val="tx1"/>
              </a:solidFill>
            </a:endParaRPr>
          </a:p>
        </p:txBody>
      </p:sp>
      <p:pic>
        <p:nvPicPr>
          <p:cNvPr id="4" name="Picture 3"/>
          <p:cNvPicPr>
            <a:picLocks noChangeAspect="1"/>
          </p:cNvPicPr>
          <p:nvPr/>
        </p:nvPicPr>
        <p:blipFill>
          <a:blip r:embed="rId2" cstate="print"/>
          <a:stretch>
            <a:fillRect/>
          </a:stretch>
        </p:blipFill>
        <p:spPr>
          <a:xfrm>
            <a:off x="345268" y="1874321"/>
            <a:ext cx="4760132" cy="3109358"/>
          </a:xfrm>
          <a:prstGeom prst="rect">
            <a:avLst/>
          </a:prstGeom>
        </p:spPr>
      </p:pic>
      <p:sp>
        <p:nvSpPr>
          <p:cNvPr id="5" name="Rectangle 4"/>
          <p:cNvSpPr/>
          <p:nvPr/>
        </p:nvSpPr>
        <p:spPr>
          <a:xfrm>
            <a:off x="243151" y="1315965"/>
            <a:ext cx="4319109" cy="584775"/>
          </a:xfrm>
          <a:prstGeom prst="rect">
            <a:avLst/>
          </a:prstGeom>
        </p:spPr>
        <p:txBody>
          <a:bodyPr wrap="square">
            <a:spAutoFit/>
          </a:bodyPr>
          <a:lstStyle/>
          <a:p>
            <a:r>
              <a:rPr lang="en-US" sz="1600" dirty="0" smtClean="0"/>
              <a:t>Figure 1.3  Stacked bar chart of educational</a:t>
            </a:r>
          </a:p>
          <a:p>
            <a:r>
              <a:rPr lang="en-US" sz="1600" dirty="0" smtClean="0"/>
              <a:t>qualifications and employment status</a:t>
            </a:r>
            <a:endParaRPr lang="en-US" sz="1600" dirty="0"/>
          </a:p>
        </p:txBody>
      </p:sp>
      <p:sp>
        <p:nvSpPr>
          <p:cNvPr id="6" name="Rectangle 5"/>
          <p:cNvSpPr/>
          <p:nvPr/>
        </p:nvSpPr>
        <p:spPr>
          <a:xfrm>
            <a:off x="213967" y="4993008"/>
            <a:ext cx="4319109" cy="461665"/>
          </a:xfrm>
          <a:prstGeom prst="rect">
            <a:avLst/>
          </a:prstGeom>
        </p:spPr>
        <p:txBody>
          <a:bodyPr wrap="square">
            <a:spAutoFit/>
          </a:bodyPr>
          <a:lstStyle/>
          <a:p>
            <a:r>
              <a:rPr lang="en-US" sz="800" i="1" dirty="0" smtClean="0"/>
              <a:t>Note</a:t>
            </a:r>
            <a:r>
              <a:rPr lang="en-US" sz="800" dirty="0" smtClean="0"/>
              <a:t>: The overall height of each bar is determined by the sum of the frequencies of the category, given in the final row of Table 1.1. Hence, for higher education, the height of the bar is 11 362, with divisions at 9713 and 10 107 at (= 9713 + 394).</a:t>
            </a:r>
            <a:endParaRPr lang="en-US" sz="800" dirty="0"/>
          </a:p>
        </p:txBody>
      </p:sp>
    </p:spTree>
    <p:extLst>
      <p:ext uri="{BB962C8B-B14F-4D97-AF65-F5344CB8AC3E}">
        <p14:creationId xmlns:p14="http://schemas.microsoft.com/office/powerpoint/2010/main" val="340882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stacked bar chart – percentages</a:t>
            </a:r>
            <a:endParaRPr lang="en-GB" dirty="0"/>
          </a:p>
        </p:txBody>
      </p:sp>
      <p:sp>
        <p:nvSpPr>
          <p:cNvPr id="3" name="Content Placeholder 2"/>
          <p:cNvSpPr>
            <a:spLocks noGrp="1"/>
          </p:cNvSpPr>
          <p:nvPr>
            <p:ph idx="1"/>
          </p:nvPr>
        </p:nvSpPr>
        <p:spPr>
          <a:xfrm>
            <a:off x="5738430" y="1670118"/>
            <a:ext cx="6160030" cy="3884376"/>
          </a:xfrm>
        </p:spPr>
        <p:txBody>
          <a:bodyPr>
            <a:noAutofit/>
          </a:bodyPr>
          <a:lstStyle/>
          <a:p>
            <a:r>
              <a:rPr lang="en-GB" sz="2800" dirty="0" smtClean="0">
                <a:solidFill>
                  <a:schemeClr val="tx1"/>
                </a:solidFill>
              </a:rPr>
              <a:t>Yes!</a:t>
            </a:r>
          </a:p>
          <a:p>
            <a:r>
              <a:rPr lang="en-GB" sz="2800" dirty="0" smtClean="0">
                <a:solidFill>
                  <a:schemeClr val="tx1"/>
                </a:solidFill>
              </a:rPr>
              <a:t>The pattern is clear once we calculate the percentage figures. Now we easily see, e.g. that around 85% of the highly educated are employed, but only about 40% of those with no qualifications</a:t>
            </a:r>
          </a:p>
          <a:p>
            <a:r>
              <a:rPr lang="en-GB" sz="2800" dirty="0" smtClean="0">
                <a:solidFill>
                  <a:schemeClr val="tx1"/>
                </a:solidFill>
              </a:rPr>
              <a:t>Unemployment also varies with qualifications. Those with a degree are less likely to be unemployed</a:t>
            </a:r>
            <a:endParaRPr lang="en-GB" sz="2800" dirty="0">
              <a:solidFill>
                <a:schemeClr val="tx1"/>
              </a:solidFill>
            </a:endParaRPr>
          </a:p>
        </p:txBody>
      </p:sp>
      <p:pic>
        <p:nvPicPr>
          <p:cNvPr id="4" name="Picture 3"/>
          <p:cNvPicPr>
            <a:picLocks noChangeAspect="1"/>
          </p:cNvPicPr>
          <p:nvPr/>
        </p:nvPicPr>
        <p:blipFill>
          <a:blip r:embed="rId2" cstate="print"/>
          <a:stretch>
            <a:fillRect/>
          </a:stretch>
        </p:blipFill>
        <p:spPr>
          <a:xfrm>
            <a:off x="269067" y="1777520"/>
            <a:ext cx="5005665" cy="3302961"/>
          </a:xfrm>
          <a:prstGeom prst="rect">
            <a:avLst/>
          </a:prstGeom>
        </p:spPr>
      </p:pic>
      <p:sp>
        <p:nvSpPr>
          <p:cNvPr id="5" name="Rectangle 4"/>
          <p:cNvSpPr/>
          <p:nvPr/>
        </p:nvSpPr>
        <p:spPr>
          <a:xfrm>
            <a:off x="243151" y="1182615"/>
            <a:ext cx="4319109" cy="584775"/>
          </a:xfrm>
          <a:prstGeom prst="rect">
            <a:avLst/>
          </a:prstGeom>
        </p:spPr>
        <p:txBody>
          <a:bodyPr wrap="square">
            <a:spAutoFit/>
          </a:bodyPr>
          <a:lstStyle/>
          <a:p>
            <a:r>
              <a:rPr lang="en-US" sz="1600" dirty="0" smtClean="0"/>
              <a:t>Figure 1.4  Percentages in each employment category, by educational qualification</a:t>
            </a:r>
            <a:endParaRPr lang="en-US" sz="1600" dirty="0"/>
          </a:p>
        </p:txBody>
      </p:sp>
    </p:spTree>
    <p:extLst>
      <p:ext uri="{BB962C8B-B14F-4D97-AF65-F5344CB8AC3E}">
        <p14:creationId xmlns:p14="http://schemas.microsoft.com/office/powerpoint/2010/main" val="3479307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Pie</a:t>
            </a:r>
            <a:r>
              <a:rPr lang="tr-TR" dirty="0" smtClean="0"/>
              <a:t> Chart </a:t>
            </a:r>
            <a:endParaRPr lang="tr-TR" dirty="0"/>
          </a:p>
        </p:txBody>
      </p:sp>
      <p:sp>
        <p:nvSpPr>
          <p:cNvPr id="3" name="İçerik Yer Tutucusu 2"/>
          <p:cNvSpPr>
            <a:spLocks noGrp="1"/>
          </p:cNvSpPr>
          <p:nvPr>
            <p:ph idx="1"/>
          </p:nvPr>
        </p:nvSpPr>
        <p:spPr/>
        <p:txBody>
          <a:bodyPr/>
          <a:lstStyle/>
          <a:p>
            <a:r>
              <a:rPr lang="tr-TR" dirty="0" err="1" smtClean="0"/>
              <a:t>It</a:t>
            </a:r>
            <a:r>
              <a:rPr lang="tr-TR" dirty="0" smtClean="0"/>
              <a:t> is not as </a:t>
            </a:r>
            <a:r>
              <a:rPr lang="tr-TR" dirty="0" err="1" smtClean="0"/>
              <a:t>good</a:t>
            </a:r>
            <a:r>
              <a:rPr lang="tr-TR" dirty="0" smtClean="0"/>
              <a:t> </a:t>
            </a:r>
            <a:r>
              <a:rPr lang="tr-TR" dirty="0" smtClean="0"/>
              <a:t>as </a:t>
            </a:r>
            <a:r>
              <a:rPr lang="tr-TR" dirty="0" err="1" smtClean="0"/>
              <a:t>stacked</a:t>
            </a:r>
            <a:r>
              <a:rPr lang="tr-TR" dirty="0" smtClean="0"/>
              <a:t> bar </a:t>
            </a:r>
            <a:r>
              <a:rPr lang="tr-TR" dirty="0" err="1" smtClean="0"/>
              <a:t>chart</a:t>
            </a:r>
            <a:r>
              <a:rPr lang="tr-TR" dirty="0" smtClean="0"/>
              <a:t>. But it </a:t>
            </a:r>
            <a:r>
              <a:rPr lang="tr-TR" dirty="0" err="1" smtClean="0"/>
              <a:t>gives</a:t>
            </a:r>
            <a:r>
              <a:rPr lang="tr-TR" dirty="0" smtClean="0"/>
              <a:t> </a:t>
            </a:r>
            <a:r>
              <a:rPr lang="tr-TR" dirty="0" err="1" smtClean="0"/>
              <a:t>some</a:t>
            </a:r>
            <a:r>
              <a:rPr lang="tr-TR" dirty="0" smtClean="0"/>
              <a:t> </a:t>
            </a:r>
            <a:r>
              <a:rPr lang="tr-TR" dirty="0" err="1" smtClean="0"/>
              <a:t>info</a:t>
            </a:r>
            <a:r>
              <a:rPr lang="tr-TR" dirty="0" smtClean="0"/>
              <a:t> as </a:t>
            </a:r>
            <a:r>
              <a:rPr lang="tr-TR" dirty="0" err="1" smtClean="0"/>
              <a:t>well</a:t>
            </a:r>
            <a:r>
              <a:rPr lang="tr-TR" dirty="0" smtClean="0"/>
              <a:t>. </a:t>
            </a: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7460" y="1611086"/>
            <a:ext cx="9234121" cy="45087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86167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6.0&quot;&gt;&lt;object type=&quot;1&quot; unique_id=&quot;10001&quot;&gt;&lt;object type=&quot;8&quot; unique_id=&quot;627728&quot;&gt;&lt;/object&gt;&lt;object type=&quot;2&quot; unique_id=&quot;627729&quot;&gt;&lt;object type=&quot;3&quot; unique_id=&quot;627730&quot;&gt;&lt;property id=&quot;20148&quot; value=&quot;5&quot;/&gt;&lt;property id=&quot;20300&quot; value=&quot;Slide 1 - &amp;quot;Descriptive statistics&amp;#x0D;&amp;#x0A;Part 1&amp;amp;#x09;&amp;quot;&quot;/&gt;&lt;property id=&quot;20307&quot; value=&quot;256&quot;/&gt;&lt;/object&gt;&lt;object type=&quot;3&quot; unique_id=&quot;627731&quot;&gt;&lt;property id=&quot;20148&quot; value=&quot;5&quot;/&gt;&lt;property id=&quot;20300&quot; value=&quot;Slide 2 - &amp;quot;What is the relationship between employment status and education?&amp;quot;&quot;/&gt;&lt;property id=&quot;20307&quot; value=&quot;260&quot;/&gt;&lt;/object&gt;&lt;object type=&quot;3&quot; unique_id=&quot;627732&quot;&gt;&lt;property id=&quot;20148&quot; value=&quot;5&quot;/&gt;&lt;property id=&quot;20300&quot; value=&quot;Slide 3 - &amp;quot;The raw data&amp;quot;&quot;/&gt;&lt;property id=&quot;20307&quot; value=&quot;261&quot;/&gt;&lt;/object&gt;&lt;object type=&quot;3&quot; unique_id=&quot;627733&quot;&gt;&lt;property id=&quot;20148&quot; value=&quot;5&quot;/&gt;&lt;property id=&quot;20300&quot; value=&quot;Slide 4 - &amp;quot;Cross-tabulation&amp;quot;&quot;/&gt;&lt;property id=&quot;20307&quot; value=&quot;262&quot;/&gt;&lt;/object&gt;&lt;object type=&quot;3&quot; unique_id=&quot;627734&quot;&gt;&lt;property id=&quot;20148&quot; value=&quot;5&quot;/&gt;&lt;property id=&quot;20300&quot; value=&quot;Slide 5 - &amp;quot;Bar chart of the ‘In work’ category&amp;quot;&quot;/&gt;&lt;property id=&quot;20307&quot; value=&quot;263&quot;/&gt;&lt;/object&gt;&lt;object type=&quot;3&quot; unique_id=&quot;627735&quot;&gt;&lt;property id=&quot;20148&quot; value=&quot;5&quot;/&gt;&lt;property id=&quot;20300&quot; value=&quot;Slide 6 - &amp;quot;A multiple bar chart&amp;quot;&quot;/&gt;&lt;property id=&quot;20307&quot; value=&quot;264&quot;/&gt;&lt;/object&gt;&lt;object type=&quot;3&quot; unique_id=&quot;627736&quot;&gt;&lt;property id=&quot;20148&quot; value=&quot;5&quot;/&gt;&lt;property id=&quot;20300&quot; value=&quot;Slide 7 - &amp;quot;A stacked bar chart&amp;quot;&quot;/&gt;&lt;property id=&quot;20307&quot; value=&quot;265&quot;/&gt;&lt;/object&gt;&lt;object type=&quot;3&quot; unique_id=&quot;627737&quot;&gt;&lt;property id=&quot;20148&quot; value=&quot;5&quot;/&gt;&lt;property id=&quot;20300&quot; value=&quot;Slide 8 - &amp;quot;A stacked bar chart – percentages&amp;quot;&quot;/&gt;&lt;property id=&quot;20307&quot; value=&quot;266&quot;/&gt;&lt;/object&gt;&lt;object type=&quot;3&quot; unique_id=&quot;627738&quot;&gt;&lt;property id=&quot;20148&quot; value=&quot;5&quot;/&gt;&lt;property id=&quot;20300&quot; value=&quot;Slide 9 - &amp;quot;Lessons so far&amp;quot;&quot;/&gt;&lt;property id=&quot;20307&quot; value=&quot;267&quot;/&gt;&lt;/object&gt;&lt;object type=&quot;3&quot; unique_id=&quot;627739&quot;&gt;&lt;property id=&quot;20148&quot; value=&quot;5&quot;/&gt;&lt;property id=&quot;20300&quot; value=&quot;Slide 10 - &amp;quot;Now look at a different type of data – wealth&amp;quot;&quot;/&gt;&lt;property id=&quot;20307&quot; value=&quot;268&quot;/&gt;&lt;/object&gt;&lt;object type=&quot;3&quot; unique_id=&quot;627740&quot;&gt;&lt;property id=&quot;20148&quot; value=&quot;5&quot;/&gt;&lt;property id=&quot;20300&quot; value=&quot;Slide 11 - &amp;quot;Frequency table of wealth&amp;quot;&quot;/&gt;&lt;property id=&quot;20307&quot; value=&quot;269&quot;/&gt;&lt;/object&gt;&lt;object type=&quot;3&quot; unique_id=&quot;627741&quot;&gt;&lt;property id=&quot;20148&quot; value=&quot;5&quot;/&gt;&lt;property id=&quot;20300&quot; value=&quot;Slide 12 - &amp;quot;What’s wrong with this?&amp;quot;&quot;/&gt;&lt;property id=&quot;20307&quot; value=&quot;270&quot;/&gt;&lt;/object&gt;&lt;object type=&quot;3&quot; unique_id=&quot;627742&quot;&gt;&lt;property id=&quot;20148&quot; value=&quot;5&quot;/&gt;&lt;property id=&quot;20300&quot; value=&quot;Slide 13 - &amp;quot;What’s wrong with this?&amp;quot;&quot;/&gt;&lt;property id=&quot;20307&quot; value=&quot;271&quot;/&gt;&lt;/object&gt;&lt;object type=&quot;3&quot; unique_id=&quot;627743&quot;&gt;&lt;property id=&quot;20148&quot; value=&quot;5&quot;/&gt;&lt;property id=&quot;20300&quot; value=&quot;Slide 14 - &amp;quot;The histogram&amp;quot;&quot;/&gt;&lt;property id=&quot;20307&quot; value=&quot;272&quot;/&gt;&lt;/object&gt;&lt;object type=&quot;3&quot; unique_id=&quot;627744&quot;&gt;&lt;property id=&quot;20148&quot; value=&quot;5&quot;/&gt;&lt;property id=&quot;20300&quot; value=&quot;Slide 15 - &amp;quot;Graphs for time series data&amp;quot;&quot;/&gt;&lt;property id=&quot;20307&quot; value=&quot;273&quot;/&gt;&lt;/object&gt;&lt;object type=&quot;3&quot; unique_id=&quot;627745&quot;&gt;&lt;property id=&quot;20148&quot; value=&quot;5&quot;/&gt;&lt;property id=&quot;20300&quot; value=&quot;Slide 16 - &amp;quot;A time-series chart&amp;quot;&quot;/&gt;&lt;property id=&quot;20307&quot; value=&quot;274&quot;/&gt;&lt;/object&gt;&lt;object type=&quot;3&quot; unique_id=&quot;627746&quot;&gt;&lt;property id=&quot;20148&quot; value=&quot;5&quot;/&gt;&lt;property id=&quot;20300&quot; value=&quot;Slide 17 - &amp;quot;Alternative ways of illustrating the data&amp;quot;&quot;/&gt;&lt;property id=&quot;20307&quot; value=&quot;275&quot;/&gt;&lt;/object&gt;&lt;object type=&quot;3&quot; unique_id=&quot;627747&quot;&gt;&lt;property id=&quot;20148&quot; value=&quot;5&quot;/&gt;&lt;property id=&quot;20300&quot; value=&quot;Slide 18 - &amp;quot;The logarithm of investment&amp;quot;&quot;/&gt;&lt;property id=&quot;20307&quot; value=&quot;276&quot;/&gt;&lt;/object&gt;&lt;object type=&quot;3&quot; unique_id=&quot;627748&quot;&gt;&lt;property id=&quot;20148&quot; value=&quot;5&quot;/&gt;&lt;property id=&quot;20300&quot; value=&quot;Slide 19 - &amp;quot;The change of the logarithm&amp;quot;&quot;/&gt;&lt;property id=&quot;20307&quot; value=&quot;277&quot;/&gt;&lt;/object&gt;&lt;object type=&quot;3&quot; unique_id=&quot;627749&quot;&gt;&lt;property id=&quot;20148&quot; value=&quot;5&quot;/&gt;&lt;property id=&quot;20300&quot; value=&quot;Slide 20 - &amp;quot;A scatter graph of two time series – investment and GDP&amp;quot;&quot;/&gt;&lt;property id=&quot;20307&quot; value=&quot;278&quot;/&gt;&lt;/object&gt;&lt;object type=&quot;3&quot; unique_id=&quot;627750&quot;&gt;&lt;property id=&quot;20148&quot; value=&quot;5&quot;/&gt;&lt;property id=&quot;20300&quot; value=&quot;Slide 21 - &amp;quot;Real investment and real GDP&amp;quot;&quot;/&gt;&lt;property id=&quot;20307&quot; value=&quot;279&quot;/&gt;&lt;/object&gt;&lt;object type=&quot;3&quot; unique_id=&quot;627751&quot;&gt;&lt;property id=&quot;20148&quot; value=&quot;5&quot;/&gt;&lt;property id=&quot;20300&quot; value=&quot;Slide 22 - &amp;quot;Lessons&amp;quot;&quot;/&gt;&lt;property id=&quot;20307&quot; value=&quot;280&quot;/&gt;&lt;/object&gt;&lt;object type=&quot;3&quot; unique_id=&quot;627752&quot;&gt;&lt;property id=&quot;20148&quot; value=&quot;5&quot;/&gt;&lt;property id=&quot;20300&quot; value=&quot;Slide 23 - &amp;quot;Graphs – good practice&amp;quot;&quot;/&gt;&lt;property id=&quot;20307&quot; value=&quot;281&quot;/&gt;&lt;/object&gt;&lt;object type=&quot;3&quot; unique_id=&quot;627753&quot;&gt;&lt;property id=&quot;20148&quot; value=&quot;5&quot;/&gt;&lt;property id=&quot;20300&quot; value=&quot;Slide 24 - &amp;quot;Compare and contrast!&amp;quot;&quot;/&gt;&lt;property id=&quot;20307&quot; value=&quot;282&quot;/&gt;&lt;/object&gt;&lt;/object&gt;&lt;/object&gt;&lt;/database&gt;"/>
</p:tagLst>
</file>

<file path=ppt/theme/theme1.xml><?xml version="1.0" encoding="utf-8"?>
<a:theme xmlns:a="http://schemas.openxmlformats.org/drawingml/2006/main" name="MB test theme 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MB test theme 3" id="{54A46912-FB1D-438E-84C4-EA6C50355503}" vid="{A3C9C9EB-045A-4078-88FD-B654F13EAFDA}"/>
    </a:ext>
  </a:extLst>
</a:theme>
</file>

<file path=docProps/app.xml><?xml version="1.0" encoding="utf-8"?>
<Properties xmlns="http://schemas.openxmlformats.org/officeDocument/2006/extended-properties" xmlns:vt="http://schemas.openxmlformats.org/officeDocument/2006/docPropsVTypes">
  <Template>MB test theme 3</Template>
  <TotalTime>1839</TotalTime>
  <Words>1625</Words>
  <Application>Microsoft Office PowerPoint</Application>
  <PresentationFormat>Özel</PresentationFormat>
  <Paragraphs>192</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MB test theme 3</vt:lpstr>
      <vt:lpstr>Descriptive statistics Part 1 </vt:lpstr>
      <vt:lpstr>What is the relationship between employment status and education?</vt:lpstr>
      <vt:lpstr>The raw data</vt:lpstr>
      <vt:lpstr>Cross-tabulation</vt:lpstr>
      <vt:lpstr>Bar chart of the ‘In work’ category</vt:lpstr>
      <vt:lpstr>A multiple bar chart</vt:lpstr>
      <vt:lpstr>A stacked bar chart</vt:lpstr>
      <vt:lpstr>A stacked bar chart – percentages</vt:lpstr>
      <vt:lpstr>Pie Chart </vt:lpstr>
      <vt:lpstr>Lessons so far</vt:lpstr>
      <vt:lpstr>Now look at a different type of data – wealth</vt:lpstr>
      <vt:lpstr>Frequency table of wealth</vt:lpstr>
      <vt:lpstr>What’s wrong with this?</vt:lpstr>
      <vt:lpstr>What’s wrong with this?</vt:lpstr>
      <vt:lpstr>The histogram</vt:lpstr>
      <vt:lpstr>Graphs for time series data</vt:lpstr>
      <vt:lpstr>A time-series chart</vt:lpstr>
      <vt:lpstr>Alternative ways of illustrating the data</vt:lpstr>
      <vt:lpstr>Outliers</vt:lpstr>
      <vt:lpstr>The logarithm of investment</vt:lpstr>
      <vt:lpstr>The change of the logarithm</vt:lpstr>
      <vt:lpstr>A scatter graph of two time series – investment and GDP</vt:lpstr>
      <vt:lpstr>Real investment and real GDP</vt:lpstr>
      <vt:lpstr>Lessons</vt:lpstr>
      <vt:lpstr>Graphs – good practice</vt:lpstr>
      <vt:lpstr>Compare and contrast!</vt:lpstr>
      <vt:lpstr>Problems</vt:lpstr>
      <vt:lpstr>Problems</vt:lpstr>
      <vt:lpstr>Problems</vt:lpstr>
      <vt:lpstr>Problems</vt:lpstr>
    </vt:vector>
  </TitlesOfParts>
  <Company>University of Sussex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Descriptive statistics Part 1</dc:title>
  <dc:creator>Michael Barrow</dc:creator>
  <cp:lastModifiedBy>Fatih KOÇ</cp:lastModifiedBy>
  <cp:revision>71</cp:revision>
  <dcterms:created xsi:type="dcterms:W3CDTF">2016-06-21T14:15:14Z</dcterms:created>
  <dcterms:modified xsi:type="dcterms:W3CDTF">2022-10-06T13:13:25Z</dcterms:modified>
</cp:coreProperties>
</file>