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77F22-506E-445A-B05E-6D95454CBBBF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50FE3-5509-4F8A-889E-98E6001B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5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EXCEL PROGRAMI DERS NOTLARI - </a:t>
            </a:r>
            <a:r>
              <a:rPr lang="tr-TR" dirty="0" smtClean="0"/>
              <a:t>V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846640" cy="1752600"/>
          </a:xfrm>
        </p:spPr>
        <p:txBody>
          <a:bodyPr/>
          <a:lstStyle/>
          <a:p>
            <a:pPr algn="ctr"/>
            <a:r>
              <a:rPr lang="tr-TR" dirty="0" smtClean="0"/>
              <a:t>13.HAFTA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9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28320"/>
          </a:xfrm>
        </p:spPr>
        <p:txBody>
          <a:bodyPr/>
          <a:lstStyle/>
          <a:p>
            <a:pPr lvl="0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Tabloda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yazılı kısımlarına girilen verilerin doğrulanması sağlanabilir.</a:t>
            </a:r>
          </a:p>
          <a:p>
            <a:pPr algn="just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b="1" dirty="0">
                <a:latin typeface="Times New Roman" pitchFamily="18" charset="0"/>
                <a:cs typeface="Times New Roman" pitchFamily="18" charset="0"/>
              </a:rPr>
              <a:t>Doğrulanması istenen hücreler fare ile seçilir </a:t>
            </a:r>
            <a:r>
              <a:rPr lang="tr-TR" b="1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Veri </a:t>
            </a:r>
            <a:r>
              <a:rPr lang="tr-TR" b="1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Veri Doğrulama seçilir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Bu kısımdan hücrelerde veri doğrulaması gerçekleştirilebilir.</a:t>
            </a:r>
          </a:p>
          <a:p>
            <a:pPr lvl="0"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Yapılan doğrulama sonrası hücrelere girilmesi gereken değerler ile ilgili kullanıcıya önden bilgi de verilebilir.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2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Bunun için Girdi İletisi kullanılır.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Bilgilendirme İçin Hücreler Seçilir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Veri  Veri Doğrulama  Girdi İletisi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22" y="2592779"/>
            <a:ext cx="3839111" cy="30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2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Bunun yanı sıra hatalı giriş yapılması durumunda kullanıcılara hata mesajı da verilebilir.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Bunun için: Hücreleri Seç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Veri  Veri Doğrulama  Hata Uyarısı</a:t>
            </a:r>
          </a:p>
          <a:p>
            <a:endParaRPr lang="tr-TR" dirty="0"/>
          </a:p>
        </p:txBody>
      </p:sp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564904"/>
            <a:ext cx="3781953" cy="304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33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971" y="1052736"/>
            <a:ext cx="4467849" cy="1971950"/>
          </a:xfrm>
          <a:prstGeom prst="rect">
            <a:avLst/>
          </a:prstGeom>
        </p:spPr>
      </p:pic>
      <p:pic>
        <p:nvPicPr>
          <p:cNvPr id="5" name="Resim 4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972" y="3356992"/>
            <a:ext cx="4467849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97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Veri Girdisi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Doğrulama Örnek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928383"/>
              </p:ext>
            </p:extLst>
          </p:nvPr>
        </p:nvGraphicFramePr>
        <p:xfrm>
          <a:off x="611560" y="1484784"/>
          <a:ext cx="4116290" cy="191297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823258"/>
                <a:gridCol w="823258"/>
                <a:gridCol w="823258"/>
                <a:gridCol w="823258"/>
                <a:gridCol w="823258"/>
              </a:tblGrid>
              <a:tr h="31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Ad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Soyad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1.Yazılı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2.Yazılı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3.Yazılı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Ahmet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Dertsiz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Hale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Uğur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Veli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Çağlar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Ali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Yaşar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Osman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Kutlu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11560" y="3789040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Yukarıdaki tabloyu Excel programında oluşturunuz. Not girişi öncesinde veri girdilerinin 0-100 aralığında olmasını gerektiğinden girişlerin bu aralıkta olup olmadığını kontrol ediniz. 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46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Çözüm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47766"/>
            <a:ext cx="3801006" cy="3077005"/>
          </a:xfrm>
        </p:spPr>
      </p:pic>
      <p:sp>
        <p:nvSpPr>
          <p:cNvPr id="5" name="Metin kutusu 4"/>
          <p:cNvSpPr txBox="1"/>
          <p:nvPr/>
        </p:nvSpPr>
        <p:spPr>
          <a:xfrm>
            <a:off x="611560" y="148478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Hücre Seç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Veri  Veri Doğrulama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83568" y="522920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İzin verilen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Tüm Sayı / En Az  0 / En Fazla  100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0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/>
          <a:lstStyle/>
          <a:p>
            <a:endParaRPr lang="tr-TR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Veri </a:t>
            </a:r>
            <a:r>
              <a:rPr lang="tr-TR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Veri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Doğrulama  Girdi İletisi  Açıklama Ekle</a:t>
            </a:r>
          </a:p>
          <a:p>
            <a:pPr algn="just"/>
            <a:endParaRPr lang="tr-TR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Veri  Veri Doğrulama 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Hata Uyarısı  Hata Mesajı Ekle</a:t>
            </a:r>
            <a:endParaRPr lang="tr-TR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4608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Yinelenen Verilerin Silinmesi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Excel’de çalışırken bazı durumlarda istemeden de olsa aynı bilgileri tekrar tekrar eklemiş olabiliriz. </a:t>
            </a:r>
            <a:endParaRPr lang="tr-TR" dirty="0" smtClean="0"/>
          </a:p>
          <a:p>
            <a:pPr lvl="0" algn="just"/>
            <a:endParaRPr lang="tr-TR" dirty="0"/>
          </a:p>
          <a:p>
            <a:pPr lvl="0" algn="just"/>
            <a:r>
              <a:rPr lang="tr-TR" dirty="0" smtClean="0"/>
              <a:t>Bu </a:t>
            </a:r>
            <a:r>
              <a:rPr lang="tr-TR" dirty="0"/>
              <a:t>durumda pratik olarak yinelenen verilerin kaldırılması sağlanabilir</a:t>
            </a:r>
            <a:r>
              <a:rPr lang="tr-TR" dirty="0" smtClean="0"/>
              <a:t>.</a:t>
            </a:r>
          </a:p>
          <a:p>
            <a:pPr lvl="0" algn="just"/>
            <a:endParaRPr lang="tr-TR" dirty="0"/>
          </a:p>
          <a:p>
            <a:pPr lvl="0" algn="just"/>
            <a:r>
              <a:rPr lang="tr-TR" dirty="0" smtClean="0"/>
              <a:t> </a:t>
            </a:r>
            <a:r>
              <a:rPr lang="tr-TR" dirty="0"/>
              <a:t>Bunun için Veri sekmesindeki Yinelenenleri Kaldır aracı kullanılabilir.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0032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Yinelenen Verilerin </a:t>
            </a:r>
            <a:r>
              <a:rPr lang="tr-TR" dirty="0" smtClean="0"/>
              <a:t>Silinmesi Örnek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483787"/>
              </p:ext>
            </p:extLst>
          </p:nvPr>
        </p:nvGraphicFramePr>
        <p:xfrm>
          <a:off x="3419872" y="1556792"/>
          <a:ext cx="1800200" cy="2160243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900100"/>
                <a:gridCol w="900100"/>
              </a:tblGrid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Ad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Soyad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Ahmet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Dertsiz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Serdar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Kapsar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Melik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Şah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Pietro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Bonucci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Ahmet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Dertsiz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Serdar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Kapsar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Melik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Şah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Pietro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Bonucci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83568" y="429309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Yukarıdaki tabloda yer alan verileri Excel’de giriniz. Girişin ardından tabloda tekrar eden verilerin kaldırılmasını sağlayınız.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27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00808"/>
            <a:ext cx="50405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89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Metin ve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Değerlere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Göre Koşullu Biçimlendirme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Excel’de hücre içindeki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metin ve değerlere göre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hücrelere biçimlendirmeler (renk, yazı tipi vs. )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uygulanabilir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Koşullu biçimlendirme aşağıdaki gibi uygulanır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1.) İstenen alan veya sütun seçilir.</a:t>
            </a:r>
          </a:p>
          <a:p>
            <a:pPr marL="0" lvl="0" indent="0" algn="just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2.)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Giriş</a:t>
            </a:r>
            <a:r>
              <a:rPr lang="tr-TR" dirty="0" err="1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Koşullu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Biçimlendirme</a:t>
            </a:r>
            <a:r>
              <a:rPr lang="tr-TR" dirty="0" err="1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Kural</a:t>
            </a:r>
            <a:r>
              <a:rPr lang="tr-TR" dirty="0" err="1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Pencere Açılır</a:t>
            </a: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838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Bul ve Seç Özelliği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Excel’de belirli bir formata uyan hücrelerin seçilmesi sağlanabilir. Örneğin hata içeren hücreler, boşluk içeren hücreler vs.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Bul ve seç özelliği Excel’de Giriş sekmesinde yer almaktadır.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Bul ve seç özelliğini uygulamak için:</a:t>
            </a:r>
          </a:p>
          <a:p>
            <a:pPr marL="0" indent="0" algn="just">
              <a:buNone/>
            </a:pPr>
            <a:r>
              <a:rPr lang="tr-TR" dirty="0" smtClean="0"/>
              <a:t>İstenen Kısım Seçilir </a:t>
            </a:r>
            <a:r>
              <a:rPr lang="tr-TR" dirty="0" smtClean="0">
                <a:sym typeface="Wingdings" pitchFamily="2" charset="2"/>
              </a:rPr>
              <a:t> Giriş  Bul ve Seç  Özel Git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623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/>
          <a:lstStyle/>
          <a:p>
            <a:pPr algn="just"/>
            <a:r>
              <a:rPr lang="tr-TR" dirty="0" smtClean="0"/>
              <a:t>Örneğin bul ve seç ile formül hataları bulunduysa yapılan işlemin hemen sonrasında «</a:t>
            </a:r>
            <a:r>
              <a:rPr lang="tr-TR" dirty="0" err="1" smtClean="0"/>
              <a:t>delete</a:t>
            </a:r>
            <a:r>
              <a:rPr lang="tr-TR" dirty="0" smtClean="0"/>
              <a:t>» tuşu ile hataların silinerek temizlenmesi sağlanabilir.</a:t>
            </a:r>
          </a:p>
          <a:p>
            <a:pPr algn="just"/>
            <a:endParaRPr lang="tr-TR" dirty="0"/>
          </a:p>
          <a:p>
            <a:pPr lvl="0" algn="just"/>
            <a:r>
              <a:rPr lang="tr-TR" dirty="0"/>
              <a:t>Bunun dışında seçimden sonra silme yerine bir değer girilip örneğin 0 gibi </a:t>
            </a:r>
            <a:r>
              <a:rPr lang="tr-TR" dirty="0" smtClean="0"/>
              <a:t>CTRL + </a:t>
            </a:r>
            <a:r>
              <a:rPr lang="tr-TR" dirty="0" err="1" smtClean="0"/>
              <a:t>Enter</a:t>
            </a:r>
            <a:r>
              <a:rPr lang="tr-TR" dirty="0" smtClean="0"/>
              <a:t> </a:t>
            </a:r>
            <a:r>
              <a:rPr lang="tr-TR" dirty="0"/>
              <a:t>seçimi yapılarak da tüm hücrelere aynı değerin verilmesi sağlanabilir.</a:t>
            </a:r>
          </a:p>
          <a:p>
            <a:pPr algn="just"/>
            <a:endParaRPr lang="tr-TR" dirty="0" smtClean="0"/>
          </a:p>
          <a:p>
            <a:pPr lvl="0"/>
            <a:r>
              <a:rPr lang="tr-TR" dirty="0"/>
              <a:t>Ayrıca istenirse boşluk içeren hücrelerin de seçimi benzer şekilde yapılabilir</a:t>
            </a:r>
            <a:r>
              <a:rPr lang="tr-TR" dirty="0" smtClean="0"/>
              <a:t>. Boş olan hücrelerin tamamına belirli bir değer yazdırılması sağlanabilir. </a:t>
            </a:r>
            <a:r>
              <a:rPr lang="tr-TR" dirty="0"/>
              <a:t>Bu işlem </a:t>
            </a:r>
            <a:r>
              <a:rPr lang="tr-TR" dirty="0" smtClean="0"/>
              <a:t>için:</a:t>
            </a:r>
          </a:p>
          <a:p>
            <a:pPr marL="0" lvl="0" indent="0">
              <a:buNone/>
            </a:pPr>
            <a:r>
              <a:rPr lang="tr-TR" dirty="0" smtClean="0"/>
              <a:t>Tüm </a:t>
            </a:r>
            <a:r>
              <a:rPr lang="tr-TR" dirty="0"/>
              <a:t>tablo fare ile seçilir </a:t>
            </a:r>
            <a:r>
              <a:rPr lang="tr-TR" dirty="0">
                <a:sym typeface="Wingdings"/>
              </a:rPr>
              <a:t></a:t>
            </a:r>
            <a:r>
              <a:rPr lang="tr-TR" dirty="0"/>
              <a:t> Giriş </a:t>
            </a:r>
            <a:r>
              <a:rPr lang="tr-TR" dirty="0">
                <a:sym typeface="Wingdings"/>
              </a:rPr>
              <a:t></a:t>
            </a:r>
            <a:r>
              <a:rPr lang="tr-TR" dirty="0"/>
              <a:t> Bul ve Seç </a:t>
            </a:r>
            <a:r>
              <a:rPr lang="tr-TR" dirty="0">
                <a:sym typeface="Wingdings"/>
              </a:rPr>
              <a:t></a:t>
            </a:r>
            <a:r>
              <a:rPr lang="tr-TR" dirty="0"/>
              <a:t> Özel Git </a:t>
            </a:r>
            <a:r>
              <a:rPr lang="tr-TR" dirty="0">
                <a:sym typeface="Wingdings"/>
              </a:rPr>
              <a:t></a:t>
            </a:r>
            <a:r>
              <a:rPr lang="tr-TR" dirty="0"/>
              <a:t>Açılan Menüden Boşluklar İşaretle</a:t>
            </a:r>
            <a:r>
              <a:rPr lang="tr-TR" dirty="0">
                <a:sym typeface="Wingdings"/>
              </a:rPr>
              <a:t></a:t>
            </a:r>
            <a:r>
              <a:rPr lang="tr-TR" dirty="0"/>
              <a:t> </a:t>
            </a:r>
            <a:r>
              <a:rPr lang="tr-TR" dirty="0" smtClean="0"/>
              <a:t>Tamam</a:t>
            </a:r>
          </a:p>
          <a:p>
            <a:pPr marL="0" lvl="0" indent="0">
              <a:buNone/>
            </a:pP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118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Bul ve Seç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Özelliği Örnek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242720"/>
              </p:ext>
            </p:extLst>
          </p:nvPr>
        </p:nvGraphicFramePr>
        <p:xfrm>
          <a:off x="611560" y="1268760"/>
          <a:ext cx="3312368" cy="20882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9717"/>
                <a:gridCol w="1093993"/>
                <a:gridCol w="729329"/>
                <a:gridCol w="729329"/>
              </a:tblGrid>
              <a:tr h="2320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Firma Adı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Alacak Miktarı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Vade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Öncelik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A Firması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1200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Ocak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 Firması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1500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Şubat 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C Firması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3200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Mart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D Firması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2300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Nisan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E Firması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5000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Mayıs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F Firması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1200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Ocak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G Firması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1500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Şubat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H Firması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3200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Mart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11560" y="364502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Tabloda alacak tutarı 1500 ve üzerinde olan firmalar için öncelik sütununda «Yüksek Öncelik» yazmasını sağlayınız. Alacak tutarı 1500’ün altındaki firmalar içinse «Düşük Öncelik» yazılmasını sağlayınız.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Formülde bazı hücrelerde kasıtlı hatalı yazım yapın. Hataları bulun ve «Boş» yazısı ile değiştirin.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49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İç İçe Eğer Kullanımı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latin typeface="Times New Roman" pitchFamily="18" charset="0"/>
                <a:cs typeface="Times New Roman" pitchFamily="18" charset="0"/>
              </a:rPr>
              <a:t>Belirli bir koşula göre hücreler üzerinde işlem yapılacağında EĞER fonksiyonu kullanılıyordu.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tr-TR" dirty="0">
                <a:latin typeface="Times New Roman" pitchFamily="18" charset="0"/>
                <a:cs typeface="Times New Roman" pitchFamily="18" charset="0"/>
              </a:rPr>
              <a:t>Bazı durumlarda incelenen koşul sayısı 1’den fazla olabilir. Örneğin bir öğrencinin aldığı notun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kötü, orta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iyi şeklinde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farklı kategoriden birisine dahil edilmesi gibi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Bu tip durumlarda kullanılacak iç içe EĞER sayısını doğru şekilde belirlemek oldukça önemlidir.</a:t>
            </a:r>
          </a:p>
          <a:p>
            <a:pPr lvl="0"/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4613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642190"/>
              </p:ext>
            </p:extLst>
          </p:nvPr>
        </p:nvGraphicFramePr>
        <p:xfrm>
          <a:off x="457200" y="692150"/>
          <a:ext cx="1594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Notlar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0-40</a:t>
                      </a:r>
                      <a:r>
                        <a:rPr lang="tr-TR" baseline="0" dirty="0" smtClean="0"/>
                        <a:t> Kötü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40-60 Orta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60-100 İyi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95536" y="2492896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Örneğin yukarıdaki tablo ele alınacak olursa 3 farklı durum söz konusudur. (Kötü, Orta, İyi)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Buna göre bu problemde değerlendirilmesi gereken koşul sayısı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2’dir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Durum sayısı ise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3’tür. (Koşullar Not?&lt;40, Not?&gt;60)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EĞER SAYISI = KOŞUL SAYISI = DURUM SAYISI -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Buna göre bu örnek için kullanılması gereken eğer sayısı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3-1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olacaktır.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96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İç İçe Eğer Kullanımı</a:t>
            </a:r>
            <a:endParaRPr lang="tr-T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1597290" cy="16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199189"/>
              </p:ext>
            </p:extLst>
          </p:nvPr>
        </p:nvGraphicFramePr>
        <p:xfrm>
          <a:off x="755576" y="1700808"/>
          <a:ext cx="74374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Not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707904" y="1772816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Notları tabloda verilen formata göre etiketleyiniz.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7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Çözüm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EĞER(NOT&lt;40; «ZAYIF»; </a:t>
            </a:r>
            <a:r>
              <a:rPr lang="tr-TR" sz="2000" dirty="0" smtClean="0">
                <a:solidFill>
                  <a:srgbClr val="FF0000"/>
                </a:solidFill>
              </a:rPr>
              <a:t>EĞER(NOT&lt;60; «ORTA»; «İYİ» )</a:t>
            </a:r>
            <a:r>
              <a:rPr lang="tr-TR" sz="2000" dirty="0" smtClean="0"/>
              <a:t> 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02542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000" b="1" dirty="0">
                <a:latin typeface="Times New Roman" pitchFamily="18" charset="0"/>
                <a:cs typeface="Times New Roman" pitchFamily="18" charset="0"/>
              </a:rPr>
              <a:t>Eğer Fonksiyonunda “VE” İle “YADA” Kullanımı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000" dirty="0">
                <a:latin typeface="Times New Roman" pitchFamily="18" charset="0"/>
                <a:cs typeface="Times New Roman" pitchFamily="18" charset="0"/>
              </a:rPr>
            </a:br>
            <a:endParaRPr lang="tr-T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Excel’de eğer fonksiyonunun kullanımında bir sonuç için aynı anda birden fazla koşul durumunu incelemek gerektiğinde VE ile YADA fonksiyonlarından yararlanmaktır</a:t>
            </a:r>
            <a:r>
              <a:rPr lang="tr-TR" dirty="0"/>
              <a:t>. </a:t>
            </a:r>
          </a:p>
          <a:p>
            <a:pPr algn="just"/>
            <a:endParaRPr lang="tr-TR" dirty="0" smtClean="0"/>
          </a:p>
          <a:p>
            <a:pPr lvl="0" algn="just"/>
            <a:r>
              <a:rPr lang="tr-TR" b="1" dirty="0">
                <a:latin typeface="Times New Roman" pitchFamily="18" charset="0"/>
                <a:cs typeface="Times New Roman" pitchFamily="18" charset="0"/>
              </a:rPr>
              <a:t>VE fonksiyonu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yalnızca içine yazılan tüm mantıksal sınamalar (koşullar) doğru ise “doğru” sonucunu verir. Koşullardan 1 tanesi dahi yanlış olursa “yanlış” sonucunu döndürür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>
                <a:latin typeface="Times New Roman" pitchFamily="18" charset="0"/>
                <a:cs typeface="Times New Roman" pitchFamily="18" charset="0"/>
              </a:rPr>
              <a:t>YADA fonksiyonu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ise içine yazılan koşullardan en az 1 tanesi doğru olursa “doğru” sonucunu döndürür.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İçerisine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yazılan koşulların tamamı yanlış olursa “yanlış” sonucunu döndürür.</a:t>
            </a:r>
          </a:p>
          <a:p>
            <a:pPr lvl="0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5133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/>
          <a:lstStyle/>
          <a:p>
            <a:pPr lvl="0"/>
            <a:r>
              <a:rPr lang="tr-TR" dirty="0"/>
              <a:t>Eğer içerisinde VE ile YADA fonksiyonlarının kullanımı için örnek tablolar aşağıdaki gibidir: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87442"/>
              </p:ext>
            </p:extLst>
          </p:nvPr>
        </p:nvGraphicFramePr>
        <p:xfrm>
          <a:off x="1259632" y="1628800"/>
          <a:ext cx="2520280" cy="2376263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863721"/>
                <a:gridCol w="863721"/>
                <a:gridCol w="792838"/>
              </a:tblGrid>
              <a:tr h="21929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VE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9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9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Durum1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Durum2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Sonuç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</a:rPr>
                        <a:t>YANLIŞ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YANLIŞ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YANLIŞ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</a:rPr>
                        <a:t>YANLIŞ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DOĞRU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YANLIŞ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</a:rPr>
                        <a:t>DOĞRU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YANLIŞ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YANLIŞ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</a:rPr>
                        <a:t>DOĞRU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DOĞRU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DOĞRU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34497"/>
              </p:ext>
            </p:extLst>
          </p:nvPr>
        </p:nvGraphicFramePr>
        <p:xfrm>
          <a:off x="4499992" y="1628800"/>
          <a:ext cx="2736304" cy="2376263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937754"/>
                <a:gridCol w="937754"/>
                <a:gridCol w="860796"/>
              </a:tblGrid>
              <a:tr h="21929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YADA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9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9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Durum1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Durum2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Sonuç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</a:rPr>
                        <a:t>YANLIŞ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YANLIŞ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YANLIŞ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</a:rPr>
                        <a:t>YANLIŞ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DOĞRU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DOĞRU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</a:rPr>
                        <a:t>DOĞRU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YANLIŞ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DOĞRU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</a:rPr>
                        <a:t>DOĞRU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DOĞRU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DOĞRU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126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VE” İle “YADA”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Kullanımı Örnek</a:t>
            </a:r>
            <a:endParaRPr lang="tr-TR" sz="32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020553"/>
              </p:ext>
            </p:extLst>
          </p:nvPr>
        </p:nvGraphicFramePr>
        <p:xfrm>
          <a:off x="683568" y="1484784"/>
          <a:ext cx="2664297" cy="151216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92581"/>
                <a:gridCol w="835858"/>
                <a:gridCol w="835858"/>
              </a:tblGrid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Müşteri No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Hesap 1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Hesap 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100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10000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250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650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1000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5000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300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100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50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900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83568" y="3284984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Yukarıdaki tabloda müşteriler ve 2 farklı banka hesaplarında yer alan para miktarları verilmiştir. Müşteriler 3.farklı bir bankadan kredi almak istiyor.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Bankanın müşterilere para vermesi için 2 farklı koşul: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1.Koşul: 1.Hesap ya da 2.Hesapta 250 TL'den fazla para var ise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2.Koşul: 1.Hesap ve 2.Hesapta 250 TL’den fazla para var ise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koşullara göre ayrı ayrı müşterilerin kredi alabilme durumlarını </a:t>
            </a: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sütunlarda yazdırınız.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5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10"/>
            <a:ext cx="9144000" cy="686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8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3.) Pencereden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biçimlendirme için kural türü seçilir.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(Yalnızca şunu içeren hücreleri biçimlendir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4.) “Kural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Açıklamasını Düzenleyin” bölümünden kural tanımlaması yapılır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5.) “Biçimlendir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” kısmından hücrenin istenilen şekilde biçimlendirmesi yapılır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6.) Tamam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denilerek işlem onaylanır.</a:t>
            </a: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3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Koşullu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Biçimlendirme Örnek - 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823022"/>
              </p:ext>
            </p:extLst>
          </p:nvPr>
        </p:nvGraphicFramePr>
        <p:xfrm>
          <a:off x="827584" y="1628800"/>
          <a:ext cx="4176464" cy="2016224"/>
        </p:xfrm>
        <a:graphic>
          <a:graphicData uri="http://schemas.openxmlformats.org/drawingml/2006/table">
            <a:tbl>
              <a:tblPr/>
              <a:tblGrid>
                <a:gridCol w="991910"/>
                <a:gridCol w="1513968"/>
                <a:gridCol w="835293"/>
                <a:gridCol w="835293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Öğrenci 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Geçti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Ayşe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Kaldı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Murat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Geçti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Merve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Kaldı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Geçti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Geçti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856824" y="443711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Durum sütununa göre «Kaldı» yazan hücreleri kırmızıya ve «Geçti» yazan hücreleri ise yeşile boyayınız.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04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Koşullu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Biçimlendirme Örnek - II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611560" y="3212976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Değerler sütununun yanına aynı sütunu Değerler2 olarak kopyalayınız.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Eklediğiniz sütunda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1.ve 2. satırı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dolgu rengi siyah, yazı rengi beyaz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3.ve 4.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satırı</a:t>
            </a:r>
            <a:r>
              <a:rPr lang="tr-T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dolgu rengi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turuncu, </a:t>
            </a:r>
            <a:r>
              <a:rPr lang="tr-T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yazı rengi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mavi</a:t>
            </a:r>
            <a:endParaRPr lang="tr-TR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5.ve 6.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satırı</a:t>
            </a:r>
            <a:r>
              <a:rPr lang="tr-T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dolgu rengi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kırmızı, </a:t>
            </a:r>
            <a:r>
              <a:rPr lang="tr-T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yazı rengi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beyaz</a:t>
            </a:r>
            <a:endParaRPr lang="tr-TR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766807"/>
              </p:ext>
            </p:extLst>
          </p:nvPr>
        </p:nvGraphicFramePr>
        <p:xfrm>
          <a:off x="611560" y="1484784"/>
          <a:ext cx="919689" cy="1349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9689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Değeler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28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Tablo Olarak </a:t>
            </a:r>
            <a:r>
              <a:rPr lang="tr-TR" b="1" dirty="0" smtClean="0"/>
              <a:t>Biçimlendirme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Verileri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tablo olarak biçimlendirmek için: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Giriş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Stiller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Tablo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Olarak Biçimlendir kısmından istenen seçim yapılarak tabloya istenen şekilde bir biçimlendirme uygulanabilir. (Açılır menüdeki biçimlerden seçim yapılarak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Seçim yapılınca yeni bir pencere açılır. Buradan tablo başlık satırı içeriyorsa “Tablom üstbilgi satırı içeriyor” seçimi yapılması gerekmektedir. İçermiyorsa bu tik kaldırılmalıdır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Biçimlendirme sonrası verilere istenen bir tablo formatı uygulanır ve filtre de eklenmiş olur.</a:t>
            </a:r>
          </a:p>
          <a:p>
            <a:pPr lvl="0"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666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Tablo Olarak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Biçimlendirme Örnek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213186"/>
              </p:ext>
            </p:extLst>
          </p:nvPr>
        </p:nvGraphicFramePr>
        <p:xfrm>
          <a:off x="971600" y="1628800"/>
          <a:ext cx="4248471" cy="2880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</a:tblGrid>
              <a:tr h="411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Ürün Adı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Tarih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Fiyat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Domates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1.10.2022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₺2,00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Biber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2.10.2022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₺3,00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Muz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3.10.2022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₺6,00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Avakado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4.10.2022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₺12,00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Karpuz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5.10.2022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₺5,00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Ceviz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6.10.2022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₺18,00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899592" y="494116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Yukarıdaki tabloyu Excel programında hazırlayınız. Sonrasında tablo olarak biçimlendiriniz ve ürün kısmını «muz» için filtreleyiniz.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1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Veri Girdisi Doğrulama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Excel’de çalışırken bazen yanlışlık yapılarak farkında olmadan hatalı değerler girilebilir.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Örneğin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bir sınav notu girilirken 100’ün üzerinde bir değer girilemez çünkü not değerleri 0-100 aralığında olmalıdır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Bu durumda Excel’in kullanıcıyı uyarması sağlanabilir.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932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1144</TotalTime>
  <Words>1271</Words>
  <Application>Microsoft Office PowerPoint</Application>
  <PresentationFormat>Ekran Gösterisi (4:3)</PresentationFormat>
  <Paragraphs>319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Netlik</vt:lpstr>
      <vt:lpstr>EXCEL PROGRAMI DERS NOTLARI - V</vt:lpstr>
      <vt:lpstr>Metin ve Değerlere Göre Koşullu Biçimlendirme</vt:lpstr>
      <vt:lpstr>PowerPoint Sunusu</vt:lpstr>
      <vt:lpstr>PowerPoint Sunusu</vt:lpstr>
      <vt:lpstr>Koşullu Biçimlendirme Örnek - I</vt:lpstr>
      <vt:lpstr>Koşullu Biçimlendirme Örnek - II</vt:lpstr>
      <vt:lpstr>Tablo Olarak Biçimlendirme</vt:lpstr>
      <vt:lpstr>Tablo Olarak Biçimlendirme Örnek</vt:lpstr>
      <vt:lpstr>Veri Girdisi Doğrulama</vt:lpstr>
      <vt:lpstr>PowerPoint Sunusu</vt:lpstr>
      <vt:lpstr>PowerPoint Sunusu</vt:lpstr>
      <vt:lpstr>PowerPoint Sunusu</vt:lpstr>
      <vt:lpstr>PowerPoint Sunusu</vt:lpstr>
      <vt:lpstr>Veri Girdisi Doğrulama Örnek</vt:lpstr>
      <vt:lpstr>Çözüm</vt:lpstr>
      <vt:lpstr>PowerPoint Sunusu</vt:lpstr>
      <vt:lpstr>Yinelenen Verilerin Silinmesi</vt:lpstr>
      <vt:lpstr>Yinelenen Verilerin Silinmesi Örnek</vt:lpstr>
      <vt:lpstr>PowerPoint Sunusu</vt:lpstr>
      <vt:lpstr>Bul ve Seç Özelliği </vt:lpstr>
      <vt:lpstr>PowerPoint Sunusu</vt:lpstr>
      <vt:lpstr>Bul ve Seç Özelliği Örnek </vt:lpstr>
      <vt:lpstr>İç İçe Eğer Kullanımı</vt:lpstr>
      <vt:lpstr>PowerPoint Sunusu</vt:lpstr>
      <vt:lpstr>İç İçe Eğer Kullanımı</vt:lpstr>
      <vt:lpstr>Çözüm</vt:lpstr>
      <vt:lpstr>Eğer Fonksiyonunda “VE” İle “YADA” Kullanımı </vt:lpstr>
      <vt:lpstr>PowerPoint Sunusu</vt:lpstr>
      <vt:lpstr>“VE” İle “YADA” Kullanımı Örnek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PROGRAMI DERS NOTLARI - III</dc:title>
  <dc:creator>Doğuş GÜLGÜN</dc:creator>
  <cp:lastModifiedBy>Doğuş GÜLGÜN</cp:lastModifiedBy>
  <cp:revision>300</cp:revision>
  <dcterms:created xsi:type="dcterms:W3CDTF">2022-04-18T07:25:58Z</dcterms:created>
  <dcterms:modified xsi:type="dcterms:W3CDTF">2022-05-09T13:08:29Z</dcterms:modified>
</cp:coreProperties>
</file>