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87" r:id="rId4"/>
    <p:sldId id="288" r:id="rId5"/>
    <p:sldId id="289" r:id="rId6"/>
    <p:sldId id="290" r:id="rId7"/>
    <p:sldId id="294" r:id="rId8"/>
    <p:sldId id="291" r:id="rId9"/>
    <p:sldId id="292" r:id="rId10"/>
    <p:sldId id="295" r:id="rId11"/>
    <p:sldId id="296" r:id="rId12"/>
    <p:sldId id="297" r:id="rId13"/>
    <p:sldId id="293" r:id="rId14"/>
    <p:sldId id="298" r:id="rId15"/>
    <p:sldId id="299" r:id="rId16"/>
    <p:sldId id="300" r:id="rId17"/>
    <p:sldId id="301" r:id="rId18"/>
    <p:sldId id="302" r:id="rId19"/>
    <p:sldId id="303" r:id="rId20"/>
    <p:sldId id="304" r:id="rId21"/>
    <p:sldId id="305" r:id="rId22"/>
    <p:sldId id="306"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B5581-9F03-4FF2-B1AE-E8D8AA6B9E7D}" type="datetimeFigureOut">
              <a:rPr lang="tr-TR" smtClean="0"/>
              <a:t>15.12.2023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84D54-C2B3-4662-B2C2-0E2C64FF5F4C}" type="slidenum">
              <a:rPr lang="tr-TR" smtClean="0"/>
              <a:t>‹#›</a:t>
            </a:fld>
            <a:endParaRPr lang="tr-TR"/>
          </a:p>
        </p:txBody>
      </p:sp>
    </p:spTree>
    <p:extLst>
      <p:ext uri="{BB962C8B-B14F-4D97-AF65-F5344CB8AC3E}">
        <p14:creationId xmlns:p14="http://schemas.microsoft.com/office/powerpoint/2010/main" val="331755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15.12.2023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15.12.2023</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15.12.2023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15.12.2023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15.12.2023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15.12.2023</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15.12.2023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15.12.2023</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15.12.2023</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15.12.2023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N_z4OaSuoAA?t=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othub.com.au/news/father-of-iot-kevin-ashton-slams-smart-devices-41199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 - 5</a:t>
            </a:r>
            <a:endParaRPr lang="tr-TR" dirty="0"/>
          </a:p>
        </p:txBody>
      </p:sp>
      <p:sp>
        <p:nvSpPr>
          <p:cNvPr id="3" name="Alt Başlık 2"/>
          <p:cNvSpPr>
            <a:spLocks noGrp="1"/>
          </p:cNvSpPr>
          <p:nvPr>
            <p:ph type="subTitle" idx="1"/>
          </p:nvPr>
        </p:nvSpPr>
        <p:spPr/>
        <p:txBody>
          <a:bodyPr/>
          <a:lstStyle/>
          <a:p>
            <a:r>
              <a:rPr lang="tr-TR" dirty="0" smtClean="0"/>
              <a:t>			Dr. </a:t>
            </a:r>
            <a:r>
              <a:rPr lang="tr-TR" dirty="0" err="1" smtClean="0"/>
              <a:t>Öğr</a:t>
            </a:r>
            <a:r>
              <a:rPr lang="tr-TR" dirty="0" smtClean="0"/>
              <a:t>. Üyesi Fatih Koç </a:t>
            </a:r>
            <a:endParaRPr lang="tr-TR" dirty="0"/>
          </a:p>
        </p:txBody>
      </p:sp>
    </p:spTree>
    <p:extLst>
      <p:ext uri="{BB962C8B-B14F-4D97-AF65-F5344CB8AC3E}">
        <p14:creationId xmlns:p14="http://schemas.microsoft.com/office/powerpoint/2010/main" val="28099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857375"/>
            <a:ext cx="80867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96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TOPLAMA</a:t>
            </a:r>
            <a:endParaRPr lang="tr-TR" dirty="0">
              <a:solidFill>
                <a:srgbClr val="0070C0"/>
              </a:solidFill>
            </a:endParaRPr>
          </a:p>
        </p:txBody>
      </p:sp>
      <p:sp>
        <p:nvSpPr>
          <p:cNvPr id="3" name="İçerik Yer Tutucusu 2"/>
          <p:cNvSpPr>
            <a:spLocks noGrp="1"/>
          </p:cNvSpPr>
          <p:nvPr>
            <p:ph sz="quarter" idx="1"/>
          </p:nvPr>
        </p:nvSpPr>
        <p:spPr/>
        <p:txBody>
          <a:bodyPr/>
          <a:lstStyle/>
          <a:p>
            <a:r>
              <a:rPr lang="tr-TR" dirty="0" smtClean="0"/>
              <a:t>Veri Toplama süreci</a:t>
            </a:r>
          </a:p>
          <a:p>
            <a:r>
              <a:rPr lang="tr-TR" dirty="0" smtClean="0"/>
              <a:t>Cihazlar (makineler) ve </a:t>
            </a:r>
            <a:r>
              <a:rPr lang="tr-TR" dirty="0" err="1" smtClean="0"/>
              <a:t>sensörler</a:t>
            </a:r>
            <a:r>
              <a:rPr lang="tr-TR" dirty="0" smtClean="0"/>
              <a:t> </a:t>
            </a:r>
            <a:r>
              <a:rPr lang="tr-TR" dirty="0" smtClean="0"/>
              <a:t>her yerde bulunur. </a:t>
            </a:r>
          </a:p>
          <a:p>
            <a:endParaRPr lang="tr-TR" dirty="0"/>
          </a:p>
          <a:p>
            <a:r>
              <a:rPr lang="tr-TR" dirty="0" smtClean="0"/>
              <a:t>Evinizde</a:t>
            </a:r>
          </a:p>
          <a:p>
            <a:r>
              <a:rPr lang="tr-TR" dirty="0" smtClean="0"/>
              <a:t>Arabanızda</a:t>
            </a:r>
          </a:p>
          <a:p>
            <a:r>
              <a:rPr lang="tr-TR" dirty="0" smtClean="0"/>
              <a:t>Ofisinizde</a:t>
            </a:r>
          </a:p>
          <a:p>
            <a:r>
              <a:rPr lang="tr-TR" dirty="0" smtClean="0"/>
              <a:t>Üretim Tesisinizde</a:t>
            </a:r>
          </a:p>
          <a:p>
            <a:r>
              <a:rPr lang="tr-TR" dirty="0" smtClean="0"/>
              <a:t>Üstünüzde</a:t>
            </a:r>
          </a:p>
          <a:p>
            <a:endParaRPr lang="tr-TR" dirty="0"/>
          </a:p>
        </p:txBody>
      </p:sp>
    </p:spTree>
    <p:extLst>
      <p:ext uri="{BB962C8B-B14F-4D97-AF65-F5344CB8AC3E}">
        <p14:creationId xmlns:p14="http://schemas.microsoft.com/office/powerpoint/2010/main" val="260075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İLETİŞİM</a:t>
            </a:r>
            <a:endParaRPr lang="tr-TR" dirty="0">
              <a:solidFill>
                <a:srgbClr val="0070C0"/>
              </a:solidFill>
            </a:endParaRPr>
          </a:p>
        </p:txBody>
      </p:sp>
      <p:sp>
        <p:nvSpPr>
          <p:cNvPr id="3" name="İçerik Yer Tutucusu 2"/>
          <p:cNvSpPr>
            <a:spLocks noGrp="1"/>
          </p:cNvSpPr>
          <p:nvPr>
            <p:ph sz="quarter" idx="1"/>
          </p:nvPr>
        </p:nvSpPr>
        <p:spPr/>
        <p:txBody>
          <a:bodyPr/>
          <a:lstStyle/>
          <a:p>
            <a:r>
              <a:rPr lang="tr-TR" dirty="0" smtClean="0"/>
              <a:t>Belirli merkezlere ağ üzerinden veri gönderimi.</a:t>
            </a:r>
          </a:p>
          <a:p>
            <a:endParaRPr lang="tr-TR" dirty="0"/>
          </a:p>
          <a:p>
            <a:r>
              <a:rPr lang="tr-TR" dirty="0" smtClean="0"/>
              <a:t>Bulut (</a:t>
            </a:r>
            <a:r>
              <a:rPr lang="tr-TR" dirty="0" err="1" smtClean="0"/>
              <a:t>Cloud</a:t>
            </a:r>
            <a:r>
              <a:rPr lang="tr-TR" dirty="0" smtClean="0"/>
              <a:t>) Platformu</a:t>
            </a:r>
          </a:p>
          <a:p>
            <a:r>
              <a:rPr lang="tr-TR" dirty="0" smtClean="0"/>
              <a:t>Özel Veri Merkezi</a:t>
            </a:r>
          </a:p>
          <a:p>
            <a:r>
              <a:rPr lang="tr-TR" dirty="0" smtClean="0"/>
              <a:t>Ev networkü</a:t>
            </a:r>
          </a:p>
          <a:p>
            <a:endParaRPr lang="tr-TR" dirty="0"/>
          </a:p>
        </p:txBody>
      </p:sp>
    </p:spTree>
    <p:extLst>
      <p:ext uri="{BB962C8B-B14F-4D97-AF65-F5344CB8AC3E}">
        <p14:creationId xmlns:p14="http://schemas.microsoft.com/office/powerpoint/2010/main" val="268226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ANALİZ</a:t>
            </a:r>
            <a:endParaRPr lang="tr-TR" dirty="0">
              <a:solidFill>
                <a:srgbClr val="0070C0"/>
              </a:solidFill>
            </a:endParaRPr>
          </a:p>
        </p:txBody>
      </p:sp>
      <p:sp>
        <p:nvSpPr>
          <p:cNvPr id="3" name="İçerik Yer Tutucusu 2"/>
          <p:cNvSpPr>
            <a:spLocks noGrp="1"/>
          </p:cNvSpPr>
          <p:nvPr>
            <p:ph sz="quarter" idx="1"/>
          </p:nvPr>
        </p:nvSpPr>
        <p:spPr/>
        <p:txBody>
          <a:bodyPr/>
          <a:lstStyle/>
          <a:p>
            <a:r>
              <a:rPr lang="tr-TR" dirty="0" smtClean="0"/>
              <a:t>Veriden bilgi yaratmak</a:t>
            </a:r>
          </a:p>
          <a:p>
            <a:endParaRPr lang="tr-TR" dirty="0"/>
          </a:p>
          <a:p>
            <a:r>
              <a:rPr lang="tr-TR" dirty="0" smtClean="0"/>
              <a:t>Veriyi görselleştirmek</a:t>
            </a:r>
          </a:p>
          <a:p>
            <a:r>
              <a:rPr lang="tr-TR" dirty="0" smtClean="0"/>
              <a:t>Raporlama oluşturmak</a:t>
            </a:r>
          </a:p>
          <a:p>
            <a:r>
              <a:rPr lang="tr-TR" dirty="0" smtClean="0"/>
              <a:t>Veriyi filtrelemek</a:t>
            </a:r>
            <a:endParaRPr lang="tr-TR" dirty="0"/>
          </a:p>
        </p:txBody>
      </p:sp>
    </p:spTree>
    <p:extLst>
      <p:ext uri="{BB962C8B-B14F-4D97-AF65-F5344CB8AC3E}">
        <p14:creationId xmlns:p14="http://schemas.microsoft.com/office/powerpoint/2010/main" val="134481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70C0"/>
                </a:solidFill>
              </a:rPr>
              <a:t>AKSİYON</a:t>
            </a:r>
            <a:endParaRPr lang="tr-TR" dirty="0">
              <a:solidFill>
                <a:srgbClr val="0070C0"/>
              </a:solidFill>
            </a:endParaRPr>
          </a:p>
        </p:txBody>
      </p:sp>
      <p:sp>
        <p:nvSpPr>
          <p:cNvPr id="3" name="İçerik Yer Tutucusu 2"/>
          <p:cNvSpPr>
            <a:spLocks noGrp="1"/>
          </p:cNvSpPr>
          <p:nvPr>
            <p:ph sz="quarter" idx="1"/>
          </p:nvPr>
        </p:nvSpPr>
        <p:spPr/>
        <p:txBody>
          <a:bodyPr/>
          <a:lstStyle/>
          <a:p>
            <a:r>
              <a:rPr lang="tr-TR" dirty="0" smtClean="0"/>
              <a:t>Veriye ve bilgiye göre aksiyon almak</a:t>
            </a:r>
          </a:p>
          <a:p>
            <a:endParaRPr lang="tr-TR" dirty="0"/>
          </a:p>
          <a:p>
            <a:r>
              <a:rPr lang="tr-TR" dirty="0" smtClean="0"/>
              <a:t>Başka bir makine ile iletişim (M2M ; DDI)</a:t>
            </a:r>
          </a:p>
          <a:p>
            <a:r>
              <a:rPr lang="tr-TR" dirty="0" smtClean="0"/>
              <a:t>Bir uyarı gönderimi (</a:t>
            </a:r>
            <a:r>
              <a:rPr lang="tr-TR" dirty="0" err="1" smtClean="0"/>
              <a:t>text</a:t>
            </a:r>
            <a:r>
              <a:rPr lang="tr-TR" dirty="0" smtClean="0"/>
              <a:t>, </a:t>
            </a:r>
            <a:r>
              <a:rPr lang="tr-TR" dirty="0" err="1" smtClean="0"/>
              <a:t>sms</a:t>
            </a:r>
            <a:r>
              <a:rPr lang="tr-TR" dirty="0" smtClean="0"/>
              <a:t>, aplikasyon uyarısı) </a:t>
            </a:r>
          </a:p>
          <a:p>
            <a:r>
              <a:rPr lang="tr-TR" dirty="0" smtClean="0"/>
              <a:t>Sistemlerin kendi arasında iletişimi</a:t>
            </a:r>
            <a:endParaRPr lang="tr-TR" dirty="0"/>
          </a:p>
        </p:txBody>
      </p:sp>
    </p:spTree>
    <p:extLst>
      <p:ext uri="{BB962C8B-B14F-4D97-AF65-F5344CB8AC3E}">
        <p14:creationId xmlns:p14="http://schemas.microsoft.com/office/powerpoint/2010/main" val="410905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IoT’NİN</a:t>
            </a:r>
            <a:r>
              <a:rPr lang="tr-TR" dirty="0" smtClean="0"/>
              <a:t> YAPISI</a:t>
            </a:r>
            <a:endParaRPr lang="tr-TR" dirty="0"/>
          </a:p>
        </p:txBody>
      </p:sp>
      <p:sp>
        <p:nvSpPr>
          <p:cNvPr id="3" name="İçerik Yer Tutucusu 2"/>
          <p:cNvSpPr>
            <a:spLocks noGrp="1"/>
          </p:cNvSpPr>
          <p:nvPr>
            <p:ph sz="quarter" idx="1"/>
          </p:nvPr>
        </p:nvSpPr>
        <p:spPr/>
        <p:txBody>
          <a:bodyPr/>
          <a:lstStyle/>
          <a:p>
            <a:r>
              <a:rPr lang="tr-TR" b="1" dirty="0" smtClean="0">
                <a:solidFill>
                  <a:srgbClr val="7030A0"/>
                </a:solidFill>
              </a:rPr>
              <a:t>Etiketleme: </a:t>
            </a:r>
            <a:r>
              <a:rPr lang="tr-TR" dirty="0" err="1" smtClean="0"/>
              <a:t>RFID’lerle</a:t>
            </a:r>
            <a:r>
              <a:rPr lang="tr-TR" dirty="0" smtClean="0"/>
              <a:t> gerçek zamanlı takip etme ve adresleme </a:t>
            </a:r>
          </a:p>
          <a:p>
            <a:r>
              <a:rPr lang="tr-TR" b="1" dirty="0" smtClean="0">
                <a:solidFill>
                  <a:srgbClr val="7030A0"/>
                </a:solidFill>
              </a:rPr>
              <a:t>Algılama</a:t>
            </a:r>
            <a:r>
              <a:rPr lang="tr-TR" dirty="0" smtClean="0"/>
              <a:t>: </a:t>
            </a:r>
            <a:r>
              <a:rPr lang="tr-TR" dirty="0" err="1" smtClean="0"/>
              <a:t>Sensörler</a:t>
            </a:r>
            <a:r>
              <a:rPr lang="tr-TR" dirty="0" smtClean="0"/>
              <a:t> çevreden veri almak için, ilk cihaz olarak hareket etmektedir. </a:t>
            </a:r>
          </a:p>
          <a:p>
            <a:r>
              <a:rPr lang="tr-TR" b="1" dirty="0" smtClean="0">
                <a:solidFill>
                  <a:srgbClr val="7030A0"/>
                </a:solidFill>
              </a:rPr>
              <a:t>Küçültme: </a:t>
            </a:r>
            <a:r>
              <a:rPr lang="tr-TR" dirty="0" err="1" smtClean="0"/>
              <a:t>Nanoteknoloji</a:t>
            </a:r>
            <a:r>
              <a:rPr lang="tr-TR" dirty="0" smtClean="0"/>
              <a:t> kullanarak, her yerde,  tam zamanlı tasarımcı dostu, taşınabilir, özelleştirilebilir, rahatsız etmeyen teknoloji kullanımı  </a:t>
            </a:r>
          </a:p>
          <a:p>
            <a:r>
              <a:rPr lang="tr-TR" b="1" dirty="0" smtClean="0">
                <a:solidFill>
                  <a:srgbClr val="7030A0"/>
                </a:solidFill>
              </a:rPr>
              <a:t>Düşünme: </a:t>
            </a:r>
            <a:r>
              <a:rPr lang="tr-TR" dirty="0" smtClean="0"/>
              <a:t>Gömülü Zeka (Yapay Zeka) sayesinde İnternet üzerinden örüntü tespitleri ve makine öğrenmesi ile süreci daha </a:t>
            </a:r>
            <a:r>
              <a:rPr lang="tr-TR" dirty="0" smtClean="0"/>
              <a:t>iyileştirme   </a:t>
            </a:r>
            <a:endParaRPr lang="tr-TR" dirty="0"/>
          </a:p>
        </p:txBody>
      </p:sp>
    </p:spTree>
    <p:extLst>
      <p:ext uri="{BB962C8B-B14F-4D97-AF65-F5344CB8AC3E}">
        <p14:creationId xmlns:p14="http://schemas.microsoft.com/office/powerpoint/2010/main" val="134998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SMART PARK</a:t>
            </a:r>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28092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9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SMART ŞEHİRLERDE ATIK YÖNETİMİ</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82" y="1916832"/>
            <a:ext cx="882779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3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MESKİ SCADA</a:t>
            </a:r>
            <a:endParaRPr lang="tr-TR" dirty="0"/>
          </a:p>
        </p:txBody>
      </p:sp>
      <p:sp>
        <p:nvSpPr>
          <p:cNvPr id="3" name="İçerik Yer Tutucusu 2"/>
          <p:cNvSpPr>
            <a:spLocks noGrp="1"/>
          </p:cNvSpPr>
          <p:nvPr>
            <p:ph sz="quarter" idx="1"/>
          </p:nvPr>
        </p:nvSpPr>
        <p:spPr/>
        <p:txBody>
          <a:bodyPr>
            <a:normAutofit/>
          </a:bodyPr>
          <a:lstStyle/>
          <a:p>
            <a:endParaRPr lang="tr-TR" dirty="0" smtClean="0"/>
          </a:p>
          <a:p>
            <a:r>
              <a:rPr lang="tr-TR" dirty="0" smtClean="0"/>
              <a:t>Alınan </a:t>
            </a:r>
            <a:r>
              <a:rPr lang="tr-TR" dirty="0"/>
              <a:t>verilerle kayıp ve kaçağı büyük ölçüde </a:t>
            </a:r>
            <a:r>
              <a:rPr lang="tr-TR" dirty="0" smtClean="0"/>
              <a:t>düşürme. </a:t>
            </a:r>
          </a:p>
          <a:p>
            <a:r>
              <a:rPr lang="tr-TR" dirty="0" smtClean="0"/>
              <a:t>Oluşturulan </a:t>
            </a:r>
            <a:r>
              <a:rPr lang="tr-TR" dirty="0"/>
              <a:t>arıza simülasyonları ile arızaları anında tespit edip su israfını </a:t>
            </a:r>
            <a:r>
              <a:rPr lang="tr-TR" dirty="0" smtClean="0"/>
              <a:t>önleme.</a:t>
            </a:r>
          </a:p>
          <a:p>
            <a:r>
              <a:rPr lang="tr-TR" dirty="0" smtClean="0"/>
              <a:t>Oluşturulan </a:t>
            </a:r>
            <a:r>
              <a:rPr lang="tr-TR" dirty="0"/>
              <a:t>DMA </a:t>
            </a:r>
            <a:r>
              <a:rPr lang="tr-TR" dirty="0" smtClean="0"/>
              <a:t>bölgeleri (küçük su dağıtım şebekesi) </a:t>
            </a:r>
            <a:r>
              <a:rPr lang="tr-TR" dirty="0"/>
              <a:t>ile basıncı düşürerek hem enerji hem </a:t>
            </a:r>
            <a:r>
              <a:rPr lang="tr-TR" dirty="0" smtClean="0"/>
              <a:t>su </a:t>
            </a:r>
            <a:r>
              <a:rPr lang="tr-TR" dirty="0"/>
              <a:t>kazancı hem de işletme maliyetlerini büyük oranda </a:t>
            </a:r>
            <a:r>
              <a:rPr lang="tr-TR" dirty="0" smtClean="0"/>
              <a:t>düşürme. (DMA bölgesi fatura düşüşü)</a:t>
            </a:r>
          </a:p>
          <a:p>
            <a:r>
              <a:rPr lang="tr-TR" dirty="0" smtClean="0"/>
              <a:t>Mersin'de </a:t>
            </a:r>
            <a:r>
              <a:rPr lang="tr-TR" dirty="0"/>
              <a:t>ki tüm kanalizasyon arıtmalarını ve katlı kavşaklardaki yağmur su pompalarını kontrol </a:t>
            </a:r>
            <a:r>
              <a:rPr lang="tr-TR" dirty="0" smtClean="0"/>
              <a:t>etme ve yönetme</a:t>
            </a:r>
          </a:p>
          <a:p>
            <a:endParaRPr lang="tr-TR" dirty="0"/>
          </a:p>
          <a:p>
            <a:endParaRPr lang="tr-T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281" y="116632"/>
            <a:ext cx="2968074" cy="19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26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TARIM VE HAYVANCILIK</a:t>
            </a:r>
            <a:endParaRPr lang="tr-TR" dirty="0"/>
          </a:p>
        </p:txBody>
      </p:sp>
      <p:sp>
        <p:nvSpPr>
          <p:cNvPr id="3" name="İçerik Yer Tutucusu 2"/>
          <p:cNvSpPr>
            <a:spLocks noGrp="1"/>
          </p:cNvSpPr>
          <p:nvPr>
            <p:ph sz="quarter" idx="1"/>
          </p:nvPr>
        </p:nvSpPr>
        <p:spPr>
          <a:xfrm>
            <a:off x="457200" y="2753146"/>
            <a:ext cx="7467600" cy="3720805"/>
          </a:xfrm>
        </p:spPr>
        <p:txBody>
          <a:bodyPr/>
          <a:lstStyle/>
          <a:p>
            <a:r>
              <a:rPr lang="tr-TR" dirty="0" smtClean="0"/>
              <a:t>Bir inek yılda yaklaşık 1 GB veri üretmektedir.</a:t>
            </a:r>
          </a:p>
          <a:p>
            <a:r>
              <a:rPr lang="tr-TR" dirty="0" err="1" smtClean="0"/>
              <a:t>Sensörler</a:t>
            </a:r>
            <a:r>
              <a:rPr lang="tr-TR" dirty="0" smtClean="0"/>
              <a:t> ineklerin kulaklarına monte edilmektedir.</a:t>
            </a:r>
          </a:p>
          <a:p>
            <a:r>
              <a:rPr lang="tr-TR" dirty="0" smtClean="0"/>
              <a:t>Veriler:</a:t>
            </a:r>
          </a:p>
          <a:p>
            <a:pPr lvl="1"/>
            <a:r>
              <a:rPr lang="tr-TR" dirty="0" smtClean="0"/>
              <a:t>Sağlık</a:t>
            </a:r>
          </a:p>
          <a:p>
            <a:pPr lvl="1"/>
            <a:r>
              <a:rPr lang="tr-TR" dirty="0" smtClean="0"/>
              <a:t>Hareket</a:t>
            </a:r>
          </a:p>
          <a:p>
            <a:pPr lvl="1"/>
            <a:r>
              <a:rPr lang="tr-TR" dirty="0" smtClean="0"/>
              <a:t>Süt   </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25622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1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ROBOT OTEL ÖRNEĞİ</a:t>
            </a:r>
            <a:endParaRPr lang="tr-TR" dirty="0"/>
          </a:p>
        </p:txBody>
      </p:sp>
      <p:sp>
        <p:nvSpPr>
          <p:cNvPr id="3" name="İçerik Yer Tutucusu 2"/>
          <p:cNvSpPr>
            <a:spLocks noGrp="1"/>
          </p:cNvSpPr>
          <p:nvPr>
            <p:ph sz="quarter" idx="1"/>
          </p:nvPr>
        </p:nvSpPr>
        <p:spPr>
          <a:xfrm>
            <a:off x="457200" y="1600200"/>
            <a:ext cx="8507288" cy="4873752"/>
          </a:xfrm>
        </p:spPr>
        <p:txBody>
          <a:bodyPr/>
          <a:lstStyle/>
          <a:p>
            <a:r>
              <a:rPr lang="tr-TR" dirty="0"/>
              <a:t>https://www.youtube.com/watch?v=kHMoEA0LcmI</a:t>
            </a:r>
          </a:p>
          <a:p>
            <a:endParaRPr lang="tr-TR" dirty="0"/>
          </a:p>
        </p:txBody>
      </p:sp>
    </p:spTree>
    <p:extLst>
      <p:ext uri="{BB962C8B-B14F-4D97-AF65-F5344CB8AC3E}">
        <p14:creationId xmlns:p14="http://schemas.microsoft.com/office/powerpoint/2010/main" val="364011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ALIŞVERİŞ</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04523"/>
            <a:ext cx="8339923" cy="495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92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TÜKETİCİ BEKLENTİLERİ</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err="1"/>
              <a:t>IoT</a:t>
            </a:r>
            <a:r>
              <a:rPr lang="tr-TR" dirty="0"/>
              <a:t> ürünlerinin satın alma davranışlarını belirleyen bir dizi faktör bulunmaktadır. Bu faktörler şunlar olabilir</a:t>
            </a:r>
            <a:r>
              <a:rPr lang="tr-TR" dirty="0" smtClean="0"/>
              <a:t>:</a:t>
            </a:r>
          </a:p>
          <a:p>
            <a:r>
              <a:rPr lang="tr-TR" dirty="0" smtClean="0"/>
              <a:t>1- </a:t>
            </a:r>
            <a:r>
              <a:rPr lang="tr-TR" dirty="0"/>
              <a:t>Bağlantı, </a:t>
            </a:r>
            <a:endParaRPr lang="tr-TR" dirty="0" smtClean="0"/>
          </a:p>
          <a:p>
            <a:r>
              <a:rPr lang="tr-TR" dirty="0" smtClean="0"/>
              <a:t>2- </a:t>
            </a:r>
            <a:r>
              <a:rPr lang="tr-TR" dirty="0"/>
              <a:t>Etkileşim, </a:t>
            </a:r>
            <a:endParaRPr lang="tr-TR" dirty="0" smtClean="0"/>
          </a:p>
          <a:p>
            <a:r>
              <a:rPr lang="tr-TR" dirty="0" smtClean="0"/>
              <a:t>3- </a:t>
            </a:r>
            <a:r>
              <a:rPr lang="tr-TR" dirty="0" err="1"/>
              <a:t>Teleprezans</a:t>
            </a:r>
            <a:r>
              <a:rPr lang="tr-TR" dirty="0"/>
              <a:t> (medyanın fiziksel ve sosyal çevreyi ne kadar temsil ettiği konusundaki kişisel duyguları), </a:t>
            </a:r>
            <a:endParaRPr lang="tr-TR" dirty="0" smtClean="0"/>
          </a:p>
          <a:p>
            <a:r>
              <a:rPr lang="tr-TR" dirty="0" smtClean="0"/>
              <a:t>4- </a:t>
            </a:r>
            <a:r>
              <a:rPr lang="tr-TR" dirty="0"/>
              <a:t>Zeka</a:t>
            </a:r>
            <a:r>
              <a:rPr lang="tr-TR" dirty="0" smtClean="0"/>
              <a:t>, (işleri daha iyi organize edip, düşünebilen) </a:t>
            </a:r>
          </a:p>
          <a:p>
            <a:r>
              <a:rPr lang="tr-TR" dirty="0" smtClean="0"/>
              <a:t>5- </a:t>
            </a:r>
            <a:r>
              <a:rPr lang="tr-TR" dirty="0"/>
              <a:t>Kolaylık (tüketicilerin bir ürünü satın almayı, satın almayı planlarken ve kullanırken zaman ve çaba tasarrufu yapma), </a:t>
            </a:r>
            <a:endParaRPr lang="tr-TR" dirty="0" smtClean="0"/>
          </a:p>
          <a:p>
            <a:r>
              <a:rPr lang="tr-TR" dirty="0" smtClean="0"/>
              <a:t>6- </a:t>
            </a:r>
            <a:r>
              <a:rPr lang="tr-TR" dirty="0"/>
              <a:t>Güvenlik</a:t>
            </a:r>
            <a:r>
              <a:rPr lang="tr-TR" dirty="0" smtClean="0"/>
              <a:t>,</a:t>
            </a:r>
          </a:p>
          <a:p>
            <a:r>
              <a:rPr lang="tr-TR" dirty="0" smtClean="0"/>
              <a:t>7- </a:t>
            </a:r>
            <a:r>
              <a:rPr lang="tr-TR" dirty="0"/>
              <a:t>Etkililik, </a:t>
            </a:r>
            <a:endParaRPr lang="tr-TR" dirty="0" smtClean="0"/>
          </a:p>
          <a:p>
            <a:r>
              <a:rPr lang="tr-TR" dirty="0" smtClean="0"/>
              <a:t>8- </a:t>
            </a:r>
            <a:r>
              <a:rPr lang="tr-TR" dirty="0"/>
              <a:t>Tutarlılık, </a:t>
            </a:r>
            <a:endParaRPr lang="tr-TR" dirty="0" smtClean="0"/>
          </a:p>
          <a:p>
            <a:r>
              <a:rPr lang="tr-TR" dirty="0" smtClean="0"/>
              <a:t>9- </a:t>
            </a:r>
            <a:r>
              <a:rPr lang="tr-TR" dirty="0"/>
              <a:t>Esneklik, </a:t>
            </a:r>
            <a:endParaRPr lang="tr-TR" dirty="0" smtClean="0"/>
          </a:p>
          <a:p>
            <a:r>
              <a:rPr lang="tr-TR" dirty="0" smtClean="0"/>
              <a:t>10- </a:t>
            </a:r>
            <a:r>
              <a:rPr lang="tr-TR" dirty="0"/>
              <a:t>Gizlilik, </a:t>
            </a:r>
            <a:endParaRPr lang="tr-TR" dirty="0" smtClean="0"/>
          </a:p>
          <a:p>
            <a:r>
              <a:rPr lang="tr-TR" dirty="0" smtClean="0"/>
              <a:t>11- </a:t>
            </a:r>
            <a:r>
              <a:rPr lang="tr-TR" dirty="0"/>
              <a:t>Çevre dostu olma.</a:t>
            </a:r>
          </a:p>
        </p:txBody>
      </p:sp>
    </p:spTree>
    <p:extLst>
      <p:ext uri="{BB962C8B-B14F-4D97-AF65-F5344CB8AC3E}">
        <p14:creationId xmlns:p14="http://schemas.microsoft.com/office/powerpoint/2010/main" val="110673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ASHTON FELSEFESİNE GÖRE:</a:t>
            </a:r>
            <a:br>
              <a:rPr lang="tr-TR" dirty="0" smtClean="0"/>
            </a:br>
            <a:r>
              <a:rPr lang="tr-TR" dirty="0" smtClean="0"/>
              <a:t>ÇÖP MÜ? DEĞİL Mİ?</a:t>
            </a:r>
            <a:endParaRPr lang="tr-TR" dirty="0"/>
          </a:p>
        </p:txBody>
      </p:sp>
      <p:sp>
        <p:nvSpPr>
          <p:cNvPr id="3" name="İçerik Yer Tutucusu 2"/>
          <p:cNvSpPr>
            <a:spLocks noGrp="1"/>
          </p:cNvSpPr>
          <p:nvPr>
            <p:ph sz="quarter" idx="1"/>
          </p:nvPr>
        </p:nvSpPr>
        <p:spPr/>
        <p:txBody>
          <a:bodyPr>
            <a:normAutofit fontScale="92500"/>
          </a:bodyPr>
          <a:lstStyle/>
          <a:p>
            <a:r>
              <a:rPr lang="tr-TR" dirty="0">
                <a:hlinkClick r:id="rId2"/>
              </a:rPr>
              <a:t>https://youtu.be/N_z4OaSuoAA?t=27</a:t>
            </a:r>
            <a:endParaRPr lang="tr-TR" dirty="0"/>
          </a:p>
          <a:p>
            <a:r>
              <a:rPr lang="tr-TR" dirty="0" smtClean="0"/>
              <a:t>0:27 </a:t>
            </a:r>
            <a:r>
              <a:rPr lang="tr-TR" dirty="0"/>
              <a:t>- </a:t>
            </a:r>
            <a:r>
              <a:rPr lang="tr-TR" dirty="0" err="1"/>
              <a:t>IoT</a:t>
            </a:r>
            <a:r>
              <a:rPr lang="tr-TR" dirty="0"/>
              <a:t> Projesi 1 - Akıllı Ayna </a:t>
            </a:r>
            <a:endParaRPr lang="tr-TR" dirty="0" smtClean="0"/>
          </a:p>
          <a:p>
            <a:r>
              <a:rPr lang="tr-TR" dirty="0" smtClean="0"/>
              <a:t>1:06 </a:t>
            </a:r>
            <a:r>
              <a:rPr lang="tr-TR" dirty="0"/>
              <a:t>- </a:t>
            </a:r>
            <a:r>
              <a:rPr lang="tr-TR" dirty="0" err="1"/>
              <a:t>IoT</a:t>
            </a:r>
            <a:r>
              <a:rPr lang="tr-TR" dirty="0"/>
              <a:t> Projesi 2 - Akıllı Para </a:t>
            </a:r>
            <a:r>
              <a:rPr lang="tr-TR" dirty="0" smtClean="0"/>
              <a:t>Transferi </a:t>
            </a:r>
          </a:p>
          <a:p>
            <a:r>
              <a:rPr lang="tr-TR" dirty="0" smtClean="0"/>
              <a:t>2:00 </a:t>
            </a:r>
            <a:r>
              <a:rPr lang="tr-TR" dirty="0"/>
              <a:t>- </a:t>
            </a:r>
            <a:r>
              <a:rPr lang="tr-TR" dirty="0" err="1"/>
              <a:t>IoT</a:t>
            </a:r>
            <a:r>
              <a:rPr lang="tr-TR" dirty="0"/>
              <a:t> Projesi 3 - </a:t>
            </a:r>
            <a:r>
              <a:rPr lang="tr-TR" dirty="0" err="1"/>
              <a:t>IoT</a:t>
            </a:r>
            <a:r>
              <a:rPr lang="tr-TR" dirty="0"/>
              <a:t> tabanlı akıllı </a:t>
            </a:r>
            <a:r>
              <a:rPr lang="tr-TR" dirty="0" smtClean="0"/>
              <a:t>kol saati </a:t>
            </a:r>
          </a:p>
          <a:p>
            <a:r>
              <a:rPr lang="tr-TR" dirty="0" smtClean="0"/>
              <a:t>2:32 </a:t>
            </a:r>
            <a:r>
              <a:rPr lang="tr-TR" dirty="0"/>
              <a:t>- </a:t>
            </a:r>
            <a:r>
              <a:rPr lang="tr-TR" dirty="0" err="1"/>
              <a:t>IoT</a:t>
            </a:r>
            <a:r>
              <a:rPr lang="tr-TR" dirty="0"/>
              <a:t> Projesi 4 - Akıllı Sulama </a:t>
            </a:r>
            <a:endParaRPr lang="tr-TR" dirty="0" smtClean="0"/>
          </a:p>
          <a:p>
            <a:r>
              <a:rPr lang="tr-TR" dirty="0" smtClean="0"/>
              <a:t>2:58 </a:t>
            </a:r>
            <a:r>
              <a:rPr lang="tr-TR" dirty="0"/>
              <a:t>- </a:t>
            </a:r>
            <a:r>
              <a:rPr lang="tr-TR" dirty="0" err="1"/>
              <a:t>IoT</a:t>
            </a:r>
            <a:r>
              <a:rPr lang="tr-TR" dirty="0"/>
              <a:t> Projesi 5 - Akıllı Kapılar </a:t>
            </a:r>
            <a:endParaRPr lang="tr-TR" dirty="0" smtClean="0"/>
          </a:p>
          <a:p>
            <a:r>
              <a:rPr lang="tr-TR" dirty="0" smtClean="0"/>
              <a:t>3:30 </a:t>
            </a:r>
            <a:r>
              <a:rPr lang="tr-TR" dirty="0"/>
              <a:t>- </a:t>
            </a:r>
            <a:r>
              <a:rPr lang="tr-TR" dirty="0" err="1"/>
              <a:t>IoT</a:t>
            </a:r>
            <a:r>
              <a:rPr lang="tr-TR" dirty="0"/>
              <a:t> Projesi 6 - Hava İzleme Sistemi </a:t>
            </a:r>
            <a:endParaRPr lang="tr-TR" dirty="0" smtClean="0"/>
          </a:p>
          <a:p>
            <a:r>
              <a:rPr lang="tr-TR" dirty="0" smtClean="0"/>
              <a:t>4:05 </a:t>
            </a:r>
            <a:r>
              <a:rPr lang="tr-TR" dirty="0"/>
              <a:t>- </a:t>
            </a:r>
            <a:r>
              <a:rPr lang="tr-TR" dirty="0" err="1"/>
              <a:t>IoT</a:t>
            </a:r>
            <a:r>
              <a:rPr lang="tr-TR" dirty="0"/>
              <a:t> Projesi 7 - Akıllı Alarm Saati </a:t>
            </a:r>
            <a:endParaRPr lang="tr-TR" dirty="0" smtClean="0"/>
          </a:p>
          <a:p>
            <a:r>
              <a:rPr lang="tr-TR" dirty="0" smtClean="0"/>
              <a:t>4:37 </a:t>
            </a:r>
            <a:r>
              <a:rPr lang="tr-TR" dirty="0"/>
              <a:t>- </a:t>
            </a:r>
            <a:r>
              <a:rPr lang="tr-TR" dirty="0" err="1"/>
              <a:t>IoT</a:t>
            </a:r>
            <a:r>
              <a:rPr lang="tr-TR" dirty="0"/>
              <a:t> Projesi 8 - Hava Durumu Bildirimi Sistemi </a:t>
            </a:r>
            <a:endParaRPr lang="tr-TR" dirty="0" smtClean="0"/>
          </a:p>
          <a:p>
            <a:r>
              <a:rPr lang="tr-TR" dirty="0" smtClean="0"/>
              <a:t>5:25 </a:t>
            </a:r>
            <a:r>
              <a:rPr lang="tr-TR" dirty="0"/>
              <a:t>- </a:t>
            </a:r>
            <a:r>
              <a:rPr lang="tr-TR" dirty="0" err="1"/>
              <a:t>IoT</a:t>
            </a:r>
            <a:r>
              <a:rPr lang="tr-TR" dirty="0"/>
              <a:t> Projesi 9 - Akıllı Tekerlekli </a:t>
            </a:r>
            <a:r>
              <a:rPr lang="tr-TR" dirty="0" smtClean="0"/>
              <a:t>Sandalye</a:t>
            </a:r>
          </a:p>
          <a:p>
            <a:r>
              <a:rPr lang="tr-TR" dirty="0" smtClean="0"/>
              <a:t>6:03 </a:t>
            </a:r>
            <a:r>
              <a:rPr lang="tr-TR" dirty="0"/>
              <a:t>- </a:t>
            </a:r>
            <a:r>
              <a:rPr lang="tr-TR" dirty="0" err="1"/>
              <a:t>IoT</a:t>
            </a:r>
            <a:r>
              <a:rPr lang="tr-TR" dirty="0"/>
              <a:t> Projesi 10 - Akıllı Sokak Lambası Sistemi</a:t>
            </a:r>
          </a:p>
        </p:txBody>
      </p:sp>
    </p:spTree>
    <p:extLst>
      <p:ext uri="{BB962C8B-B14F-4D97-AF65-F5344CB8AC3E}">
        <p14:creationId xmlns:p14="http://schemas.microsoft.com/office/powerpoint/2010/main" val="183246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NESNELERİN İNTERNETİ NEDİR?</a:t>
            </a:r>
            <a:endParaRPr lang="tr-TR" dirty="0"/>
          </a:p>
        </p:txBody>
      </p:sp>
      <p:sp>
        <p:nvSpPr>
          <p:cNvPr id="3" name="İçerik Yer Tutucusu 2"/>
          <p:cNvSpPr>
            <a:spLocks noGrp="1"/>
          </p:cNvSpPr>
          <p:nvPr>
            <p:ph sz="quarter" idx="1"/>
          </p:nvPr>
        </p:nvSpPr>
        <p:spPr/>
        <p:txBody>
          <a:bodyPr>
            <a:normAutofit fontScale="92500"/>
          </a:bodyPr>
          <a:lstStyle/>
          <a:p>
            <a:r>
              <a:rPr lang="tr-TR" dirty="0" err="1" smtClean="0"/>
              <a:t>IoT</a:t>
            </a:r>
            <a:r>
              <a:rPr lang="tr-TR" dirty="0" smtClean="0"/>
              <a:t> </a:t>
            </a:r>
            <a:r>
              <a:rPr lang="tr-TR" dirty="0"/>
              <a:t>(Nesnelerin İnterneti), dünya genelinde birbirine bağlı cihazların ağına verilen bir terimdir. Bu cihazlar, ortak hedeflere ulaşmak için birbirleriyle etkileşime girerek çevrelerine tepki verir. </a:t>
            </a:r>
            <a:endParaRPr lang="tr-TR" dirty="0" smtClean="0"/>
          </a:p>
          <a:p>
            <a:r>
              <a:rPr lang="tr-TR" dirty="0" err="1" smtClean="0"/>
              <a:t>IoT'nin</a:t>
            </a:r>
            <a:r>
              <a:rPr lang="tr-TR" dirty="0" smtClean="0"/>
              <a:t> </a:t>
            </a:r>
            <a:r>
              <a:rPr lang="tr-TR" dirty="0"/>
              <a:t>ana amacı, bilgiyi gerçek zamanlı ve etkili bir şekilde paylaşmaktır. Cihazlar, insan müdahalesine gerek olmadan internet aracılığıyla bilgisayarlar ve diğer cihazlarla iletişim kurabilir. </a:t>
            </a:r>
            <a:endParaRPr lang="tr-TR" dirty="0" smtClean="0"/>
          </a:p>
          <a:p>
            <a:r>
              <a:rPr lang="tr-TR" dirty="0" smtClean="0"/>
              <a:t>HATIRLATMA</a:t>
            </a:r>
            <a:r>
              <a:rPr lang="tr-TR" dirty="0"/>
              <a:t>: </a:t>
            </a:r>
            <a:endParaRPr lang="tr-TR" dirty="0" smtClean="0"/>
          </a:p>
          <a:p>
            <a:pPr lvl="1"/>
            <a:r>
              <a:rPr lang="tr-TR" dirty="0" smtClean="0"/>
              <a:t>İnsan Robot Etkileşimi</a:t>
            </a:r>
          </a:p>
          <a:p>
            <a:pPr lvl="1"/>
            <a:r>
              <a:rPr lang="tr-TR" dirty="0" smtClean="0"/>
              <a:t>İnsan Yapay Zeka Etkileşimi</a:t>
            </a:r>
          </a:p>
          <a:p>
            <a:r>
              <a:rPr lang="tr-TR" dirty="0" smtClean="0"/>
              <a:t>DDI / M2M:</a:t>
            </a:r>
          </a:p>
          <a:p>
            <a:pPr lvl="1"/>
            <a:r>
              <a:rPr lang="tr-TR" dirty="0" smtClean="0"/>
              <a:t>(</a:t>
            </a:r>
            <a:r>
              <a:rPr lang="tr-TR" dirty="0"/>
              <a:t>Cihaz </a:t>
            </a:r>
            <a:r>
              <a:rPr lang="tr-TR" dirty="0" err="1"/>
              <a:t>Cihaz</a:t>
            </a:r>
            <a:r>
              <a:rPr lang="tr-TR" dirty="0"/>
              <a:t> </a:t>
            </a:r>
            <a:r>
              <a:rPr lang="tr-TR" dirty="0" smtClean="0"/>
              <a:t>Etkileşimi / Makine </a:t>
            </a:r>
            <a:r>
              <a:rPr lang="tr-TR" dirty="0" err="1" smtClean="0"/>
              <a:t>Makine</a:t>
            </a:r>
            <a:r>
              <a:rPr lang="tr-TR" dirty="0" smtClean="0"/>
              <a:t> Etkileşimi)</a:t>
            </a:r>
            <a:endParaRPr lang="tr-TR" dirty="0"/>
          </a:p>
        </p:txBody>
      </p:sp>
    </p:spTree>
    <p:extLst>
      <p:ext uri="{BB962C8B-B14F-4D97-AF65-F5344CB8AC3E}">
        <p14:creationId xmlns:p14="http://schemas.microsoft.com/office/powerpoint/2010/main" val="287015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IOT TAM TANIMI</a:t>
            </a:r>
            <a:endParaRPr lang="tr-TR" dirty="0"/>
          </a:p>
        </p:txBody>
      </p:sp>
      <p:sp>
        <p:nvSpPr>
          <p:cNvPr id="3" name="İçerik Yer Tutucusu 2"/>
          <p:cNvSpPr>
            <a:spLocks noGrp="1"/>
          </p:cNvSpPr>
          <p:nvPr>
            <p:ph sz="quarter" idx="1"/>
          </p:nvPr>
        </p:nvSpPr>
        <p:spPr/>
        <p:txBody>
          <a:bodyPr/>
          <a:lstStyle/>
          <a:p>
            <a:r>
              <a:rPr lang="tr-TR" dirty="0"/>
              <a:t>Nesnelerin İnterneti, elektronik, yazılım, </a:t>
            </a:r>
            <a:r>
              <a:rPr lang="tr-TR" dirty="0" err="1"/>
              <a:t>sensörler</a:t>
            </a:r>
            <a:r>
              <a:rPr lang="tr-TR" dirty="0"/>
              <a:t> ve ağ bağlantısı ile gömülü fiziksel nesnelerin veya 'şeylerin' ağını ifade eder. Bu nesneler, veri toplamalarını ve değiş tokuş etmelerini sağlayan bir yetenekle donatılmıştır.</a:t>
            </a:r>
          </a:p>
        </p:txBody>
      </p:sp>
    </p:spTree>
    <p:extLst>
      <p:ext uri="{BB962C8B-B14F-4D97-AF65-F5344CB8AC3E}">
        <p14:creationId xmlns:p14="http://schemas.microsoft.com/office/powerpoint/2010/main" val="29984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dirty="0" smtClean="0"/>
              <a:t>Nesnelerin İnterneti </a:t>
            </a:r>
            <a:r>
              <a:rPr lang="tr-TR" dirty="0"/>
              <a:t>sayesinde insanlar ve cihazlar her an her yerde her şeyle bağlantı kurar. Bu bağlantı, bir ağ veya hizmet üzerinden gerçekleşebilir. </a:t>
            </a:r>
            <a:endParaRPr lang="tr-TR" dirty="0" smtClean="0"/>
          </a:p>
          <a:p>
            <a:endParaRPr lang="tr-TR" dirty="0" smtClean="0"/>
          </a:p>
          <a:p>
            <a:r>
              <a:rPr lang="tr-TR" dirty="0" smtClean="0"/>
              <a:t>Gerçek </a:t>
            </a:r>
            <a:r>
              <a:rPr lang="tr-TR" dirty="0"/>
              <a:t>zamanlı veri analitiği, makine öğrenimi, ürün </a:t>
            </a:r>
            <a:r>
              <a:rPr lang="tr-TR" dirty="0" err="1"/>
              <a:t>sensörleri</a:t>
            </a:r>
            <a:r>
              <a:rPr lang="tr-TR" dirty="0"/>
              <a:t> ve gömülü sistemler, </a:t>
            </a:r>
            <a:r>
              <a:rPr lang="tr-TR" dirty="0" err="1"/>
              <a:t>IoT'nin</a:t>
            </a:r>
            <a:r>
              <a:rPr lang="tr-TR" dirty="0"/>
              <a:t> kullanımını genişletmiştir. Ayrıca, kablosuz ağlar, kontrol ve otomasyon sistemleri de </a:t>
            </a:r>
            <a:r>
              <a:rPr lang="tr-TR" dirty="0" err="1"/>
              <a:t>IoT'ye</a:t>
            </a:r>
            <a:r>
              <a:rPr lang="tr-TR" dirty="0"/>
              <a:t> katkıda bulunmaktadır</a:t>
            </a:r>
            <a:r>
              <a:rPr lang="tr-TR" dirty="0" smtClean="0"/>
              <a:t>.</a:t>
            </a:r>
            <a:endParaRPr lang="tr-TR" dirty="0"/>
          </a:p>
        </p:txBody>
      </p:sp>
    </p:spTree>
    <p:extLst>
      <p:ext uri="{BB962C8B-B14F-4D97-AF65-F5344CB8AC3E}">
        <p14:creationId xmlns:p14="http://schemas.microsoft.com/office/powerpoint/2010/main" val="62336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548680"/>
            <a:ext cx="7467600" cy="5925272"/>
          </a:xfrm>
        </p:spPr>
        <p:txBody>
          <a:bodyPr>
            <a:normAutofit/>
          </a:bodyPr>
          <a:lstStyle/>
          <a:p>
            <a:r>
              <a:rPr lang="tr-TR" dirty="0" smtClean="0"/>
              <a:t>Şeyler, «</a:t>
            </a:r>
            <a:r>
              <a:rPr lang="tr-TR" dirty="0" err="1" smtClean="0"/>
              <a:t>IoT</a:t>
            </a:r>
            <a:r>
              <a:rPr lang="tr-TR" dirty="0" smtClean="0"/>
              <a:t>»  bağlamında</a:t>
            </a:r>
            <a:r>
              <a:rPr lang="tr-TR" dirty="0"/>
              <a:t> </a:t>
            </a:r>
            <a:r>
              <a:rPr lang="tr-TR" dirty="0" smtClean="0"/>
              <a:t>şunları ifade edebilir: </a:t>
            </a:r>
          </a:p>
          <a:p>
            <a:pPr lvl="1"/>
            <a:r>
              <a:rPr lang="tr-TR" dirty="0" smtClean="0"/>
              <a:t>kalp </a:t>
            </a:r>
            <a:r>
              <a:rPr lang="tr-TR" dirty="0"/>
              <a:t>izleme </a:t>
            </a:r>
            <a:r>
              <a:rPr lang="tr-TR" dirty="0" err="1"/>
              <a:t>implantları</a:t>
            </a:r>
            <a:r>
              <a:rPr lang="tr-TR" dirty="0"/>
              <a:t>, </a:t>
            </a:r>
            <a:endParaRPr lang="tr-TR" dirty="0" smtClean="0"/>
          </a:p>
          <a:p>
            <a:pPr lvl="1"/>
            <a:r>
              <a:rPr lang="tr-TR" dirty="0"/>
              <a:t>çiftlik hayvanlarındaki </a:t>
            </a:r>
            <a:r>
              <a:rPr lang="tr-TR" dirty="0" err="1" smtClean="0"/>
              <a:t>biyochip</a:t>
            </a:r>
            <a:r>
              <a:rPr lang="tr-TR" dirty="0" smtClean="0"/>
              <a:t> </a:t>
            </a:r>
            <a:r>
              <a:rPr lang="tr-TR" dirty="0" err="1"/>
              <a:t>transpondörleri</a:t>
            </a:r>
            <a:r>
              <a:rPr lang="tr-TR" dirty="0"/>
              <a:t>, </a:t>
            </a:r>
            <a:endParaRPr lang="tr-TR" dirty="0" smtClean="0"/>
          </a:p>
          <a:p>
            <a:pPr lvl="1"/>
            <a:r>
              <a:rPr lang="tr-TR" dirty="0" smtClean="0"/>
              <a:t>yerleşik </a:t>
            </a:r>
            <a:r>
              <a:rPr lang="tr-TR" dirty="0" err="1"/>
              <a:t>sensörlere</a:t>
            </a:r>
            <a:r>
              <a:rPr lang="tr-TR" dirty="0"/>
              <a:t> sahip otomobiller, </a:t>
            </a:r>
            <a:endParaRPr lang="tr-TR" dirty="0" smtClean="0"/>
          </a:p>
          <a:p>
            <a:pPr lvl="1"/>
            <a:r>
              <a:rPr lang="tr-TR" dirty="0" smtClean="0"/>
              <a:t>sahil sularındaki elektrik midyeleri</a:t>
            </a:r>
          </a:p>
          <a:p>
            <a:pPr lvl="1"/>
            <a:r>
              <a:rPr lang="tr-TR" dirty="0" smtClean="0"/>
              <a:t>çevresel</a:t>
            </a:r>
            <a:r>
              <a:rPr lang="tr-TR" dirty="0"/>
              <a:t>/ gıda/patojen izleme için DNA analiz cihazları </a:t>
            </a:r>
            <a:r>
              <a:rPr lang="tr-TR" dirty="0" smtClean="0"/>
              <a:t>veya</a:t>
            </a:r>
          </a:p>
          <a:p>
            <a:pPr lvl="1"/>
            <a:r>
              <a:rPr lang="tr-TR" dirty="0" smtClean="0"/>
              <a:t> itfaiyecilere </a:t>
            </a:r>
            <a:r>
              <a:rPr lang="tr-TR" dirty="0"/>
              <a:t>arama ve kurtarma operasyonlarında yardımcı olan saha operasyon cihazları </a:t>
            </a:r>
            <a:endParaRPr lang="tr-TR" dirty="0" smtClean="0"/>
          </a:p>
          <a:p>
            <a:r>
              <a:rPr lang="tr-TR" dirty="0" smtClean="0"/>
              <a:t>Bu </a:t>
            </a:r>
            <a:r>
              <a:rPr lang="tr-TR" dirty="0"/>
              <a:t>cihazlar, çeşitli mevcut teknolojilerin yardımıyla kullanışlı verileri toplar ve ardından bu veriyi otomatik olarak diğer cihazlar arasında </a:t>
            </a:r>
            <a:r>
              <a:rPr lang="tr-TR" dirty="0" smtClean="0"/>
              <a:t>iletir.</a:t>
            </a:r>
            <a:endParaRPr lang="tr-TR" dirty="0"/>
          </a:p>
        </p:txBody>
      </p:sp>
    </p:spTree>
    <p:extLst>
      <p:ext uri="{BB962C8B-B14F-4D97-AF65-F5344CB8AC3E}">
        <p14:creationId xmlns:p14="http://schemas.microsoft.com/office/powerpoint/2010/main" val="301749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IoT</a:t>
            </a:r>
            <a:r>
              <a:rPr lang="tr-TR" dirty="0" smtClean="0"/>
              <a:t> NASIL ÇALIŞIR?</a:t>
            </a:r>
            <a:endParaRPr lang="tr-TR" dirty="0"/>
          </a:p>
        </p:txBody>
      </p:sp>
      <p:sp>
        <p:nvSpPr>
          <p:cNvPr id="3" name="İçerik Yer Tutucusu 2"/>
          <p:cNvSpPr>
            <a:spLocks noGrp="1"/>
          </p:cNvSpPr>
          <p:nvPr>
            <p:ph sz="quarter" idx="1"/>
          </p:nvPr>
        </p:nvSpPr>
        <p:spPr/>
        <p:txBody>
          <a:bodyPr>
            <a:normAutofit fontScale="85000" lnSpcReduction="20000"/>
          </a:bodyPr>
          <a:lstStyle/>
          <a:p>
            <a:r>
              <a:rPr lang="tr-TR" dirty="0"/>
              <a:t>Nesnelerin İnterneti (</a:t>
            </a:r>
            <a:r>
              <a:rPr lang="tr-TR" dirty="0" err="1"/>
              <a:t>IoT</a:t>
            </a:r>
            <a:r>
              <a:rPr lang="tr-TR" dirty="0"/>
              <a:t>), bazen İnternetin Her Şeyi (</a:t>
            </a:r>
            <a:r>
              <a:rPr lang="tr-TR" dirty="0" err="1"/>
              <a:t>IoE</a:t>
            </a:r>
            <a:r>
              <a:rPr lang="tr-TR" dirty="0"/>
              <a:t>) olarak da adlandırılan, gömülü </a:t>
            </a:r>
            <a:r>
              <a:rPr lang="tr-TR" dirty="0" err="1"/>
              <a:t>sensörler</a:t>
            </a:r>
            <a:r>
              <a:rPr lang="tr-TR" dirty="0"/>
              <a:t>, işlemciler ve iletişim donanımını kullanarak çevrelerinden elde ettikleri veriyi toplayan, ileten ve üzerinde işlem yapan tüm web-uyumlu cihazlardan oluşur. </a:t>
            </a:r>
            <a:endParaRPr lang="tr-TR" dirty="0" smtClean="0"/>
          </a:p>
          <a:p>
            <a:r>
              <a:rPr lang="tr-TR" dirty="0" smtClean="0"/>
              <a:t>Bu </a:t>
            </a:r>
            <a:r>
              <a:rPr lang="tr-TR" dirty="0"/>
              <a:t>cihazlar, genellikle "bağlı" veya "akıllı" cihazlar olarak adlandırılır ve bazen birbirleriyle iletişim kurabilen, bu sürece makine-makine (M2M) iletişimi denilen bir süreçle yanıt verebilirler ve birbirlerinden aldıkları bilgiler üzerinden işlem yapabilirler. </a:t>
            </a:r>
            <a:endParaRPr lang="tr-TR" dirty="0" smtClean="0"/>
          </a:p>
          <a:p>
            <a:r>
              <a:rPr lang="tr-TR" dirty="0" smtClean="0"/>
              <a:t>İnsanlar</a:t>
            </a:r>
            <a:r>
              <a:rPr lang="tr-TR" dirty="0"/>
              <a:t>, bu cihazlarla etkileşime geçerek onları kurabilir, talimat verebilir veya verilere erişebilir, ancak cihazlar genellikle insan müdahalesi olmadan kendi başlarına çalışır. Bu varlıklar, günümüzde bulunan küçük mobil bileşenlerin yanı sıra ev ve iş ağlarımızın her zaman çevrimiçi olma özelliği sayesinde mümkün hale gelmiştir.</a:t>
            </a:r>
          </a:p>
          <a:p>
            <a:pPr marL="0" indent="0">
              <a:buNone/>
            </a:pPr>
            <a:r>
              <a:rPr lang="tr-TR" dirty="0"/>
              <a:t/>
            </a:r>
            <a:br>
              <a:rPr lang="tr-TR" dirty="0"/>
            </a:br>
            <a:endParaRPr lang="tr-TR" dirty="0"/>
          </a:p>
        </p:txBody>
      </p:sp>
    </p:spTree>
    <p:extLst>
      <p:ext uri="{BB962C8B-B14F-4D97-AF65-F5344CB8AC3E}">
        <p14:creationId xmlns:p14="http://schemas.microsoft.com/office/powerpoint/2010/main" val="104186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IoT</a:t>
            </a:r>
            <a:r>
              <a:rPr lang="tr-TR" dirty="0" smtClean="0"/>
              <a:t> TARİHÇESİ</a:t>
            </a:r>
            <a:endParaRPr lang="tr-TR" dirty="0"/>
          </a:p>
        </p:txBody>
      </p:sp>
      <p:sp>
        <p:nvSpPr>
          <p:cNvPr id="3" name="İçerik Yer Tutucusu 2"/>
          <p:cNvSpPr>
            <a:spLocks noGrp="1"/>
          </p:cNvSpPr>
          <p:nvPr>
            <p:ph sz="quarter" idx="1"/>
          </p:nvPr>
        </p:nvSpPr>
        <p:spPr/>
        <p:txBody>
          <a:bodyPr/>
          <a:lstStyle/>
          <a:p>
            <a:r>
              <a:rPr lang="tr-TR" dirty="0"/>
              <a:t>1999: </a:t>
            </a:r>
            <a:r>
              <a:rPr lang="tr-TR" dirty="0" err="1" smtClean="0"/>
              <a:t>Kevin</a:t>
            </a:r>
            <a:r>
              <a:rPr lang="tr-TR" dirty="0" smtClean="0"/>
              <a:t> </a:t>
            </a:r>
            <a:r>
              <a:rPr lang="tr-TR" dirty="0" err="1"/>
              <a:t>Ashton</a:t>
            </a:r>
            <a:r>
              <a:rPr lang="tr-TR" dirty="0" smtClean="0"/>
              <a:t>, </a:t>
            </a:r>
            <a:r>
              <a:rPr lang="tr-TR" dirty="0"/>
              <a:t>"nesnelerin interneti" terimini ortaya atar ve </a:t>
            </a:r>
            <a:r>
              <a:rPr lang="tr-TR" dirty="0" err="1"/>
              <a:t>MIT'nin</a:t>
            </a:r>
            <a:r>
              <a:rPr lang="tr-TR" dirty="0"/>
              <a:t> RFID ve </a:t>
            </a:r>
            <a:r>
              <a:rPr lang="tr-TR" dirty="0" err="1"/>
              <a:t>IoT'ye</a:t>
            </a:r>
            <a:r>
              <a:rPr lang="tr-TR" dirty="0"/>
              <a:t> odaklanan küresel bir araştırma ağı olan Auto-ID Center'ı kurar</a:t>
            </a:r>
            <a:r>
              <a:rPr lang="tr-TR" dirty="0" smtClean="0"/>
              <a:t>.</a:t>
            </a:r>
          </a:p>
          <a:p>
            <a:r>
              <a:rPr lang="tr-TR" dirty="0" smtClean="0"/>
              <a:t>İlk karşılaşılan problem: Yavaş İnternettir, ama Endüstri 4.0 bileşenleri bu problemi çözer. </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738" y="4149080"/>
            <a:ext cx="1570030"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146776" y="6210004"/>
            <a:ext cx="5241648" cy="646331"/>
          </a:xfrm>
          <a:prstGeom prst="rect">
            <a:avLst/>
          </a:prstGeom>
          <a:noFill/>
        </p:spPr>
        <p:txBody>
          <a:bodyPr wrap="square" rtlCol="0">
            <a:spAutoFit/>
          </a:bodyPr>
          <a:lstStyle/>
          <a:p>
            <a:r>
              <a:rPr lang="tr-TR" dirty="0" err="1" smtClean="0"/>
              <a:t>Kevin</a:t>
            </a:r>
            <a:r>
              <a:rPr lang="tr-TR" dirty="0" smtClean="0"/>
              <a:t> </a:t>
            </a:r>
            <a:r>
              <a:rPr lang="tr-TR" dirty="0" err="1" smtClean="0"/>
              <a:t>Ashton’ın</a:t>
            </a:r>
            <a:r>
              <a:rPr lang="tr-TR" dirty="0" smtClean="0"/>
              <a:t> Literatürdeki Tanımı: </a:t>
            </a:r>
          </a:p>
          <a:p>
            <a:r>
              <a:rPr lang="tr-TR" dirty="0" smtClean="0"/>
              <a:t>        Nesnelerin </a:t>
            </a:r>
            <a:r>
              <a:rPr lang="tr-TR" dirty="0" err="1" smtClean="0"/>
              <a:t>İnterneti’nin</a:t>
            </a:r>
            <a:r>
              <a:rPr lang="tr-TR" dirty="0" smtClean="0"/>
              <a:t> Babası</a:t>
            </a:r>
            <a:endParaRPr lang="tr-TR" dirty="0"/>
          </a:p>
        </p:txBody>
      </p:sp>
      <p:pic>
        <p:nvPicPr>
          <p:cNvPr id="1028" name="Picture 4" descr="Two researchers in white lab coats stand in front of a large microscope and monito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149079"/>
            <a:ext cx="4104456" cy="20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5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KEVIN ASHTON’UN </a:t>
            </a:r>
            <a:r>
              <a:rPr lang="tr-TR" dirty="0" err="1" smtClean="0"/>
              <a:t>IoT</a:t>
            </a:r>
            <a:r>
              <a:rPr lang="tr-TR" dirty="0" smtClean="0"/>
              <a:t> FELSEFESİ</a:t>
            </a:r>
            <a:endParaRPr lang="tr-TR" dirty="0"/>
          </a:p>
        </p:txBody>
      </p:sp>
      <p:sp>
        <p:nvSpPr>
          <p:cNvPr id="3" name="İçerik Yer Tutucusu 2"/>
          <p:cNvSpPr>
            <a:spLocks noGrp="1"/>
          </p:cNvSpPr>
          <p:nvPr>
            <p:ph sz="quarter" idx="1"/>
          </p:nvPr>
        </p:nvSpPr>
        <p:spPr>
          <a:xfrm>
            <a:off x="457200" y="1600200"/>
            <a:ext cx="8219256" cy="5141168"/>
          </a:xfrm>
        </p:spPr>
        <p:txBody>
          <a:bodyPr>
            <a:normAutofit fontScale="92500"/>
          </a:bodyPr>
          <a:lstStyle/>
          <a:p>
            <a:r>
              <a:rPr lang="tr-TR" dirty="0" err="1" smtClean="0"/>
              <a:t>Ashton</a:t>
            </a:r>
            <a:r>
              <a:rPr lang="tr-TR" dirty="0" smtClean="0"/>
              <a:t>*(2015): «Yani </a:t>
            </a:r>
            <a:r>
              <a:rPr lang="tr-TR" dirty="0"/>
              <a:t>akıllı şarap şişesi, akıllı bikini ve akıllı su şişesi gibi şeyleri elde ediyorsunuz. Bu şeyler nesnelerin interneti değildir. Hepsi saçmalıktır</a:t>
            </a:r>
            <a:r>
              <a:rPr lang="tr-TR" dirty="0" smtClean="0"/>
              <a:t>.»</a:t>
            </a:r>
          </a:p>
          <a:p>
            <a:r>
              <a:rPr lang="tr-TR" dirty="0" err="1" smtClean="0"/>
              <a:t>Ashton</a:t>
            </a:r>
            <a:r>
              <a:rPr lang="tr-TR" dirty="0" smtClean="0"/>
              <a:t>, </a:t>
            </a:r>
            <a:r>
              <a:rPr lang="tr-TR" dirty="0" err="1"/>
              <a:t>IoT'nin</a:t>
            </a:r>
            <a:r>
              <a:rPr lang="tr-TR" dirty="0"/>
              <a:t> kaynak kullanımı üzerine makro kararlar almak için "dünyayı veriye </a:t>
            </a:r>
            <a:r>
              <a:rPr lang="tr-TR" dirty="0" smtClean="0"/>
              <a:t>dönüştürebileceğine</a:t>
            </a:r>
            <a:r>
              <a:rPr lang="tr-TR" dirty="0"/>
              <a:t>" inanıyordu. </a:t>
            </a:r>
            <a:r>
              <a:rPr lang="tr-TR" dirty="0" err="1" smtClean="0"/>
              <a:t>Ashton’a</a:t>
            </a:r>
            <a:r>
              <a:rPr lang="tr-TR" dirty="0" smtClean="0"/>
              <a:t> göre, bilgi</a:t>
            </a:r>
            <a:r>
              <a:rPr lang="tr-TR" dirty="0"/>
              <a:t>, israfı azaltmanın ve verimliliği artırmanın harika bir yoludur, ve işte nesnelerin interneti bunu sağlayan şeydir</a:t>
            </a:r>
            <a:r>
              <a:rPr lang="tr-TR" dirty="0" smtClean="0"/>
              <a:t>.</a:t>
            </a:r>
          </a:p>
          <a:p>
            <a:r>
              <a:rPr lang="tr-TR" dirty="0" smtClean="0">
                <a:solidFill>
                  <a:srgbClr val="FF0000"/>
                </a:solidFill>
              </a:rPr>
              <a:t>BÜYÜK VERİ</a:t>
            </a:r>
          </a:p>
          <a:p>
            <a:endParaRPr lang="tr-TR" dirty="0" smtClean="0">
              <a:solidFill>
                <a:srgbClr val="FF0000"/>
              </a:solidFill>
            </a:endParaRPr>
          </a:p>
          <a:p>
            <a:pPr marL="0" indent="0">
              <a:buNone/>
            </a:pPr>
            <a:endParaRPr lang="tr-TR" dirty="0" smtClean="0"/>
          </a:p>
          <a:p>
            <a:pPr marL="0" indent="0">
              <a:buNone/>
            </a:pPr>
            <a:r>
              <a:rPr lang="tr-TR" dirty="0" smtClean="0"/>
              <a:t>*</a:t>
            </a:r>
            <a:r>
              <a:rPr lang="tr-TR" dirty="0" smtClean="0">
                <a:solidFill>
                  <a:srgbClr val="FF0000"/>
                </a:solidFill>
              </a:rPr>
              <a:t> </a:t>
            </a:r>
            <a:r>
              <a:rPr lang="tr-TR" sz="1500" dirty="0" err="1" smtClean="0"/>
              <a:t>Ashton</a:t>
            </a:r>
            <a:r>
              <a:rPr lang="tr-TR" sz="1500" dirty="0" smtClean="0"/>
              <a:t> K. ,(2015), </a:t>
            </a:r>
            <a:r>
              <a:rPr lang="en-US" sz="1500" i="1" dirty="0"/>
              <a:t>ACS </a:t>
            </a:r>
            <a:r>
              <a:rPr lang="en-US" sz="1500" i="1" dirty="0" err="1"/>
              <a:t>Reimagination</a:t>
            </a:r>
            <a:r>
              <a:rPr lang="en-US" sz="1500" i="1" dirty="0"/>
              <a:t> 2015 conference in </a:t>
            </a:r>
            <a:r>
              <a:rPr lang="en-US" sz="1500" i="1" dirty="0" smtClean="0"/>
              <a:t>Sydney</a:t>
            </a:r>
            <a:r>
              <a:rPr lang="tr-TR" sz="1500" dirty="0"/>
              <a:t>, </a:t>
            </a:r>
            <a:r>
              <a:rPr lang="tr-TR" sz="1500" dirty="0">
                <a:hlinkClick r:id="rId2"/>
              </a:rPr>
              <a:t>https://</a:t>
            </a:r>
            <a:r>
              <a:rPr lang="tr-TR" sz="1500" dirty="0" smtClean="0">
                <a:hlinkClick r:id="rId2"/>
              </a:rPr>
              <a:t>www.iothub.com.au/news/father-of-iot-kevin-ashton-slams-smart-devices-411999</a:t>
            </a:r>
            <a:r>
              <a:rPr lang="tr-TR" sz="1500" dirty="0" smtClean="0"/>
              <a:t>, Erişim Tarihi: 15.12.2023.</a:t>
            </a:r>
            <a:endParaRPr lang="tr-TR" sz="1500" dirty="0"/>
          </a:p>
        </p:txBody>
      </p:sp>
    </p:spTree>
    <p:extLst>
      <p:ext uri="{BB962C8B-B14F-4D97-AF65-F5344CB8AC3E}">
        <p14:creationId xmlns:p14="http://schemas.microsoft.com/office/powerpoint/2010/main" val="979113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1640</TotalTime>
  <Words>965</Words>
  <Application>Microsoft Office PowerPoint</Application>
  <PresentationFormat>Ekran Gösterisi (4:3)</PresentationFormat>
  <Paragraphs>115</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Cumba</vt:lpstr>
      <vt:lpstr>İŞLETMELERDE YENİ TEKNOLOJİLER - 5</vt:lpstr>
      <vt:lpstr>ROBOT OTEL ÖRNEĞİ</vt:lpstr>
      <vt:lpstr>NESNELERİN İNTERNETİ NEDİR?</vt:lpstr>
      <vt:lpstr>IOT TAM TANIMI</vt:lpstr>
      <vt:lpstr>PowerPoint Sunusu</vt:lpstr>
      <vt:lpstr>PowerPoint Sunusu</vt:lpstr>
      <vt:lpstr>IoT NASIL ÇALIŞIR?</vt:lpstr>
      <vt:lpstr>IoT TARİHÇESİ</vt:lpstr>
      <vt:lpstr>KEVIN ASHTON’UN IoT FELSEFESİ</vt:lpstr>
      <vt:lpstr>PowerPoint Sunusu</vt:lpstr>
      <vt:lpstr>TOPLAMA</vt:lpstr>
      <vt:lpstr>İLETİŞİM</vt:lpstr>
      <vt:lpstr>ANALİZ</vt:lpstr>
      <vt:lpstr>AKSİYON</vt:lpstr>
      <vt:lpstr>IoT’NİN YAPISI</vt:lpstr>
      <vt:lpstr>SMART PARK</vt:lpstr>
      <vt:lpstr>SMART ŞEHİRLERDE ATIK YÖNETİMİ</vt:lpstr>
      <vt:lpstr>MESKİ SCADA</vt:lpstr>
      <vt:lpstr>TARIM VE HAYVANCILIK</vt:lpstr>
      <vt:lpstr>ALIŞVERİŞ</vt:lpstr>
      <vt:lpstr>TÜKETİCİ BEKLENTİLERİ</vt:lpstr>
      <vt:lpstr>ASHTON FELSEFESİNE GÖRE: ÇÖP MÜ? DEĞİL 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 - 4</dc:title>
  <dc:creator>Fatih KOÇ</dc:creator>
  <cp:lastModifiedBy>Fatih KOÇ</cp:lastModifiedBy>
  <cp:revision>132</cp:revision>
  <dcterms:created xsi:type="dcterms:W3CDTF">2023-11-10T12:49:14Z</dcterms:created>
  <dcterms:modified xsi:type="dcterms:W3CDTF">2023-12-15T11:36:17Z</dcterms:modified>
</cp:coreProperties>
</file>