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6" r:id="rId8"/>
    <p:sldId id="267" r:id="rId9"/>
    <p:sldId id="262" r:id="rId10"/>
    <p:sldId id="263"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64" r:id="rId34"/>
    <p:sldId id="265" r:id="rId35"/>
    <p:sldId id="290" r:id="rId36"/>
    <p:sldId id="291" r:id="rId37"/>
    <p:sldId id="292" r:id="rId38"/>
    <p:sldId id="29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64" y="3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2436838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146069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26248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2618522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32470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738576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2247249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775938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3670285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76B701D-93B1-4122-96AC-440393C1BDBF}" type="datetimeFigureOut">
              <a:rPr lang="tr-TR" smtClean="0"/>
              <a:t>18.10.2024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155567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76B701D-93B1-4122-96AC-440393C1BDBF}" type="datetimeFigureOut">
              <a:rPr lang="tr-TR" smtClean="0"/>
              <a:t>18.10.2024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3278318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76B701D-93B1-4122-96AC-440393C1BDBF}" type="datetimeFigureOut">
              <a:rPr lang="tr-TR" smtClean="0"/>
              <a:t>18.10.2024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128811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76B701D-93B1-4122-96AC-440393C1BDBF}" type="datetimeFigureOut">
              <a:rPr lang="tr-TR" smtClean="0"/>
              <a:t>18.10.2024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1007218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B701D-93B1-4122-96AC-440393C1BDBF}" type="datetimeFigureOut">
              <a:rPr lang="tr-TR" smtClean="0"/>
              <a:t>18.10.2024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396835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76B701D-93B1-4122-96AC-440393C1BDBF}" type="datetimeFigureOut">
              <a:rPr lang="tr-TR" smtClean="0"/>
              <a:t>18.10.2024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3767268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76B701D-93B1-4122-96AC-440393C1BDBF}" type="datetimeFigureOut">
              <a:rPr lang="tr-TR" smtClean="0"/>
              <a:t>18.10.2024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90C61E-5101-4F0B-AE5B-6F9C72FFE3EE}" type="slidenum">
              <a:rPr lang="tr-TR" smtClean="0"/>
              <a:t>‹#›</a:t>
            </a:fld>
            <a:endParaRPr lang="tr-TR"/>
          </a:p>
        </p:txBody>
      </p:sp>
    </p:spTree>
    <p:extLst>
      <p:ext uri="{BB962C8B-B14F-4D97-AF65-F5344CB8AC3E}">
        <p14:creationId xmlns:p14="http://schemas.microsoft.com/office/powerpoint/2010/main" val="3970994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76B701D-93B1-4122-96AC-440393C1BDBF}" type="datetimeFigureOut">
              <a:rPr lang="tr-TR" smtClean="0"/>
              <a:t>18.10.2024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490C61E-5101-4F0B-AE5B-6F9C72FFE3EE}" type="slidenum">
              <a:rPr lang="tr-TR" smtClean="0"/>
              <a:t>‹#›</a:t>
            </a:fld>
            <a:endParaRPr lang="tr-TR"/>
          </a:p>
        </p:txBody>
      </p:sp>
    </p:spTree>
    <p:extLst>
      <p:ext uri="{BB962C8B-B14F-4D97-AF65-F5344CB8AC3E}">
        <p14:creationId xmlns:p14="http://schemas.microsoft.com/office/powerpoint/2010/main" val="2888777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CB011C-EF38-4A5D-ACD2-125516984892}"/>
              </a:ext>
            </a:extLst>
          </p:cNvPr>
          <p:cNvSpPr>
            <a:spLocks noGrp="1"/>
          </p:cNvSpPr>
          <p:nvPr>
            <p:ph type="ctrTitle"/>
          </p:nvPr>
        </p:nvSpPr>
        <p:spPr/>
        <p:txBody>
          <a:bodyPr/>
          <a:lstStyle/>
          <a:p>
            <a:pPr algn="ctr"/>
            <a:r>
              <a:rPr lang="tr-TR" dirty="0"/>
              <a:t>DEZAVANTAJLI GRUPLAR</a:t>
            </a:r>
          </a:p>
        </p:txBody>
      </p:sp>
      <p:sp>
        <p:nvSpPr>
          <p:cNvPr id="3" name="Alt Başlık 2">
            <a:extLst>
              <a:ext uri="{FF2B5EF4-FFF2-40B4-BE49-F238E27FC236}">
                <a16:creationId xmlns:a16="http://schemas.microsoft.com/office/drawing/2014/main" id="{D684821C-DA16-4988-A0A2-0B89C94D0836}"/>
              </a:ext>
            </a:extLst>
          </p:cNvPr>
          <p:cNvSpPr>
            <a:spLocks noGrp="1"/>
          </p:cNvSpPr>
          <p:nvPr>
            <p:ph type="subTitle" idx="1"/>
          </p:nvPr>
        </p:nvSpPr>
        <p:spPr/>
        <p:txBody>
          <a:bodyPr/>
          <a:lstStyle/>
          <a:p>
            <a:pPr algn="ctr"/>
            <a:r>
              <a:rPr lang="tr-TR" dirty="0"/>
              <a:t>3</a:t>
            </a:r>
            <a:r>
              <a:rPr lang="tr-TR"/>
              <a:t>. </a:t>
            </a:r>
            <a:r>
              <a:rPr lang="tr-TR" dirty="0"/>
              <a:t>HAFTA: ENGELLİLİK</a:t>
            </a:r>
          </a:p>
        </p:txBody>
      </p:sp>
    </p:spTree>
    <p:extLst>
      <p:ext uri="{BB962C8B-B14F-4D97-AF65-F5344CB8AC3E}">
        <p14:creationId xmlns:p14="http://schemas.microsoft.com/office/powerpoint/2010/main" val="809745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484E42-CA2E-4186-B2CC-CB14CF7A6352}"/>
              </a:ext>
            </a:extLst>
          </p:cNvPr>
          <p:cNvSpPr>
            <a:spLocks noGrp="1"/>
          </p:cNvSpPr>
          <p:nvPr>
            <p:ph idx="1"/>
          </p:nvPr>
        </p:nvSpPr>
        <p:spPr>
          <a:xfrm>
            <a:off x="386711" y="99237"/>
            <a:ext cx="8596668" cy="6758763"/>
          </a:xfrm>
        </p:spPr>
        <p:txBody>
          <a:bodyPr>
            <a:normAutofit fontScale="85000" lnSpcReduction="10000"/>
          </a:bodyPr>
          <a:lstStyle/>
          <a:p>
            <a:pPr marL="304800" marR="173355" indent="0" algn="just">
              <a:lnSpc>
                <a:spcPct val="150000"/>
              </a:lnSpc>
              <a:spcBef>
                <a:spcPts val="1145"/>
              </a:spcBef>
              <a:spcAft>
                <a:spcPts val="0"/>
              </a:spcAft>
              <a:buNone/>
            </a:pPr>
            <a:r>
              <a:rPr lang="tr-TR" sz="2100" u="sng" dirty="0">
                <a:solidFill>
                  <a:schemeClr val="accent2"/>
                </a:solidFill>
                <a:effectLst/>
                <a:latin typeface="Times New Roman" panose="02020603050405020304" pitchFamily="18" charset="0"/>
                <a:ea typeface="Times New Roman" panose="02020603050405020304" pitchFamily="18" charset="0"/>
              </a:rPr>
              <a:t>1. Ortopedik Engel</a:t>
            </a:r>
          </a:p>
          <a:p>
            <a:pPr marL="304800" marR="173355" indent="449580" algn="just">
              <a:lnSpc>
                <a:spcPct val="150000"/>
              </a:lnSpc>
              <a:spcBef>
                <a:spcPts val="1145"/>
              </a:spcBef>
              <a:spcAft>
                <a:spcPts val="0"/>
              </a:spcAft>
            </a:pPr>
            <a:r>
              <a:rPr lang="tr-TR" sz="1800" dirty="0">
                <a:effectLst/>
                <a:latin typeface="Times New Roman" panose="02020603050405020304" pitchFamily="18" charset="0"/>
                <a:ea typeface="Times New Roman" panose="02020603050405020304" pitchFamily="18" charset="0"/>
              </a:rPr>
              <a:t>Ortopedik engelli; kas ve iskelet yapısında fonksiyon kaybı ve eksikliği bulunan kişi olarak tanımlanmaktadır. Kas ve iskelet sisteminde yetersizlik, eksiklik ve fonksiyon kaybı olan bireyler ortopedik engelli olarak tanımlanır. Kol, ayak, bacak, parmak ve omurga kısalığı, eksiklik, fazlalık ve yokluk; hareket bozukluğu, kemik hastalığı, şekil bozukluğu, kas güçsüzlüğü, felç, </a:t>
            </a:r>
            <a:r>
              <a:rPr lang="tr-TR" sz="1800" dirty="0" err="1">
                <a:effectLst/>
                <a:latin typeface="Times New Roman" panose="02020603050405020304" pitchFamily="18" charset="0"/>
                <a:ea typeface="Times New Roman" panose="02020603050405020304" pitchFamily="18" charset="0"/>
              </a:rPr>
              <a:t>serebralpalsi</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spastisite</a:t>
            </a:r>
            <a:r>
              <a:rPr lang="tr-TR" dirty="0" err="1">
                <a:latin typeface="Times New Roman" panose="02020603050405020304" pitchFamily="18" charset="0"/>
                <a:ea typeface="Times New Roman" panose="02020603050405020304" pitchFamily="18" charset="0"/>
              </a:rPr>
              <a:t>si</a:t>
            </a:r>
            <a:r>
              <a:rPr lang="tr-TR" dirty="0">
                <a:latin typeface="Times New Roman" panose="02020603050405020304" pitchFamily="18" charset="0"/>
                <a:ea typeface="Times New Roman" panose="02020603050405020304" pitchFamily="18" charset="0"/>
              </a:rPr>
              <a:t> </a:t>
            </a:r>
            <a:r>
              <a:rPr lang="tr-TR" sz="1800" dirty="0">
                <a:effectLst/>
                <a:latin typeface="Times New Roman" panose="02020603050405020304" pitchFamily="18" charset="0"/>
                <a:ea typeface="Times New Roman" panose="02020603050405020304" pitchFamily="18" charset="0"/>
              </a:rPr>
              <a:t>olanlar bu gruba girmektedir.</a:t>
            </a:r>
          </a:p>
          <a:p>
            <a:pPr marL="304800" marR="174625" indent="449580" algn="just">
              <a:lnSpc>
                <a:spcPct val="150000"/>
              </a:lnSpc>
              <a:spcBef>
                <a:spcPts val="995"/>
              </a:spcBef>
              <a:spcAft>
                <a:spcPts val="0"/>
              </a:spcAft>
            </a:pPr>
            <a:r>
              <a:rPr lang="tr-TR" sz="1800" dirty="0">
                <a:effectLst/>
                <a:latin typeface="Times New Roman" panose="02020603050405020304" pitchFamily="18" charset="0"/>
                <a:ea typeface="Times New Roman" panose="02020603050405020304" pitchFamily="18" charset="0"/>
              </a:rPr>
              <a:t>Ortopedik engel doğuştan, doğum sırasında ve doğum sonrasında olabilmektedir. Doğuştan olanlar; kalça çıkıklığı, ayak çarpıklığı, el-kol ya da ayak-</a:t>
            </a:r>
            <a:br>
              <a:rPr lang="tr-TR" sz="1800" dirty="0">
                <a:effectLst/>
                <a:latin typeface="Times New Roman" panose="02020603050405020304" pitchFamily="18" charset="0"/>
                <a:ea typeface="Times New Roman" panose="02020603050405020304" pitchFamily="18" charset="0"/>
              </a:rPr>
            </a:br>
            <a:r>
              <a:rPr lang="tr-TR" sz="1800" dirty="0">
                <a:effectLst/>
                <a:latin typeface="Times New Roman" panose="02020603050405020304" pitchFamily="18" charset="0"/>
                <a:ea typeface="Times New Roman" panose="02020603050405020304" pitchFamily="18" charset="0"/>
              </a:rPr>
              <a:t>bacak eksikliği, omurga sorunları ve felçlerle meydana gelebilir. Gebeliğin ilk üç ayı yetersiz beslenme, ateşli hastalıklar, kazalar ve kızamık ortopedik engele sebep olmaktadır. Doğum sırasında oluşan ortopedik engellerin başında ise geç ve zor doğum, bebeğin doğum sırası havasız kalması gelmektedir. Ortopedik engelin en çok meydana geldiği dönem ise doğum sonrası dönemdir. Trafik kazaları, meslek kazaları, doğal afetler, felç, verem, kalp ve yaşın ilerlemesi sonucu meydana gelen kemik erimeleri ortopedik engel nedenidir. Ortopedik engel rehabilitasyon merkezlerinde tedavi altına alınmalıdır. Çevre düzenlemeleri ve duyarlı toplum yapısı ile birlikte ortopedik engelli bireyin özgürlüğünü artıracak alanlar yapılmalıdır. Araştırmamda en çok dışlanmaya maruz kalan grubun ortopedik engel türü  olduğu görülmüştür. Bunun nedeni engelin görünürlüğünden</a:t>
            </a:r>
            <a:r>
              <a:rPr lang="tr-TR" sz="1800" spc="-20" dirty="0">
                <a:effectLst/>
                <a:latin typeface="Times New Roman" panose="02020603050405020304" pitchFamily="18" charset="0"/>
                <a:ea typeface="Times New Roman" panose="02020603050405020304" pitchFamily="18" charset="0"/>
              </a:rPr>
              <a:t> </a:t>
            </a:r>
            <a:r>
              <a:rPr lang="tr-TR" sz="1800" dirty="0">
                <a:effectLst/>
                <a:latin typeface="Times New Roman" panose="02020603050405020304" pitchFamily="18" charset="0"/>
                <a:ea typeface="Times New Roman" panose="02020603050405020304" pitchFamily="18" charset="0"/>
              </a:rPr>
              <a:t>kaynaklanmaktadır.</a:t>
            </a:r>
          </a:p>
          <a:p>
            <a:endParaRPr lang="tr-TR" dirty="0"/>
          </a:p>
        </p:txBody>
      </p:sp>
    </p:spTree>
    <p:extLst>
      <p:ext uri="{BB962C8B-B14F-4D97-AF65-F5344CB8AC3E}">
        <p14:creationId xmlns:p14="http://schemas.microsoft.com/office/powerpoint/2010/main" val="1712243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6D543F-205C-47D8-B233-D78D5220A497}"/>
              </a:ext>
            </a:extLst>
          </p:cNvPr>
          <p:cNvSpPr>
            <a:spLocks noGrp="1"/>
          </p:cNvSpPr>
          <p:nvPr>
            <p:ph idx="1"/>
          </p:nvPr>
        </p:nvSpPr>
        <p:spPr>
          <a:xfrm>
            <a:off x="365446" y="949842"/>
            <a:ext cx="8596668" cy="5119874"/>
          </a:xfrm>
        </p:spPr>
        <p:txBody>
          <a:bodyPr/>
          <a:lstStyle/>
          <a:p>
            <a:pPr marL="304800" marR="175895" indent="0" algn="just">
              <a:lnSpc>
                <a:spcPct val="150000"/>
              </a:lnSpc>
              <a:spcBef>
                <a:spcPts val="1135"/>
              </a:spcBef>
              <a:spcAft>
                <a:spcPts val="0"/>
              </a:spcAft>
              <a:buNone/>
            </a:pPr>
            <a:r>
              <a:rPr lang="tr-TR" sz="1800" b="1" u="sng" dirty="0">
                <a:solidFill>
                  <a:schemeClr val="accent2"/>
                </a:solidFill>
                <a:effectLst/>
                <a:latin typeface="Times New Roman" panose="02020603050405020304" pitchFamily="18" charset="0"/>
                <a:ea typeface="Times New Roman" panose="02020603050405020304" pitchFamily="18" charset="0"/>
              </a:rPr>
              <a:t>2. Görme Engeli</a:t>
            </a:r>
          </a:p>
          <a:p>
            <a:pPr marL="304800" marR="175895" indent="449580" algn="just">
              <a:lnSpc>
                <a:spcPct val="150000"/>
              </a:lnSpc>
              <a:spcBef>
                <a:spcPts val="1135"/>
              </a:spcBef>
              <a:spcAft>
                <a:spcPts val="0"/>
              </a:spcAft>
            </a:pPr>
            <a:r>
              <a:rPr lang="tr-TR" sz="1800" dirty="0">
                <a:effectLst/>
                <a:latin typeface="Times New Roman" panose="02020603050405020304" pitchFamily="18" charset="0"/>
                <a:ea typeface="Times New Roman" panose="02020603050405020304" pitchFamily="18" charset="0"/>
              </a:rPr>
              <a:t>Görme engeli bireyin beş duyu organından birisi olan göz organının işlevini yerine getirememesi sonucunda bireyin tamamen görmemesi, kısmı görme sorunu yaşaması veyahut renk körlüğü yaşaması sorunudur. Işık algısı bulunmayan bireyler bu gruba dâhildir. Bu becerilerdeki meydana gelen problemler görme engeli yaşayan bireyin yaşı ve görme engelinin derecesine göre değişkenlik göstermektedir. Gece körlüğü olanlar, renk körü ve gözlerinde göz protezi bulunanlar bu gruba girerler. Yapılan çalışmalar görme engelli bireylerin kaynak erişimi ve fiziki çevrede problem yaşadıkları tespit edilmiştir.</a:t>
            </a:r>
          </a:p>
          <a:p>
            <a:endParaRPr lang="tr-TR" dirty="0"/>
          </a:p>
        </p:txBody>
      </p:sp>
    </p:spTree>
    <p:extLst>
      <p:ext uri="{BB962C8B-B14F-4D97-AF65-F5344CB8AC3E}">
        <p14:creationId xmlns:p14="http://schemas.microsoft.com/office/powerpoint/2010/main" val="2998591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ADBF990-AF09-4B6D-8BD2-D82D77AE5838}"/>
              </a:ext>
            </a:extLst>
          </p:cNvPr>
          <p:cNvSpPr>
            <a:spLocks noGrp="1"/>
          </p:cNvSpPr>
          <p:nvPr>
            <p:ph idx="1"/>
          </p:nvPr>
        </p:nvSpPr>
        <p:spPr>
          <a:xfrm>
            <a:off x="1" y="0"/>
            <a:ext cx="9477152" cy="6857999"/>
          </a:xfrm>
        </p:spPr>
        <p:txBody>
          <a:bodyPr>
            <a:normAutofit lnSpcReduction="10000"/>
          </a:bodyPr>
          <a:lstStyle/>
          <a:p>
            <a:pPr marL="304800" marR="179070" indent="0" algn="just">
              <a:lnSpc>
                <a:spcPct val="150000"/>
              </a:lnSpc>
              <a:spcBef>
                <a:spcPts val="1145"/>
              </a:spcBef>
              <a:spcAft>
                <a:spcPts val="0"/>
              </a:spcAft>
              <a:buNone/>
            </a:pPr>
            <a:r>
              <a:rPr lang="tr-TR" b="1" u="sng" dirty="0">
                <a:solidFill>
                  <a:schemeClr val="accent2"/>
                </a:solidFill>
                <a:effectLst/>
                <a:latin typeface="Times New Roman" panose="02020603050405020304" pitchFamily="18" charset="0"/>
                <a:ea typeface="Times New Roman" panose="02020603050405020304" pitchFamily="18" charset="0"/>
              </a:rPr>
              <a:t>3. Zihinsel Engel</a:t>
            </a:r>
          </a:p>
          <a:p>
            <a:pPr marL="304800" marR="179070" indent="449580" algn="just">
              <a:lnSpc>
                <a:spcPct val="150000"/>
              </a:lnSpc>
              <a:spcBef>
                <a:spcPts val="1145"/>
              </a:spcBef>
              <a:spcAft>
                <a:spcPts val="0"/>
              </a:spcAft>
            </a:pPr>
            <a:r>
              <a:rPr lang="tr-TR" sz="1600" dirty="0">
                <a:effectLst/>
                <a:latin typeface="Times New Roman" panose="02020603050405020304" pitchFamily="18" charset="0"/>
                <a:ea typeface="Times New Roman" panose="02020603050405020304" pitchFamily="18" charset="0"/>
              </a:rPr>
              <a:t>Zihinsel işlevlerin büyük oranda normalin altında olduğu durumlar zihinsel engel olarak tanımlanmaktadır. Zihinsel engel literatürde </a:t>
            </a:r>
            <a:r>
              <a:rPr lang="tr-TR" sz="1600" b="1" dirty="0">
                <a:effectLst/>
                <a:latin typeface="Times New Roman" panose="02020603050405020304" pitchFamily="18" charset="0"/>
                <a:ea typeface="Times New Roman" panose="02020603050405020304" pitchFamily="18" charset="0"/>
              </a:rPr>
              <a:t>“</a:t>
            </a:r>
            <a:r>
              <a:rPr lang="tr-TR" sz="1600" b="1" dirty="0" err="1">
                <a:effectLst/>
                <a:latin typeface="Times New Roman" panose="02020603050405020304" pitchFamily="18" charset="0"/>
                <a:ea typeface="Times New Roman" panose="02020603050405020304" pitchFamily="18" charset="0"/>
              </a:rPr>
              <a:t>mental</a:t>
            </a:r>
            <a:r>
              <a:rPr lang="tr-TR" sz="1600" b="1" dirty="0">
                <a:effectLst/>
                <a:latin typeface="Times New Roman" panose="02020603050405020304" pitchFamily="18" charset="0"/>
                <a:ea typeface="Times New Roman" panose="02020603050405020304" pitchFamily="18" charset="0"/>
              </a:rPr>
              <a:t> </a:t>
            </a:r>
            <a:r>
              <a:rPr lang="tr-TR" sz="1600" b="1" dirty="0" err="1">
                <a:effectLst/>
                <a:latin typeface="Times New Roman" panose="02020603050405020304" pitchFamily="18" charset="0"/>
                <a:ea typeface="Times New Roman" panose="02020603050405020304" pitchFamily="18" charset="0"/>
              </a:rPr>
              <a:t>retardasyon</a:t>
            </a:r>
            <a:r>
              <a:rPr lang="tr-TR" sz="1600" b="1" dirty="0">
                <a:effectLst/>
                <a:latin typeface="Times New Roman" panose="02020603050405020304" pitchFamily="18" charset="0"/>
                <a:ea typeface="Times New Roman" panose="02020603050405020304" pitchFamily="18" charset="0"/>
              </a:rPr>
              <a:t>” </a:t>
            </a:r>
            <a:r>
              <a:rPr lang="tr-TR" sz="1600" dirty="0">
                <a:effectLst/>
                <a:latin typeface="Times New Roman" panose="02020603050405020304" pitchFamily="18" charset="0"/>
                <a:ea typeface="Times New Roman" panose="02020603050405020304" pitchFamily="18" charset="0"/>
              </a:rPr>
              <a:t>olarak tanımlanmıştır. </a:t>
            </a:r>
            <a:r>
              <a:rPr lang="tr-TR" sz="1600" dirty="0" err="1">
                <a:effectLst/>
                <a:latin typeface="Times New Roman" panose="02020603050405020304" pitchFamily="18" charset="0"/>
                <a:ea typeface="Times New Roman" panose="02020603050405020304" pitchFamily="18" charset="0"/>
              </a:rPr>
              <a:t>Down</a:t>
            </a:r>
            <a:r>
              <a:rPr lang="tr-TR" sz="1600" dirty="0">
                <a:effectLst/>
                <a:latin typeface="Times New Roman" panose="02020603050405020304" pitchFamily="18" charset="0"/>
                <a:ea typeface="Times New Roman" panose="02020603050405020304" pitchFamily="18" charset="0"/>
              </a:rPr>
              <a:t> sendromu ve </a:t>
            </a:r>
            <a:r>
              <a:rPr lang="tr-TR" sz="1600" dirty="0" err="1">
                <a:effectLst/>
                <a:latin typeface="Times New Roman" panose="02020603050405020304" pitchFamily="18" charset="0"/>
                <a:ea typeface="Times New Roman" panose="02020603050405020304" pitchFamily="18" charset="0"/>
              </a:rPr>
              <a:t>Fenilketonüri</a:t>
            </a:r>
            <a:r>
              <a:rPr lang="tr-TR" sz="1600" dirty="0">
                <a:effectLst/>
                <a:latin typeface="Times New Roman" panose="02020603050405020304" pitchFamily="18" charset="0"/>
                <a:ea typeface="Times New Roman" panose="02020603050405020304" pitchFamily="18" charset="0"/>
              </a:rPr>
              <a:t> (zekâ geriliğine neden oluyorsa) bu gruba dâhil edilmiştir .</a:t>
            </a:r>
          </a:p>
          <a:p>
            <a:pPr marL="304800" marR="175895" indent="449580" algn="just">
              <a:lnSpc>
                <a:spcPct val="150000"/>
              </a:lnSpc>
              <a:spcBef>
                <a:spcPts val="1000"/>
              </a:spcBef>
              <a:spcAft>
                <a:spcPts val="0"/>
              </a:spcAft>
            </a:pPr>
            <a:r>
              <a:rPr lang="tr-TR" sz="1600" dirty="0">
                <a:effectLst/>
                <a:latin typeface="Times New Roman" panose="02020603050405020304" pitchFamily="18" charset="0"/>
                <a:ea typeface="Times New Roman" panose="02020603050405020304" pitchFamily="18" charset="0"/>
              </a:rPr>
              <a:t>Zihinsel engel içerisinde dört farklı sınıflamaya tabi tutulmuştur. Bunlar; hafif düzeyde, orta düzeyde, ağır düzeyde ve çok ağır düzeyde olan zihinsel yetersizlik olarak sıralanmaktadır. Zihinsel engel  bireyin fiziksel, sosyal ve dil gelişimi gibi alanlarda</a:t>
            </a:r>
          </a:p>
          <a:p>
            <a:pPr marL="0" marR="174625" indent="0" algn="just">
              <a:lnSpc>
                <a:spcPct val="150000"/>
              </a:lnSpc>
              <a:spcBef>
                <a:spcPts val="380"/>
              </a:spcBef>
              <a:spcAft>
                <a:spcPts val="0"/>
              </a:spcAft>
              <a:buNone/>
            </a:pPr>
            <a:r>
              <a:rPr lang="tr-TR" sz="1600" dirty="0">
                <a:effectLst/>
                <a:latin typeface="Times New Roman" panose="02020603050405020304" pitchFamily="18" charset="0"/>
                <a:ea typeface="Times New Roman" panose="02020603050405020304" pitchFamily="18" charset="0"/>
              </a:rPr>
              <a:t>yeterli performansa sahip olamaması gibi sonuçlar ortaya çıkarmaktadır.</a:t>
            </a:r>
          </a:p>
          <a:p>
            <a:pPr marL="304800" marR="174625" indent="449580" algn="just">
              <a:lnSpc>
                <a:spcPct val="150000"/>
              </a:lnSpc>
              <a:spcBef>
                <a:spcPts val="995"/>
              </a:spcBef>
              <a:spcAft>
                <a:spcPts val="0"/>
              </a:spcAft>
            </a:pPr>
            <a:r>
              <a:rPr lang="tr-TR" sz="1600" dirty="0">
                <a:effectLst/>
                <a:latin typeface="Times New Roman" panose="02020603050405020304" pitchFamily="18" charset="0"/>
                <a:ea typeface="Times New Roman" panose="02020603050405020304" pitchFamily="18" charset="0"/>
              </a:rPr>
              <a:t>Hafif düzeyde zihinsel engel </a:t>
            </a:r>
            <a:r>
              <a:rPr lang="tr-TR" sz="1600" dirty="0" err="1">
                <a:effectLst/>
                <a:latin typeface="Times New Roman" panose="02020603050405020304" pitchFamily="18" charset="0"/>
                <a:ea typeface="Times New Roman" panose="02020603050405020304" pitchFamily="18" charset="0"/>
              </a:rPr>
              <a:t>IQ’su</a:t>
            </a:r>
            <a:r>
              <a:rPr lang="tr-TR" sz="1600" dirty="0">
                <a:effectLst/>
                <a:latin typeface="Times New Roman" panose="02020603050405020304" pitchFamily="18" charset="0"/>
                <a:ea typeface="Times New Roman" panose="02020603050405020304" pitchFamily="18" charset="0"/>
              </a:rPr>
              <a:t> 75-89 arasında olan kişilerdir. Zihinsel işlevlerini kullanma yetisini hafif düzeyde kaybetmiş bireyler bu gruba dâhil olmaktadır. Özel eğitim hizmetinden faydalanma gereksinimleri daha sınırlıdır. Bu bireyler ilköğretim aşamasında fark edilerek özel eğitim hizmetlerine yönlendirilmektedirler. Bu bireylere özel eğitim okullarında okullarındaki aldıkları derse ek olarak ders eklenir ve tekrar ile pekiştirme ve öğrenme kolaylığı sağlanır.</a:t>
            </a:r>
          </a:p>
          <a:p>
            <a:pPr marL="304800" marR="176530" indent="449580" algn="just">
              <a:lnSpc>
                <a:spcPct val="150000"/>
              </a:lnSpc>
              <a:spcBef>
                <a:spcPts val="1010"/>
              </a:spcBef>
              <a:spcAft>
                <a:spcPts val="0"/>
              </a:spcAft>
            </a:pPr>
            <a:r>
              <a:rPr lang="tr-TR" sz="1600" dirty="0">
                <a:effectLst/>
                <a:latin typeface="Times New Roman" panose="02020603050405020304" pitchFamily="18" charset="0"/>
                <a:ea typeface="Times New Roman" panose="02020603050405020304" pitchFamily="18" charset="0"/>
              </a:rPr>
              <a:t>Orta düzeyde zihinsel engelli birey </a:t>
            </a:r>
            <a:r>
              <a:rPr lang="tr-TR" sz="1600" dirty="0" err="1">
                <a:effectLst/>
                <a:latin typeface="Times New Roman" panose="02020603050405020304" pitchFamily="18" charset="0"/>
                <a:ea typeface="Times New Roman" panose="02020603050405020304" pitchFamily="18" charset="0"/>
              </a:rPr>
              <a:t>IQ’su</a:t>
            </a:r>
            <a:r>
              <a:rPr lang="tr-TR" sz="1600" dirty="0">
                <a:effectLst/>
                <a:latin typeface="Times New Roman" panose="02020603050405020304" pitchFamily="18" charset="0"/>
                <a:ea typeface="Times New Roman" panose="02020603050405020304" pitchFamily="18" charset="0"/>
              </a:rPr>
              <a:t> 45-74 arasında olan bireylerdir. Zihinsel işlevlerini kullanma yetisinde tek başına yeterli olamayan ve özel eğitim desteği olmadan kavrama becerilerini geliştiremeyen bireydir. Bu bireyler ilköğretimin ilk aşaması olan anaokullarında veyahut ilköğretim birinci sınıflarda hemen fark edilerek özel eğitime yönlendirilmektedir. Özel eğitim bireyin algı ve kavrama düzeyini tespit ederek bu doğrultuda program oluşturmaktadır.</a:t>
            </a:r>
          </a:p>
          <a:p>
            <a:pPr marL="0" indent="0">
              <a:buNone/>
            </a:pPr>
            <a:endParaRPr lang="tr-TR" dirty="0"/>
          </a:p>
        </p:txBody>
      </p:sp>
    </p:spTree>
    <p:extLst>
      <p:ext uri="{BB962C8B-B14F-4D97-AF65-F5344CB8AC3E}">
        <p14:creationId xmlns:p14="http://schemas.microsoft.com/office/powerpoint/2010/main" val="2648693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4720C2-94D6-42C5-A5FF-D0AFF1B779E3}"/>
              </a:ext>
            </a:extLst>
          </p:cNvPr>
          <p:cNvSpPr>
            <a:spLocks noGrp="1"/>
          </p:cNvSpPr>
          <p:nvPr>
            <p:ph idx="1"/>
          </p:nvPr>
        </p:nvSpPr>
        <p:spPr>
          <a:xfrm>
            <a:off x="677334" y="77973"/>
            <a:ext cx="8596668" cy="6280298"/>
          </a:xfrm>
        </p:spPr>
        <p:txBody>
          <a:bodyPr>
            <a:normAutofit fontScale="92500" lnSpcReduction="20000"/>
          </a:bodyPr>
          <a:lstStyle/>
          <a:p>
            <a:pPr marL="304800" marR="174625" indent="449580" algn="just">
              <a:lnSpc>
                <a:spcPct val="150000"/>
              </a:lnSpc>
              <a:spcBef>
                <a:spcPts val="995"/>
              </a:spcBef>
              <a:spcAft>
                <a:spcPts val="0"/>
              </a:spcAft>
            </a:pPr>
            <a:r>
              <a:rPr lang="tr-TR" sz="1900" dirty="0">
                <a:effectLst/>
                <a:latin typeface="Times New Roman" panose="02020603050405020304" pitchFamily="18" charset="0"/>
                <a:ea typeface="Times New Roman" panose="02020603050405020304" pitchFamily="18" charset="0"/>
              </a:rPr>
              <a:t>Ağır düzeyde engelli birey </a:t>
            </a:r>
            <a:r>
              <a:rPr lang="tr-TR" sz="1900" dirty="0" err="1">
                <a:effectLst/>
                <a:latin typeface="Times New Roman" panose="02020603050405020304" pitchFamily="18" charset="0"/>
                <a:ea typeface="Times New Roman" panose="02020603050405020304" pitchFamily="18" charset="0"/>
              </a:rPr>
              <a:t>IQ’su</a:t>
            </a:r>
            <a:r>
              <a:rPr lang="tr-TR" sz="1900" dirty="0">
                <a:effectLst/>
                <a:latin typeface="Times New Roman" panose="02020603050405020304" pitchFamily="18" charset="0"/>
                <a:ea typeface="Times New Roman" panose="02020603050405020304" pitchFamily="18" charset="0"/>
              </a:rPr>
              <a:t> 25-44 arasında olan bireylerdir. Bu bireyler yaşamın her alanında özel eğitime ihtiyacı olan bireylerdir. Bu bireyler okul öncesi dönemde fark edilerek özel eğitime</a:t>
            </a:r>
            <a:r>
              <a:rPr lang="tr-TR" sz="1900" spc="-50" dirty="0">
                <a:effectLst/>
                <a:latin typeface="Times New Roman" panose="02020603050405020304" pitchFamily="18" charset="0"/>
                <a:ea typeface="Times New Roman" panose="02020603050405020304" pitchFamily="18" charset="0"/>
              </a:rPr>
              <a:t> </a:t>
            </a:r>
            <a:r>
              <a:rPr lang="tr-TR" sz="1900" dirty="0">
                <a:effectLst/>
                <a:latin typeface="Times New Roman" panose="02020603050405020304" pitchFamily="18" charset="0"/>
                <a:ea typeface="Times New Roman" panose="02020603050405020304" pitchFamily="18" charset="0"/>
              </a:rPr>
              <a:t>yönlendirilmektedirler.</a:t>
            </a:r>
          </a:p>
          <a:p>
            <a:pPr marL="304800" marR="175260" indent="449580" algn="just">
              <a:lnSpc>
                <a:spcPct val="150000"/>
              </a:lnSpc>
              <a:spcBef>
                <a:spcPts val="1005"/>
              </a:spcBef>
              <a:spcAft>
                <a:spcPts val="0"/>
              </a:spcAft>
            </a:pPr>
            <a:r>
              <a:rPr lang="tr-TR" sz="1900" dirty="0">
                <a:effectLst/>
                <a:latin typeface="Times New Roman" panose="02020603050405020304" pitchFamily="18" charset="0"/>
                <a:ea typeface="Times New Roman" panose="02020603050405020304" pitchFamily="18" charset="0"/>
              </a:rPr>
              <a:t>Çok ağır düzeyde engelli birey </a:t>
            </a:r>
            <a:r>
              <a:rPr lang="tr-TR" sz="1900" dirty="0" err="1">
                <a:effectLst/>
                <a:latin typeface="Times New Roman" panose="02020603050405020304" pitchFamily="18" charset="0"/>
                <a:ea typeface="Times New Roman" panose="02020603050405020304" pitchFamily="18" charset="0"/>
              </a:rPr>
              <a:t>IQ’su</a:t>
            </a:r>
            <a:r>
              <a:rPr lang="tr-TR" sz="1900" dirty="0">
                <a:effectLst/>
                <a:latin typeface="Times New Roman" panose="02020603050405020304" pitchFamily="18" charset="0"/>
                <a:ea typeface="Times New Roman" panose="02020603050405020304" pitchFamily="18" charset="0"/>
              </a:rPr>
              <a:t> 20-25 altında olan bireylerdir. Bu bireylerde genel itibarı ile birden fazla engel türü görülmektedir. Yaşamlarını idame ettikleri süre boyunca özel eğitime gereksinimi olan kişilerdir. Okul öncesi dönemde bu kişiler fark edilerek özel eğitime yönlendirilmektedirler.</a:t>
            </a:r>
            <a:endParaRPr lang="tr-TR" sz="1900" dirty="0">
              <a:solidFill>
                <a:prstClr val="black">
                  <a:lumMod val="75000"/>
                  <a:lumOff val="25000"/>
                </a:prstClr>
              </a:solidFill>
              <a:latin typeface="Times New Roman" panose="02020603050405020304" pitchFamily="18" charset="0"/>
              <a:ea typeface="Times New Roman" panose="02020603050405020304" pitchFamily="18" charset="0"/>
            </a:endParaRPr>
          </a:p>
          <a:p>
            <a:pPr marL="304800" marR="179070" lvl="0" indent="449580" algn="just" defTabSz="457200" rtl="0" eaLnBrk="1" fontAlgn="auto" latinLnBrk="0" hangingPunct="1">
              <a:lnSpc>
                <a:spcPct val="150000"/>
              </a:lnSpc>
              <a:spcBef>
                <a:spcPts val="1000"/>
              </a:spcBef>
              <a:spcAft>
                <a:spcPts val="0"/>
              </a:spcAft>
              <a:buClr>
                <a:srgbClr val="90C226"/>
              </a:buClr>
              <a:buSzPct val="80000"/>
              <a:buFont typeface="Wingdings 3" charset="2"/>
              <a:buChar char=""/>
              <a:tabLst/>
              <a:defRPr/>
            </a:pPr>
            <a:r>
              <a:rPr lang="tr-TR" sz="1900" dirty="0">
                <a:solidFill>
                  <a:prstClr val="black">
                    <a:lumMod val="75000"/>
                    <a:lumOff val="25000"/>
                  </a:prstClr>
                </a:solidFill>
                <a:latin typeface="Times New Roman" panose="02020603050405020304" pitchFamily="18" charset="0"/>
                <a:ea typeface="Times New Roman" panose="02020603050405020304" pitchFamily="18" charset="0"/>
              </a:rPr>
              <a:t>Z</a:t>
            </a:r>
            <a:r>
              <a:rPr kumimoji="0" lang="tr-TR" sz="19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ihinsel</a:t>
            </a:r>
            <a:r>
              <a:rPr kumimoji="0" lang="tr-TR" sz="19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 engellilikte 3 temel özellikten </a:t>
            </a:r>
            <a:r>
              <a:rPr kumimoji="0" lang="tr-TR" sz="19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bahsediliir</a:t>
            </a:r>
            <a:r>
              <a:rPr kumimoji="0" lang="tr-TR" sz="19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 Bunlar şu şekilde sıralanmaktadır:</a:t>
            </a:r>
          </a:p>
          <a:p>
            <a:pPr marL="1600200" marR="0" lvl="3" indent="-228600" algn="just" defTabSz="457200" rtl="0" eaLnBrk="1" fontAlgn="auto" latinLnBrk="0" hangingPunct="1">
              <a:lnSpc>
                <a:spcPct val="100000"/>
              </a:lnSpc>
              <a:spcBef>
                <a:spcPts val="1000"/>
              </a:spcBef>
              <a:spcAft>
                <a:spcPts val="0"/>
              </a:spcAft>
              <a:buClr>
                <a:srgbClr val="90C226"/>
              </a:buClr>
              <a:buSzPct val="80000"/>
              <a:buFont typeface="+mj-lt"/>
              <a:buAutoNum type="arabicPeriod"/>
              <a:tabLst>
                <a:tab pos="762635" algn="l"/>
              </a:tabLst>
              <a:defRPr/>
            </a:pPr>
            <a:r>
              <a:rPr kumimoji="0" lang="tr-TR" sz="1900" b="0" i="1" u="none" strike="noStrike" kern="1200" cap="none" spc="-10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Genel zeka işlevinin belirgin derecede ortalamanın altında</a:t>
            </a:r>
            <a:r>
              <a:rPr kumimoji="0" lang="tr-TR" sz="1900" b="0" i="1" u="none" strike="noStrike" kern="1200" cap="none" spc="-3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 </a:t>
            </a:r>
            <a:r>
              <a:rPr kumimoji="0" lang="tr-TR" sz="1900" b="0" i="1" u="none" strike="noStrike" kern="1200" cap="none" spc="-10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olması,</a:t>
            </a:r>
            <a:endParaRPr kumimoji="0" lang="tr-TR" sz="19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endParaRPr>
          </a:p>
          <a:p>
            <a:pPr marL="1600200" marR="174625" lvl="3" indent="-228600" algn="just" defTabSz="457200" rtl="0" eaLnBrk="1" fontAlgn="auto" latinLnBrk="0" hangingPunct="1">
              <a:lnSpc>
                <a:spcPct val="150000"/>
              </a:lnSpc>
              <a:spcBef>
                <a:spcPts val="1000"/>
              </a:spcBef>
              <a:spcAft>
                <a:spcPts val="0"/>
              </a:spcAft>
              <a:buClr>
                <a:srgbClr val="90C226"/>
              </a:buClr>
              <a:buSzPct val="80000"/>
              <a:buFont typeface="+mj-lt"/>
              <a:buAutoNum type="arabicPeriod"/>
              <a:tabLst>
                <a:tab pos="762635" algn="l"/>
              </a:tabLst>
              <a:defRPr/>
            </a:pPr>
            <a:r>
              <a:rPr kumimoji="0" lang="tr-TR" sz="1900" b="0" i="1" u="none" strike="noStrike" kern="1200" cap="none" spc="-10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Yaşadığı toplumdaki kendi yaş grubu ile kıyaslandığında toplumsal beceriler, sorumluluk, iletişim kurma, günlük beceriler ve kendi kendine yeterlilik gibi alanlarda geriliğin</a:t>
            </a:r>
            <a:r>
              <a:rPr kumimoji="0" lang="tr-TR" sz="1900" b="0" i="1" u="none" strike="noStrike" kern="1200" cap="none" spc="-5"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 </a:t>
            </a:r>
            <a:r>
              <a:rPr kumimoji="0" lang="tr-TR" sz="1900" b="0" i="1" u="none" strike="noStrike" kern="1200" cap="none" spc="-10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olması,</a:t>
            </a:r>
            <a:endParaRPr kumimoji="0" lang="tr-TR" sz="1900" b="0" i="0" u="none" strike="noStrike" kern="1200" cap="none" spc="-10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endParaRPr>
          </a:p>
          <a:p>
            <a:pPr marL="1600200" marR="0" lvl="3" indent="-228600" algn="just" defTabSz="457200" rtl="0" eaLnBrk="1" fontAlgn="auto" latinLnBrk="0" hangingPunct="1">
              <a:lnSpc>
                <a:spcPct val="100000"/>
              </a:lnSpc>
              <a:spcBef>
                <a:spcPts val="1005"/>
              </a:spcBef>
              <a:spcAft>
                <a:spcPts val="0"/>
              </a:spcAft>
              <a:buClr>
                <a:srgbClr val="90C226"/>
              </a:buClr>
              <a:buSzPct val="80000"/>
              <a:buFont typeface="+mj-lt"/>
              <a:buAutoNum type="arabicPeriod"/>
              <a:tabLst>
                <a:tab pos="762635" algn="l"/>
              </a:tabLst>
              <a:defRPr/>
            </a:pPr>
            <a:r>
              <a:rPr kumimoji="0" lang="tr-TR" sz="1900" b="0" i="1" u="none" strike="noStrike" kern="1200" cap="none" spc="-10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16 yaşından öncesinde zeka geriliğin başlamış</a:t>
            </a:r>
            <a:r>
              <a:rPr kumimoji="0" lang="tr-TR" sz="1900" b="0" i="1" u="none" strike="noStrike" kern="1200" cap="none" spc="-15"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 </a:t>
            </a:r>
            <a:r>
              <a:rPr kumimoji="0" lang="tr-TR" sz="1900" b="0" i="1" u="none" strike="noStrike" kern="1200" cap="none" spc="-10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olması”</a:t>
            </a:r>
            <a:r>
              <a:rPr kumimoji="0" lang="tr-TR" sz="1900" b="0" i="0" u="none" strike="noStrike" kern="1200" cap="none" spc="-10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t>.</a:t>
            </a:r>
          </a:p>
          <a:p>
            <a:pPr marL="304800" marR="176530" lvl="0" indent="0" algn="just" defTabSz="457200" rtl="0" eaLnBrk="1" fontAlgn="auto" latinLnBrk="0" hangingPunct="1">
              <a:lnSpc>
                <a:spcPct val="150000"/>
              </a:lnSpc>
              <a:spcBef>
                <a:spcPts val="380"/>
              </a:spcBef>
              <a:spcAft>
                <a:spcPts val="0"/>
              </a:spcAft>
              <a:buClr>
                <a:srgbClr val="90C226"/>
              </a:buClr>
              <a:buSzPct val="80000"/>
              <a:buNone/>
              <a:tabLst/>
              <a:defRPr/>
            </a:pPr>
            <a:br>
              <a:rPr kumimoji="0" lang="tr-TR"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Times New Roman" panose="02020603050405020304" pitchFamily="18" charset="0"/>
                <a:cs typeface="+mn-cs"/>
              </a:rPr>
            </a:br>
            <a:endParaRPr lang="tr-TR" dirty="0"/>
          </a:p>
        </p:txBody>
      </p:sp>
    </p:spTree>
    <p:extLst>
      <p:ext uri="{BB962C8B-B14F-4D97-AF65-F5344CB8AC3E}">
        <p14:creationId xmlns:p14="http://schemas.microsoft.com/office/powerpoint/2010/main" val="3588309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2449B2-4222-4BE0-9DAD-4C4018717D75}"/>
              </a:ext>
            </a:extLst>
          </p:cNvPr>
          <p:cNvSpPr>
            <a:spLocks noGrp="1"/>
          </p:cNvSpPr>
          <p:nvPr>
            <p:ph idx="1"/>
          </p:nvPr>
        </p:nvSpPr>
        <p:spPr>
          <a:xfrm>
            <a:off x="436330" y="269358"/>
            <a:ext cx="8596668" cy="6588642"/>
          </a:xfrm>
        </p:spPr>
        <p:txBody>
          <a:bodyPr>
            <a:normAutofit fontScale="92500" lnSpcReduction="10000"/>
          </a:bodyPr>
          <a:lstStyle/>
          <a:p>
            <a:pPr marL="304800" marR="177800" indent="0" algn="just">
              <a:lnSpc>
                <a:spcPct val="150000"/>
              </a:lnSpc>
              <a:spcAft>
                <a:spcPts val="0"/>
              </a:spcAft>
              <a:buNone/>
            </a:pPr>
            <a:r>
              <a:rPr lang="tr-TR" sz="2100" b="1" u="sng" dirty="0">
                <a:solidFill>
                  <a:schemeClr val="accent2"/>
                </a:solidFill>
                <a:effectLst/>
                <a:latin typeface="Times New Roman" panose="02020603050405020304" pitchFamily="18" charset="0"/>
                <a:ea typeface="Times New Roman" panose="02020603050405020304" pitchFamily="18" charset="0"/>
              </a:rPr>
              <a:t>4. İşitme Engeli</a:t>
            </a:r>
          </a:p>
          <a:p>
            <a:pPr marL="304800" marR="177800" indent="449580" algn="just">
              <a:lnSpc>
                <a:spcPct val="150000"/>
              </a:lnSpc>
              <a:spcAft>
                <a:spcPts val="0"/>
              </a:spcAft>
            </a:pPr>
            <a:r>
              <a:rPr lang="tr-TR" sz="1800" dirty="0">
                <a:effectLst/>
                <a:latin typeface="Times New Roman" panose="02020603050405020304" pitchFamily="18" charset="0"/>
                <a:ea typeface="Times New Roman" panose="02020603050405020304" pitchFamily="18" charset="0"/>
              </a:rPr>
              <a:t>Kişide farklı sebeplerden dolayı bir veya iki kulağında meydana gelen işitme kaybı “işitsel engel” olarak tanımlanmaktadır. Kişi farklı durumlara göre işitme yetisinin bir kısmını veyahut tamamını kaybetmektedir. Kulağın iç, orta ya da dış kısmında sinirlerde meydana gelen hasarlar sesin işitilmesini engeller ve bu durum yapılan testler sayesinde ne seviyede olduğu anlaşılmaktadır. Bazı durumlarda işitme cihazları sayesinde bireyin engelini geçici olarak ortadan kaldırmaktadır. Kulağındaki rahatsızlık şiddetli derecede olan bireyler cihazla dahi duyamaz ve sağır olarak adlandırılır.</a:t>
            </a:r>
          </a:p>
          <a:p>
            <a:pPr marL="304800" marR="172720" indent="449580" algn="just">
              <a:lnSpc>
                <a:spcPct val="150000"/>
              </a:lnSpc>
              <a:spcBef>
                <a:spcPts val="1000"/>
              </a:spcBef>
              <a:spcAft>
                <a:spcPts val="0"/>
              </a:spcAft>
            </a:pPr>
            <a:r>
              <a:rPr lang="tr-TR" sz="1800" dirty="0">
                <a:effectLst/>
                <a:latin typeface="Times New Roman" panose="02020603050405020304" pitchFamily="18" charset="0"/>
                <a:ea typeface="Times New Roman" panose="02020603050405020304" pitchFamily="18" charset="0"/>
              </a:rPr>
              <a:t>İşitme engelliler derecelerine göre yedi gruba ayrılmaktadırlar. </a:t>
            </a:r>
            <a:r>
              <a:rPr lang="tr-TR" sz="1800" i="1" dirty="0">
                <a:effectLst/>
                <a:latin typeface="Times New Roman" panose="02020603050405020304" pitchFamily="18" charset="0"/>
                <a:ea typeface="Times New Roman" panose="02020603050405020304" pitchFamily="18" charset="0"/>
              </a:rPr>
              <a:t>“-10 Desibel(</a:t>
            </a:r>
            <a:r>
              <a:rPr lang="tr-TR" sz="1800" i="1" dirty="0" err="1">
                <a:effectLst/>
                <a:latin typeface="Times New Roman" panose="02020603050405020304" pitchFamily="18" charset="0"/>
                <a:ea typeface="Times New Roman" panose="02020603050405020304" pitchFamily="18" charset="0"/>
              </a:rPr>
              <a:t>dB</a:t>
            </a:r>
            <a:r>
              <a:rPr lang="tr-TR" sz="1800" i="1" dirty="0">
                <a:effectLst/>
                <a:latin typeface="Times New Roman" panose="02020603050405020304" pitchFamily="18" charset="0"/>
                <a:ea typeface="Times New Roman" panose="02020603050405020304" pitchFamily="18" charset="0"/>
              </a:rPr>
              <a:t>) ve 15dB arası normal, 16dB ve 25dB arası minimal, 26dB ve 30dB arası hafif, 31dB ve 50dB arası hafif, 31dB ve 50dB arası orta, 51dB ve 70dBarası orta- ileri, 71dB ve 90dB arası ileri, 91dB ve üzeri çok ileri” </a:t>
            </a:r>
            <a:r>
              <a:rPr lang="tr-TR" sz="1800" dirty="0">
                <a:effectLst/>
                <a:latin typeface="Times New Roman" panose="02020603050405020304" pitchFamily="18" charset="0"/>
                <a:ea typeface="Times New Roman" panose="02020603050405020304" pitchFamily="18" charset="0"/>
              </a:rPr>
              <a:t>olarak sınıflandırılmıştır.</a:t>
            </a:r>
          </a:p>
          <a:p>
            <a:pPr marL="304800" marR="177165" indent="449580" algn="just">
              <a:lnSpc>
                <a:spcPct val="150000"/>
              </a:lnSpc>
              <a:spcBef>
                <a:spcPts val="1005"/>
              </a:spcBef>
              <a:spcAft>
                <a:spcPts val="0"/>
              </a:spcAft>
            </a:pPr>
            <a:r>
              <a:rPr lang="tr-TR" sz="1800" dirty="0">
                <a:effectLst/>
                <a:latin typeface="Times New Roman" panose="02020603050405020304" pitchFamily="18" charset="0"/>
                <a:ea typeface="Times New Roman" panose="02020603050405020304" pitchFamily="18" charset="0"/>
              </a:rPr>
              <a:t>Çalışmamda işitme engelli bireyler ile görüşmeler yapamadım. Saha çalışması boyunca yaptığım gözlemlerde işitme engelli bireylerin birçoğunun işaret dilini bilmediği fark ettim. Bu durum sosyal ve gündelik hayatlarını devam ettirmede olumsuz durum teşkil etmektedir.</a:t>
            </a:r>
          </a:p>
          <a:p>
            <a:endParaRPr lang="tr-TR" dirty="0"/>
          </a:p>
        </p:txBody>
      </p:sp>
    </p:spTree>
    <p:extLst>
      <p:ext uri="{BB962C8B-B14F-4D97-AF65-F5344CB8AC3E}">
        <p14:creationId xmlns:p14="http://schemas.microsoft.com/office/powerpoint/2010/main" val="4202706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F236B1B-7007-4AED-87EE-F189BDE40276}"/>
              </a:ext>
            </a:extLst>
          </p:cNvPr>
          <p:cNvSpPr>
            <a:spLocks noGrp="1"/>
          </p:cNvSpPr>
          <p:nvPr>
            <p:ph idx="1"/>
          </p:nvPr>
        </p:nvSpPr>
        <p:spPr>
          <a:xfrm>
            <a:off x="542654" y="601147"/>
            <a:ext cx="8596668" cy="5225494"/>
          </a:xfrm>
        </p:spPr>
        <p:txBody>
          <a:bodyPr>
            <a:normAutofit/>
          </a:bodyPr>
          <a:lstStyle/>
          <a:p>
            <a:pPr marL="304800" marR="177165" indent="0" algn="just">
              <a:lnSpc>
                <a:spcPct val="150000"/>
              </a:lnSpc>
              <a:spcBef>
                <a:spcPts val="1150"/>
              </a:spcBef>
              <a:spcAft>
                <a:spcPts val="0"/>
              </a:spcAft>
              <a:buNone/>
            </a:pPr>
            <a:r>
              <a:rPr lang="tr-TR" sz="1800" b="1" u="sng" dirty="0">
                <a:solidFill>
                  <a:schemeClr val="accent2"/>
                </a:solidFill>
                <a:effectLst/>
                <a:latin typeface="Times New Roman" panose="02020603050405020304" pitchFamily="18" charset="0"/>
                <a:ea typeface="Times New Roman" panose="02020603050405020304" pitchFamily="18" charset="0"/>
              </a:rPr>
              <a:t>5. Dil ve Konuşma Engelli</a:t>
            </a:r>
          </a:p>
          <a:p>
            <a:pPr marL="304800" marR="177165" indent="449580" algn="just">
              <a:lnSpc>
                <a:spcPct val="150000"/>
              </a:lnSpc>
              <a:spcBef>
                <a:spcPts val="1150"/>
              </a:spcBef>
              <a:spcAft>
                <a:spcPts val="0"/>
              </a:spcAft>
            </a:pPr>
            <a:r>
              <a:rPr lang="tr-TR" sz="1800" dirty="0">
                <a:effectLst/>
                <a:latin typeface="Times New Roman" panose="02020603050405020304" pitchFamily="18" charset="0"/>
                <a:ea typeface="Times New Roman" panose="02020603050405020304" pitchFamily="18" charset="0"/>
              </a:rPr>
              <a:t>İşitme engeli beraberinde dil ve konuşma güçlüğünü de getirmektedir. Dil iletişim için bir araç olurken konuşma bu amaca ulaşmada bir adım olmaktadır. Dil ve konuşma yetisinin oluşmasının duyu organları önemli bir yere sahiptir. İşiten çocuklar çevrelerindeki dilin gramer ve dil özelliklerini içselleştirerek kendi dillerini öğrenirler. İşitme engeli ile dünyaya gelen birey etrafındaki sesleri duyamadığı için anlamlı cümleler kuramaz ve dilsel ve konuşma güçlüğü ile karşı karşıya kalır.</a:t>
            </a:r>
          </a:p>
          <a:p>
            <a:pPr marL="304800" marR="175895" indent="449580" algn="just">
              <a:lnSpc>
                <a:spcPct val="150000"/>
              </a:lnSpc>
              <a:spcBef>
                <a:spcPts val="995"/>
              </a:spcBef>
              <a:spcAft>
                <a:spcPts val="0"/>
              </a:spcAft>
            </a:pPr>
            <a:r>
              <a:rPr lang="tr-TR" sz="1800" dirty="0">
                <a:effectLst/>
                <a:latin typeface="Times New Roman" panose="02020603050405020304" pitchFamily="18" charset="0"/>
                <a:ea typeface="Times New Roman" panose="02020603050405020304" pitchFamily="18" charset="0"/>
              </a:rPr>
              <a:t>Konuşamayan veya konuşma hızında, ifadesinde ve akıcılığında bozukluk olanlar, ses bozukluğu olanlar, işitemeyen veya işittiği halde konuşamayanlar, gırtlağı alınanlar, konuşmak için alet kullananlar, afazi, kekemeleri dil-kulak-damak-çene yapısında bozukluk kişiler bu gruba girmektedir.</a:t>
            </a:r>
          </a:p>
          <a:p>
            <a:endParaRPr lang="tr-TR" dirty="0"/>
          </a:p>
        </p:txBody>
      </p:sp>
    </p:spTree>
    <p:extLst>
      <p:ext uri="{BB962C8B-B14F-4D97-AF65-F5344CB8AC3E}">
        <p14:creationId xmlns:p14="http://schemas.microsoft.com/office/powerpoint/2010/main" val="3053292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04C0FCF-25B5-4AD3-A108-4294AAC03409}"/>
              </a:ext>
            </a:extLst>
          </p:cNvPr>
          <p:cNvSpPr>
            <a:spLocks noGrp="1"/>
          </p:cNvSpPr>
          <p:nvPr>
            <p:ph idx="1"/>
          </p:nvPr>
        </p:nvSpPr>
        <p:spPr>
          <a:xfrm>
            <a:off x="571009" y="842152"/>
            <a:ext cx="8596668" cy="4786015"/>
          </a:xfrm>
        </p:spPr>
        <p:txBody>
          <a:bodyPr>
            <a:normAutofit fontScale="77500" lnSpcReduction="20000"/>
          </a:bodyPr>
          <a:lstStyle/>
          <a:p>
            <a:pPr marL="0" indent="0" algn="just">
              <a:lnSpc>
                <a:spcPct val="120000"/>
              </a:lnSpc>
              <a:buNone/>
            </a:pPr>
            <a:r>
              <a:rPr lang="tr-TR" b="1" u="sng" dirty="0">
                <a:solidFill>
                  <a:schemeClr val="accent2"/>
                </a:solidFill>
                <a:latin typeface="Times New Roman" panose="02020603050405020304" pitchFamily="18" charset="0"/>
                <a:cs typeface="Times New Roman" panose="02020603050405020304" pitchFamily="18" charset="0"/>
              </a:rPr>
              <a:t>6.Ruhsal ve Duygusal Hastalık </a:t>
            </a:r>
          </a:p>
          <a:p>
            <a:pPr algn="just">
              <a:lnSpc>
                <a:spcPct val="120000"/>
              </a:lnSpc>
            </a:pPr>
            <a:endParaRPr lang="tr-TR" b="1" dirty="0">
              <a:latin typeface="Times New Roman" panose="02020603050405020304" pitchFamily="18" charset="0"/>
              <a:cs typeface="Times New Roman" panose="02020603050405020304" pitchFamily="18" charset="0"/>
            </a:endParaRPr>
          </a:p>
          <a:p>
            <a:pPr algn="just">
              <a:lnSpc>
                <a:spcPct val="120000"/>
              </a:lnSpc>
            </a:pPr>
            <a:r>
              <a:rPr lang="tr-TR" dirty="0">
                <a:latin typeface="Times New Roman" panose="02020603050405020304" pitchFamily="18" charset="0"/>
                <a:cs typeface="Times New Roman" panose="02020603050405020304" pitchFamily="18" charset="0"/>
              </a:rPr>
              <a:t>Duygu, düşünce ve davranışlardaki normalden farklı bir görüntü sergilemeleri nedeniyle günlük yaşam aktivitelerinin tamamlamada, sosyal ilişkilerini devam ettirmede güçlük çeken bireylerdir. Bu gruba şizofreni ve depresyon gibi hastalıklar dahil olmaktadır.</a:t>
            </a:r>
          </a:p>
          <a:p>
            <a:pPr marL="0" indent="0" algn="just">
              <a:lnSpc>
                <a:spcPct val="120000"/>
              </a:lnSpc>
              <a:buNone/>
            </a:pPr>
            <a:endParaRPr lang="tr-TR" dirty="0">
              <a:latin typeface="Times New Roman" panose="02020603050405020304" pitchFamily="18" charset="0"/>
              <a:cs typeface="Times New Roman" panose="02020603050405020304" pitchFamily="18" charset="0"/>
            </a:endParaRPr>
          </a:p>
          <a:p>
            <a:pPr marL="0" indent="0" algn="just">
              <a:lnSpc>
                <a:spcPct val="120000"/>
              </a:lnSpc>
              <a:buNone/>
            </a:pPr>
            <a:r>
              <a:rPr lang="tr-TR" b="1" u="sng" dirty="0">
                <a:solidFill>
                  <a:schemeClr val="accent2"/>
                </a:solidFill>
                <a:latin typeface="Times New Roman" panose="02020603050405020304" pitchFamily="18" charset="0"/>
                <a:ea typeface="Times New Roman" panose="02020603050405020304" pitchFamily="18" charset="0"/>
              </a:rPr>
              <a:t>7</a:t>
            </a:r>
            <a:r>
              <a:rPr lang="tr-TR" sz="1800" b="1" u="sng" dirty="0">
                <a:solidFill>
                  <a:schemeClr val="accent2"/>
                </a:solidFill>
                <a:effectLst/>
                <a:latin typeface="Times New Roman" panose="02020603050405020304" pitchFamily="18" charset="0"/>
                <a:ea typeface="Times New Roman" panose="02020603050405020304" pitchFamily="18" charset="0"/>
              </a:rPr>
              <a:t>. Süregelen Hastalık</a:t>
            </a:r>
            <a:endParaRPr lang="tr-TR" dirty="0">
              <a:latin typeface="Times New Roman" panose="02020603050405020304" pitchFamily="18" charset="0"/>
              <a:cs typeface="Times New Roman" panose="02020603050405020304" pitchFamily="18" charset="0"/>
            </a:endParaRPr>
          </a:p>
          <a:p>
            <a:pPr marL="304800" marR="174625" indent="0" algn="just">
              <a:lnSpc>
                <a:spcPct val="150000"/>
              </a:lnSpc>
              <a:spcBef>
                <a:spcPts val="1130"/>
              </a:spcBef>
              <a:spcAft>
                <a:spcPts val="0"/>
              </a:spcAft>
              <a:buNone/>
            </a:pPr>
            <a:endParaRPr lang="tr-TR" sz="1800" b="1" u="sng" dirty="0">
              <a:solidFill>
                <a:schemeClr val="accent2"/>
              </a:solidFill>
              <a:effectLst/>
              <a:latin typeface="Times New Roman" panose="02020603050405020304" pitchFamily="18" charset="0"/>
              <a:ea typeface="Times New Roman" panose="02020603050405020304" pitchFamily="18" charset="0"/>
            </a:endParaRPr>
          </a:p>
          <a:p>
            <a:pPr marL="304800" marR="174625" indent="449580" algn="just">
              <a:lnSpc>
                <a:spcPct val="150000"/>
              </a:lnSpc>
              <a:spcBef>
                <a:spcPts val="1130"/>
              </a:spcBef>
              <a:spcAft>
                <a:spcPts val="0"/>
              </a:spcAft>
            </a:pPr>
            <a:r>
              <a:rPr lang="tr-TR" sz="1800" dirty="0">
                <a:effectLst/>
                <a:latin typeface="Times New Roman" panose="02020603050405020304" pitchFamily="18" charset="0"/>
                <a:ea typeface="Times New Roman" panose="02020603050405020304" pitchFamily="18" charset="0"/>
              </a:rPr>
              <a:t>Kaslarda zayıflama, kireçlenme, yüksek veya düşük şeker, madde bağımlılığı gibi etkenler engelliliğe neden olan problemden önde gelenleridir. Bu çeşitlilik engelli çeşitliliğini de yön vererek genişletmektedir. Tek bir engelli tanımının yapılamaması veyahut yapılan tanımların tüm engelli türlerini kapsamaması bunun bir sonucudur.</a:t>
            </a:r>
          </a:p>
          <a:p>
            <a:pPr marL="304800" marR="179070" indent="449580" algn="just">
              <a:lnSpc>
                <a:spcPct val="150000"/>
              </a:lnSpc>
              <a:spcBef>
                <a:spcPts val="1015"/>
              </a:spcBef>
              <a:spcAft>
                <a:spcPts val="0"/>
              </a:spcAft>
            </a:pPr>
            <a:r>
              <a:rPr lang="tr-TR" sz="1800" dirty="0">
                <a:effectLst/>
                <a:latin typeface="Times New Roman" panose="02020603050405020304" pitchFamily="18" charset="0"/>
                <a:ea typeface="Times New Roman" panose="02020603050405020304" pitchFamily="18" charset="0"/>
              </a:rPr>
              <a:t>Yapılan çalışmalar engelli bireylerin dışlanma faktörünü ele almaktadır. Bu bağlamda süregelen hastalıklar incelendiğinde dışlanma düzeylerinin oldukça düşük hatta hiç olmadığı görülmektedir. Çünkü dışlanma ve ötekileştirilme engelin görünürlüğü ile paralellik göstermektedir.</a:t>
            </a:r>
          </a:p>
          <a:p>
            <a:endParaRPr lang="tr-TR" dirty="0"/>
          </a:p>
        </p:txBody>
      </p:sp>
    </p:spTree>
    <p:extLst>
      <p:ext uri="{BB962C8B-B14F-4D97-AF65-F5344CB8AC3E}">
        <p14:creationId xmlns:p14="http://schemas.microsoft.com/office/powerpoint/2010/main" val="2502660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EA0AC9B-D83D-4B4E-96CB-2057B5241F66}"/>
              </a:ext>
            </a:extLst>
          </p:cNvPr>
          <p:cNvSpPr>
            <a:spLocks noGrp="1"/>
          </p:cNvSpPr>
          <p:nvPr>
            <p:ph idx="1"/>
          </p:nvPr>
        </p:nvSpPr>
        <p:spPr>
          <a:xfrm>
            <a:off x="677334" y="1098699"/>
            <a:ext cx="8596668" cy="4942664"/>
          </a:xfrm>
        </p:spPr>
        <p:txBody>
          <a:bodyPr/>
          <a:lstStyle/>
          <a:p>
            <a:pPr marL="304800" marR="178435" indent="0" algn="just">
              <a:lnSpc>
                <a:spcPct val="150000"/>
              </a:lnSpc>
              <a:spcBef>
                <a:spcPts val="1145"/>
              </a:spcBef>
              <a:spcAft>
                <a:spcPts val="0"/>
              </a:spcAft>
              <a:buNone/>
            </a:pPr>
            <a:r>
              <a:rPr lang="tr-TR" b="1" u="sng" dirty="0">
                <a:solidFill>
                  <a:schemeClr val="accent2"/>
                </a:solidFill>
                <a:latin typeface="Times New Roman" panose="02020603050405020304" pitchFamily="18" charset="0"/>
                <a:ea typeface="Times New Roman" panose="02020603050405020304" pitchFamily="18" charset="0"/>
              </a:rPr>
              <a:t>8</a:t>
            </a:r>
            <a:r>
              <a:rPr lang="tr-TR" sz="1800" b="1" u="sng">
                <a:solidFill>
                  <a:schemeClr val="accent2"/>
                </a:solidFill>
                <a:effectLst/>
                <a:latin typeface="Times New Roman" panose="02020603050405020304" pitchFamily="18" charset="0"/>
                <a:ea typeface="Times New Roman" panose="02020603050405020304" pitchFamily="18" charset="0"/>
              </a:rPr>
              <a:t>. </a:t>
            </a:r>
            <a:r>
              <a:rPr lang="tr-TR" sz="1800" b="1" u="sng" dirty="0">
                <a:solidFill>
                  <a:schemeClr val="accent2"/>
                </a:solidFill>
                <a:effectLst/>
                <a:latin typeface="Times New Roman" panose="02020603050405020304" pitchFamily="18" charset="0"/>
                <a:ea typeface="Times New Roman" panose="02020603050405020304" pitchFamily="18" charset="0"/>
              </a:rPr>
              <a:t>Birden Fazla Engellilik</a:t>
            </a:r>
          </a:p>
          <a:p>
            <a:pPr marL="304800" marR="178435" indent="449580" algn="just">
              <a:lnSpc>
                <a:spcPct val="150000"/>
              </a:lnSpc>
              <a:spcBef>
                <a:spcPts val="1145"/>
              </a:spcBef>
              <a:spcAft>
                <a:spcPts val="0"/>
              </a:spcAft>
            </a:pPr>
            <a:r>
              <a:rPr lang="tr-TR" sz="1800" dirty="0">
                <a:effectLst/>
                <a:latin typeface="Times New Roman" panose="02020603050405020304" pitchFamily="18" charset="0"/>
                <a:ea typeface="Times New Roman" panose="02020603050405020304" pitchFamily="18" charset="0"/>
              </a:rPr>
              <a:t>Birden fazla engel durumunun aynı anda görüldüğü durumları kapsamaktadır. Bu kategoriye sahip bireylerin engel yüzdeleri yüksek ağır kişilerdir. Engele neden olan birçok neden bulunmaktadır. Doğum anında çocuğun oksijensiz kalması beyin hücrelerini etkileyerek fiziksel ve zihinsel engeli aynı anda meydana getirmektedir. Doğuştan fiziksel engelli olan bireyler ile görüşmeler yapıldığında bu bireylerin büyük bir kısmının belli ölçüde zihinsel engele de sahip olduğu görülmüştür. Aynı zamanda işitme yetisi olamayan bireylerin dilsel gelişimlerinin de geri kalması birden fazla engel türüne örnek olarak</a:t>
            </a:r>
            <a:r>
              <a:rPr lang="tr-TR" sz="1800" spc="-5" dirty="0">
                <a:effectLst/>
                <a:latin typeface="Times New Roman" panose="02020603050405020304" pitchFamily="18" charset="0"/>
                <a:ea typeface="Times New Roman" panose="02020603050405020304" pitchFamily="18" charset="0"/>
              </a:rPr>
              <a:t> </a:t>
            </a:r>
            <a:r>
              <a:rPr lang="tr-TR" sz="1800" dirty="0">
                <a:effectLst/>
                <a:latin typeface="Times New Roman" panose="02020603050405020304" pitchFamily="18" charset="0"/>
                <a:ea typeface="Times New Roman" panose="02020603050405020304" pitchFamily="18" charset="0"/>
              </a:rPr>
              <a:t>verilmektedir.</a:t>
            </a:r>
          </a:p>
          <a:p>
            <a:endParaRPr lang="tr-TR" dirty="0"/>
          </a:p>
        </p:txBody>
      </p:sp>
    </p:spTree>
    <p:extLst>
      <p:ext uri="{BB962C8B-B14F-4D97-AF65-F5344CB8AC3E}">
        <p14:creationId xmlns:p14="http://schemas.microsoft.com/office/powerpoint/2010/main" val="17130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BA84BFB-FAC9-4302-BAC4-8696E8D91078}"/>
              </a:ext>
            </a:extLst>
          </p:cNvPr>
          <p:cNvSpPr>
            <a:spLocks noGrp="1"/>
          </p:cNvSpPr>
          <p:nvPr>
            <p:ph idx="1"/>
          </p:nvPr>
        </p:nvSpPr>
        <p:spPr>
          <a:xfrm>
            <a:off x="500125" y="49619"/>
            <a:ext cx="8596668" cy="6062628"/>
          </a:xfrm>
        </p:spPr>
        <p:txBody>
          <a:bodyPr>
            <a:normAutofit lnSpcReduction="10000"/>
          </a:bodyPr>
          <a:lstStyle/>
          <a:p>
            <a:pPr marL="0" indent="0" algn="ctr">
              <a:buNone/>
            </a:pPr>
            <a:r>
              <a:rPr lang="tr-TR" sz="2400" b="1" dirty="0">
                <a:solidFill>
                  <a:schemeClr val="accent2"/>
                </a:solidFill>
                <a:latin typeface="Times New Roman" panose="02020603050405020304" pitchFamily="18" charset="0"/>
                <a:cs typeface="Times New Roman" panose="02020603050405020304" pitchFamily="18" charset="0"/>
              </a:rPr>
              <a:t>Engellilerin </a:t>
            </a:r>
            <a:r>
              <a:rPr lang="tr-TR" sz="2400" b="1" dirty="0" err="1">
                <a:solidFill>
                  <a:schemeClr val="accent2"/>
                </a:solidFill>
                <a:latin typeface="Times New Roman" panose="02020603050405020304" pitchFamily="18" charset="0"/>
                <a:cs typeface="Times New Roman" panose="02020603050405020304" pitchFamily="18" charset="0"/>
              </a:rPr>
              <a:t>Sosyo</a:t>
            </a:r>
            <a:r>
              <a:rPr lang="tr-TR" sz="2400" b="1" dirty="0">
                <a:solidFill>
                  <a:schemeClr val="accent2"/>
                </a:solidFill>
                <a:latin typeface="Times New Roman" panose="02020603050405020304" pitchFamily="18" charset="0"/>
                <a:cs typeface="Times New Roman" panose="02020603050405020304" pitchFamily="18" charset="0"/>
              </a:rPr>
              <a:t>-Ekonomik Sorunları Ve Çözüm Önerileri </a:t>
            </a:r>
          </a:p>
          <a:p>
            <a:pPr algn="just"/>
            <a:endParaRPr lang="tr-TR" b="1"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Engelliler, yaşadıkları toplumda birçok olumsuz tutum ve davranışla karşılaşabilmekte, ülkelerin gelişmişlik düzeyleri farklılıklar gösterse de toplumların engellilere karşı tutum ve davranışları benzerlikler göstermektedir. Ekonomik ve sosyal yapı bozuklukları, bilgi eksikliği ve yetersizliği, duyarsızlık, yanlış yaklaşımlar, olumsuz tutum ve davranışlar, fiziksel çevre şartlarının yetersizliği engelli bireylerin sıklıkla karşılaştığı durumlardır. Engelli bireylerin yaşam standartlarının artırılması, toplumsallaşması ve üretken bir birey hâline getirilmesiyle gerçekleşir. Engelli bireylerin toplumun bir üyesi olarak toplumdan soyutlanmadan daimi sosyal yardımlarla temel ihtiyaçlarının giderilmesinin ötesinde kendisiyle barışık yaşamayı azami ölçüde devam ettirebilmesi için gerekli önlemler alınmalıdır.</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Dünya Engellilik Raporu’na göre; engelli insanların sayısı gün geçtikçe artmaktadır. Bunun nedenleri nüfusların yaşlanıyor olması ve diyabet, kalp ve damar hastalıkları ve akıl hastalığı gibi engellilik ile ilgili kronik sağlık sorunlarının dünya çapında artıyor olmasıdır. Düşük gelirli ve orta gelirli ülkelerde, engellilikle geçen toplam yılların %66,5’ini kronik hastalıkların oluşturduğu tahmin edilmektedir. Belirli bir ülkede engelliliğe ilişkin veriler, sağlık sorunlarındaki eğilimler ile trafik kazaları, doğal afetler, çatışma, beslenme ve madde bağımlılığı gibi çevresel ve diğer faktörlerden etkilenmektedir.</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1155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2086935-4333-4999-93EF-2191C49F24E6}"/>
              </a:ext>
            </a:extLst>
          </p:cNvPr>
          <p:cNvSpPr>
            <a:spLocks noGrp="1"/>
          </p:cNvSpPr>
          <p:nvPr>
            <p:ph idx="1"/>
          </p:nvPr>
        </p:nvSpPr>
        <p:spPr>
          <a:xfrm>
            <a:off x="471771" y="205563"/>
            <a:ext cx="8596668" cy="6500037"/>
          </a:xfrm>
        </p:spPr>
        <p:txBody>
          <a:bodyPr>
            <a:normAutofit/>
          </a:bodyPr>
          <a:lstStyle/>
          <a:p>
            <a:pPr algn="just"/>
            <a:r>
              <a:rPr lang="tr-TR" dirty="0">
                <a:latin typeface="Times New Roman" panose="02020603050405020304" pitchFamily="18" charset="0"/>
                <a:cs typeface="Times New Roman" panose="02020603050405020304" pitchFamily="18" charset="0"/>
              </a:rPr>
              <a:t>Zihinsel engel durumu; doğum öncesi, doğum sırası veya doğum sonrasında çeşitli sebeplerden dolayı genel zihinsel işlevlerde önemli ölçüde gerilik, tutukluluk olarak açıklanabilir. Bu gelişim geriliğinden dolayı adaptasyon, uyum, kendilik değerlerinde problem yaşanmaktadır. Zihinsel engelli bireylerde konuşma, hafıza, akıl yürütme, karar verme, odaklanma, kendi değer ve özelliklerinin farkında olma gibi kognitif fonksiyonlarda gözle görülür bozuklukları tespit etmek mümkün olduğu gibi özellikle hafıza ve dikkati toplamadaki sorunlar göze çarpmaktadır. Bu sorunlar bireyin hem özel hem sosyal yaşamını oldukça güçleştirmektedir.</a:t>
            </a:r>
          </a:p>
          <a:p>
            <a:pPr marL="0" indent="0" algn="just">
              <a:buNone/>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Fiziksel engelli çocukların kendilerinden beklenen birçok fiziksel aktiviteyi yapamadıklarını, ailelerine bağımlı duruma geldiklerini, sosyal yaşamlarının kısıtlandığı ve kendilerini yetersiz hissettiklerini böylece </a:t>
            </a:r>
            <a:r>
              <a:rPr lang="tr-TR" dirty="0" err="1">
                <a:latin typeface="Times New Roman" panose="02020603050405020304" pitchFamily="18" charset="0"/>
                <a:cs typeface="Times New Roman" panose="02020603050405020304" pitchFamily="18" charset="0"/>
              </a:rPr>
              <a:t>anksiyete</a:t>
            </a:r>
            <a:r>
              <a:rPr lang="tr-TR" dirty="0">
                <a:latin typeface="Times New Roman" panose="02020603050405020304" pitchFamily="18" charset="0"/>
                <a:cs typeface="Times New Roman" panose="02020603050405020304" pitchFamily="18" charset="0"/>
              </a:rPr>
              <a:t>, depresyon ve yalnızlık gibi olumsuz duygular yaşadıklarını savunmaktadır.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Engelli bireylere ilişkin bakış açısı, engellilerin sosyal konumunda ve kültürel olarak resmedilişinde belirleyicidir. Bundan dolayı engelliler hakkında neler düşünüldüğü önemlidir. Engelli insanlar diğer insanlar tarafından pasif ve yardım edilecek insanlar olarak görülmektedir. Engel durumundan öte asıl engeli yaratabilecek olan bireye atfedilen “dışlanan ve yetersiz görülen” şeklindeki olumsuz kültürel tanımlamalardır. </a:t>
            </a:r>
          </a:p>
          <a:p>
            <a:pPr marL="285750" indent="-285750">
              <a:buFont typeface="Arial" panose="020B0604020202020204" pitchFamily="34" charset="0"/>
              <a:buChar char="•"/>
            </a:pPr>
            <a:endParaRPr lang="tr-TR" dirty="0"/>
          </a:p>
          <a:p>
            <a:endParaRPr lang="tr-TR" dirty="0"/>
          </a:p>
        </p:txBody>
      </p:sp>
    </p:spTree>
    <p:extLst>
      <p:ext uri="{BB962C8B-B14F-4D97-AF65-F5344CB8AC3E}">
        <p14:creationId xmlns:p14="http://schemas.microsoft.com/office/powerpoint/2010/main" val="208787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3183F7-4CDF-46B3-B47F-4B42AFD01F8D}"/>
              </a:ext>
            </a:extLst>
          </p:cNvPr>
          <p:cNvSpPr>
            <a:spLocks noGrp="1"/>
          </p:cNvSpPr>
          <p:nvPr>
            <p:ph type="title"/>
          </p:nvPr>
        </p:nvSpPr>
        <p:spPr>
          <a:xfrm>
            <a:off x="677334" y="609600"/>
            <a:ext cx="8596668" cy="658091"/>
          </a:xfrm>
        </p:spPr>
        <p:txBody>
          <a:bodyPr>
            <a:normAutofit/>
          </a:bodyPr>
          <a:lstStyle/>
          <a:p>
            <a:r>
              <a:rPr lang="tr-TR" sz="3200" dirty="0"/>
              <a:t>Engellilik Kavramı</a:t>
            </a:r>
          </a:p>
        </p:txBody>
      </p:sp>
      <p:sp>
        <p:nvSpPr>
          <p:cNvPr id="3" name="İçerik Yer Tutucusu 2">
            <a:extLst>
              <a:ext uri="{FF2B5EF4-FFF2-40B4-BE49-F238E27FC236}">
                <a16:creationId xmlns:a16="http://schemas.microsoft.com/office/drawing/2014/main" id="{A9338CE0-78D2-4923-AF15-8C4D79EA58A8}"/>
              </a:ext>
            </a:extLst>
          </p:cNvPr>
          <p:cNvSpPr>
            <a:spLocks noGrp="1"/>
          </p:cNvSpPr>
          <p:nvPr>
            <p:ph idx="1"/>
          </p:nvPr>
        </p:nvSpPr>
        <p:spPr>
          <a:xfrm>
            <a:off x="462589" y="1488613"/>
            <a:ext cx="8596668" cy="4454987"/>
          </a:xfrm>
        </p:spPr>
        <p:txBody>
          <a:bodyPr/>
          <a:lstStyle/>
          <a:p>
            <a:pPr algn="just"/>
            <a:r>
              <a:rPr lang="tr-TR" sz="1800" dirty="0">
                <a:effectLst/>
                <a:latin typeface="Times New Roman" panose="02020603050405020304" pitchFamily="18" charset="0"/>
                <a:ea typeface="Times New Roman" panose="02020603050405020304" pitchFamily="18" charset="0"/>
              </a:rPr>
              <a:t>Engellilik kavramı en genel tanımı ile; doğuştan, doğum esnasında veya doğum sonrasında meydana gelen bedensel, zihinsel, ruhsal, duygusal ve sosyal yetilerinin birinin veya birden fazlasının kaybedilmesiyle normal yaşamının gereklerine uyulamamasıdır. </a:t>
            </a:r>
          </a:p>
          <a:p>
            <a:pPr algn="just"/>
            <a:endParaRPr lang="tr-TR" sz="1800" dirty="0">
              <a:effectLst/>
              <a:latin typeface="Times New Roman" panose="02020603050405020304" pitchFamily="18" charset="0"/>
              <a:ea typeface="Times New Roman" panose="02020603050405020304" pitchFamily="18" charset="0"/>
            </a:endParaRPr>
          </a:p>
          <a:p>
            <a:pPr algn="just"/>
            <a:r>
              <a:rPr lang="tr-TR" sz="1800" dirty="0">
                <a:effectLst/>
                <a:latin typeface="Times New Roman" panose="02020603050405020304" pitchFamily="18" charset="0"/>
                <a:ea typeface="Times New Roman" panose="02020603050405020304" pitchFamily="18" charset="0"/>
              </a:rPr>
              <a:t>5378 sayılı Engelliler Kanununda engellilik; “</a:t>
            </a:r>
            <a:r>
              <a:rPr lang="tr-TR" sz="1800" i="1" dirty="0">
                <a:effectLst/>
                <a:latin typeface="Times New Roman" panose="02020603050405020304" pitchFamily="18" charset="0"/>
                <a:ea typeface="Times New Roman" panose="02020603050405020304" pitchFamily="18" charset="0"/>
              </a:rPr>
              <a:t>fiziksel, zihinsel, ruhsal ve duyusal yetilerinde çeşitli düzeyde kayıplarından dolayı topluma diğer bireyler ile birlikte eşit koşullarda tam ve etkin katılımını kısıtlayan tutum ve çevre koşullarından etkilenen kişi” </a:t>
            </a:r>
            <a:r>
              <a:rPr lang="tr-TR" sz="1800" dirty="0">
                <a:effectLst/>
                <a:latin typeface="Times New Roman" panose="02020603050405020304" pitchFamily="18" charset="0"/>
                <a:ea typeface="Times New Roman" panose="02020603050405020304" pitchFamily="18" charset="0"/>
              </a:rPr>
              <a:t>olarak verilmiştir. </a:t>
            </a:r>
          </a:p>
          <a:p>
            <a:pPr algn="just"/>
            <a:endParaRPr lang="tr-TR" sz="1800" dirty="0">
              <a:effectLst/>
              <a:latin typeface="Times New Roman" panose="02020603050405020304" pitchFamily="18" charset="0"/>
              <a:ea typeface="Times New Roman" panose="02020603050405020304" pitchFamily="18" charset="0"/>
            </a:endParaRPr>
          </a:p>
          <a:p>
            <a:pPr algn="just"/>
            <a:r>
              <a:rPr lang="tr-TR" sz="1800" dirty="0">
                <a:effectLst/>
                <a:latin typeface="Times New Roman" panose="02020603050405020304" pitchFamily="18" charset="0"/>
                <a:ea typeface="Times New Roman" panose="02020603050405020304" pitchFamily="18" charset="0"/>
              </a:rPr>
              <a:t>Birleşmiş Milletler Genel Kuruluna göre engelli kişi; </a:t>
            </a:r>
            <a:r>
              <a:rPr lang="tr-TR" sz="1800" i="1" dirty="0">
                <a:effectLst/>
                <a:latin typeface="Times New Roman" panose="02020603050405020304" pitchFamily="18" charset="0"/>
                <a:ea typeface="Times New Roman" panose="02020603050405020304" pitchFamily="18" charset="0"/>
              </a:rPr>
              <a:t>“Normal bir kişinin kişisel ya da sosyal yaşantısında kendi kendisine yapması gereken işleri, bedensel veya ruhsal yeteneklerindeki kalıtımsal ya da sonradan olma herhangi bir noksanlık sonucu yapamayanlar” </a:t>
            </a:r>
            <a:r>
              <a:rPr lang="tr-TR" sz="1800" dirty="0">
                <a:effectLst/>
                <a:latin typeface="Times New Roman" panose="02020603050405020304" pitchFamily="18" charset="0"/>
                <a:ea typeface="Times New Roman" panose="02020603050405020304" pitchFamily="18" charset="0"/>
              </a:rPr>
              <a:t>şeklinde tanımlanmaktadır. </a:t>
            </a:r>
            <a:endParaRPr lang="tr-TR" dirty="0"/>
          </a:p>
        </p:txBody>
      </p:sp>
    </p:spTree>
    <p:extLst>
      <p:ext uri="{BB962C8B-B14F-4D97-AF65-F5344CB8AC3E}">
        <p14:creationId xmlns:p14="http://schemas.microsoft.com/office/powerpoint/2010/main" val="2971453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4DA42D-4302-4B46-8C5B-F0EA8BEBD7A8}"/>
              </a:ext>
            </a:extLst>
          </p:cNvPr>
          <p:cNvSpPr>
            <a:spLocks noGrp="1"/>
          </p:cNvSpPr>
          <p:nvPr>
            <p:ph idx="1"/>
          </p:nvPr>
        </p:nvSpPr>
        <p:spPr>
          <a:xfrm>
            <a:off x="429241" y="594059"/>
            <a:ext cx="8596668" cy="6154071"/>
          </a:xfrm>
        </p:spPr>
        <p:txBody>
          <a:bodyPr/>
          <a:lstStyle/>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Engelli bireylere ilişkin kültürel imajları yansıtan düşüncelerin çoğunluğu negatif anlamları pekiştiren düşüncelerdir. Çünkü kültürel imajlarda engelli olan normal olandan farklı olandır. Aile, etkisi ve önemi asla kaybolmamış bir kurumdur. İnsanlık, ailenin yerini tutabilecek bir başka yapı ortaya çıkaramamıştır. Aile, sorun çözen, sorun çözme kabiliyeti en yüksek olan ve bu konuda alternatifi olmayan tek kurumdur. Bu sebepten dolayı, aile toplumlar için son derece önemlidir. Çocukların sağlıklı olarak yetiştirilip, geliştirmesinde ailenin önemi yadsınamaz. Bu nedenle her çocuğun içinde büyüyüp gelişebileceği, bir aileye gereksinimi vardır.</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b="1" i="1" u="sng" dirty="0" err="1">
                <a:latin typeface="Times New Roman" panose="02020603050405020304" pitchFamily="18" charset="0"/>
                <a:cs typeface="Times New Roman" panose="02020603050405020304" pitchFamily="18" charset="0"/>
              </a:rPr>
              <a:t>Erişebilirlik</a:t>
            </a:r>
            <a:r>
              <a:rPr lang="tr-TR" b="1" i="1" u="sng"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ekonomik, sosyal ve kültürel çevreye ulaşabilme, bu çevrelerde verilen hizmetlerden yararlanma ve katkıda bulunma olanaklarına sahip olmayı ifade etmektedir. </a:t>
            </a:r>
            <a:r>
              <a:rPr lang="tr-TR" dirty="0" err="1">
                <a:latin typeface="Times New Roman" panose="02020603050405020304" pitchFamily="18" charset="0"/>
                <a:cs typeface="Times New Roman" panose="02020603050405020304" pitchFamily="18" charset="0"/>
              </a:rPr>
              <a:t>Erişebilirlik</a:t>
            </a:r>
            <a:r>
              <a:rPr lang="tr-TR" dirty="0">
                <a:latin typeface="Times New Roman" panose="02020603050405020304" pitchFamily="18" charset="0"/>
                <a:cs typeface="Times New Roman" panose="02020603050405020304" pitchFamily="18" charset="0"/>
              </a:rPr>
              <a:t> her türlü hakkın kullanımında önemli bir unsurdur. Toplumsal, kamusal ve bireysel yaşam alanları çoğunluğa göre tasarlandığı için diğer kişiler açısından engel teşkil etmeyen ulaşım ve </a:t>
            </a:r>
            <a:r>
              <a:rPr lang="tr-TR" dirty="0" err="1">
                <a:latin typeface="Times New Roman" panose="02020603050405020304" pitchFamily="18" charset="0"/>
                <a:cs typeface="Times New Roman" panose="02020603050405020304" pitchFamily="18" charset="0"/>
              </a:rPr>
              <a:t>mekansal</a:t>
            </a:r>
            <a:r>
              <a:rPr lang="tr-TR" dirty="0">
                <a:latin typeface="Times New Roman" panose="02020603050405020304" pitchFamily="18" charset="0"/>
                <a:cs typeface="Times New Roman" panose="02020603050405020304" pitchFamily="18" charset="0"/>
              </a:rPr>
              <a:t> özellikler, engelli kişilerin haklarını kullanmalarını önlemektedir.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5506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1383D3-D97A-4565-B43B-8FC06AF4A0C0}"/>
              </a:ext>
            </a:extLst>
          </p:cNvPr>
          <p:cNvSpPr>
            <a:spLocks noGrp="1"/>
          </p:cNvSpPr>
          <p:nvPr>
            <p:ph idx="1"/>
          </p:nvPr>
        </p:nvSpPr>
        <p:spPr>
          <a:xfrm>
            <a:off x="500124" y="56706"/>
            <a:ext cx="8596668" cy="6801293"/>
          </a:xfrm>
        </p:spPr>
        <p:txBody>
          <a:bodyPr>
            <a:normAutofit lnSpcReduction="10000"/>
          </a:bodyPr>
          <a:lstStyle/>
          <a:p>
            <a:pPr marL="285750" indent="-285750" algn="just">
              <a:buFont typeface="Arial" panose="020B0604020202020204" pitchFamily="34" charset="0"/>
              <a:buChar char="•"/>
            </a:pPr>
            <a:r>
              <a:rPr lang="tr-TR" dirty="0" err="1">
                <a:latin typeface="Times New Roman" panose="02020603050405020304" pitchFamily="18" charset="0"/>
                <a:cs typeface="Times New Roman" panose="02020603050405020304" pitchFamily="18" charset="0"/>
              </a:rPr>
              <a:t>Erişebilirlik</a:t>
            </a:r>
            <a:r>
              <a:rPr lang="tr-TR" dirty="0">
                <a:latin typeface="Times New Roman" panose="02020603050405020304" pitchFamily="18" charset="0"/>
                <a:cs typeface="Times New Roman" panose="02020603050405020304" pitchFamily="18" charset="0"/>
              </a:rPr>
              <a:t>, engellilerin haklarını kullanabilmeleri açısından bir araç olması yanında, bağımsız yaşamanın, toplumsal yaşamın tüm alanlarına tam olarak katılabilmenin de koşuludur. Engellilerin bağımsız bir yaşam sürebilmeleri için toplumun diğer üyeleriyle eşit şekilde fiziksel çevreye, ulaşıma, bilgi ve iletişim teknolojisi dahil bilgiye ve iletişime erişimlerinin sağlanması gerekmektedir.</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Çevresel unsurların engellilerin özellikleri ve gereksinimleri dikkate alınarak tasarlanmadığı bir gerçektir. Kentlerimizin çoğunda engelli bireylerin erişim ve ulaşım olanaklarını engelleyici pek çok unsur vardır. Yollar, kaldırımlar, kamu binaları, parklar ve bahçeler, okullar, konutlar, ulaşım araçları ve bunun gibi daha birçok fiziksel çevre unsuru, engellilerin topluma katılmasının ve normal bir sosyal yaşam sürmesinin önünde ciddi birer engel oluşturmaktadır. Engellilerin başkalarının yardımına gerek duymadan kent yaşamına tam katılımına yönelik uygulamalara gereksinim bulunmaktadır. Kenti oluşturan konut yerleşme alanları, kentsel çalışma alanları (yönetim, kamu kuruluşları, kentsel ve bölgesel iş merkezleri vb.), yeşil alan, kentsel sosyal alt yapılar (eğitim, sağlık, kültürel tesis, dini tesis) toplumun engelli, yaşlı, hasta kısmı unutulmadan tüm insanlara yönelik tasarım yapılmalıdır.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Eğitim, insan kişiliğinin tüm yönleriyle gelişmesinde çok önemli bir faktördür, ayrıca insanların kendilerini gerçekleştirmelerinde ve özgürleştirmelerinde doğrudan ilişkilidir. Her insan bir diğerinden bedensel, bilişsel ve duyusal olarak farklıdır. Her insan kendine özgü bedensel yapıya ve işlevlere, çeşitli alanlarda öğrenme özelliklerine ve hızına, duygusal özelliklere sahiptir. İnsanlar arasındaki farklılıklar çok büyük boyutlarda olduğunda, genel eğitim hizmetleri yetersiz kalmakta ve özel eğitim hizmetleri gerekli olmaktadır. </a:t>
            </a:r>
          </a:p>
          <a:p>
            <a:endParaRPr lang="tr-TR" dirty="0"/>
          </a:p>
        </p:txBody>
      </p:sp>
    </p:spTree>
    <p:extLst>
      <p:ext uri="{BB962C8B-B14F-4D97-AF65-F5344CB8AC3E}">
        <p14:creationId xmlns:p14="http://schemas.microsoft.com/office/powerpoint/2010/main" val="3316868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D6C015-4E4B-4368-B812-B09E30712207}"/>
              </a:ext>
            </a:extLst>
          </p:cNvPr>
          <p:cNvSpPr>
            <a:spLocks noGrp="1"/>
          </p:cNvSpPr>
          <p:nvPr>
            <p:ph idx="1"/>
          </p:nvPr>
        </p:nvSpPr>
        <p:spPr>
          <a:xfrm>
            <a:off x="485948" y="0"/>
            <a:ext cx="8596668" cy="6790660"/>
          </a:xfrm>
        </p:spPr>
        <p:txBody>
          <a:bodyPr>
            <a:normAutofit fontScale="85000" lnSpcReduction="10000"/>
          </a:bodyPr>
          <a:lstStyle/>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Eğitim sistemi, bireylerin gelişim sürecinde sorunlarının çözümlerinde onların ihtiyaçları olan eğitimi sağlar. Bu sistem içerisinde özel eğitim hizmetleri ise başlı başına geniş, kapsamlı, masraflı ve zor bir alan olarak tanımlanabilir. Özel eğitim, engelli bireylere yönelik yapılan amaçlı bir müdahaledir. Engellileri yapabilecekleri doğrultusunda bağımsız yaşama becerileri kazandırmak, toplumsal yaşama tam katılımını sağlamak amaçtır. Engelli insanların eğitim ortamları tarihsel süreç içerisinde toplumdan uzak kendileri için oluşturulmuş özel okullardan kaynaştırma ortamına doğru değiştiği görülmektedir. Özel okul ve özel sınıflarda engelliler yine kendileri gibi engelli olan akranlarıyla eğitim almaktadır.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Kaynaştırma eğitiminde normal gelişim gösteren öğrencilerle aynı sınıfta eğitim almaktadır. Kaynaştırma eğitimi engelli çocukların bağımsızlıklarını kazanmaları için normal gelişim gösteren çocuklarla birlikte aynı şartlar altında yaşamlarını, eğitimlerini ve çalışmalarını sağlamaktır. Kaynaştırma eğitiminin hem engelli öğrenciye hem de normal gelişim gösteren öğrenciye sağlayacağı yararlar vardır. Okullarda engelli öğrencilerin katılımının artmasıyla hem tüm öğrencilerin ihtiyaçları karşılanacak hem de öğrenciler farklılıklara saygı göstermeyi öğrenecektir (etnik köken, yaş, cinsiyet, dil, sosyal statü, engellilik gibi). Normal gelişim gösteren çocuklarla birlikte çalışmaları engellilerde istek ve cesaret uyandırır. Daha büyük başarılar elde etmek için gösterecekleri çaba artar. Kendileri hakkında daha sağlıklı ve daha olumlu bir kavram geliştirirler.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Akranlarla kurulan pozitif ilişkilerin benlik saygısının sağlıklı gelişimine ve sosyal kabul duygusuna katkıda bulunduğuna inanılmaktadır. Kaynaştırma eğitimi alan öğrenciler özel okullarda eğitim alan akranlarına göre sosyal yönden daha beceriklidirler. Kaynaştırma eğitim uygulamalarında engelli öğrenciler okul ortamında karşılaştıkları bir takım problemler vardır. Bu problemler istenilen gelişmelerin elde edilmesindeki engellerdir. Engelli öğrencilerin eğitim hayatını etkileyen problemlerin başında fiziki çevrenin yetersizliği, yardımcı teknoloji ve personel eksikliği, farkındalık düzeyinin düşük olması, olumsuz öğretmen ve öğrenci tutumlarıdır. Kaynaştırma eğitiminin tam olarak amacına ulaşması için sınıfta öğretmen ve öğrenciler olumlu tutuma sahip olmalıdırlar. Olumlu tutumlar sayesinde engelli öğrenci güven kazanır ve yeni beceriler geliştirir.</a:t>
            </a:r>
          </a:p>
        </p:txBody>
      </p:sp>
    </p:spTree>
    <p:extLst>
      <p:ext uri="{BB962C8B-B14F-4D97-AF65-F5344CB8AC3E}">
        <p14:creationId xmlns:p14="http://schemas.microsoft.com/office/powerpoint/2010/main" val="2506191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EF3D8F-249A-4BF6-A99E-0C523D1A68F1}"/>
              </a:ext>
            </a:extLst>
          </p:cNvPr>
          <p:cNvSpPr>
            <a:spLocks noGrp="1"/>
          </p:cNvSpPr>
          <p:nvPr>
            <p:ph idx="1"/>
          </p:nvPr>
        </p:nvSpPr>
        <p:spPr>
          <a:xfrm>
            <a:off x="457594" y="148857"/>
            <a:ext cx="8596668" cy="6709143"/>
          </a:xfrm>
        </p:spPr>
        <p:txBody>
          <a:bodyPr>
            <a:normAutofit fontScale="92500" lnSpcReduction="20000"/>
          </a:bodyPr>
          <a:lstStyle/>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Engelli çocukların uygun eğitim alabilmeleri için engel türü, derecesi, gereksinimlerine uygun ortamların hem sınıf, hem okul içinde düzenlenmesi gerekir. Örneğin ses yalıtımı olmayan, gürültülü, yeterince aydınlatılmamış, ses yükselticileri olmayan bir ortamda işitme engellilerin eğitilmeye çalışılması güçtür.  Ayrıca, dik merdivenler, uygun olmayan tuvaletler, ulaşılması güç kantinler, yüksekliği iyi ayarlanmamış yazı tahtaları, asansör ve rampaların olmayışı engellilerin rahat hareket etmelerini zorlaştırmaktadır. Okulların fiziki yapısı engellilerin en az yardımla bağımsız hareket etmelerine olanak sağlayacak biçimde tasarlanmalıdır.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Engellilik, bireyin iş bulabilmesinde ve çalıştığı işi sürdürebilmesi konusunda sorunlar oluşturabilmektedir. Böyle bir problemin ortaya çıkmasında önyargıların, toplumun engellilere bakış açısının önemi büyüktür. Her insanın yapmakta yeteneksiz olduğu, zorlandığı işler vardır. Bu durum kişinin mesleki bilgi ve becerisinin eksik olmasından kaynaklanabileceği gibi fiziksel ve zihinsel eksiklik sonucu da olabilir. Her insanın mutlaka yapabileceği bir iş vardır. Önemli olan kişinin kapasitesine uygun bir iş ve ortamın sağlanmasıdır.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Engellilerin istihdam edilmeye diğer insanlardan daha çok ihtiyaçları vardır. Çünkü engelli bireylerin çalışmaya başlamasıyla birlikte toplumdan soyutlanması önlenmiş olur. Sosyal ve psikolojik olarak tedavi edici bir etki yapar. Kazandıkları para ile başkalarına muhtaç olmadan ihtiyaçlarını kendisi karşılar.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Çalışmak, engelli bireyin var olan yeteneklerini geliştirmesine ya da var olanın kaybını önleyerek gerilemesinin önüne geçer, kişiye ruhsal açıdan kendine güven ve saygı kazanmasını sağlar. Sosyal ilişkileri, kişisel doyumu, mutluluğu ve aile ilişkileri gibi pek çok faktörü de etkiler. Engellilerin iş yaşamına katılması sadece kendileri için değil, toplum ekonomisine katkıda bulunması içinde önemlidir. Çalışan sayısı arttıkça üretim artar sonuç olarak da milli gelir artar. </a:t>
            </a:r>
          </a:p>
          <a:p>
            <a:endParaRPr lang="tr-TR" dirty="0"/>
          </a:p>
        </p:txBody>
      </p:sp>
    </p:spTree>
    <p:extLst>
      <p:ext uri="{BB962C8B-B14F-4D97-AF65-F5344CB8AC3E}">
        <p14:creationId xmlns:p14="http://schemas.microsoft.com/office/powerpoint/2010/main" val="2247393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ABEE92-1C41-4C3B-8C44-FA9D90DA3B9B}"/>
              </a:ext>
            </a:extLst>
          </p:cNvPr>
          <p:cNvSpPr>
            <a:spLocks noGrp="1"/>
          </p:cNvSpPr>
          <p:nvPr>
            <p:ph idx="1"/>
          </p:nvPr>
        </p:nvSpPr>
        <p:spPr>
          <a:xfrm>
            <a:off x="436329" y="0"/>
            <a:ext cx="8596668" cy="6858000"/>
          </a:xfrm>
        </p:spPr>
        <p:txBody>
          <a:bodyPr>
            <a:normAutofit fontScale="85000" lnSpcReduction="10000"/>
          </a:bodyPr>
          <a:lstStyle/>
          <a:p>
            <a:pPr algn="ctr"/>
            <a:r>
              <a:rPr lang="tr-TR" sz="2400" b="1" dirty="0">
                <a:latin typeface="Times New Roman" panose="02020603050405020304" pitchFamily="18" charset="0"/>
                <a:cs typeface="Times New Roman" panose="02020603050405020304" pitchFamily="18" charset="0"/>
              </a:rPr>
              <a:t>Engelli Ailelerin Yaşadıkları Sorunlar </a:t>
            </a:r>
            <a:endParaRPr lang="tr-TR" sz="24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Aile, toplumun en temel birimidir. Ailenin herhangi bir üyesindeki bir sorun diğer tüm üyeleri de etkileyecektir. Çocuktaki kronik bir hastalık, bundan dolayı sadece çocukla sınırlı kalmayacak, üyelerin hepsini belirli koşullarda etkileyecektir.  Anne-babanın engelli bir çocuk gerçeğini kabul etmesi, duruma başarılı bir biçimde uyum sağlaması ve yaşamını bu gerçeğe göre yeniden düzenlemesi kolay değildir. Anne-baba hem kendisi hem de çocuğu için uygun planlar yapma yeteneğini etkileyen bir duygusal zorlanma içerisindedir. Çocuğun doğumu, ailedeki rollerinin yeniden şekillenmesi ve rutinlerinin oluşturulmasını gerekli kılmaktadır. Engellilik yaşam boyu devam eden bir süreçtir. Engelli çocuğun, yaşam boyu gözlem, kontrol, bakım, rehabilitasyon, eğitim gibi gereksinimlerinin karşılanması gereklidir, ayrıca engellilere yönelik toplumsal tutumlar, engelli çocuğun durumuna ilişkin belirsizlik aile için güç bir durum olabilmektedir. Engelli bir çocuk için sağlıklı yaşam seçeneği, ailesi ile birlikte olandır.</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Bir çocuğun engelli olduğunun öğrenilmesi, yetersizliğin derecesi ne olursa olsun anne babası için yüksek derecede stres verici bir olaydır. Engelli bir çocuğa sahip olma, uyum yapma çabası gerektiren, ana babaların yaşam alanlarında ve aile üyelerinin rollerinde değişikliklere yol açabilen bir olay olduğundan önemli bir stres kaynağı olarak düşünülebilir. Engelli bir çocuğa sahip olmak ailenin sorumluluğunu arttırmaktadır. Engeli ne olursa olsun engelli bir çocuk bir takım güçlükleri de beraberinde getirir. Bu güçlükler; psikolojik, ekonomik, eğitim durumu, yaşam tarzı (sosyal yaşam), aile çevresi ve sosyal çevreyle ilişkiler olarak sıralanabilir.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Bir ailede çocuğun doğumu, o ailenin yaşamında oldukça önemli bir yer tutmakta ve ailenin o güne kadar sürdürdüğü yaşam biçiminde, bir dönüm noktası oluşturmaktadır. Ailenin alışılmış düzeninde, hazırlıklı olsalar bile ani bir değişiklik olmakta ve aile bireyleri bu değişiklilere ayak uydurmaya çalışmaktadır. Engelli olarak dünyaya gelen çocuk aile içerisindeki rolünü tam olarak yerine getirememesi aile içinde uyum sorunlarına yol açabilmektedir. Engel, bireyin yetersizliği nedeniyle, yaş, cins, sosyal ve kültürel farklılıklara bağlı olarak oynaması gereken rolleri, gereği gibi oynayamama durumu olarak tanımlanmakta ve aile içerisinde uyum sorunlarına neden olabilmektedir </a:t>
            </a:r>
          </a:p>
          <a:p>
            <a:endParaRPr lang="tr-TR" dirty="0"/>
          </a:p>
        </p:txBody>
      </p:sp>
    </p:spTree>
    <p:extLst>
      <p:ext uri="{BB962C8B-B14F-4D97-AF65-F5344CB8AC3E}">
        <p14:creationId xmlns:p14="http://schemas.microsoft.com/office/powerpoint/2010/main" val="3212191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0D72EA-E7B3-4177-862E-1D8B377F4912}"/>
              </a:ext>
            </a:extLst>
          </p:cNvPr>
          <p:cNvSpPr>
            <a:spLocks noGrp="1"/>
          </p:cNvSpPr>
          <p:nvPr>
            <p:ph idx="1"/>
          </p:nvPr>
        </p:nvSpPr>
        <p:spPr>
          <a:xfrm>
            <a:off x="351269" y="76607"/>
            <a:ext cx="8596668" cy="6781393"/>
          </a:xfrm>
        </p:spPr>
        <p:txBody>
          <a:bodyPr>
            <a:normAutofit fontScale="92500" lnSpcReduction="10000"/>
          </a:bodyPr>
          <a:lstStyle/>
          <a:p>
            <a:pPr algn="just"/>
            <a:r>
              <a:rPr lang="tr-TR" dirty="0">
                <a:latin typeface="Times New Roman" panose="02020603050405020304" pitchFamily="18" charset="0"/>
                <a:cs typeface="Times New Roman" panose="02020603050405020304" pitchFamily="18" charset="0"/>
              </a:rPr>
              <a:t>Doğan çocuğun engelli olması daha zor ve karmaşık bir durum yaratmaktadır. Engellilik, insanın hayatında hiç beklenmedik bir zamanda ve istenmedik bir şekilde ya doğum öncesi kalıtımsal nedenlere bağlı olarak ya da doğum sonrasında hastalık, kaza vb. sebeplerle oluşabilir. Engelli bir çocuğun doğumu ailede öncelikle şok etkisi yaratabilir, kabul etmeme durumu doğurabilir.  Aileler çocuğun engel durumu ile karşılaştığında ilk önce “neden ben” sorusunu kendine sorar ve neden çoğunun engelli olduğunu sorgulamaya başlar. Bu durumlar göz önünde bulundurulduğunda fiziksel engelli çocuğa sahip olmak, aileye bazı sorumluluklar ve bu sorumluluklarla birlikte birtakım sorunlar meydana getirmektedir. Ailelerin karşılaştıkları sorunlar şunlardır:</a:t>
            </a:r>
          </a:p>
          <a:p>
            <a:pPr algn="just"/>
            <a:endParaRPr lang="tr-TR"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Ekonomik sorunlar: </a:t>
            </a:r>
            <a:r>
              <a:rPr lang="tr-TR" dirty="0">
                <a:latin typeface="Times New Roman" panose="02020603050405020304" pitchFamily="18" charset="0"/>
                <a:cs typeface="Times New Roman" panose="02020603050405020304" pitchFamily="18" charset="0"/>
              </a:rPr>
              <a:t>Engelli çocuğun olması, anne baba için maddi kazanç kaybına neden olabilmektedir. Eşlerden biri işinden ayrılmak zorunda kalabilmektedir. Aileler, çocuğun engeli ile ilgili olarak tıbbi müdahaleler, hastane, bakım, ilaç ve çeşitli malzemeler gibi ek harcamalarla karşı karşıya kalmaktadır.  </a:t>
            </a:r>
          </a:p>
          <a:p>
            <a:pPr algn="just"/>
            <a:endParaRPr lang="tr-TR"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Eğitim sorunları: </a:t>
            </a:r>
            <a:r>
              <a:rPr lang="tr-TR" dirty="0">
                <a:latin typeface="Times New Roman" panose="02020603050405020304" pitchFamily="18" charset="0"/>
                <a:cs typeface="Times New Roman" panose="02020603050405020304" pitchFamily="18" charset="0"/>
              </a:rPr>
              <a:t>Engelli çocuğun tanısı, hastalığı hakkında yeterli bilgisi olmayan aileler, sürekli olarak arayış içine girdiklerinden çocuk için değerli olan ihmal edebilmektedir. Ailenin eğitim seviyesi, çocuğun gelişimi ile ailenin bu duruma kolay uyum sağlaması için önemli bir faktördür. Yüksek eğitim, ailelerin daha fazla bilgilenmesi ve daha kapsamlı sorun çözme yetenekleri sağlaması için önemlidir. </a:t>
            </a:r>
          </a:p>
          <a:p>
            <a:pPr algn="just"/>
            <a:endParaRPr lang="tr-TR"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Psikolojik sorunlar: </a:t>
            </a:r>
            <a:r>
              <a:rPr lang="tr-TR" dirty="0">
                <a:latin typeface="Times New Roman" panose="02020603050405020304" pitchFamily="18" charset="0"/>
                <a:cs typeface="Times New Roman" panose="02020603050405020304" pitchFamily="18" charset="0"/>
              </a:rPr>
              <a:t>Engelli çocuğun aile yaşamına getirdiği ek streslerle aile içi ve dışı ilişkilerde, ailenin ekonomik durumunu olumsuz yönde etkileyebilmektedir. Anne babanın artan düzeyde kaygı, depresyon ve düşük benlik saygısı gösterdiklerini, evliliklerde bozulma ve kişisel uyumlarında azalma olduğunu belirtmektedirler.</a:t>
            </a:r>
          </a:p>
          <a:p>
            <a:endParaRPr lang="tr-TR" dirty="0"/>
          </a:p>
        </p:txBody>
      </p:sp>
    </p:spTree>
    <p:extLst>
      <p:ext uri="{BB962C8B-B14F-4D97-AF65-F5344CB8AC3E}">
        <p14:creationId xmlns:p14="http://schemas.microsoft.com/office/powerpoint/2010/main" val="2016275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2B6511-B822-45BC-A133-DF81A82566E7}"/>
              </a:ext>
            </a:extLst>
          </p:cNvPr>
          <p:cNvSpPr>
            <a:spLocks noGrp="1"/>
          </p:cNvSpPr>
          <p:nvPr>
            <p:ph idx="1"/>
          </p:nvPr>
        </p:nvSpPr>
        <p:spPr>
          <a:xfrm>
            <a:off x="429241" y="134679"/>
            <a:ext cx="8596668" cy="6655981"/>
          </a:xfrm>
        </p:spPr>
        <p:txBody>
          <a:bodyPr>
            <a:normAutofit fontScale="85000" lnSpcReduction="10000"/>
          </a:bodyPr>
          <a:lstStyle/>
          <a:p>
            <a:pPr algn="just"/>
            <a:r>
              <a:rPr lang="tr-TR" b="1" i="1" dirty="0">
                <a:latin typeface="Times New Roman" panose="02020603050405020304" pitchFamily="18" charset="0"/>
                <a:cs typeface="Times New Roman" panose="02020603050405020304" pitchFamily="18" charset="0"/>
              </a:rPr>
              <a:t>Sağlık sorunları: </a:t>
            </a:r>
            <a:r>
              <a:rPr lang="tr-TR" dirty="0">
                <a:latin typeface="Times New Roman" panose="02020603050405020304" pitchFamily="18" charset="0"/>
                <a:cs typeface="Times New Roman" panose="02020603050405020304" pitchFamily="18" charset="0"/>
              </a:rPr>
              <a:t>Çocuk büyüdükçe ailede gerginlikler ve ileriye ait endişeler, anne ve baba olmaması halinde çocukla kimin ilgileneceği endişesi artmaktadır. Aile içinde yaşanan sorunlarla beraber engelli çocuğun neden olduğu sıkıntılar ailenin çok fazla stresli bir hayat sürmesine yol açmaktadır. Stresten dolayı aile bireylerinde sorunlar da baş göstermektedir. Artan kas gerilimi, kan basıncının yüksek olması, iştahtaki ani değişmeler, sinir sistemindeki bozukluklar, sürekli devam eden mide rahatsızlıkları, migren, baş ağrıları, uykusuzluk gibi fizyolojik problemler, bir diğeri ise odaklanamama, dalgınlık, unutkanlık, aşırı hayal görme gibi zihinsel süreçler, öfkelilik, sebepsiz ağlama, korkular, geri çekilme, davranışlar arası tutarsızlık, saldırganlık, depresyon gibi duygusal ve psikolojik bozukluklar olabilmektedir. </a:t>
            </a:r>
          </a:p>
          <a:p>
            <a:pPr algn="just"/>
            <a:endParaRPr lang="tr-TR"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Sosyal sorunlar: </a:t>
            </a:r>
            <a:r>
              <a:rPr lang="tr-TR" dirty="0">
                <a:latin typeface="Times New Roman" panose="02020603050405020304" pitchFamily="18" charset="0"/>
                <a:cs typeface="Times New Roman" panose="02020603050405020304" pitchFamily="18" charset="0"/>
              </a:rPr>
              <a:t>Aşırı koruma, kabul etmeme, diğer aile üyelerine daha az zaman ayırma, engelli çocuğu günah keçisi yapma, çocuğa karşı sorumlu olduğuna inanarak suçluluk hissetme gibi psikolojik sorunlar, aile içi gerilimi ve çatışmayı arttırabilir. Böylece aile içi ilişkilerin düzenlenmesinde zorluklar yaşanır ve bu güçlük, bazen evlilik uyumsuzluğu ve çiftlerin ayrılması ile sonuçlanabilir.    </a:t>
            </a:r>
          </a:p>
          <a:p>
            <a:pPr algn="just"/>
            <a:r>
              <a:rPr lang="tr-TR" i="1" u="sng" dirty="0">
                <a:latin typeface="Times New Roman" panose="02020603050405020304" pitchFamily="18" charset="0"/>
                <a:cs typeface="Times New Roman" panose="02020603050405020304" pitchFamily="18" charset="0"/>
              </a:rPr>
              <a:t>Yaşanan bu olumsuzlukların nedeni:</a:t>
            </a:r>
          </a:p>
          <a:p>
            <a:pPr algn="just"/>
            <a:r>
              <a:rPr lang="tr-TR" dirty="0">
                <a:latin typeface="Times New Roman" panose="02020603050405020304" pitchFamily="18" charset="0"/>
                <a:cs typeface="Times New Roman" panose="02020603050405020304" pitchFamily="18" charset="0"/>
              </a:rPr>
              <a:t>-   Engelli çocuğun ailede meydana getirdiği stres, karşılaşılan fiziksel, maddi ve psikolojik sorunlar, </a:t>
            </a:r>
          </a:p>
          <a:p>
            <a:pPr marL="285750" indent="-285750" algn="just">
              <a:buFontTx/>
              <a:buChar char="-"/>
            </a:pPr>
            <a:r>
              <a:rPr lang="tr-TR" dirty="0">
                <a:latin typeface="Times New Roman" panose="02020603050405020304" pitchFamily="18" charset="0"/>
                <a:cs typeface="Times New Roman" panose="02020603050405020304" pitchFamily="18" charset="0"/>
              </a:rPr>
              <a:t>Ailede engellinin varlığı, </a:t>
            </a:r>
          </a:p>
          <a:p>
            <a:pPr marL="285750" indent="-285750" algn="just">
              <a:buFontTx/>
              <a:buChar char="-"/>
            </a:pPr>
            <a:r>
              <a:rPr lang="tr-TR" dirty="0">
                <a:latin typeface="Times New Roman" panose="02020603050405020304" pitchFamily="18" charset="0"/>
                <a:cs typeface="Times New Roman" panose="02020603050405020304" pitchFamily="18" charset="0"/>
              </a:rPr>
              <a:t>Engelli çocuğun anne ve babasının üstlendiği roller, </a:t>
            </a:r>
          </a:p>
          <a:p>
            <a:pPr marL="285750" indent="-285750" algn="just">
              <a:buFontTx/>
              <a:buChar char="-"/>
            </a:pPr>
            <a:r>
              <a:rPr lang="tr-TR" dirty="0">
                <a:latin typeface="Times New Roman" panose="02020603050405020304" pitchFamily="18" charset="0"/>
                <a:cs typeface="Times New Roman" panose="02020603050405020304" pitchFamily="18" charset="0"/>
              </a:rPr>
              <a:t>Ailelerin kendileri ile empati yapamayan kişilerden hizmet almaları, </a:t>
            </a:r>
          </a:p>
          <a:p>
            <a:pPr marL="285750" indent="-285750" algn="just">
              <a:buFontTx/>
              <a:buChar char="-"/>
            </a:pPr>
            <a:r>
              <a:rPr lang="tr-TR" dirty="0">
                <a:latin typeface="Times New Roman" panose="02020603050405020304" pitchFamily="18" charset="0"/>
                <a:cs typeface="Times New Roman" panose="02020603050405020304" pitchFamily="18" charset="0"/>
              </a:rPr>
              <a:t>Aile üyelerinin, arkadaşlarının ve etraftakilerin gösterdikleri belirsiz olan tepkiler olarak </a:t>
            </a:r>
            <a:r>
              <a:rPr lang="tr-TR" dirty="0" err="1">
                <a:latin typeface="Times New Roman" panose="02020603050405020304" pitchFamily="18" charset="0"/>
                <a:cs typeface="Times New Roman" panose="02020603050405020304" pitchFamily="18" charset="0"/>
              </a:rPr>
              <a:t>sıralabilir</a:t>
            </a:r>
            <a:r>
              <a:rPr lang="tr-TR" dirty="0">
                <a:latin typeface="Times New Roman" panose="02020603050405020304" pitchFamily="18" charset="0"/>
                <a:cs typeface="Times New Roman" panose="02020603050405020304" pitchFamily="18" charset="0"/>
              </a:rPr>
              <a:t>.</a:t>
            </a:r>
          </a:p>
          <a:p>
            <a:pPr marL="285750" indent="-285750" algn="just">
              <a:buFontTx/>
              <a:buChar char="-"/>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Yapılan bir çalışmaya göre; çocuğu zihinsel engelli olan annelerin hafif depresyonlu olduğu görülmektedir. Çocuğu fiziksel ve zihinsel engelli olan annelerin, çocuğu zihinsel engelli olan annelere oranla depresyon düzeylerinin daha yüksek olduğu görülmüştür. Çocukların zihinsel engellilik oranları arttıkça annelerin de depresyon tanısı alma oranları artmaktadır</a:t>
            </a:r>
          </a:p>
          <a:p>
            <a:endParaRPr lang="tr-TR" dirty="0"/>
          </a:p>
        </p:txBody>
      </p:sp>
    </p:spTree>
    <p:extLst>
      <p:ext uri="{BB962C8B-B14F-4D97-AF65-F5344CB8AC3E}">
        <p14:creationId xmlns:p14="http://schemas.microsoft.com/office/powerpoint/2010/main" val="1574331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FBA3B8-35A7-436D-B619-BAB3C64A34CF}"/>
              </a:ext>
            </a:extLst>
          </p:cNvPr>
          <p:cNvSpPr>
            <a:spLocks noGrp="1"/>
          </p:cNvSpPr>
          <p:nvPr>
            <p:ph idx="1"/>
          </p:nvPr>
        </p:nvSpPr>
        <p:spPr>
          <a:xfrm>
            <a:off x="401783" y="325583"/>
            <a:ext cx="8340436" cy="6532418"/>
          </a:xfrm>
        </p:spPr>
        <p:txBody>
          <a:bodyPr>
            <a:normAutofit lnSpcReduction="10000"/>
          </a:bodyPr>
          <a:lstStyle/>
          <a:p>
            <a:pPr marL="0" indent="0" algn="ctr">
              <a:buNone/>
            </a:pPr>
            <a:r>
              <a:rPr lang="tr-TR" sz="2400" b="1" dirty="0">
                <a:latin typeface="Times New Roman" panose="02020603050405020304" pitchFamily="18" charset="0"/>
                <a:cs typeface="Times New Roman" panose="02020603050405020304" pitchFamily="18" charset="0"/>
              </a:rPr>
              <a:t>Engellilerin Toplumla Bütünleşmesinin Engelleyen Sorunlar </a:t>
            </a:r>
          </a:p>
          <a:p>
            <a:pPr marL="0" indent="0" algn="ctr">
              <a:buNone/>
            </a:pPr>
            <a:endParaRPr lang="tr-TR" b="1"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Yoksulluk: </a:t>
            </a:r>
            <a:r>
              <a:rPr lang="tr-TR" dirty="0">
                <a:latin typeface="Times New Roman" panose="02020603050405020304" pitchFamily="18" charset="0"/>
                <a:cs typeface="Times New Roman" panose="02020603050405020304" pitchFamily="18" charset="0"/>
              </a:rPr>
              <a:t>Engellilerin genel olarak toplumla bütünleşmesinin önündeki engellerden birisi ve belki de en önemlisi yoksulluktur. Tabi ki, hem engelli bireyin hem de ailesinin yaşadıkları yoksulluk, engellilerin sorunlarını daha da artırmaktadır. Yoksulluk tıpkı diğer dezavantajlı gruplarda olduğu gibi engelliyi sosyal dışlanmaya itmektedir.</a:t>
            </a:r>
          </a:p>
          <a:p>
            <a:pPr algn="just"/>
            <a:r>
              <a:rPr lang="tr-TR" b="1" dirty="0">
                <a:latin typeface="Times New Roman" panose="02020603050405020304" pitchFamily="18" charset="0"/>
                <a:cs typeface="Times New Roman" panose="02020603050405020304" pitchFamily="18" charset="0"/>
              </a:rPr>
              <a:t>Eğitim: </a:t>
            </a:r>
            <a:r>
              <a:rPr lang="tr-TR" dirty="0">
                <a:latin typeface="Times New Roman" panose="02020603050405020304" pitchFamily="18" charset="0"/>
                <a:cs typeface="Times New Roman" panose="02020603050405020304" pitchFamily="18" charset="0"/>
              </a:rPr>
              <a:t>Engellilerin toplumla bütünleşmesinin önündeki bir diğer engel de eğitim konusunda karşılaştıkları sorunlardır. Tüm ülkelerde eğitim sistemi öncelikle, nüfusun engelli olmayan kesimi için planlanıp uygulanmaktadır. Böylece daha en baştan eğitim sistemi, engellileri dışlayan bir yapıya sahip olmakta; daha sonrada engellileri eğitim sistemiyle bütünleştirecek çeşitli programlar geliştirilmeye çalışılmaktadır. Bir yandan çeşitli konularda engellileri dışlayan süreç devam ederken, bir yandan da onları toplumla bütünleştirme çabası, ne yazık ki birbiriyle çelişen iki süreç olduğu için, çokta başarılı olamamaktadır. </a:t>
            </a:r>
          </a:p>
          <a:p>
            <a:pPr algn="just"/>
            <a:r>
              <a:rPr lang="tr-TR" b="1" dirty="0">
                <a:latin typeface="Times New Roman" panose="02020603050405020304" pitchFamily="18" charset="0"/>
                <a:cs typeface="Times New Roman" panose="02020603050405020304" pitchFamily="18" charset="0"/>
              </a:rPr>
              <a:t>Rehabilitasyon: </a:t>
            </a:r>
            <a:r>
              <a:rPr lang="tr-TR" dirty="0">
                <a:latin typeface="Times New Roman" panose="02020603050405020304" pitchFamily="18" charset="0"/>
                <a:cs typeface="Times New Roman" panose="02020603050405020304" pitchFamily="18" charset="0"/>
              </a:rPr>
              <a:t>Rehabilitasyon ve araç-gereç gereksinimin yeterince karşılanamaması da engellilerin toplumla bütünleştirilmesinin önündeki en büyük engellerden birisidir. Rehabilitasyon sürecinden geçmemiş olan birey, topluma ve içinde yaşadığı aileye yük olmaktan kurtulamayacaktır. Engellilerin engelleriyle bağlantılı bir eğitim ve rehabilitasyon olanağından yararlanması, onları toplumsal yaşamla bütünleştiren en önemli etkendir. Oysa bugün, ülkelerin gelişmişlik düzeyine göre az çok fark etse de, engellilerin ezici bir çoğunluğu bu olanaklardan yararlanmamaktadır.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2169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5CC9A7-DB1A-4BF0-BE4C-4C775D834BC1}"/>
              </a:ext>
            </a:extLst>
          </p:cNvPr>
          <p:cNvSpPr>
            <a:spLocks noGrp="1"/>
          </p:cNvSpPr>
          <p:nvPr>
            <p:ph idx="4294967295"/>
          </p:nvPr>
        </p:nvSpPr>
        <p:spPr>
          <a:xfrm>
            <a:off x="516370" y="616526"/>
            <a:ext cx="8592994" cy="4869873"/>
          </a:xfrm>
        </p:spPr>
        <p:txBody>
          <a:bodyPr>
            <a:normAutofit/>
          </a:bodyPr>
          <a:lstStyle/>
          <a:p>
            <a:pPr algn="just"/>
            <a:r>
              <a:rPr lang="tr-TR" b="1" dirty="0">
                <a:latin typeface="Times New Roman" panose="02020603050405020304" pitchFamily="18" charset="0"/>
                <a:cs typeface="Times New Roman" panose="02020603050405020304" pitchFamily="18" charset="0"/>
              </a:rPr>
              <a:t>Engellilerin aile yaşamı ve özel yaşamı: </a:t>
            </a:r>
            <a:r>
              <a:rPr lang="tr-TR" dirty="0">
                <a:latin typeface="Times New Roman" panose="02020603050405020304" pitchFamily="18" charset="0"/>
                <a:cs typeface="Times New Roman" panose="02020603050405020304" pitchFamily="18" charset="0"/>
              </a:rPr>
              <a:t>Fiziksel işlevlerinde bozulma ya da bazı eksiklikler nedeniyle engellinin hareket yeteneği sınırlanınca, bu, onun özel yaşamına da bazı kısıtlamalar getirmektedir. Hatta sosyal hizmet kurumlarında sürekli bakım ve koruma altında olan engelliler için adeta özel yaşam yok denilebilecek kadar azdır. Engelliye ait bir mekânın yokluğu ve kimi etkinliklerin (cinsel yaşam gibi) yasaklanması gibi pek çok sınırlama özel yaşamı ortadan kaldırmaktadır. </a:t>
            </a:r>
          </a:p>
          <a:p>
            <a:pPr algn="just"/>
            <a:r>
              <a:rPr lang="tr-TR" b="1" dirty="0">
                <a:latin typeface="Times New Roman" panose="02020603050405020304" pitchFamily="18" charset="0"/>
                <a:cs typeface="Times New Roman" panose="02020603050405020304" pitchFamily="18" charset="0"/>
              </a:rPr>
              <a:t>İstihdam sorunu: </a:t>
            </a:r>
            <a:r>
              <a:rPr lang="tr-TR" dirty="0">
                <a:latin typeface="Times New Roman" panose="02020603050405020304" pitchFamily="18" charset="0"/>
                <a:cs typeface="Times New Roman" panose="02020603050405020304" pitchFamily="18" charset="0"/>
              </a:rPr>
              <a:t>Gerekli rehabilitasyon ve eğitim hizmetlerinden yararlanılamadığı için, devletlerin yeterli politikalarla engellilerin istihdamına yönelik destek olmaması, gerekli politikaların olmasına rağmen sahada tam anlamıyla uygulanamaması gibi nedenlerden dolayı engellilerin istihdam sorunu ortaya çıkmaktadır.</a:t>
            </a:r>
          </a:p>
          <a:p>
            <a:pPr algn="just"/>
            <a:r>
              <a:rPr lang="tr-TR" b="1" dirty="0">
                <a:latin typeface="Times New Roman" panose="02020603050405020304" pitchFamily="18" charset="0"/>
                <a:cs typeface="Times New Roman" panose="02020603050405020304" pitchFamily="18" charset="0"/>
              </a:rPr>
              <a:t>Ulaşım, fiziksel çevre ve konut: </a:t>
            </a:r>
            <a:r>
              <a:rPr lang="tr-TR" dirty="0">
                <a:latin typeface="Times New Roman" panose="02020603050405020304" pitchFamily="18" charset="0"/>
                <a:cs typeface="Times New Roman" panose="02020603050405020304" pitchFamily="18" charset="0"/>
              </a:rPr>
              <a:t>Yaşanılan konuttan tüm kamusal yaşam alanlarına ve ulaşım araçlarına kadar tüm çevresel unsurların engellilerin özellikleri ve gereksinimleri dikkate alınarak tasarlanmadığı bir gerçektir. </a:t>
            </a:r>
          </a:p>
          <a:p>
            <a:pPr marL="0" indent="0">
              <a:buNone/>
            </a:pPr>
            <a:endParaRPr lang="tr-TR" dirty="0"/>
          </a:p>
        </p:txBody>
      </p:sp>
    </p:spTree>
    <p:extLst>
      <p:ext uri="{BB962C8B-B14F-4D97-AF65-F5344CB8AC3E}">
        <p14:creationId xmlns:p14="http://schemas.microsoft.com/office/powerpoint/2010/main" val="110067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8BA53C-8D44-4364-A8C7-4F231BC5F3EC}"/>
              </a:ext>
            </a:extLst>
          </p:cNvPr>
          <p:cNvSpPr>
            <a:spLocks noGrp="1"/>
          </p:cNvSpPr>
          <p:nvPr>
            <p:ph idx="4294967295"/>
          </p:nvPr>
        </p:nvSpPr>
        <p:spPr>
          <a:xfrm>
            <a:off x="484909" y="415925"/>
            <a:ext cx="8271164" cy="6345093"/>
          </a:xfrm>
        </p:spPr>
        <p:txBody>
          <a:bodyPr>
            <a:normAutofit/>
          </a:bodyPr>
          <a:lstStyle/>
          <a:p>
            <a:pPr marL="0" indent="0" algn="ctr">
              <a:buNone/>
            </a:pPr>
            <a:r>
              <a:rPr lang="tr-TR" sz="2300" b="1" dirty="0">
                <a:latin typeface="Times New Roman" panose="02020603050405020304" pitchFamily="18" charset="0"/>
                <a:cs typeface="Times New Roman" panose="02020603050405020304" pitchFamily="18" charset="0"/>
              </a:rPr>
              <a:t>Engelli İstihdamı </a:t>
            </a:r>
          </a:p>
          <a:p>
            <a:pPr algn="just"/>
            <a:r>
              <a:rPr lang="tr-TR" dirty="0">
                <a:latin typeface="Times New Roman" panose="02020603050405020304" pitchFamily="18" charset="0"/>
                <a:cs typeface="Times New Roman" panose="02020603050405020304" pitchFamily="18" charset="0"/>
              </a:rPr>
              <a:t>Geçmişte bu konuya sosyal yardım temelinde yaklaşılmıştır. Yani bireyi istihdam alanına dahil edilmektense ona yardım etmeyi amaçlayan bir anlayış hakimdir. Bu durum engellileri toplum dışına çıkarmış ve engelli bireyin kendisini toplum dışı hissetmesine sebep olmuştur. Engelli bireyin toplumsal hayata katılımı için çalışması gereklidir. Tüm bireyler için olduğu gibi engelli bireyler için de çalışma hakkı, insan haklarından biridir. Türkiye’de daha önceki dönemlerde engellilerle doğrudan ya da dolaylı olarak ilgili kamusal karar ve uygulamalara rastlansa da, engellilerin istihdam edilerek korunmalarına yönelik sosyal politikaların, daha çok 1960’lı yıllarda izlenmeye başlandığı görülmektedir. </a:t>
            </a:r>
          </a:p>
          <a:p>
            <a:pPr algn="just"/>
            <a:r>
              <a:rPr lang="tr-TR" dirty="0">
                <a:latin typeface="Times New Roman" panose="02020603050405020304" pitchFamily="18" charset="0"/>
                <a:cs typeface="Times New Roman" panose="02020603050405020304" pitchFamily="18" charset="0"/>
              </a:rPr>
              <a:t>Türkiye’de engelli istihdamında kota uygulaması bulunmaktadır. Bu istihdam modeliyle sınırlı sayıda engelli birey istihdam edilmektedir. Ağır derecede özrü bulunan engelliler ise istihdama katılmamaktadır. Bu sebeple ağır engellilerin de istihdam da yer alabilmeleri için Türkiye’de engellilerin istihdamıyla ilgili korumalı işyerleri ve mesleki rehabilitasyon merkezlerinin kurulması engelliler ile ilgili mevzuatta ilgili kanunda yer almıştır. Belirli bir mesleği olan engellilerin sahip oldukları mesleklerde çalıştırılmaları esastır. Herhangi bir mesleği olmayan ya da sahip olunan mesleğe uygun bir kadro bulunmaması durumunda engel türü ve derecesine uygun olan mevcut bir meslekte çalıştırılabilir. </a:t>
            </a:r>
            <a:r>
              <a:rPr lang="tr-TR">
                <a:latin typeface="Times New Roman" panose="02020603050405020304" pitchFamily="18" charset="0"/>
                <a:cs typeface="Times New Roman" panose="02020603050405020304" pitchFamily="18" charset="0"/>
              </a:rPr>
              <a:t>Engelli bireyler engellerini </a:t>
            </a:r>
            <a:r>
              <a:rPr lang="tr-TR" dirty="0">
                <a:latin typeface="Times New Roman" panose="02020603050405020304" pitchFamily="18" charset="0"/>
                <a:cs typeface="Times New Roman" panose="02020603050405020304" pitchFamily="18" charset="0"/>
              </a:rPr>
              <a:t>arttırıcı veya engelliyi yoran işlerde çalıştırılmamalıdırlar </a:t>
            </a:r>
          </a:p>
        </p:txBody>
      </p:sp>
    </p:spTree>
    <p:extLst>
      <p:ext uri="{BB962C8B-B14F-4D97-AF65-F5344CB8AC3E}">
        <p14:creationId xmlns:p14="http://schemas.microsoft.com/office/powerpoint/2010/main" val="373135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8C667A-1263-4910-8899-43066339F2E3}"/>
              </a:ext>
            </a:extLst>
          </p:cNvPr>
          <p:cNvSpPr>
            <a:spLocks noGrp="1"/>
          </p:cNvSpPr>
          <p:nvPr>
            <p:ph type="title"/>
          </p:nvPr>
        </p:nvSpPr>
        <p:spPr/>
        <p:txBody>
          <a:bodyPr>
            <a:normAutofit/>
          </a:bodyPr>
          <a:lstStyle/>
          <a:p>
            <a:r>
              <a:rPr lang="tr-TR" sz="3200" dirty="0"/>
              <a:t>Engellilik Kuramları</a:t>
            </a:r>
          </a:p>
        </p:txBody>
      </p:sp>
      <p:sp>
        <p:nvSpPr>
          <p:cNvPr id="3" name="İçerik Yer Tutucusu 2">
            <a:extLst>
              <a:ext uri="{FF2B5EF4-FFF2-40B4-BE49-F238E27FC236}">
                <a16:creationId xmlns:a16="http://schemas.microsoft.com/office/drawing/2014/main" id="{F5DC62A4-0EBE-4222-AFEC-531F05DA48DC}"/>
              </a:ext>
            </a:extLst>
          </p:cNvPr>
          <p:cNvSpPr>
            <a:spLocks noGrp="1"/>
          </p:cNvSpPr>
          <p:nvPr>
            <p:ph idx="1"/>
          </p:nvPr>
        </p:nvSpPr>
        <p:spPr/>
        <p:txBody>
          <a:bodyPr/>
          <a:lstStyle/>
          <a:p>
            <a:pPr marL="304800" marR="173990" indent="449580" algn="just">
              <a:lnSpc>
                <a:spcPct val="150000"/>
              </a:lnSpc>
              <a:spcBef>
                <a:spcPts val="1000"/>
              </a:spcBef>
              <a:spcAft>
                <a:spcPts val="0"/>
              </a:spcAft>
            </a:pPr>
            <a:r>
              <a:rPr lang="tr-TR" sz="1800" dirty="0">
                <a:effectLst/>
                <a:latin typeface="Times New Roman" panose="02020603050405020304" pitchFamily="18" charset="0"/>
                <a:ea typeface="Times New Roman" panose="02020603050405020304" pitchFamily="18" charset="0"/>
              </a:rPr>
              <a:t>Engellilik kuramlarının temelini engellilik kavramına bakış açıları şekillendirmiştir. Toplumsal değişme ekseninde farklı zaman ve mekânlara bağlı olarak engelliliğe ilişkin yaklaşımlarda değişim meydana gelmiştir. Her bir yaklaşım kendinden önceki yaklaşımın engelliliği tanımlama şekline eleştirel boyutta yaklaşarak kendi temelini oluşturmuştur. En keskin ayrım ise  medikal modelden sosyal modele geçişle yani engelliliği hastalıktan ziyade toplumsal bir perspektifte ele alarak ortaya</a:t>
            </a:r>
            <a:r>
              <a:rPr lang="tr-TR" sz="1800" spc="10" dirty="0">
                <a:effectLst/>
                <a:latin typeface="Times New Roman" panose="02020603050405020304" pitchFamily="18" charset="0"/>
                <a:ea typeface="Times New Roman" panose="02020603050405020304" pitchFamily="18" charset="0"/>
              </a:rPr>
              <a:t> </a:t>
            </a:r>
            <a:r>
              <a:rPr lang="tr-TR" sz="1800" dirty="0">
                <a:effectLst/>
                <a:latin typeface="Times New Roman" panose="02020603050405020304" pitchFamily="18" charset="0"/>
                <a:ea typeface="Times New Roman" panose="02020603050405020304" pitchFamily="18" charset="0"/>
              </a:rPr>
              <a:t>çıkmıştır.</a:t>
            </a:r>
          </a:p>
          <a:p>
            <a:endParaRPr lang="tr-TR" dirty="0"/>
          </a:p>
        </p:txBody>
      </p:sp>
    </p:spTree>
    <p:extLst>
      <p:ext uri="{BB962C8B-B14F-4D97-AF65-F5344CB8AC3E}">
        <p14:creationId xmlns:p14="http://schemas.microsoft.com/office/powerpoint/2010/main" val="2890136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FC592C7-62B8-4C17-A19D-D0EACE76CC8F}"/>
              </a:ext>
            </a:extLst>
          </p:cNvPr>
          <p:cNvSpPr>
            <a:spLocks noGrp="1"/>
          </p:cNvSpPr>
          <p:nvPr>
            <p:ph idx="1"/>
          </p:nvPr>
        </p:nvSpPr>
        <p:spPr>
          <a:xfrm>
            <a:off x="727365" y="568036"/>
            <a:ext cx="8188035" cy="5548746"/>
          </a:xfrm>
        </p:spPr>
        <p:txBody>
          <a:bodyPr/>
          <a:lstStyle/>
          <a:p>
            <a:pPr marL="0" indent="0" algn="ctr">
              <a:buNone/>
            </a:pPr>
            <a:r>
              <a:rPr lang="tr-TR" b="1" dirty="0">
                <a:latin typeface="Times New Roman" panose="02020603050405020304" pitchFamily="18" charset="0"/>
                <a:cs typeface="Times New Roman" panose="02020603050405020304" pitchFamily="18" charset="0"/>
              </a:rPr>
              <a:t>Engellilerin İstihdam Yöntemleri </a:t>
            </a:r>
          </a:p>
          <a:p>
            <a:pPr marL="0" indent="0" algn="ctr">
              <a:buNone/>
            </a:pPr>
            <a:endParaRPr lang="tr-TR" b="1" dirty="0">
              <a:latin typeface="Times New Roman" panose="02020603050405020304" pitchFamily="18" charset="0"/>
              <a:cs typeface="Times New Roman" panose="02020603050405020304" pitchFamily="18" charset="0"/>
            </a:endParaRPr>
          </a:p>
          <a:p>
            <a:pPr marL="0" indent="0" algn="ctr">
              <a:buNone/>
            </a:pPr>
            <a:endParaRPr lang="tr-TR" b="1"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Toplumsal hayatta her insan her işi yapacak kapasiteye sahip değildir. Becerileri, aldığı eğitimi ve zevkleri yönünde belli başlı işlerde başarılı olabilirler. Tüm insanlar için geçerli olan bu durum engelliler için de geçerlidir. Engelliler de özür derecelerine göre, iş hayatında farklı yöntemlerde yer alabilirler. Bu yöntemler aşağıda kısaca verilmiştir. </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Yasal Zorunluluk Olmadan İstihdam: </a:t>
            </a:r>
            <a:r>
              <a:rPr lang="tr-TR" dirty="0">
                <a:latin typeface="Times New Roman" panose="02020603050405020304" pitchFamily="18" charset="0"/>
                <a:cs typeface="Times New Roman" panose="02020603050405020304" pitchFamily="18" charset="0"/>
              </a:rPr>
              <a:t>Bu yöntem de işyerlerinde engelli çalıştırma konusunda işverenlerin üzerinde devlet yaptırımı yoktur. Kişi kendi iradesi ve isteğiyle engelli çalıştırmaktadır. Bu durum işverenlerin engelliler konusundaki olumlu veya olumsuz bakış açılarıyla ve engellilerin bireysel çabalarına bağlıdır. Bu yöntem bu yüzden çok yetersiz ve zordur</a:t>
            </a:r>
          </a:p>
        </p:txBody>
      </p:sp>
    </p:spTree>
    <p:extLst>
      <p:ext uri="{BB962C8B-B14F-4D97-AF65-F5344CB8AC3E}">
        <p14:creationId xmlns:p14="http://schemas.microsoft.com/office/powerpoint/2010/main" val="1963775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E0E37E5-E596-4845-AEE1-4A1A8315F24C}"/>
              </a:ext>
            </a:extLst>
          </p:cNvPr>
          <p:cNvSpPr>
            <a:spLocks noGrp="1"/>
          </p:cNvSpPr>
          <p:nvPr>
            <p:ph idx="4294967295"/>
          </p:nvPr>
        </p:nvSpPr>
        <p:spPr>
          <a:xfrm>
            <a:off x="387927" y="-1"/>
            <a:ext cx="8395856" cy="6927274"/>
          </a:xfrm>
        </p:spPr>
        <p:txBody>
          <a:bodyPr>
            <a:normAutofit fontScale="85000" lnSpcReduction="10000"/>
          </a:bodyPr>
          <a:lstStyle/>
          <a:p>
            <a:pPr algn="just"/>
            <a:r>
              <a:rPr lang="tr-TR" sz="2100" b="1" i="1" dirty="0">
                <a:latin typeface="Times New Roman" panose="02020603050405020304" pitchFamily="18" charset="0"/>
                <a:cs typeface="Times New Roman" panose="02020603050405020304" pitchFamily="18" charset="0"/>
              </a:rPr>
              <a:t>Yasal Zorunlulukla İstihdam: </a:t>
            </a:r>
            <a:r>
              <a:rPr lang="tr-TR" dirty="0">
                <a:latin typeface="Times New Roman" panose="02020603050405020304" pitchFamily="18" charset="0"/>
                <a:cs typeface="Times New Roman" panose="02020603050405020304" pitchFamily="18" charset="0"/>
              </a:rPr>
              <a:t>Engellilerin çalışma hayatında yer alabilmelerinin yasal güvence ile sağlanması, yasal zorunluluk ile çalışma hayatında yer alma biçimidir. 4857 sayılı İş Kanunu’nun 30. maddesinde engelli çalıştırmakla ilgili yasal düzenlemeler yer almaktadır. Ayrıca, 5378 sayılı Engelliler ve Bazı Kanun ve Kanun Hükmünde Kararnamelerde Değişiklik Yapılması Hakkında Kanun’unun ilgili hükümlerinde, 5378 sayılı Engelliler ve Bazı Kanun ve Kanun Hükmünde Kararnamelerde Değişiklik Yapılması Hakkında Kanun’un 3. maddesinde korumalı işyerleri ile ilgili hükümler, 657 sayılı Devlet Memurları Kanunun ilgili hükümlerinde gerekli düzenlemeler yapılmıştır. Böylece engellilerin çalıştırılmaları, artık özel veya kamu işverenlerinin serbest istemlerine bağlı değildir. Engelli birey çalıştıranlar engelli çalıştırma konusundaki yükümlülüklerini yerine getirmek zorundadırlar. Engellilerin yasal zorunluluk ile çalışma hayatında yer almalarının çeşitli yöntemleri vardır. Bunlar ayrıntılarına değinilmeden kısaca şöyle özetlenebilir: </a:t>
            </a:r>
          </a:p>
          <a:p>
            <a:pPr algn="just"/>
            <a:r>
              <a:rPr lang="tr-TR" dirty="0">
                <a:latin typeface="Times New Roman" panose="02020603050405020304" pitchFamily="18" charset="0"/>
                <a:cs typeface="Times New Roman" panose="02020603050405020304" pitchFamily="18" charset="0"/>
              </a:rPr>
              <a:t> İşverenlerin veya yasalarla belirlenen sayıda işçi çalıştıran işverenlerin, yine yasalarla belirlenen sayı veya oranda engelli çalıştırması yöntemi, </a:t>
            </a:r>
          </a:p>
          <a:p>
            <a:pPr algn="just"/>
            <a:r>
              <a:rPr lang="tr-TR" dirty="0">
                <a:latin typeface="Times New Roman" panose="02020603050405020304" pitchFamily="18" charset="0"/>
                <a:cs typeface="Times New Roman" panose="02020603050405020304" pitchFamily="18" charset="0"/>
              </a:rPr>
              <a:t> Kolaylıkla ve açık olarak belirlenebilen ülke çapında yaygın bazı işlerin ve mesleklerin tümü ile engellilere ayrılması yöntemi, </a:t>
            </a:r>
          </a:p>
          <a:p>
            <a:pPr algn="just"/>
            <a:r>
              <a:rPr lang="tr-TR" dirty="0">
                <a:latin typeface="Times New Roman" panose="02020603050405020304" pitchFamily="18" charset="0"/>
                <a:cs typeface="Times New Roman" panose="02020603050405020304" pitchFamily="18" charset="0"/>
              </a:rPr>
              <a:t> Bazı iş ve mesleklerin tümü ile değil, yasalarla belirlenen iş yerleri, çalışma kolu veya mevkiler için engellilere ayrılması yöntemi, </a:t>
            </a:r>
          </a:p>
          <a:p>
            <a:pPr algn="just"/>
            <a:r>
              <a:rPr lang="tr-TR" dirty="0">
                <a:latin typeface="Times New Roman" panose="02020603050405020304" pitchFamily="18" charset="0"/>
                <a:cs typeface="Times New Roman" panose="02020603050405020304" pitchFamily="18" charset="0"/>
              </a:rPr>
              <a:t> İşe girebilme öncelik ve tercihlerin yasalarla engellilere ayrılması yöntemi, </a:t>
            </a:r>
          </a:p>
          <a:p>
            <a:pPr algn="just"/>
            <a:r>
              <a:rPr lang="tr-TR" dirty="0">
                <a:latin typeface="Times New Roman" panose="02020603050405020304" pitchFamily="18" charset="0"/>
                <a:cs typeface="Times New Roman" panose="02020603050405020304" pitchFamily="18" charset="0"/>
              </a:rPr>
              <a:t> İşverenlerin işçi talep ve boş işlerini zorunlu olarak görevli bir kuruma bildirmesi ve kurumun bu talep ve boş işlere göre engelli işe yerleştirmesi yöntemidir. </a:t>
            </a:r>
          </a:p>
          <a:p>
            <a:pPr algn="just"/>
            <a:r>
              <a:rPr lang="tr-TR" dirty="0">
                <a:latin typeface="Times New Roman" panose="02020603050405020304" pitchFamily="18" charset="0"/>
                <a:cs typeface="Times New Roman" panose="02020603050405020304" pitchFamily="18" charset="0"/>
              </a:rPr>
              <a:t>Bu yöntemlerden biri uygulanabileceği gibi ikisi veya bir kaçı da uygulanabilir. Bu yöntem hem yaygın hem de ülkemizde kullanılan bir yöntemdir. Bu düzenlemeler hem kamu kuruluşları hem de özel işyerleri için geçerlidir. Engelli çalıştırma yükümlülüğü getiren yasalar düzenlenirken; işverenin çalıştırdığı işçi sayısı ile işyerinde çalıştıracağı engelli oranlarının, ülkenin endüstri, ticari ve sosyal yapısına uygun olmasına ve uygulanır olmasına özellikle özen gösterilmesi gerekir. Ayrıca kısa zamanda değiştirilemeyecek olan bu konudaki yasalar hazırlanırken, ülkenin gelecek yıllardaki endüstri ve ticari gelişimi ile gereksinmeleri de göz önünde tutulmalıdır.</a:t>
            </a:r>
          </a:p>
        </p:txBody>
      </p:sp>
    </p:spTree>
    <p:extLst>
      <p:ext uri="{BB962C8B-B14F-4D97-AF65-F5344CB8AC3E}">
        <p14:creationId xmlns:p14="http://schemas.microsoft.com/office/powerpoint/2010/main" val="938658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7A55D06-F3D7-4A6A-8316-F6DFD945CDD7}"/>
              </a:ext>
            </a:extLst>
          </p:cNvPr>
          <p:cNvSpPr>
            <a:spLocks noGrp="1"/>
          </p:cNvSpPr>
          <p:nvPr>
            <p:ph idx="4294967295"/>
          </p:nvPr>
        </p:nvSpPr>
        <p:spPr>
          <a:xfrm>
            <a:off x="447097" y="686089"/>
            <a:ext cx="8302048" cy="5354492"/>
          </a:xfrm>
        </p:spPr>
        <p:txBody>
          <a:bodyPr>
            <a:normAutofit/>
          </a:bodyPr>
          <a:lstStyle/>
          <a:p>
            <a:pPr algn="just"/>
            <a:r>
              <a:rPr lang="tr-TR" b="1" i="1" dirty="0">
                <a:latin typeface="Times New Roman" panose="02020603050405020304" pitchFamily="18" charset="0"/>
                <a:cs typeface="Times New Roman" panose="02020603050405020304" pitchFamily="18" charset="0"/>
              </a:rPr>
              <a:t>Korumalı İşyerleri: </a:t>
            </a:r>
            <a:r>
              <a:rPr lang="tr-TR" dirty="0">
                <a:latin typeface="Times New Roman" panose="02020603050405020304" pitchFamily="18" charset="0"/>
                <a:cs typeface="Times New Roman" panose="02020603050405020304" pitchFamily="18" charset="0"/>
              </a:rPr>
              <a:t>Korumalı işyerleri diye adlandırılan yerler, engel düzeyinin ağır olması nedeniyle normal bir mesleği yürütemeyecek durumda olan engelli bireyler için, özel bütçe veya genel bütçeden yardım alınarak açılan işyerleridir. Bu iş yerlerinde çoğunlukla ağır engelli bireyler çalışmaktadır. Bu kavram aynı zamanda engellileri yasal yollarla iş hayatına katılmalarını da kapsayan bir tanımdır. Bu yöntemin asıl amacı ağır engelli olan ancak evden oluşturulabilen imkanlar sayesinde çıkıp işyerinde de gerekli düzenlemelerin yapılarak, kişilerin hem iş hayatına hem de toplumsal hayata katılmalarındaki engeli kaldırmaktır. Bu yöntem devletin yasal müdahaleleriyle gerçekleştiği gibi devletin mali ve teknik desteği ile özel sektör işverenleri ve bazen de gönüllü kuruluşlarca da kurulabilir. </a:t>
            </a:r>
          </a:p>
          <a:p>
            <a:pPr algn="just"/>
            <a:r>
              <a:rPr lang="tr-TR" b="1" i="1" dirty="0">
                <a:latin typeface="Times New Roman" panose="02020603050405020304" pitchFamily="18" charset="0"/>
                <a:cs typeface="Times New Roman" panose="02020603050405020304" pitchFamily="18" charset="0"/>
              </a:rPr>
              <a:t>Evde İstihdam: </a:t>
            </a:r>
            <a:r>
              <a:rPr lang="tr-TR" dirty="0">
                <a:latin typeface="Times New Roman" panose="02020603050405020304" pitchFamily="18" charset="0"/>
                <a:cs typeface="Times New Roman" panose="02020603050405020304" pitchFamily="18" charset="0"/>
              </a:rPr>
              <a:t>Bu yöntem, engel derecesi evden çıkamayacak kadar ağır olan engelliler için düşünülmüş bir yöntemdir. Engel derecesi çok ağır olan bireylerin işlerinin özel olarak evlerine götüren ve bitmiş ürünleri evlerden toplayan bir sistemdir. Bu sistemin özel yasalarla belirlenmiş bir hukuki temeli olmalıdır. Ağır engele sahip olduğu için evden çıkamayan ancak bulunduğu yerde uygun bir işte çalışabilecek bireylere uygulanabilir bir yöntemdir. </a:t>
            </a:r>
          </a:p>
        </p:txBody>
      </p:sp>
    </p:spTree>
    <p:extLst>
      <p:ext uri="{BB962C8B-B14F-4D97-AF65-F5344CB8AC3E}">
        <p14:creationId xmlns:p14="http://schemas.microsoft.com/office/powerpoint/2010/main" val="952909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FF8B32-9901-4EB2-AB31-3051F71535BD}"/>
              </a:ext>
            </a:extLst>
          </p:cNvPr>
          <p:cNvSpPr>
            <a:spLocks noGrp="1"/>
          </p:cNvSpPr>
          <p:nvPr>
            <p:ph idx="4294967295"/>
          </p:nvPr>
        </p:nvSpPr>
        <p:spPr>
          <a:xfrm>
            <a:off x="736167" y="1212561"/>
            <a:ext cx="7625052" cy="4474729"/>
          </a:xfrm>
        </p:spPr>
        <p:txBody>
          <a:bodyPr>
            <a:normAutofit/>
          </a:bodyPr>
          <a:lstStyle/>
          <a:p>
            <a:pPr algn="just"/>
            <a:r>
              <a:rPr lang="tr-TR" b="1" dirty="0">
                <a:latin typeface="Times New Roman" panose="02020603050405020304" pitchFamily="18" charset="0"/>
                <a:cs typeface="Times New Roman" panose="02020603050405020304" pitchFamily="18" charset="0"/>
              </a:rPr>
              <a:t>Kişisel Çalışma Yöntemi: </a:t>
            </a:r>
            <a:r>
              <a:rPr lang="tr-TR" dirty="0">
                <a:latin typeface="Times New Roman" panose="02020603050405020304" pitchFamily="18" charset="0"/>
                <a:cs typeface="Times New Roman" panose="02020603050405020304" pitchFamily="18" charset="0"/>
              </a:rPr>
              <a:t>Bu yöntem, engelli bireyin kendi imkanlarıyla iş hayatına atılarak çalışmasını ifade eden bir yöntemdir. Yine imkanları mevcut ise bireyin, eğer aldıysa eğitimine yönelik iş bulması çok daha kolay olacaktır. Bu yöntem daha çok, maddi ve manevi olanaklara sahip bireyler için kolay uygulanabilecek yöntemdir. </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Kooperatif Çalışma Yöntemi: </a:t>
            </a:r>
            <a:r>
              <a:rPr lang="tr-TR" dirty="0">
                <a:latin typeface="Times New Roman" panose="02020603050405020304" pitchFamily="18" charset="0"/>
                <a:cs typeface="Times New Roman" panose="02020603050405020304" pitchFamily="18" charset="0"/>
              </a:rPr>
              <a:t>Son olarak bu yöntem ise, engelli bireylerin işbirliği ve de devletin desteğiyle oluşturulabilecek bir yöntemdir. İşbirliğine dayanan bu yöntem ile engelliler öncelikle üyelerinin mevcut yeteneklerini değerlendirerek, yapacakları işe göre iyileştirme ve bir bağımsız kuruluş olarak ülke pazarında yerlerini alabilirler. Aynı engele sahip olanlar, bazen de aynı olmayanlar arasında ortak bir duygu birliği oluşturma açısından önemli bir adım sayılabilir. </a:t>
            </a:r>
          </a:p>
        </p:txBody>
      </p:sp>
    </p:spTree>
    <p:extLst>
      <p:ext uri="{BB962C8B-B14F-4D97-AF65-F5344CB8AC3E}">
        <p14:creationId xmlns:p14="http://schemas.microsoft.com/office/powerpoint/2010/main" val="472066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EC13E8D-FD60-4E8B-AB6E-C77C192665F7}"/>
              </a:ext>
            </a:extLst>
          </p:cNvPr>
          <p:cNvSpPr>
            <a:spLocks noGrp="1"/>
          </p:cNvSpPr>
          <p:nvPr>
            <p:ph idx="1"/>
          </p:nvPr>
        </p:nvSpPr>
        <p:spPr>
          <a:xfrm>
            <a:off x="654943" y="900547"/>
            <a:ext cx="7616221" cy="4406472"/>
          </a:xfrm>
        </p:spPr>
        <p:txBody>
          <a:bodyPr/>
          <a:lstStyle/>
          <a:p>
            <a:pPr marL="0" indent="0" algn="ctr">
              <a:buNone/>
            </a:pPr>
            <a:r>
              <a:rPr lang="tr-TR" b="1" dirty="0">
                <a:latin typeface="Times New Roman" panose="02020603050405020304" pitchFamily="18" charset="0"/>
                <a:cs typeface="Times New Roman" panose="02020603050405020304" pitchFamily="18" charset="0"/>
              </a:rPr>
              <a:t>Engellilerin Çalışma Hayatı ve Yasal Düzenlemeler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Engellilerin çalışma hayatına katılmaları öncesinde engellilerin istihdam edilme şekilleri, mesleği olanların mesleği doğrultusunda çalışabilmeleri için, işe ulaşımı rahat sağlayabilmek ve çalıştıkları alanda rahat hareket edebilmeleri için binaların fiziksel durumlarının engellilerin özür durumlarına göre düzenlenmiş olması gerekmektedir. Bu düzenlemeler yasal mevzuatlar aracılığıyla düzenlemeler doğrultusunda belirlenmiştir. Bu düzenlemeler Uluslararası ve Ulusal mevzuattaki düzenlemeler olmak üzere iki bölümde yer almaktadır. </a:t>
            </a:r>
          </a:p>
        </p:txBody>
      </p:sp>
    </p:spTree>
    <p:extLst>
      <p:ext uri="{BB962C8B-B14F-4D97-AF65-F5344CB8AC3E}">
        <p14:creationId xmlns:p14="http://schemas.microsoft.com/office/powerpoint/2010/main" val="543780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8D54A06-2572-4595-9CBE-6DA2D5843D74}"/>
              </a:ext>
            </a:extLst>
          </p:cNvPr>
          <p:cNvSpPr>
            <a:spLocks noGrp="1"/>
          </p:cNvSpPr>
          <p:nvPr>
            <p:ph idx="4294967295"/>
          </p:nvPr>
        </p:nvSpPr>
        <p:spPr>
          <a:xfrm>
            <a:off x="606425" y="193964"/>
            <a:ext cx="8544502" cy="5368636"/>
          </a:xfrm>
        </p:spPr>
        <p:txBody>
          <a:bodyPr>
            <a:normAutofit/>
          </a:bodyPr>
          <a:lstStyle/>
          <a:p>
            <a:pPr marL="0" indent="0" algn="ctr">
              <a:buNone/>
            </a:pPr>
            <a:r>
              <a:rPr lang="tr-TR" b="1" dirty="0">
                <a:latin typeface="Times New Roman" panose="02020603050405020304" pitchFamily="18" charset="0"/>
                <a:cs typeface="Times New Roman" panose="02020603050405020304" pitchFamily="18" charset="0"/>
              </a:rPr>
              <a:t>Ulusal Mevzuat Düzenlemeleri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Türkiye'de, engellilerin istihdamına ilişkin ilk düzenleme, 20.04.1967 tarihinde kabul edilen 854 sayılı Deniz İş Kanunu'nun 13. maddesinde Sakat ve Eski Hükümlü Çalıştırma başlığı altında düzenlenmiştir. 25.08.1971 tarihinde kabul edilen 1475 sayılı İş Kanunu'nun 25.maddesinde sakat sözcüğü kullanılmıştır. Ancak, 1475 sayılı İş Kanununda kullanılan sakat sözcüğü 30.05.1998 gün ve 572 sayılı Kanun Hükmünde Kararname'nin 13.maddesinde yer alan hükümle özürlü olarak değiştirilmiştir. 1475 sayılı İş Kanununu yürürlükten kaldıran 4857 sayılı İş Kanunu, 22.05.2003 tarihinde kabul edilmiş ve m. 30'da özürlü ifadesine yer verilmiştir. (BOİB, 2005: 41-42). 25 Mayıs 2013 tarihinde ise bu tarihe kadar kullanılan özürlü kavramı, engelli kavramı olarak değiştirilmiştir.</a:t>
            </a:r>
          </a:p>
          <a:p>
            <a:pPr algn="just"/>
            <a:r>
              <a:rPr lang="tr-TR" dirty="0">
                <a:latin typeface="Times New Roman" panose="02020603050405020304" pitchFamily="18" charset="0"/>
                <a:cs typeface="Times New Roman" panose="02020603050405020304" pitchFamily="18" charset="0"/>
              </a:rPr>
              <a:t>Anayasanın 50. maddesinde konuyla ilgili düzenlemeler yer almıştır: “Kimse, yaşına, cinsiyetine ve gücüne uymayan işlerde çalıştırılamaz. Küçükler ve kadınlar ile bedeni ve ruhi yetersizliği olanlar çalışma şartları bakımından özel olarak korunurlar. Dinlenmek, çalışanların hakkıdır. Ücretli hafta ve bayram tatili ile ücretli yıllık izin hakları ve şartları kanunla düzenlenir.” (BOİB, 2009: 52). </a:t>
            </a:r>
          </a:p>
        </p:txBody>
      </p:sp>
    </p:spTree>
    <p:extLst>
      <p:ext uri="{BB962C8B-B14F-4D97-AF65-F5344CB8AC3E}">
        <p14:creationId xmlns:p14="http://schemas.microsoft.com/office/powerpoint/2010/main" val="1064513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8AE9F5-E3BB-45FB-B194-33FC77F0AF56}"/>
              </a:ext>
            </a:extLst>
          </p:cNvPr>
          <p:cNvSpPr>
            <a:spLocks noGrp="1"/>
          </p:cNvSpPr>
          <p:nvPr>
            <p:ph idx="4294967295"/>
          </p:nvPr>
        </p:nvSpPr>
        <p:spPr>
          <a:xfrm>
            <a:off x="429491" y="180109"/>
            <a:ext cx="8832272" cy="6068291"/>
          </a:xfrm>
        </p:spPr>
        <p:txBody>
          <a:bodyPr>
            <a:normAutofit/>
          </a:bodyPr>
          <a:lstStyle/>
          <a:p>
            <a:pPr algn="just"/>
            <a:r>
              <a:rPr lang="tr-TR" dirty="0">
                <a:latin typeface="Times New Roman" panose="02020603050405020304" pitchFamily="18" charset="0"/>
                <a:cs typeface="Times New Roman" panose="02020603050405020304" pitchFamily="18" charset="0"/>
              </a:rPr>
              <a:t>Yine Anayasanın 61/2 maddesinde özel olarak korunması gerekenler başlıkla yer almışlardır: </a:t>
            </a:r>
          </a:p>
          <a:p>
            <a:pPr algn="just"/>
            <a:r>
              <a:rPr lang="tr-TR" dirty="0">
                <a:latin typeface="Times New Roman" panose="02020603050405020304" pitchFamily="18" charset="0"/>
                <a:cs typeface="Times New Roman" panose="02020603050405020304" pitchFamily="18" charset="0"/>
              </a:rPr>
              <a:t>“Devlet, engellilerin korunmalarını ve toplum hayatına intibaklarını sağlayıcı tedbirleri alır.” hükmü yer almıştır (BOİB, 2009: 52). </a:t>
            </a:r>
          </a:p>
          <a:p>
            <a:pPr algn="just"/>
            <a:r>
              <a:rPr lang="tr-TR" dirty="0">
                <a:latin typeface="Times New Roman" panose="02020603050405020304" pitchFamily="18" charset="0"/>
                <a:cs typeface="Times New Roman" panose="02020603050405020304" pitchFamily="18" charset="0"/>
              </a:rPr>
              <a:t>Anayasanın 49/1 maddesinde, </a:t>
            </a:r>
          </a:p>
          <a:p>
            <a:pPr algn="just"/>
            <a:r>
              <a:rPr lang="tr-TR" dirty="0">
                <a:latin typeface="Times New Roman" panose="02020603050405020304" pitchFamily="18" charset="0"/>
                <a:cs typeface="Times New Roman" panose="02020603050405020304" pitchFamily="18" charset="0"/>
              </a:rPr>
              <a:t>“Çalışma, herkesin hakkı ve ödevidir” ifadesi yer almıştır. Dolayısıyla, engellilerin de çalışma ve istihdam edilmeleri anayasal bir hak olarak karşımıza çıkmaktadır. Anayasanın 60. maddesinde yer alan “Herkes, sosyal güvenlik hakkına sahiptir. Devlet, bu güvenliği sağlayacak gerekli tedbirleri alır ve teşkilatı kurar.” ifadesi ile devlet engellilerin sosyal güvenliğini de sağlamakla yükümlü kılınmıştır (BÖİB, 2005: 42).</a:t>
            </a:r>
          </a:p>
          <a:p>
            <a:pPr algn="just"/>
            <a:r>
              <a:rPr lang="tr-TR" dirty="0">
                <a:latin typeface="Times New Roman" panose="02020603050405020304" pitchFamily="18" charset="0"/>
                <a:cs typeface="Times New Roman" panose="02020603050405020304" pitchFamily="18" charset="0"/>
              </a:rPr>
              <a:t> Anayasa'da yer alan bazı genel hükümlerin engellileri de kapsadığı söylenebilir. </a:t>
            </a:r>
          </a:p>
          <a:p>
            <a:pPr algn="just"/>
            <a:r>
              <a:rPr lang="tr-TR" dirty="0">
                <a:latin typeface="Times New Roman" panose="02020603050405020304" pitchFamily="18" charset="0"/>
                <a:cs typeface="Times New Roman" panose="02020603050405020304" pitchFamily="18" charset="0"/>
              </a:rPr>
              <a:t>Anayasanın 17/1maddesine göre, </a:t>
            </a:r>
          </a:p>
          <a:p>
            <a:pPr algn="just"/>
            <a:r>
              <a:rPr lang="tr-TR" dirty="0">
                <a:latin typeface="Times New Roman" panose="02020603050405020304" pitchFamily="18" charset="0"/>
                <a:cs typeface="Times New Roman" panose="02020603050405020304" pitchFamily="18" charset="0"/>
              </a:rPr>
              <a:t>“Herkes yaşama, maddi ve manevi varlığını koruma ve geliştirme hakkına sahiptir” hükmü ile “kimse, eğitim ve öğretim hakkından yoksun bırakılamaz” hükmünün yer aldığı Anayasanın 42/1 maddesinde düzenlemeler yapılmıştır (BÖİB, 2005: 42). </a:t>
            </a:r>
          </a:p>
          <a:p>
            <a:pPr algn="just"/>
            <a:r>
              <a:rPr lang="tr-TR" dirty="0">
                <a:latin typeface="Times New Roman" panose="02020603050405020304" pitchFamily="18" charset="0"/>
                <a:cs typeface="Times New Roman" panose="02020603050405020304" pitchFamily="18" charset="0"/>
              </a:rPr>
              <a:t>Bu maddeler engelliler açısından da değerlendirilip, engellilerin de yaşama, maddi ve manevi varlığını koruma ve geliştirme hakkına sahip olduklarını ve eğitim ve öğretim hakkından engellilerin de yoksun bırakılamayacağı söylenebilir (BÖİB, 2005: 42).</a:t>
            </a:r>
          </a:p>
        </p:txBody>
      </p:sp>
    </p:spTree>
    <p:extLst>
      <p:ext uri="{BB962C8B-B14F-4D97-AF65-F5344CB8AC3E}">
        <p14:creationId xmlns:p14="http://schemas.microsoft.com/office/powerpoint/2010/main" val="39223532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8CB4674-707D-4A4E-B84D-8B33949C04CB}"/>
              </a:ext>
            </a:extLst>
          </p:cNvPr>
          <p:cNvSpPr>
            <a:spLocks noGrp="1"/>
          </p:cNvSpPr>
          <p:nvPr>
            <p:ph idx="4294967295"/>
          </p:nvPr>
        </p:nvSpPr>
        <p:spPr>
          <a:xfrm>
            <a:off x="408708" y="-1"/>
            <a:ext cx="8679874" cy="6858001"/>
          </a:xfrm>
        </p:spPr>
        <p:txBody>
          <a:bodyPr>
            <a:normAutofit/>
          </a:bodyPr>
          <a:lstStyle/>
          <a:p>
            <a:pPr algn="just"/>
            <a:r>
              <a:rPr lang="tr-TR" dirty="0">
                <a:latin typeface="Times New Roman" panose="02020603050405020304" pitchFamily="18" charset="0"/>
                <a:cs typeface="Times New Roman" panose="02020603050405020304" pitchFamily="18" charset="0"/>
              </a:rPr>
              <a:t>Bunların dışında direk engellilere yönelik yasal düzenlemeler anayasada yer almaktadır. Bu düzenlemeler şu şekildedir: </a:t>
            </a:r>
          </a:p>
          <a:p>
            <a:pPr marL="0" indent="0" algn="just">
              <a:buNone/>
            </a:pPr>
            <a:r>
              <a:rPr lang="tr-TR" b="1" i="1" dirty="0">
                <a:latin typeface="Times New Roman" panose="02020603050405020304" pitchFamily="18" charset="0"/>
                <a:cs typeface="Times New Roman" panose="02020603050405020304" pitchFamily="18" charset="0"/>
              </a:rPr>
              <a:t>4857 Sayılı İş Kanununun ilgili hükümleri </a:t>
            </a:r>
          </a:p>
          <a:p>
            <a:pPr algn="just"/>
            <a:r>
              <a:rPr lang="tr-TR" dirty="0">
                <a:latin typeface="Times New Roman" panose="02020603050405020304" pitchFamily="18" charset="0"/>
                <a:cs typeface="Times New Roman" panose="02020603050405020304" pitchFamily="18" charset="0"/>
              </a:rPr>
              <a:t>Bu kanun ile ülkemizde uygulanmakta olan “kota sistemi” kapsamının ayrıntılı yer aldığı kanundur. Kanunun 30. maddesinde engelli çalıştırmaya yönelik kurallar yer almaktadır. 30. maddeye uyulmadığında tahsil edilecek cezalar da ilgili kanunun 101. maddesin de yer almıştır. </a:t>
            </a:r>
          </a:p>
          <a:p>
            <a:pPr marL="0" indent="0" algn="just">
              <a:buNone/>
            </a:pPr>
            <a:r>
              <a:rPr lang="tr-TR" b="1" i="1" dirty="0">
                <a:latin typeface="Times New Roman" panose="02020603050405020304" pitchFamily="18" charset="0"/>
                <a:cs typeface="Times New Roman" panose="02020603050405020304" pitchFamily="18" charset="0"/>
              </a:rPr>
              <a:t>657 Sayılı Devlet Memurları Kanununun İlgili Hükümleri </a:t>
            </a:r>
          </a:p>
          <a:p>
            <a:pPr algn="just"/>
            <a:r>
              <a:rPr lang="tr-TR" dirty="0">
                <a:latin typeface="Times New Roman" panose="02020603050405020304" pitchFamily="18" charset="0"/>
                <a:cs typeface="Times New Roman" panose="02020603050405020304" pitchFamily="18" charset="0"/>
              </a:rPr>
              <a:t>Bu kanunun ilgili bölümlerinde, ülkemizde uygulanmakta olan kota sistemi doğrultusunda kamu kurum ve kuruluşlarında memur kadrolarının %4 oranında engelli birey çalıştırmakla yükümlü olduklarına dair hükümler yer almaktadır. Ayrıca engellilerin memurluk sınavlarına girme aşamalarındaki gerekli olan düzenlemeler de bu kanunda yer almaktadır.</a:t>
            </a:r>
          </a:p>
          <a:p>
            <a:pPr marL="0" indent="0" algn="just">
              <a:buNone/>
            </a:pPr>
            <a:r>
              <a:rPr lang="tr-TR" b="1" i="1" dirty="0">
                <a:latin typeface="Times New Roman" panose="02020603050405020304" pitchFamily="18" charset="0"/>
                <a:cs typeface="Times New Roman" panose="02020603050405020304" pitchFamily="18" charset="0"/>
              </a:rPr>
              <a:t>5378 Sayılı Engelliler ve Bazı Kanun ve Kanun Hükmünde Kararnamelerde Değişiklik Yapılması Hakkındaki Kanununun İlgili Hükümleri </a:t>
            </a:r>
          </a:p>
          <a:p>
            <a:pPr algn="just"/>
            <a:r>
              <a:rPr lang="tr-TR" dirty="0">
                <a:latin typeface="Times New Roman" panose="02020603050405020304" pitchFamily="18" charset="0"/>
                <a:cs typeface="Times New Roman" panose="02020603050405020304" pitchFamily="18" charset="0"/>
              </a:rPr>
              <a:t>Bu kanunda engellilerin çalışma yaşamlarına yönelik ilke ve kurallar yer almaktadır. Engellilerin iş yaşamlarına katılma süreçleri, iş ve işyeri koşulları, mesleki rehabilitasyon gibi çok çeşitli konular yer almaktadır. </a:t>
            </a:r>
          </a:p>
          <a:p>
            <a:pPr algn="just"/>
            <a:r>
              <a:rPr lang="tr-TR" dirty="0">
                <a:latin typeface="Times New Roman" panose="02020603050405020304" pitchFamily="18" charset="0"/>
                <a:cs typeface="Times New Roman" panose="02020603050405020304" pitchFamily="18" charset="0"/>
              </a:rPr>
              <a:t>Yukarıdaki konular dışında, engel derecesi ağır olan engelliler için düşünülmüş olan özel işyerleri ve bu tür işyerlerini düzenleyecek olan kurum ve kuruluşlardan da bahsedilmiştir.</a:t>
            </a:r>
          </a:p>
        </p:txBody>
      </p:sp>
    </p:spTree>
    <p:extLst>
      <p:ext uri="{BB962C8B-B14F-4D97-AF65-F5344CB8AC3E}">
        <p14:creationId xmlns:p14="http://schemas.microsoft.com/office/powerpoint/2010/main" val="20131257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78F11A8-BA2B-4B9C-8838-DC0F3D76ADCE}"/>
              </a:ext>
            </a:extLst>
          </p:cNvPr>
          <p:cNvSpPr>
            <a:spLocks noGrp="1"/>
          </p:cNvSpPr>
          <p:nvPr>
            <p:ph idx="4294967295"/>
          </p:nvPr>
        </p:nvSpPr>
        <p:spPr>
          <a:xfrm>
            <a:off x="422563" y="0"/>
            <a:ext cx="8603673" cy="6858000"/>
          </a:xfrm>
        </p:spPr>
        <p:txBody>
          <a:bodyPr>
            <a:normAutofit/>
          </a:bodyPr>
          <a:lstStyle/>
          <a:p>
            <a:pPr marL="0" indent="0" algn="ctr">
              <a:buNone/>
            </a:pPr>
            <a:r>
              <a:rPr lang="tr-TR" b="1" dirty="0">
                <a:latin typeface="Times New Roman" panose="02020603050405020304" pitchFamily="18" charset="0"/>
                <a:cs typeface="Times New Roman" panose="02020603050405020304" pitchFamily="18" charset="0"/>
              </a:rPr>
              <a:t>Uluslararası Mevzuat Düzenlemeleri </a:t>
            </a:r>
          </a:p>
          <a:p>
            <a:pPr algn="just"/>
            <a:r>
              <a:rPr lang="tr-TR" dirty="0">
                <a:latin typeface="Times New Roman" panose="02020603050405020304" pitchFamily="18" charset="0"/>
                <a:cs typeface="Times New Roman" panose="02020603050405020304" pitchFamily="18" charset="0"/>
              </a:rPr>
              <a:t>Uluslararası düzenlemeler Birleşmiş Milletler, Uluslararası Çalışma Örgütü ve Avrupa Konseyi tarafından yapılmış düzenlemelerdir. Bu bağlamda birleşmiş Milletler “İnsan Hakları Evrensel </a:t>
            </a:r>
            <a:r>
              <a:rPr lang="tr-TR" dirty="0" err="1">
                <a:latin typeface="Times New Roman" panose="02020603050405020304" pitchFamily="18" charset="0"/>
                <a:cs typeface="Times New Roman" panose="02020603050405020304" pitchFamily="18" charset="0"/>
              </a:rPr>
              <a:t>Bildirgesi”ni</a:t>
            </a:r>
            <a:r>
              <a:rPr lang="tr-TR" dirty="0">
                <a:latin typeface="Times New Roman" panose="02020603050405020304" pitchFamily="18" charset="0"/>
                <a:cs typeface="Times New Roman" panose="02020603050405020304" pitchFamily="18" charset="0"/>
              </a:rPr>
              <a:t>; Uluslararası Çalışma Örgütü “Sakatların Mesleki Rehabilitasyonu ve İstihdamı Hakkında </a:t>
            </a:r>
            <a:r>
              <a:rPr lang="tr-TR" dirty="0" err="1">
                <a:latin typeface="Times New Roman" panose="02020603050405020304" pitchFamily="18" charset="0"/>
                <a:cs typeface="Times New Roman" panose="02020603050405020304" pitchFamily="18" charset="0"/>
              </a:rPr>
              <a:t>Sözleşme”yi</a:t>
            </a:r>
            <a:r>
              <a:rPr lang="tr-TR" dirty="0">
                <a:latin typeface="Times New Roman" panose="02020603050405020304" pitchFamily="18" charset="0"/>
                <a:cs typeface="Times New Roman" panose="02020603050405020304" pitchFamily="18" charset="0"/>
              </a:rPr>
              <a:t> ve Avrupa Konseyi ise “Avrupa Sosyal Şartı” düzenlemesini yürürlüğe geçirmiştir. İnsan Hakları Evrensel Beyannamesi: İnsan Hakları Evrensel Bildirgesi; Birleşmiş Milletler tarafından 10.12.1948'de kabul edilmiş ve Türkiye tarafından da 06.04.1949'da onaylanmıştır. Birleşmiş Milletler Genel Kurulu’nun İnsan Hakları Evrensel Bildirisi'ne ek 09.12.1975'de 3447 sayılı karar ile "Sakat kişilerin Hakları Bildirisi" yayımlanmıştır. Bu bildiri on üç maddeden oluşmakta ve engelli kişilerin toplum içinde yerlerini almalarına, topluma üretken bireyler olarak katılmaları konusundaki haklarına ve toplumun da bu kişilere karşı yükümlülüklerini yerine getirmesine işaret etmektedir. Bu bildirinin 3. maddesinde engelli kişilerin, engellerinin nedeni, durumu ve derecesi ne olursa olsun, aynı yaşta engelli olmayan kişilerle aynı düzgün yaşam şartlarına sahip olma haklarının olduğu ifade edilmektedir. Bildirinin 10. maddesinde ise, engelli kişilerin her çeşit istismardan, ayrımcı, kötüye kullanılabilir ve haysiyet kinci kanun ve davranışlardan korunmaları gerektiği belirtilmiştir (BÖİB, 2005: 38). </a:t>
            </a:r>
          </a:p>
          <a:p>
            <a:pPr algn="just"/>
            <a:r>
              <a:rPr lang="tr-TR" dirty="0">
                <a:latin typeface="Times New Roman" panose="02020603050405020304" pitchFamily="18" charset="0"/>
                <a:cs typeface="Times New Roman" panose="02020603050405020304" pitchFamily="18" charset="0"/>
              </a:rPr>
              <a:t>Bu sözleşmenin çalışma ve istihdam başlıklı 27. maddesinde, engelli bireylerin de diğer bireylerle eşit koşullar altında-tabi engelleri doğrultusunda-eşit olduğu ve bu işi seçebilecekleri gibi işin bütünleştirici ve erişilebilir olması gerekli olduğu kabul edilmiştir. Engellilerin çalışma hayatında yer almalarının yasal tedbirlerle güvence altına alınacağını da bildirmişlerdir (BÖİB, 2009: 50-51). </a:t>
            </a:r>
          </a:p>
        </p:txBody>
      </p:sp>
    </p:spTree>
    <p:extLst>
      <p:ext uri="{BB962C8B-B14F-4D97-AF65-F5344CB8AC3E}">
        <p14:creationId xmlns:p14="http://schemas.microsoft.com/office/powerpoint/2010/main" val="78122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356777-FC78-4AE4-92BE-4B1A558FB171}"/>
              </a:ext>
            </a:extLst>
          </p:cNvPr>
          <p:cNvSpPr>
            <a:spLocks noGrp="1"/>
          </p:cNvSpPr>
          <p:nvPr>
            <p:ph idx="1"/>
          </p:nvPr>
        </p:nvSpPr>
        <p:spPr>
          <a:xfrm>
            <a:off x="344825" y="0"/>
            <a:ext cx="8596668" cy="6774873"/>
          </a:xfrm>
        </p:spPr>
        <p:txBody>
          <a:bodyPr>
            <a:normAutofit fontScale="92500"/>
          </a:bodyPr>
          <a:lstStyle/>
          <a:p>
            <a:pPr marL="304800" marR="177800" indent="0" algn="just">
              <a:lnSpc>
                <a:spcPct val="150000"/>
              </a:lnSpc>
              <a:spcBef>
                <a:spcPts val="380"/>
              </a:spcBef>
              <a:spcAft>
                <a:spcPts val="0"/>
              </a:spcAft>
              <a:buNone/>
            </a:pPr>
            <a:r>
              <a:rPr lang="tr-TR" sz="2200" b="1" u="sng" dirty="0">
                <a:solidFill>
                  <a:schemeClr val="accent2"/>
                </a:solidFill>
                <a:effectLst/>
                <a:latin typeface="Times New Roman" panose="02020603050405020304" pitchFamily="18" charset="0"/>
                <a:ea typeface="Times New Roman" panose="02020603050405020304" pitchFamily="18" charset="0"/>
              </a:rPr>
              <a:t>Ahlaki Model Yaklaşımı</a:t>
            </a:r>
          </a:p>
          <a:p>
            <a:pPr marL="304800" marR="177800" indent="0" algn="just">
              <a:lnSpc>
                <a:spcPct val="150000"/>
              </a:lnSpc>
              <a:spcBef>
                <a:spcPts val="380"/>
              </a:spcBef>
              <a:spcAft>
                <a:spcPts val="0"/>
              </a:spcAft>
              <a:buNone/>
            </a:pPr>
            <a:endParaRPr lang="tr-TR" sz="2200" b="1" u="sng" dirty="0">
              <a:solidFill>
                <a:schemeClr val="accent2"/>
              </a:solidFill>
              <a:effectLst/>
              <a:latin typeface="Times New Roman" panose="02020603050405020304" pitchFamily="18" charset="0"/>
              <a:ea typeface="Times New Roman" panose="02020603050405020304" pitchFamily="18" charset="0"/>
            </a:endParaRPr>
          </a:p>
          <a:p>
            <a:pPr marL="304800" marR="177800" indent="449580" algn="just">
              <a:lnSpc>
                <a:spcPct val="150000"/>
              </a:lnSpc>
              <a:spcBef>
                <a:spcPts val="380"/>
              </a:spcBef>
              <a:spcAft>
                <a:spcPts val="0"/>
              </a:spcAft>
            </a:pPr>
            <a:r>
              <a:rPr lang="tr-TR" sz="1800" dirty="0">
                <a:effectLst/>
                <a:latin typeface="Times New Roman" panose="02020603050405020304" pitchFamily="18" charset="0"/>
                <a:ea typeface="Times New Roman" panose="02020603050405020304" pitchFamily="18" charset="0"/>
              </a:rPr>
              <a:t>İlk çağlardan günümüze kadar engellilik her toplumda var olan bir olgudur. Antik Yunan döneminde engelli dünyaya gelen bebeklerin öldürülmesi yaygın bir eylem olarak görülürken Orta Çağ’da engelli bireyler büyücülük ve cadılık ile suçlanarak idam edilmişlerdir. Engelli bireyler din temelli yardım kuruluşlarında toplumdan izole edilerek dışlanmaya maruz kalmışlardır.</a:t>
            </a:r>
          </a:p>
          <a:p>
            <a:pPr marL="304800" marR="177800" indent="449580" algn="just">
              <a:lnSpc>
                <a:spcPct val="150000"/>
              </a:lnSpc>
              <a:spcBef>
                <a:spcPts val="380"/>
              </a:spcBef>
              <a:spcAft>
                <a:spcPts val="0"/>
              </a:spcAft>
            </a:pPr>
            <a:r>
              <a:rPr lang="tr-TR" sz="1800" dirty="0">
                <a:effectLst/>
                <a:latin typeface="Times New Roman" panose="02020603050405020304" pitchFamily="18" charset="0"/>
                <a:ea typeface="Times New Roman" panose="02020603050405020304" pitchFamily="18" charset="0"/>
              </a:rPr>
              <a:t>Ahlaki Model ekseninde engellilik kişinin ahlak yoksunluğu sonucu ya da kendisinin veya yakın çevresinin işlediği bir suç sonucu tanrı tarafından verilen bir ceza olarak görülmüştür. Kısaca engellilik dinsel tanımlamalar ışığında tanımlanmıştır.</a:t>
            </a:r>
          </a:p>
          <a:p>
            <a:pPr marL="304800" marR="176530" indent="449580" algn="just">
              <a:lnSpc>
                <a:spcPct val="150000"/>
              </a:lnSpc>
              <a:spcBef>
                <a:spcPts val="1015"/>
              </a:spcBef>
              <a:spcAft>
                <a:spcPts val="0"/>
              </a:spcAft>
            </a:pPr>
            <a:r>
              <a:rPr lang="tr-TR" sz="1800" dirty="0">
                <a:effectLst/>
                <a:latin typeface="Times New Roman" panose="02020603050405020304" pitchFamily="18" charset="0"/>
                <a:ea typeface="Times New Roman" panose="02020603050405020304" pitchFamily="18" charset="0"/>
              </a:rPr>
              <a:t>Sanayi devriminin beraberinde kapitalizm gelişmesi engelliliğe olan bakış açısının değişimine zemin hazırlamıştır. Engellilik ruhun cezalandırılmasının dışına çıkarak bedenin eksikliği üzerine tanımlanmıştır. Bunun iki gerekçesi vardır. İlki iş gücü piyasasında engelli bireylerin aktif olarak rol alamaması ikincisi ise pozitif bilimlerde yaşanan gelişmeler ekseninde tıbbi açıdan bilgi birikimin sağlanması. Bu gelişmeler sonucunda Ahlaki model yerini Tıbbı/Medikal Modele bırakmıştır.</a:t>
            </a:r>
          </a:p>
          <a:p>
            <a:endParaRPr lang="tr-TR" dirty="0"/>
          </a:p>
        </p:txBody>
      </p:sp>
    </p:spTree>
    <p:extLst>
      <p:ext uri="{BB962C8B-B14F-4D97-AF65-F5344CB8AC3E}">
        <p14:creationId xmlns:p14="http://schemas.microsoft.com/office/powerpoint/2010/main" val="3948375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FB7B4C-49BB-4858-91F2-D84EEF6C2F77}"/>
              </a:ext>
            </a:extLst>
          </p:cNvPr>
          <p:cNvSpPr>
            <a:spLocks noGrp="1"/>
          </p:cNvSpPr>
          <p:nvPr>
            <p:ph idx="1"/>
          </p:nvPr>
        </p:nvSpPr>
        <p:spPr>
          <a:xfrm>
            <a:off x="379460" y="0"/>
            <a:ext cx="8958503" cy="7031182"/>
          </a:xfrm>
        </p:spPr>
        <p:txBody>
          <a:bodyPr>
            <a:normAutofit fontScale="77500" lnSpcReduction="20000"/>
          </a:bodyPr>
          <a:lstStyle/>
          <a:p>
            <a:pPr marL="304800" marR="177165" indent="0" algn="just">
              <a:lnSpc>
                <a:spcPct val="150000"/>
              </a:lnSpc>
              <a:spcBef>
                <a:spcPts val="1145"/>
              </a:spcBef>
              <a:spcAft>
                <a:spcPts val="0"/>
              </a:spcAft>
              <a:buNone/>
            </a:pPr>
            <a:r>
              <a:rPr lang="tr-TR" sz="2600" b="1" u="sng" dirty="0">
                <a:solidFill>
                  <a:schemeClr val="accent2"/>
                </a:solidFill>
                <a:effectLst/>
                <a:latin typeface="Times New Roman" panose="02020603050405020304" pitchFamily="18" charset="0"/>
                <a:ea typeface="Times New Roman" panose="02020603050405020304" pitchFamily="18" charset="0"/>
              </a:rPr>
              <a:t>Tı</a:t>
            </a:r>
            <a:r>
              <a:rPr lang="tr-TR" sz="2600" b="1" u="sng" dirty="0">
                <a:solidFill>
                  <a:schemeClr val="accent2"/>
                </a:solidFill>
                <a:latin typeface="Times New Roman" panose="02020603050405020304" pitchFamily="18" charset="0"/>
                <a:ea typeface="Times New Roman" panose="02020603050405020304" pitchFamily="18" charset="0"/>
              </a:rPr>
              <a:t>bbi Model Yaklaşımı</a:t>
            </a:r>
            <a:endParaRPr lang="tr-TR" sz="2600" b="1" u="sng" dirty="0">
              <a:solidFill>
                <a:schemeClr val="accent2"/>
              </a:solidFill>
              <a:effectLst/>
              <a:latin typeface="Times New Roman" panose="02020603050405020304" pitchFamily="18" charset="0"/>
              <a:ea typeface="Times New Roman" panose="02020603050405020304" pitchFamily="18" charset="0"/>
            </a:endParaRPr>
          </a:p>
          <a:p>
            <a:pPr marL="304800" marR="177165" indent="449580" algn="just">
              <a:lnSpc>
                <a:spcPct val="150000"/>
              </a:lnSpc>
              <a:spcBef>
                <a:spcPts val="1145"/>
              </a:spcBef>
              <a:spcAft>
                <a:spcPts val="0"/>
              </a:spcAft>
            </a:pPr>
            <a:r>
              <a:rPr lang="tr-TR" sz="2100" dirty="0">
                <a:effectLst/>
                <a:latin typeface="Times New Roman" panose="02020603050405020304" pitchFamily="18" charset="0"/>
                <a:ea typeface="Times New Roman" panose="02020603050405020304" pitchFamily="18" charset="0"/>
              </a:rPr>
              <a:t>Tıbbı model 1800’lü yılların ortalarında tıbbı gelişmelerin ışığında ortaya çıkarak engellilik olgusunu yalnızca biyolojik olarak tanımlamıştır. Tıbbı modelin benimsenmesinde klasik bilim anlayışı etkili olmuştur. Klasik bilim anlayışı insanı yaşadığı çevreden bağımsız gören bir modeldir. Engelli birey toplumdan bağımsız olarak ele alınırken yalnızca noksanlığı üzerinde durulmaktadır. Bireyin ahlaki eksikliğinden ziyade patolojik olarak eksikliği konu olmuştur.</a:t>
            </a:r>
          </a:p>
          <a:p>
            <a:pPr marL="304800" marR="173355" indent="449580" algn="just">
              <a:lnSpc>
                <a:spcPct val="150000"/>
              </a:lnSpc>
              <a:spcBef>
                <a:spcPts val="995"/>
              </a:spcBef>
              <a:spcAft>
                <a:spcPts val="0"/>
              </a:spcAft>
            </a:pPr>
            <a:r>
              <a:rPr lang="tr-TR" sz="2100" dirty="0">
                <a:effectLst/>
                <a:latin typeface="Times New Roman" panose="02020603050405020304" pitchFamily="18" charset="0"/>
                <a:ea typeface="Times New Roman" panose="02020603050405020304" pitchFamily="18" charset="0"/>
              </a:rPr>
              <a:t>Tıbbi model bireyin biyolojik olarak herhangi bir hastalığı yoksa sağlıklı olduğunu düşünür. Geleneksel model olarak da adlandırılan bu yaklaşım, sağlığı sadece hastalığın yokluğu olarak tanımlamaktadır. Tıbbi modelde sağlık\hastalık olgularını tamamen tıbbi eksende bireyin eksikliği olarak ele almaktadır.</a:t>
            </a:r>
          </a:p>
          <a:p>
            <a:pPr marL="304800" marR="173355" indent="449580" algn="just">
              <a:lnSpc>
                <a:spcPct val="150000"/>
              </a:lnSpc>
              <a:spcBef>
                <a:spcPts val="995"/>
              </a:spcBef>
              <a:spcAft>
                <a:spcPts val="0"/>
              </a:spcAft>
            </a:pPr>
            <a:r>
              <a:rPr lang="tr-TR" sz="2100" dirty="0">
                <a:effectLst/>
                <a:latin typeface="Times New Roman" panose="02020603050405020304" pitchFamily="18" charset="0"/>
                <a:ea typeface="Times New Roman" panose="02020603050405020304" pitchFamily="18" charset="0"/>
              </a:rPr>
              <a:t>Medikal model engelli bireyleri toplumsal alanda izole edilmelerine neden olarak eleştirilerin odağına gelmiştir. Ancak medikal model bu dezavantajın yanı sıra engelli bireylere tıbb</a:t>
            </a:r>
            <a:r>
              <a:rPr lang="tr-TR" sz="2100" dirty="0">
                <a:latin typeface="Times New Roman" panose="02020603050405020304" pitchFamily="18" charset="0"/>
                <a:ea typeface="Times New Roman" panose="02020603050405020304" pitchFamily="18" charset="0"/>
              </a:rPr>
              <a:t>i</a:t>
            </a:r>
            <a:r>
              <a:rPr lang="tr-TR" sz="2100" dirty="0">
                <a:effectLst/>
                <a:latin typeface="Times New Roman" panose="02020603050405020304" pitchFamily="18" charset="0"/>
                <a:ea typeface="Times New Roman" panose="02020603050405020304" pitchFamily="18" charset="0"/>
              </a:rPr>
              <a:t> açıdan destek sunarak avantajı da beraberinde getirmiştir. Koruyucu ve önleyici programların uygulanmasına olanak sağlayarak engelliliğin oluşmasının önüne geçilmiştir. Aynı zamanda engelli bireylere yönelik yeni tıbbi çalışmalar yapılarak yaşamlarını kolaylaştırıcı tedaviler geliştirilmiştir.</a:t>
            </a:r>
          </a:p>
          <a:p>
            <a:pPr marL="304800" marR="175895" indent="449580" algn="just">
              <a:lnSpc>
                <a:spcPct val="150000"/>
              </a:lnSpc>
              <a:spcBef>
                <a:spcPts val="1005"/>
              </a:spcBef>
              <a:spcAft>
                <a:spcPts val="0"/>
              </a:spcAft>
            </a:pPr>
            <a:r>
              <a:rPr lang="tr-TR" sz="2100" dirty="0">
                <a:effectLst/>
                <a:latin typeface="Times New Roman" panose="02020603050405020304" pitchFamily="18" charset="0"/>
                <a:ea typeface="Times New Roman" panose="02020603050405020304" pitchFamily="18" charset="0"/>
              </a:rPr>
              <a:t>Medikal modele gelen eleştiriler sosyal modelin temelini oluşturmuştur. Bireyin eksikliğinden ziyade çevrenin eksikliği ele alınmaya başlanmıştır. Görme engelli bir bireyin okuma sıkıntısının görme yetisindeki eksikliği ile ilgisinin olmadığı kabul edilerek Braille alfabesi ile yazılan kitapların eksikliği araştırılmıştır.</a:t>
            </a:r>
          </a:p>
          <a:p>
            <a:endParaRPr lang="tr-TR" dirty="0"/>
          </a:p>
        </p:txBody>
      </p:sp>
    </p:spTree>
    <p:extLst>
      <p:ext uri="{BB962C8B-B14F-4D97-AF65-F5344CB8AC3E}">
        <p14:creationId xmlns:p14="http://schemas.microsoft.com/office/powerpoint/2010/main" val="3817912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0E860C0-E02C-4B94-9360-92A3DFDC1635}"/>
              </a:ext>
            </a:extLst>
          </p:cNvPr>
          <p:cNvSpPr>
            <a:spLocks noGrp="1"/>
          </p:cNvSpPr>
          <p:nvPr>
            <p:ph idx="1"/>
          </p:nvPr>
        </p:nvSpPr>
        <p:spPr>
          <a:xfrm>
            <a:off x="427952" y="0"/>
            <a:ext cx="8889230" cy="7335982"/>
          </a:xfrm>
        </p:spPr>
        <p:txBody>
          <a:bodyPr>
            <a:normAutofit fontScale="55000" lnSpcReduction="20000"/>
          </a:bodyPr>
          <a:lstStyle/>
          <a:p>
            <a:pPr marL="304800" marR="176530" indent="0" algn="just">
              <a:lnSpc>
                <a:spcPct val="150000"/>
              </a:lnSpc>
              <a:spcAft>
                <a:spcPts val="0"/>
              </a:spcAft>
              <a:buNone/>
            </a:pPr>
            <a:r>
              <a:rPr lang="tr-TR" sz="3200" b="1" u="sng" dirty="0">
                <a:solidFill>
                  <a:schemeClr val="accent2"/>
                </a:solidFill>
                <a:effectLst/>
                <a:latin typeface="Times New Roman" panose="02020603050405020304" pitchFamily="18" charset="0"/>
                <a:ea typeface="Times New Roman" panose="02020603050405020304" pitchFamily="18" charset="0"/>
              </a:rPr>
              <a:t>Sosyal Model Yaklaşımı</a:t>
            </a:r>
          </a:p>
          <a:p>
            <a:pPr marL="304800" marR="176530" indent="449580" algn="just">
              <a:lnSpc>
                <a:spcPct val="150000"/>
              </a:lnSpc>
              <a:spcAft>
                <a:spcPts val="0"/>
              </a:spcAft>
            </a:pPr>
            <a:r>
              <a:rPr lang="tr-TR" sz="2900" dirty="0">
                <a:effectLst/>
                <a:latin typeface="Times New Roman" panose="02020603050405020304" pitchFamily="18" charset="0"/>
                <a:ea typeface="Times New Roman" panose="02020603050405020304" pitchFamily="18" charset="0"/>
              </a:rPr>
              <a:t>Engelliliği yalnızca bedensel eksiklikler üzerinden tanımlayan Tıbbı modele eleştiri olarak 1960 yılında ABD’de “Bağımsız Yaşam Hareketi” kurulmuştur. “</a:t>
            </a:r>
            <a:r>
              <a:rPr lang="tr-TR" sz="2900" i="1" dirty="0">
                <a:effectLst/>
                <a:latin typeface="Times New Roman" panose="02020603050405020304" pitchFamily="18" charset="0"/>
                <a:ea typeface="Times New Roman" panose="02020603050405020304" pitchFamily="18" charset="0"/>
              </a:rPr>
              <a:t>Bağımsız Yaşam</a:t>
            </a:r>
            <a:r>
              <a:rPr lang="tr-TR" sz="2900" dirty="0">
                <a:effectLst/>
                <a:latin typeface="Times New Roman" panose="02020603050405020304" pitchFamily="18" charset="0"/>
                <a:ea typeface="Times New Roman" panose="02020603050405020304" pitchFamily="18" charset="0"/>
              </a:rPr>
              <a:t>” sloganı ile sosyal modelin temeli doğmuştur. Tıbbı modelle engelli bireyin kaderinin tıp kurumlarının veya ailelerin tayin etmesine karşılık olarak yeni düzende engelli bireylerin kendi kaderlerini kendilerinin tayin etmesi kararlaştırılmıştır. </a:t>
            </a:r>
          </a:p>
          <a:p>
            <a:pPr marL="304800" marR="176530" indent="449580" algn="just">
              <a:lnSpc>
                <a:spcPct val="150000"/>
              </a:lnSpc>
              <a:spcAft>
                <a:spcPts val="0"/>
              </a:spcAft>
            </a:pPr>
            <a:r>
              <a:rPr lang="tr-TR" sz="2900" dirty="0">
                <a:effectLst/>
                <a:latin typeface="Times New Roman" panose="02020603050405020304" pitchFamily="18" charset="0"/>
                <a:ea typeface="Times New Roman" panose="02020603050405020304" pitchFamily="18" charset="0"/>
              </a:rPr>
              <a:t>Sosyal model engellilik araştırmalarında baskın modeldir. </a:t>
            </a:r>
            <a:r>
              <a:rPr lang="tr-TR" sz="2900" u="sng" dirty="0">
                <a:effectLst/>
                <a:latin typeface="Times New Roman" panose="02020603050405020304" pitchFamily="18" charset="0"/>
                <a:ea typeface="Times New Roman" panose="02020603050405020304" pitchFamily="18" charset="0"/>
              </a:rPr>
              <a:t>Sosyal model: engelli bireylerin vatandaş olarak haklarını yeniden düzenlemek ve engelliliğin yaratılması, sürdürülmesi ve üstesinden gelmek için sorumlulukların yeniden yapılandırılması üzerine çalışmaktadır. Engelli bireyi damgalama eğiliminden çok topluma entegre etme amacı güdülmektedir. </a:t>
            </a:r>
          </a:p>
          <a:p>
            <a:pPr marL="304800" marR="177165" indent="449580" algn="just">
              <a:lnSpc>
                <a:spcPct val="150000"/>
              </a:lnSpc>
              <a:spcBef>
                <a:spcPts val="1010"/>
              </a:spcBef>
              <a:spcAft>
                <a:spcPts val="0"/>
              </a:spcAft>
            </a:pPr>
            <a:r>
              <a:rPr lang="tr-TR" sz="2900" dirty="0">
                <a:effectLst/>
                <a:latin typeface="Times New Roman" panose="02020603050405020304" pitchFamily="18" charset="0"/>
                <a:ea typeface="Times New Roman" panose="02020603050405020304" pitchFamily="18" charset="0"/>
              </a:rPr>
              <a:t>1980’li yılların son dönemlerinde sosyal model eleştiri almaya başlamıştır. İlk eleştiri; engelin getirdiği acı ve can sıkıcı deneyimlerin görmezden gelinmesi olmuştur. İkinci eleştiri ise engelli bireylerin kendilerinin engelli olarak adlandırılmasına olmuştur. Engelli olarak adlandırılmaktan ziyade hasta olarak adlandırılmayı tercih etmişlerdir. Üçüncü eleştiri ise tıp sosyologları tarafından yapılmıştır. Sosyal model engeli toplumsal düzeyde açıklarken tıp sosyologları tüm engel türlerinin toplumsal olarak açıklanamayacağını ileri sürer. Zihinsel engelli bir bireyin engeli deneyimlemesini </a:t>
            </a:r>
            <a:r>
              <a:rPr lang="tr-TR" sz="2900" spc="-15" dirty="0">
                <a:effectLst/>
                <a:latin typeface="Times New Roman" panose="02020603050405020304" pitchFamily="18" charset="0"/>
                <a:ea typeface="Times New Roman" panose="02020603050405020304" pitchFamily="18" charset="0"/>
              </a:rPr>
              <a:t>ya </a:t>
            </a:r>
            <a:r>
              <a:rPr lang="tr-TR" sz="2900" dirty="0">
                <a:effectLst/>
                <a:latin typeface="Times New Roman" panose="02020603050405020304" pitchFamily="18" charset="0"/>
                <a:ea typeface="Times New Roman" panose="02020603050405020304" pitchFamily="18" charset="0"/>
              </a:rPr>
              <a:t>da sürekli acı çeken bir engellinin acı çekmesi toplum değil tıbbi bir olgudur. Sosyal modele gelen bu eleştiriler İnsan Hakları yaklaşımın temelini</a:t>
            </a:r>
            <a:r>
              <a:rPr lang="tr-TR" sz="2900" spc="20" dirty="0">
                <a:effectLst/>
                <a:latin typeface="Times New Roman" panose="02020603050405020304" pitchFamily="18" charset="0"/>
                <a:ea typeface="Times New Roman" panose="02020603050405020304" pitchFamily="18" charset="0"/>
              </a:rPr>
              <a:t> </a:t>
            </a:r>
            <a:r>
              <a:rPr lang="tr-TR" sz="2900" dirty="0">
                <a:effectLst/>
                <a:latin typeface="Times New Roman" panose="02020603050405020304" pitchFamily="18" charset="0"/>
                <a:ea typeface="Times New Roman" panose="02020603050405020304" pitchFamily="18" charset="0"/>
              </a:rPr>
              <a:t>oluşturmuştur.</a:t>
            </a:r>
          </a:p>
          <a:p>
            <a:endParaRPr lang="tr-TR" dirty="0"/>
          </a:p>
        </p:txBody>
      </p:sp>
    </p:spTree>
    <p:extLst>
      <p:ext uri="{BB962C8B-B14F-4D97-AF65-F5344CB8AC3E}">
        <p14:creationId xmlns:p14="http://schemas.microsoft.com/office/powerpoint/2010/main" val="31555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167AB96-8C8C-4583-A285-58C07719DBBD}"/>
              </a:ext>
            </a:extLst>
          </p:cNvPr>
          <p:cNvSpPr txBox="1"/>
          <p:nvPr/>
        </p:nvSpPr>
        <p:spPr>
          <a:xfrm>
            <a:off x="411126" y="-49619"/>
            <a:ext cx="10675048" cy="7137991"/>
          </a:xfrm>
          <a:prstGeom prst="rect">
            <a:avLst/>
          </a:prstGeom>
          <a:noFill/>
        </p:spPr>
        <p:txBody>
          <a:bodyPr wrap="square" numCol="3">
            <a:spAutoFit/>
          </a:bodyPr>
          <a:lstStyle/>
          <a:p>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Engelliliğin nedenleri doğum öncesi, sırası, sonrası ve diğer nedenler olarak sınıflandırılmıştır. Bu nedenler genel çerçevede özetlenirse:  </a:t>
            </a:r>
          </a:p>
          <a:p>
            <a:r>
              <a:rPr lang="tr-TR" b="1" i="1" dirty="0">
                <a:latin typeface="Times New Roman" panose="02020603050405020304" pitchFamily="18" charset="0"/>
                <a:cs typeface="Times New Roman" panose="02020603050405020304" pitchFamily="18" charset="0"/>
              </a:rPr>
              <a:t>Doğum Öncesi: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Doğum öncesinde görülen ve engelliliğe neden olan olaylar şunlardır: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 Doğumsal ve genetik bozukluklar, </a:t>
            </a:r>
          </a:p>
          <a:p>
            <a:r>
              <a:rPr lang="tr-TR" dirty="0">
                <a:latin typeface="Times New Roman" panose="02020603050405020304" pitchFamily="18" charset="0"/>
                <a:cs typeface="Times New Roman" panose="02020603050405020304" pitchFamily="18" charset="0"/>
              </a:rPr>
              <a:t> Kalıtsal bozukluklar kan uyuşmazlığı, </a:t>
            </a:r>
          </a:p>
          <a:p>
            <a:r>
              <a:rPr lang="tr-TR" dirty="0">
                <a:latin typeface="Times New Roman" panose="02020603050405020304" pitchFamily="18" charset="0"/>
                <a:cs typeface="Times New Roman" panose="02020603050405020304" pitchFamily="18" charset="0"/>
              </a:rPr>
              <a:t> Kromozom anomalileri, </a:t>
            </a:r>
          </a:p>
          <a:p>
            <a:r>
              <a:rPr lang="tr-TR" dirty="0">
                <a:latin typeface="Times New Roman" panose="02020603050405020304" pitchFamily="18" charset="0"/>
                <a:cs typeface="Times New Roman" panose="02020603050405020304" pitchFamily="18" charset="0"/>
              </a:rPr>
              <a:t> Doğumsal anomaliler, </a:t>
            </a:r>
          </a:p>
          <a:p>
            <a:r>
              <a:rPr lang="tr-TR" dirty="0">
                <a:latin typeface="Times New Roman" panose="02020603050405020304" pitchFamily="18" charset="0"/>
                <a:cs typeface="Times New Roman" panose="02020603050405020304" pitchFamily="18" charset="0"/>
              </a:rPr>
              <a:t> Çoğul gebelikler, </a:t>
            </a:r>
          </a:p>
          <a:p>
            <a:r>
              <a:rPr lang="tr-TR" dirty="0">
                <a:latin typeface="Times New Roman" panose="02020603050405020304" pitchFamily="18" charset="0"/>
                <a:cs typeface="Times New Roman" panose="02020603050405020304" pitchFamily="18" charset="0"/>
              </a:rPr>
              <a:t> Riskli gebelikler, </a:t>
            </a:r>
          </a:p>
          <a:p>
            <a:r>
              <a:rPr lang="tr-TR" dirty="0">
                <a:latin typeface="Times New Roman" panose="02020603050405020304" pitchFamily="18" charset="0"/>
                <a:cs typeface="Times New Roman" panose="02020603050405020304" pitchFamily="18" charset="0"/>
              </a:rPr>
              <a:t> Kötü </a:t>
            </a:r>
            <a:r>
              <a:rPr lang="tr-TR" dirty="0" err="1">
                <a:latin typeface="Times New Roman" panose="02020603050405020304" pitchFamily="18" charset="0"/>
                <a:cs typeface="Times New Roman" panose="02020603050405020304" pitchFamily="18" charset="0"/>
              </a:rPr>
              <a:t>obstetrik</a:t>
            </a:r>
            <a:r>
              <a:rPr lang="tr-TR" dirty="0">
                <a:latin typeface="Times New Roman" panose="02020603050405020304" pitchFamily="18" charset="0"/>
                <a:cs typeface="Times New Roman" panose="02020603050405020304" pitchFamily="18" charset="0"/>
              </a:rPr>
              <a:t> öykü, </a:t>
            </a:r>
          </a:p>
          <a:p>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Uteroplasental</a:t>
            </a:r>
            <a:r>
              <a:rPr lang="tr-TR" dirty="0">
                <a:latin typeface="Times New Roman" panose="02020603050405020304" pitchFamily="18" charset="0"/>
                <a:cs typeface="Times New Roman" panose="02020603050405020304" pitchFamily="18" charset="0"/>
              </a:rPr>
              <a:t> nedenler, </a:t>
            </a:r>
          </a:p>
          <a:p>
            <a:r>
              <a:rPr lang="tr-TR" dirty="0">
                <a:latin typeface="Times New Roman" panose="02020603050405020304" pitchFamily="18" charset="0"/>
                <a:cs typeface="Times New Roman" panose="02020603050405020304" pitchFamily="18" charset="0"/>
              </a:rPr>
              <a:t> Annenin hamileliğinde karşılaştığı sorunlar, </a:t>
            </a:r>
          </a:p>
          <a:p>
            <a:r>
              <a:rPr lang="tr-TR" dirty="0">
                <a:latin typeface="Times New Roman" panose="02020603050405020304" pitchFamily="18" charset="0"/>
                <a:cs typeface="Times New Roman" panose="02020603050405020304" pitchFamily="18" charset="0"/>
              </a:rPr>
              <a:t> Doktor önerisi dışında ilaç kullanımı, </a:t>
            </a:r>
          </a:p>
          <a:p>
            <a:r>
              <a:rPr lang="tr-TR" dirty="0">
                <a:latin typeface="Times New Roman" panose="02020603050405020304" pitchFamily="18" charset="0"/>
                <a:cs typeface="Times New Roman" panose="02020603050405020304" pitchFamily="18" charset="0"/>
              </a:rPr>
              <a:t> Röntgen ışınıyla karşı</a:t>
            </a:r>
          </a:p>
          <a:p>
            <a:r>
              <a:rPr lang="tr-TR" sz="2000" b="1" i="1" dirty="0">
                <a:latin typeface="Times New Roman" panose="02020603050405020304" pitchFamily="18" charset="0"/>
                <a:cs typeface="Times New Roman" panose="02020603050405020304" pitchFamily="18" charset="0"/>
              </a:rPr>
              <a:t>Engellilik Nedenleri </a:t>
            </a:r>
            <a:endParaRPr lang="tr-TR" b="1" i="1" dirty="0">
              <a:latin typeface="Times New Roman" panose="02020603050405020304" pitchFamily="18" charset="0"/>
              <a:cs typeface="Times New Roman" panose="02020603050405020304" pitchFamily="18" charset="0"/>
            </a:endParaRPr>
          </a:p>
          <a:p>
            <a:endParaRPr lang="tr-TR" b="1" i="1" dirty="0">
              <a:latin typeface="Times New Roman" panose="02020603050405020304" pitchFamily="18" charset="0"/>
              <a:cs typeface="Times New Roman" panose="02020603050405020304" pitchFamily="18" charset="0"/>
            </a:endParaRPr>
          </a:p>
          <a:p>
            <a:endParaRPr lang="tr-TR" b="1" i="1" dirty="0">
              <a:latin typeface="Times New Roman" panose="02020603050405020304" pitchFamily="18" charset="0"/>
              <a:cs typeface="Times New Roman" panose="02020603050405020304" pitchFamily="18" charset="0"/>
            </a:endParaRPr>
          </a:p>
          <a:p>
            <a:endParaRPr lang="tr-TR" b="1" i="1" dirty="0">
              <a:latin typeface="Times New Roman" panose="02020603050405020304" pitchFamily="18" charset="0"/>
              <a:cs typeface="Times New Roman" panose="02020603050405020304" pitchFamily="18" charset="0"/>
            </a:endParaRPr>
          </a:p>
          <a:p>
            <a:endParaRPr lang="tr-TR" b="1" i="1" dirty="0">
              <a:latin typeface="Times New Roman" panose="02020603050405020304" pitchFamily="18" charset="0"/>
              <a:cs typeface="Times New Roman" panose="02020603050405020304" pitchFamily="18" charset="0"/>
            </a:endParaRPr>
          </a:p>
          <a:p>
            <a:r>
              <a:rPr lang="tr-TR" b="1" i="1" dirty="0">
                <a:latin typeface="Times New Roman" panose="02020603050405020304" pitchFamily="18" charset="0"/>
                <a:cs typeface="Times New Roman" panose="02020603050405020304" pitchFamily="18" charset="0"/>
              </a:rPr>
              <a:t>Doğum Sırası: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Doğum sırasında karşılaşılan nedenler ise,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 Doğumdaki yanlış uygulamalar, </a:t>
            </a:r>
          </a:p>
          <a:p>
            <a:r>
              <a:rPr lang="tr-TR" dirty="0">
                <a:latin typeface="Times New Roman" panose="02020603050405020304" pitchFamily="18" charset="0"/>
                <a:cs typeface="Times New Roman" panose="02020603050405020304" pitchFamily="18" charset="0"/>
              </a:rPr>
              <a:t> Zor doğum (doğumun normalden daha yavaş ilerlemesi ve uzun süren doğum sonucu bebeğin oksijensiz kalması), </a:t>
            </a:r>
          </a:p>
          <a:p>
            <a:r>
              <a:rPr lang="tr-TR" dirty="0">
                <a:latin typeface="Times New Roman" panose="02020603050405020304" pitchFamily="18" charset="0"/>
                <a:cs typeface="Times New Roman" panose="02020603050405020304" pitchFamily="18" charset="0"/>
              </a:rPr>
              <a:t> Doğum travmaları (doğum eylemi sırasında bebekte görülen fiziksel yaralanmalar), </a:t>
            </a:r>
          </a:p>
          <a:p>
            <a:r>
              <a:rPr lang="tr-TR" dirty="0">
                <a:latin typeface="Times New Roman" panose="02020603050405020304" pitchFamily="18" charset="0"/>
                <a:cs typeface="Times New Roman" panose="02020603050405020304" pitchFamily="18" charset="0"/>
              </a:rPr>
              <a:t> Doğumun yetkili kişilerle gerçekleştirilmemesi ve uygun olmayan koşullarda yapılması. </a:t>
            </a:r>
          </a:p>
          <a:p>
            <a:r>
              <a:rPr lang="tr-TR" dirty="0">
                <a:latin typeface="Times New Roman" panose="02020603050405020304" pitchFamily="18" charset="0"/>
                <a:cs typeface="Times New Roman" panose="02020603050405020304" pitchFamily="18" charset="0"/>
              </a:rPr>
              <a:t> Erken ya da geç doğum, </a:t>
            </a: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b="1" i="1" dirty="0">
              <a:latin typeface="Times New Roman" panose="02020603050405020304" pitchFamily="18" charset="0"/>
              <a:cs typeface="Times New Roman" panose="02020603050405020304" pitchFamily="18" charset="0"/>
            </a:endParaRPr>
          </a:p>
          <a:p>
            <a:endParaRPr lang="tr-TR" b="1" i="1" dirty="0">
              <a:latin typeface="Times New Roman" panose="02020603050405020304" pitchFamily="18" charset="0"/>
              <a:cs typeface="Times New Roman" panose="02020603050405020304" pitchFamily="18" charset="0"/>
            </a:endParaRPr>
          </a:p>
          <a:p>
            <a:r>
              <a:rPr lang="tr-TR" b="1" i="1" dirty="0">
                <a:latin typeface="Times New Roman" panose="02020603050405020304" pitchFamily="18" charset="0"/>
                <a:cs typeface="Times New Roman" panose="02020603050405020304" pitchFamily="18" charset="0"/>
              </a:rPr>
              <a:t>Doğum Sonrası: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Engelliliğe yol açan doğum sonrası rahatsızlıklar ise,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 İlk üç yaşta geçirilen hastalıklar (</a:t>
            </a:r>
            <a:r>
              <a:rPr lang="tr-TR" dirty="0" err="1">
                <a:latin typeface="Times New Roman" panose="02020603050405020304" pitchFamily="18" charset="0"/>
                <a:cs typeface="Times New Roman" panose="02020603050405020304" pitchFamily="18" charset="0"/>
              </a:rPr>
              <a:t>diyare</a:t>
            </a:r>
            <a:r>
              <a:rPr lang="tr-TR" dirty="0">
                <a:latin typeface="Times New Roman" panose="02020603050405020304" pitchFamily="18" charset="0"/>
                <a:cs typeface="Times New Roman" panose="02020603050405020304" pitchFamily="18" charset="0"/>
              </a:rPr>
              <a:t>, kızıl, çocuk felci, menenjit, kızamık, suçiçeği, sarılık, difteri, çocuğun ağlamasına engel olmak için verilen uyuşturucu maddeler), </a:t>
            </a:r>
          </a:p>
          <a:p>
            <a:r>
              <a:rPr lang="tr-TR" dirty="0">
                <a:latin typeface="Times New Roman" panose="02020603050405020304" pitchFamily="18" charset="0"/>
                <a:cs typeface="Times New Roman" panose="02020603050405020304" pitchFamily="18" charset="0"/>
              </a:rPr>
              <a:t> Süt çocukluğu çağında çocukların kundaklanması.</a:t>
            </a:r>
          </a:p>
        </p:txBody>
      </p:sp>
    </p:spTree>
    <p:extLst>
      <p:ext uri="{BB962C8B-B14F-4D97-AF65-F5344CB8AC3E}">
        <p14:creationId xmlns:p14="http://schemas.microsoft.com/office/powerpoint/2010/main" val="87867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3C72A66-1F2E-4A4B-98A8-62373BA0A421}"/>
              </a:ext>
            </a:extLst>
          </p:cNvPr>
          <p:cNvSpPr txBox="1"/>
          <p:nvPr/>
        </p:nvSpPr>
        <p:spPr>
          <a:xfrm>
            <a:off x="266700" y="491836"/>
            <a:ext cx="9153747" cy="5355312"/>
          </a:xfrm>
          <a:prstGeom prst="rect">
            <a:avLst/>
          </a:prstGeom>
          <a:noFill/>
        </p:spPr>
        <p:txBody>
          <a:bodyPr wrap="square">
            <a:spAutoFit/>
          </a:bodyPr>
          <a:lstStyle/>
          <a:p>
            <a:pPr algn="just"/>
            <a:r>
              <a:rPr lang="tr-TR" b="1" i="1" dirty="0">
                <a:latin typeface="Times New Roman" panose="02020603050405020304" pitchFamily="18" charset="0"/>
                <a:cs typeface="Times New Roman" panose="02020603050405020304" pitchFamily="18" charset="0"/>
              </a:rPr>
              <a:t>Diğer Nedenler: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Trafik kazaları, dünyada olduğu gibi Türkiye’de de önemli sorunlardan biridir. Trafik kazaları sonucunda yaşanan ölümler bir yana yaralanan kişiler engelli duruma gelebilmektedir.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İş kazaları, sanayileşmedeki gelişmelere paralel olarak iş kazaları artmaktadır. İş esnasında meydana gelen kazalar genellikle düşmeler, makinalar ve taşıtlar sebebiyle oluşmaktadır.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Ev kazaların sonucunda da kişiler engelli olmaktadır. Evdeki eşyaların yanlış ve dikkatsizce kullanımı, yeterince ilk yardım bilgisine sahip olunmaması gibi durumlar engelliliğin durumunu etkilemektedir.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Alt </a:t>
            </a:r>
            <a:r>
              <a:rPr lang="tr-TR" dirty="0" err="1">
                <a:latin typeface="Times New Roman" panose="02020603050405020304" pitchFamily="18" charset="0"/>
                <a:cs typeface="Times New Roman" panose="02020603050405020304" pitchFamily="18" charset="0"/>
              </a:rPr>
              <a:t>sosyo</a:t>
            </a:r>
            <a:r>
              <a:rPr lang="tr-TR" dirty="0">
                <a:latin typeface="Times New Roman" panose="02020603050405020304" pitchFamily="18" charset="0"/>
                <a:cs typeface="Times New Roman" panose="02020603050405020304" pitchFamily="18" charset="0"/>
              </a:rPr>
              <a:t>-ekonomik düzeyde bulunan ailede yetişme, yoksunluk bölgelerinde oturması, uyarım, güdüm, olanak ve motivasyon eksikliği, ihmal edilme gibi nedenler zihinsel engelli çocuk sayısının artmasına etki etmektedir.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Kimyasal ve patlayıcı maddeler bireylerin engelli olmaları üzerinde etkili olmaktadır.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Doğal afetler (deprem, sel, yangın, çığ vb.) de engelliliğin oluşmasında etkilidir</a:t>
            </a:r>
          </a:p>
        </p:txBody>
      </p:sp>
    </p:spTree>
    <p:extLst>
      <p:ext uri="{BB962C8B-B14F-4D97-AF65-F5344CB8AC3E}">
        <p14:creationId xmlns:p14="http://schemas.microsoft.com/office/powerpoint/2010/main" val="173395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022D27A-3309-4B0A-AFE6-9E83BF624004}"/>
              </a:ext>
            </a:extLst>
          </p:cNvPr>
          <p:cNvSpPr>
            <a:spLocks noGrp="1"/>
          </p:cNvSpPr>
          <p:nvPr>
            <p:ph idx="1"/>
          </p:nvPr>
        </p:nvSpPr>
        <p:spPr>
          <a:xfrm>
            <a:off x="485948" y="0"/>
            <a:ext cx="8596668" cy="6858000"/>
          </a:xfrm>
        </p:spPr>
        <p:txBody>
          <a:bodyPr/>
          <a:lstStyle/>
          <a:p>
            <a:pPr marL="304800" marR="175895" indent="0" algn="just">
              <a:lnSpc>
                <a:spcPct val="150000"/>
              </a:lnSpc>
              <a:spcBef>
                <a:spcPts val="1150"/>
              </a:spcBef>
              <a:spcAft>
                <a:spcPts val="0"/>
              </a:spcAft>
              <a:buNone/>
            </a:pPr>
            <a:r>
              <a:rPr lang="tr-TR" sz="2000" b="1" dirty="0">
                <a:solidFill>
                  <a:schemeClr val="accent2"/>
                </a:solidFill>
                <a:effectLst/>
                <a:latin typeface="Times New Roman" panose="02020603050405020304" pitchFamily="18" charset="0"/>
                <a:ea typeface="Times New Roman" panose="02020603050405020304" pitchFamily="18" charset="0"/>
              </a:rPr>
              <a:t>Engellilik Türleri</a:t>
            </a:r>
          </a:p>
          <a:p>
            <a:pPr marL="304800" marR="175895" indent="449580" algn="just">
              <a:lnSpc>
                <a:spcPct val="150000"/>
              </a:lnSpc>
              <a:spcBef>
                <a:spcPts val="1150"/>
              </a:spcBef>
              <a:spcAft>
                <a:spcPts val="0"/>
              </a:spcAft>
            </a:pPr>
            <a:r>
              <a:rPr lang="tr-TR" sz="1600" dirty="0">
                <a:effectLst/>
                <a:latin typeface="Times New Roman" panose="02020603050405020304" pitchFamily="18" charset="0"/>
                <a:ea typeface="Times New Roman" panose="02020603050405020304" pitchFamily="18" charset="0"/>
              </a:rPr>
              <a:t>Bireyin hareketlerinin kısıtlanmasına neden olan fonksiyon kaybına göre çeşitli engel türleri ortaya çıkmıştır. Başlıca engellilik türleri; Ortopedik Engel, Görme Engeli, Zihinsel Engel, İşitme Engeli, Dil ve Konuşma Engeli, Süregelen Hastalık, Yaşlılık ve Birden Fazla Engel olarak sıralanmaktadır. Türkiye’de Aile ve Sosyal Hizmetler Bakanlığına ait veri sisteminde kayıtlı engel türlerinin dağılımı aşağıdaki gibidir:</a:t>
            </a:r>
          </a:p>
          <a:p>
            <a:pPr marL="304800" marR="175895" indent="449580" algn="just">
              <a:lnSpc>
                <a:spcPct val="150000"/>
              </a:lnSpc>
              <a:spcBef>
                <a:spcPts val="1150"/>
              </a:spcBef>
              <a:spcAft>
                <a:spcPts val="0"/>
              </a:spcAft>
            </a:pPr>
            <a:r>
              <a:rPr lang="tr-TR" sz="1600" i="1" dirty="0">
                <a:effectLst/>
                <a:latin typeface="Times New Roman" panose="02020603050405020304" pitchFamily="18" charset="0"/>
                <a:ea typeface="Times New Roman" panose="02020603050405020304" pitchFamily="18" charset="0"/>
              </a:rPr>
              <a:t>Engel Türlerine Göre Dağılımı</a:t>
            </a:r>
          </a:p>
          <a:p>
            <a:pPr marL="304800" algn="just">
              <a:spcBef>
                <a:spcPts val="995"/>
              </a:spcBef>
              <a:spcAft>
                <a:spcPts val="0"/>
              </a:spcAft>
            </a:pPr>
            <a:endParaRPr lang="tr-TR" sz="1800" dirty="0">
              <a:effectLst/>
              <a:latin typeface="Times New Roman" panose="02020603050405020304" pitchFamily="18" charset="0"/>
              <a:ea typeface="Times New Roman" panose="02020603050405020304" pitchFamily="18" charset="0"/>
            </a:endParaRPr>
          </a:p>
          <a:p>
            <a:endParaRPr lang="tr-TR" dirty="0"/>
          </a:p>
        </p:txBody>
      </p:sp>
      <p:graphicFrame>
        <p:nvGraphicFramePr>
          <p:cNvPr id="5" name="Tablo 4">
            <a:extLst>
              <a:ext uri="{FF2B5EF4-FFF2-40B4-BE49-F238E27FC236}">
                <a16:creationId xmlns:a16="http://schemas.microsoft.com/office/drawing/2014/main" id="{E4E0B656-B7DF-4F69-B1D3-FD0AC22ABAC0}"/>
              </a:ext>
            </a:extLst>
          </p:cNvPr>
          <p:cNvGraphicFramePr>
            <a:graphicFrameLocks noGrp="1"/>
          </p:cNvGraphicFramePr>
          <p:nvPr>
            <p:extLst>
              <p:ext uri="{D42A27DB-BD31-4B8C-83A1-F6EECF244321}">
                <p14:modId xmlns:p14="http://schemas.microsoft.com/office/powerpoint/2010/main" val="2029429818"/>
              </p:ext>
            </p:extLst>
          </p:nvPr>
        </p:nvGraphicFramePr>
        <p:xfrm>
          <a:off x="887301" y="3096131"/>
          <a:ext cx="6477679" cy="3642727"/>
        </p:xfrm>
        <a:graphic>
          <a:graphicData uri="http://schemas.openxmlformats.org/drawingml/2006/table">
            <a:tbl>
              <a:tblPr firstRow="1" firstCol="1" lastRow="1" lastCol="1" bandRow="1" bandCol="1"/>
              <a:tblGrid>
                <a:gridCol w="1858559">
                  <a:extLst>
                    <a:ext uri="{9D8B030D-6E8A-4147-A177-3AD203B41FA5}">
                      <a16:colId xmlns:a16="http://schemas.microsoft.com/office/drawing/2014/main" val="330266556"/>
                    </a:ext>
                  </a:extLst>
                </a:gridCol>
                <a:gridCol w="1805544">
                  <a:extLst>
                    <a:ext uri="{9D8B030D-6E8A-4147-A177-3AD203B41FA5}">
                      <a16:colId xmlns:a16="http://schemas.microsoft.com/office/drawing/2014/main" val="191035781"/>
                    </a:ext>
                  </a:extLst>
                </a:gridCol>
                <a:gridCol w="2813576">
                  <a:extLst>
                    <a:ext uri="{9D8B030D-6E8A-4147-A177-3AD203B41FA5}">
                      <a16:colId xmlns:a16="http://schemas.microsoft.com/office/drawing/2014/main" val="2083985321"/>
                    </a:ext>
                  </a:extLst>
                </a:gridCol>
              </a:tblGrid>
              <a:tr h="335262">
                <a:tc>
                  <a:txBody>
                    <a:bodyPr/>
                    <a:lstStyle/>
                    <a:p>
                      <a:pPr marL="77470">
                        <a:lnSpc>
                          <a:spcPct val="150000"/>
                        </a:lnSpc>
                        <a:spcBef>
                          <a:spcPts val="5"/>
                        </a:spcBef>
                        <a:spcAft>
                          <a:spcPts val="0"/>
                        </a:spcAft>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Engel Grubu</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150000"/>
                        </a:lnSpc>
                        <a:spcBef>
                          <a:spcPts val="5"/>
                        </a:spcBef>
                        <a:spcAft>
                          <a:spcPts val="0"/>
                        </a:spcAft>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Kişi Sayısı</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150000"/>
                        </a:lnSpc>
                        <a:spcBef>
                          <a:spcPts val="5"/>
                        </a:spcBef>
                        <a:spcAft>
                          <a:spcPts val="0"/>
                        </a:spcAft>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Oran</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5436825"/>
                  </a:ext>
                </a:extLst>
              </a:tr>
              <a:tr h="332622">
                <a:tc>
                  <a:txBody>
                    <a:bodyPr/>
                    <a:lstStyle/>
                    <a:p>
                      <a:pPr marL="77470">
                        <a:lnSpc>
                          <a:spcPct val="200000"/>
                        </a:lnSpc>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Görme</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215,076</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9,53</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4069046"/>
                  </a:ext>
                </a:extLst>
              </a:tr>
              <a:tr h="332622">
                <a:tc>
                  <a:txBody>
                    <a:bodyPr/>
                    <a:lstStyle/>
                    <a:p>
                      <a:pPr marL="77470">
                        <a:lnSpc>
                          <a:spcPct val="200000"/>
                        </a:lnSpc>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İşitme</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179,867</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400">
                          <a:effectLst/>
                          <a:latin typeface="Times New Roman" panose="02020603050405020304" pitchFamily="18" charset="0"/>
                          <a:ea typeface="Times New Roman" panose="02020603050405020304" pitchFamily="18" charset="0"/>
                          <a:cs typeface="Times New Roman" panose="02020603050405020304" pitchFamily="18" charset="0"/>
                        </a:rPr>
                        <a:t>7,97</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1927082"/>
                  </a:ext>
                </a:extLst>
              </a:tr>
              <a:tr h="332622">
                <a:tc>
                  <a:txBody>
                    <a:bodyPr/>
                    <a:lstStyle/>
                    <a:p>
                      <a:pPr marL="77470">
                        <a:lnSpc>
                          <a:spcPct val="200000"/>
                        </a:lnSpc>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Dil ve Konuşma</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33,686</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400">
                          <a:effectLst/>
                          <a:latin typeface="Times New Roman" panose="02020603050405020304" pitchFamily="18" charset="0"/>
                          <a:ea typeface="Times New Roman" panose="02020603050405020304" pitchFamily="18" charset="0"/>
                          <a:cs typeface="Times New Roman" panose="02020603050405020304" pitchFamily="18" charset="0"/>
                        </a:rPr>
                        <a:t>1,49</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2573573"/>
                  </a:ext>
                </a:extLst>
              </a:tr>
              <a:tr h="335262">
                <a:tc>
                  <a:txBody>
                    <a:bodyPr/>
                    <a:lstStyle/>
                    <a:p>
                      <a:pPr marL="77470">
                        <a:lnSpc>
                          <a:spcPct val="200000"/>
                        </a:lnSpc>
                        <a:spcBef>
                          <a:spcPts val="5"/>
                        </a:spcBef>
                        <a:spcAft>
                          <a:spcPts val="0"/>
                        </a:spcAft>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Ortopedik</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311.131</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400">
                          <a:effectLst/>
                          <a:latin typeface="Times New Roman" panose="02020603050405020304" pitchFamily="18" charset="0"/>
                          <a:ea typeface="Times New Roman" panose="02020603050405020304" pitchFamily="18" charset="0"/>
                          <a:cs typeface="Times New Roman" panose="02020603050405020304" pitchFamily="18" charset="0"/>
                        </a:rPr>
                        <a:t>13,78</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3596483"/>
                  </a:ext>
                </a:extLst>
              </a:tr>
              <a:tr h="332622">
                <a:tc>
                  <a:txBody>
                    <a:bodyPr/>
                    <a:lstStyle/>
                    <a:p>
                      <a:pPr marL="77470">
                        <a:lnSpc>
                          <a:spcPct val="200000"/>
                        </a:lnSpc>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Zihinsel</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385.313</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17,07</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6745122"/>
                  </a:ext>
                </a:extLst>
              </a:tr>
              <a:tr h="332622">
                <a:tc>
                  <a:txBody>
                    <a:bodyPr/>
                    <a:lstStyle/>
                    <a:p>
                      <a:pPr marL="77470">
                        <a:lnSpc>
                          <a:spcPct val="200000"/>
                        </a:lnSpc>
                      </a:pPr>
                      <a:r>
                        <a:rPr lang="tr-TR" sz="1400" b="1" dirty="0">
                          <a:effectLst/>
                          <a:latin typeface="Times New Roman" panose="02020603050405020304" pitchFamily="18" charset="0"/>
                          <a:ea typeface="Times New Roman" panose="02020603050405020304" pitchFamily="18" charset="0"/>
                          <a:cs typeface="Times New Roman" panose="02020603050405020304" pitchFamily="18" charset="0"/>
                        </a:rPr>
                        <a:t>Ruhsal ve Duygusal</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400">
                          <a:effectLst/>
                          <a:latin typeface="Times New Roman" panose="02020603050405020304" pitchFamily="18" charset="0"/>
                          <a:ea typeface="Times New Roman" panose="02020603050405020304" pitchFamily="18" charset="0"/>
                          <a:cs typeface="Times New Roman" panose="02020603050405020304" pitchFamily="18" charset="0"/>
                        </a:rPr>
                        <a:t>170.927</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7,57</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4360649"/>
                  </a:ext>
                </a:extLst>
              </a:tr>
              <a:tr h="335262">
                <a:tc>
                  <a:txBody>
                    <a:bodyPr/>
                    <a:lstStyle/>
                    <a:p>
                      <a:pPr marL="77470">
                        <a:lnSpc>
                          <a:spcPct val="200000"/>
                        </a:lnSpc>
                      </a:pPr>
                      <a:r>
                        <a:rPr lang="tr-TR" sz="1400" b="1">
                          <a:effectLst/>
                          <a:latin typeface="Times New Roman" panose="02020603050405020304" pitchFamily="18" charset="0"/>
                          <a:ea typeface="Times New Roman" panose="02020603050405020304" pitchFamily="18" charset="0"/>
                          <a:cs typeface="Times New Roman" panose="02020603050405020304" pitchFamily="18" charset="0"/>
                        </a:rPr>
                        <a:t>Süregelen Hastalık</a:t>
                      </a:r>
                      <a:endParaRPr lang="tr-T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917.259</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40,63</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7670997"/>
                  </a:ext>
                </a:extLst>
              </a:tr>
              <a:tr h="332622">
                <a:tc>
                  <a:txBody>
                    <a:bodyPr/>
                    <a:lstStyle/>
                    <a:p>
                      <a:pPr marL="77470">
                        <a:lnSpc>
                          <a:spcPct val="200000"/>
                        </a:lnSpc>
                      </a:pPr>
                      <a:r>
                        <a:rPr lang="tr-TR" sz="1400" b="1">
                          <a:effectLst/>
                          <a:latin typeface="Times New Roman" panose="02020603050405020304" pitchFamily="18" charset="0"/>
                          <a:ea typeface="Times New Roman" panose="02020603050405020304" pitchFamily="18" charset="0"/>
                          <a:cs typeface="Times New Roman" panose="02020603050405020304" pitchFamily="18" charset="0"/>
                        </a:rPr>
                        <a:t>Diğer</a:t>
                      </a:r>
                      <a:endParaRPr lang="tr-T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44.248</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400" dirty="0">
                          <a:effectLst/>
                          <a:latin typeface="Times New Roman" panose="02020603050405020304" pitchFamily="18" charset="0"/>
                          <a:ea typeface="Times New Roman" panose="02020603050405020304" pitchFamily="18" charset="0"/>
                          <a:cs typeface="Times New Roman" panose="02020603050405020304" pitchFamily="18" charset="0"/>
                        </a:rPr>
                        <a:t>1,96</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717048"/>
                  </a:ext>
                </a:extLst>
              </a:tr>
              <a:tr h="330862">
                <a:tc>
                  <a:txBody>
                    <a:bodyPr/>
                    <a:lstStyle/>
                    <a:p>
                      <a:pPr marL="77470">
                        <a:lnSpc>
                          <a:spcPct val="200000"/>
                        </a:lnSpc>
                      </a:pPr>
                      <a:r>
                        <a:rPr lang="tr-TR" sz="1600" b="1">
                          <a:effectLst/>
                          <a:latin typeface="Times New Roman" panose="02020603050405020304" pitchFamily="18" charset="0"/>
                          <a:ea typeface="Times New Roman" panose="02020603050405020304" pitchFamily="18" charset="0"/>
                          <a:cs typeface="Times New Roman" panose="02020603050405020304" pitchFamily="18" charset="0"/>
                        </a:rPr>
                        <a:t>Toplam</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7495">
                        <a:lnSpc>
                          <a:spcPct val="200000"/>
                        </a:lnSpc>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2.257.507</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88645">
                        <a:lnSpc>
                          <a:spcPct val="200000"/>
                        </a:lnSpc>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100</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8451651"/>
                  </a:ext>
                </a:extLst>
              </a:tr>
            </a:tbl>
          </a:graphicData>
        </a:graphic>
      </p:graphicFrame>
    </p:spTree>
    <p:extLst>
      <p:ext uri="{BB962C8B-B14F-4D97-AF65-F5344CB8AC3E}">
        <p14:creationId xmlns:p14="http://schemas.microsoft.com/office/powerpoint/2010/main" val="3560392696"/>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6866</Words>
  <Application>Microsoft Office PowerPoint</Application>
  <PresentationFormat>Geniş ekran</PresentationFormat>
  <Paragraphs>259</Paragraphs>
  <Slides>38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38</vt:i4>
      </vt:variant>
    </vt:vector>
  </HeadingPairs>
  <TitlesOfParts>
    <vt:vector size="43" baseType="lpstr">
      <vt:lpstr>Arial</vt:lpstr>
      <vt:lpstr>Times New Roman</vt:lpstr>
      <vt:lpstr>Trebuchet MS</vt:lpstr>
      <vt:lpstr>Wingdings 3</vt:lpstr>
      <vt:lpstr>Yüzeyler</vt:lpstr>
      <vt:lpstr>DEZAVANTAJLI GRUPLAR</vt:lpstr>
      <vt:lpstr>Engellilik Kavramı</vt:lpstr>
      <vt:lpstr>Engellilik Kuramları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SORUNLAR VE SOSYAL HİZMET</dc:title>
  <dc:creator>Elif GÜRHAN DURAN</dc:creator>
  <cp:lastModifiedBy>Elif GÜRHAN DURAN</cp:lastModifiedBy>
  <cp:revision>18</cp:revision>
  <dcterms:created xsi:type="dcterms:W3CDTF">2022-03-13T19:46:26Z</dcterms:created>
  <dcterms:modified xsi:type="dcterms:W3CDTF">2024-10-18T15:18:07Z</dcterms:modified>
</cp:coreProperties>
</file>