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66" r:id="rId1"/>
  </p:sldMasterIdLst>
  <p:notesMasterIdLst>
    <p:notesMasterId r:id="rId27"/>
  </p:notesMasterIdLst>
  <p:sldIdLst>
    <p:sldId id="701" r:id="rId2"/>
    <p:sldId id="808" r:id="rId3"/>
    <p:sldId id="816" r:id="rId4"/>
    <p:sldId id="817" r:id="rId5"/>
    <p:sldId id="818" r:id="rId6"/>
    <p:sldId id="819" r:id="rId7"/>
    <p:sldId id="820" r:id="rId8"/>
    <p:sldId id="821" r:id="rId9"/>
    <p:sldId id="822" r:id="rId10"/>
    <p:sldId id="823" r:id="rId11"/>
    <p:sldId id="824" r:id="rId12"/>
    <p:sldId id="825" r:id="rId13"/>
    <p:sldId id="826" r:id="rId14"/>
    <p:sldId id="827" r:id="rId15"/>
    <p:sldId id="828" r:id="rId16"/>
    <p:sldId id="829" r:id="rId17"/>
    <p:sldId id="830" r:id="rId18"/>
    <p:sldId id="831" r:id="rId19"/>
    <p:sldId id="832" r:id="rId20"/>
    <p:sldId id="834" r:id="rId21"/>
    <p:sldId id="835" r:id="rId22"/>
    <p:sldId id="836" r:id="rId23"/>
    <p:sldId id="837" r:id="rId24"/>
    <p:sldId id="838" r:id="rId25"/>
    <p:sldId id="839" r:id="rId26"/>
  </p:sldIdLst>
  <p:sldSz cx="9144000" cy="6858000" type="screen4x3"/>
  <p:notesSz cx="9144000" cy="6858000"/>
  <p:defaultTextStyle>
    <a:defPPr>
      <a:defRPr kern="0"/>
    </a:def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6"/>
  </p:normalViewPr>
  <p:slideViewPr>
    <p:cSldViewPr>
      <p:cViewPr>
        <p:scale>
          <a:sx n="94" d="100"/>
          <a:sy n="94" d="100"/>
        </p:scale>
        <p:origin x="-2124" y="-4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6B7D4227-B58E-497E-A0C9-5750D037DD88}" type="datetimeFigureOut">
              <a:rPr lang="tr-TR" smtClean="0"/>
              <a:t>04.01.2023</a:t>
            </a:fld>
            <a:endParaRPr lang="tr-TR"/>
          </a:p>
        </p:txBody>
      </p:sp>
      <p:sp>
        <p:nvSpPr>
          <p:cNvPr id="4" name="Slayt Görüntüsü Yer Tutucusu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E1D6AA9-43FF-4195-9DE0-6FFFA60948B9}" type="slidenum">
              <a:rPr lang="tr-TR" smtClean="0"/>
              <a:t>‹#›</a:t>
            </a:fld>
            <a:endParaRPr lang="tr-TR"/>
          </a:p>
        </p:txBody>
      </p:sp>
    </p:spTree>
    <p:extLst>
      <p:ext uri="{BB962C8B-B14F-4D97-AF65-F5344CB8AC3E}">
        <p14:creationId xmlns:p14="http://schemas.microsoft.com/office/powerpoint/2010/main" val="3842437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3</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12</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13</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14</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15</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16</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17</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18</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19</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20</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21</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4</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22</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23</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24</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25</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5</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6</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7</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8</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9</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10</a:t>
            </a:fld>
            <a:endParaRPr lang="tr-TR"/>
          </a:p>
        </p:txBody>
      </p:sp>
    </p:spTree>
    <p:extLst>
      <p:ext uri="{BB962C8B-B14F-4D97-AF65-F5344CB8AC3E}">
        <p14:creationId xmlns:p14="http://schemas.microsoft.com/office/powerpoint/2010/main" val="1398494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1D6AA9-43FF-4195-9DE0-6FFFA60948B9}" type="slidenum">
              <a:rPr lang="tr-TR" smtClean="0"/>
              <a:t>11</a:t>
            </a:fld>
            <a:endParaRPr lang="tr-TR"/>
          </a:p>
        </p:txBody>
      </p:sp>
    </p:spTree>
    <p:extLst>
      <p:ext uri="{BB962C8B-B14F-4D97-AF65-F5344CB8AC3E}">
        <p14:creationId xmlns:p14="http://schemas.microsoft.com/office/powerpoint/2010/main" val="1398494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44D96AF-CA99-4229-9493-6E9CE24B014D}" type="datetime1">
              <a:rPr lang="tr-TR" smtClean="0"/>
              <a:t>04.01.2023</a:t>
            </a:fld>
            <a:endParaRPr lang="en-US"/>
          </a:p>
        </p:txBody>
      </p:sp>
      <p:sp>
        <p:nvSpPr>
          <p:cNvPr id="5" name="Footer Placeholder 4"/>
          <p:cNvSpPr>
            <a:spLocks noGrp="1"/>
          </p:cNvSpPr>
          <p:nvPr>
            <p:ph type="ftr" sz="quarter" idx="11"/>
          </p:nvPr>
        </p:nvSpPr>
        <p:spPr/>
        <p:txBody>
          <a:bodyPr/>
          <a:lstStyle/>
          <a:p>
            <a:r>
              <a:rPr lang="es-ES" smtClean="0"/>
              <a:t>Hayat Sigortası Ürünleri</a:t>
            </a:r>
            <a:endParaRPr lang="tr-TR"/>
          </a:p>
        </p:txBody>
      </p:sp>
      <p:sp>
        <p:nvSpPr>
          <p:cNvPr id="6" name="Slide Number Placeholder 5"/>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0E1B7AF6-DF5A-4568-99EE-5CB74AE7F990}" type="datetime1">
              <a:rPr lang="tr-TR" smtClean="0"/>
              <a:t>04.01.2023</a:t>
            </a:fld>
            <a:endParaRPr lang="en-US"/>
          </a:p>
        </p:txBody>
      </p:sp>
      <p:sp>
        <p:nvSpPr>
          <p:cNvPr id="5" name="Footer Placeholder 4"/>
          <p:cNvSpPr>
            <a:spLocks noGrp="1"/>
          </p:cNvSpPr>
          <p:nvPr>
            <p:ph type="ftr" sz="quarter" idx="11"/>
          </p:nvPr>
        </p:nvSpPr>
        <p:spPr/>
        <p:txBody>
          <a:bodyPr/>
          <a:lstStyle/>
          <a:p>
            <a:r>
              <a:rPr lang="es-ES" smtClean="0"/>
              <a:t>Hayat Sigortası Ürünleri</a:t>
            </a:r>
            <a:endParaRPr lang="tr-TR"/>
          </a:p>
        </p:txBody>
      </p:sp>
      <p:sp>
        <p:nvSpPr>
          <p:cNvPr id="6" name="Slide Number Placeholder 5"/>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0350938E-A55F-4326-8BD3-F06089B76A6A}" type="datetime1">
              <a:rPr lang="tr-TR" smtClean="0"/>
              <a:t>04.01.2023</a:t>
            </a:fld>
            <a:endParaRPr lang="en-US"/>
          </a:p>
        </p:txBody>
      </p:sp>
      <p:sp>
        <p:nvSpPr>
          <p:cNvPr id="5" name="Footer Placeholder 4"/>
          <p:cNvSpPr>
            <a:spLocks noGrp="1"/>
          </p:cNvSpPr>
          <p:nvPr>
            <p:ph type="ftr" sz="quarter" idx="11"/>
          </p:nvPr>
        </p:nvSpPr>
        <p:spPr/>
        <p:txBody>
          <a:bodyPr/>
          <a:lstStyle/>
          <a:p>
            <a:r>
              <a:rPr lang="es-ES" smtClean="0"/>
              <a:t>Hayat Sigortası Ürünleri</a:t>
            </a:r>
            <a:endParaRPr lang="tr-TR"/>
          </a:p>
        </p:txBody>
      </p:sp>
      <p:sp>
        <p:nvSpPr>
          <p:cNvPr id="6" name="Slide Number Placeholder 5"/>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CC0000"/>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r>
              <a:rPr lang="es-ES" smtClean="0"/>
              <a:t>Hayat Sigortası Ürünleri</a:t>
            </a:r>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0886074A-9E65-48C2-AEB5-FB40C30C5A8B}" type="datetime1">
              <a:rPr lang="tr-TR" smtClean="0"/>
              <a:t>04.01.2023</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115570">
              <a:lnSpc>
                <a:spcPts val="1240"/>
              </a:lnSpc>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2E36C59F-1FAA-4183-96DE-74AB01E68F1A}" type="datetime1">
              <a:rPr lang="tr-TR" smtClean="0"/>
              <a:t>04.01.2023</a:t>
            </a:fld>
            <a:endParaRPr lang="en-US"/>
          </a:p>
        </p:txBody>
      </p:sp>
      <p:sp>
        <p:nvSpPr>
          <p:cNvPr id="5" name="Footer Placeholder 4"/>
          <p:cNvSpPr>
            <a:spLocks noGrp="1"/>
          </p:cNvSpPr>
          <p:nvPr>
            <p:ph type="ftr" sz="quarter" idx="11"/>
          </p:nvPr>
        </p:nvSpPr>
        <p:spPr/>
        <p:txBody>
          <a:bodyPr/>
          <a:lstStyle/>
          <a:p>
            <a:r>
              <a:rPr lang="es-ES" smtClean="0"/>
              <a:t>Hayat Sigortası Ürünleri</a:t>
            </a:r>
            <a:endParaRPr lang="tr-TR"/>
          </a:p>
        </p:txBody>
      </p:sp>
      <p:sp>
        <p:nvSpPr>
          <p:cNvPr id="6" name="Slide Number Placeholder 5"/>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69B9D4E-CB86-45DD-9371-6EB5144B6FEA}" type="datetime1">
              <a:rPr lang="tr-TR" smtClean="0"/>
              <a:t>04.01.2023</a:t>
            </a:fld>
            <a:endParaRPr lang="en-US"/>
          </a:p>
        </p:txBody>
      </p:sp>
      <p:sp>
        <p:nvSpPr>
          <p:cNvPr id="5" name="Footer Placeholder 4"/>
          <p:cNvSpPr>
            <a:spLocks noGrp="1"/>
          </p:cNvSpPr>
          <p:nvPr>
            <p:ph type="ftr" sz="quarter" idx="11"/>
          </p:nvPr>
        </p:nvSpPr>
        <p:spPr/>
        <p:txBody>
          <a:bodyPr/>
          <a:lstStyle/>
          <a:p>
            <a:r>
              <a:rPr lang="es-ES" smtClean="0"/>
              <a:t>Hayat Sigortası Ürünleri</a:t>
            </a:r>
            <a:endParaRPr lang="tr-TR"/>
          </a:p>
        </p:txBody>
      </p:sp>
      <p:sp>
        <p:nvSpPr>
          <p:cNvPr id="6" name="Slide Number Placeholder 5"/>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CBB2FB2-F6CA-42F9-B9C6-F15D1025BA48}" type="datetime1">
              <a:rPr lang="tr-TR" smtClean="0"/>
              <a:t>04.01.2023</a:t>
            </a:fld>
            <a:endParaRPr lang="en-US"/>
          </a:p>
        </p:txBody>
      </p:sp>
      <p:sp>
        <p:nvSpPr>
          <p:cNvPr id="6" name="Footer Placeholder 5"/>
          <p:cNvSpPr>
            <a:spLocks noGrp="1"/>
          </p:cNvSpPr>
          <p:nvPr>
            <p:ph type="ftr" sz="quarter" idx="11"/>
          </p:nvPr>
        </p:nvSpPr>
        <p:spPr/>
        <p:txBody>
          <a:bodyPr/>
          <a:lstStyle/>
          <a:p>
            <a:r>
              <a:rPr lang="es-ES" smtClean="0"/>
              <a:t>Hayat Sigortası Ürünleri</a:t>
            </a:r>
            <a:endParaRPr lang="tr-TR"/>
          </a:p>
        </p:txBody>
      </p:sp>
      <p:sp>
        <p:nvSpPr>
          <p:cNvPr id="7" name="Slide Number Placeholder 6"/>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8579F386-EE45-4FE9-BD07-E6253DF1826F}" type="datetime1">
              <a:rPr lang="tr-TR" smtClean="0"/>
              <a:t>04.01.2023</a:t>
            </a:fld>
            <a:endParaRPr lang="en-US"/>
          </a:p>
        </p:txBody>
      </p:sp>
      <p:sp>
        <p:nvSpPr>
          <p:cNvPr id="8" name="Footer Placeholder 7"/>
          <p:cNvSpPr>
            <a:spLocks noGrp="1"/>
          </p:cNvSpPr>
          <p:nvPr>
            <p:ph type="ftr" sz="quarter" idx="11"/>
          </p:nvPr>
        </p:nvSpPr>
        <p:spPr/>
        <p:txBody>
          <a:bodyPr/>
          <a:lstStyle/>
          <a:p>
            <a:r>
              <a:rPr lang="es-ES" smtClean="0"/>
              <a:t>Hayat Sigortası Ürünleri</a:t>
            </a:r>
            <a:endParaRPr lang="tr-TR"/>
          </a:p>
        </p:txBody>
      </p:sp>
      <p:sp>
        <p:nvSpPr>
          <p:cNvPr id="9" name="Slide Number Placeholder 8"/>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1BA487AB-65DD-4BC2-A7AA-D38748DB7DE9}" type="datetime1">
              <a:rPr lang="tr-TR" smtClean="0"/>
              <a:t>04.01.2023</a:t>
            </a:fld>
            <a:endParaRPr lang="en-US"/>
          </a:p>
        </p:txBody>
      </p:sp>
      <p:sp>
        <p:nvSpPr>
          <p:cNvPr id="4" name="Footer Placeholder 3"/>
          <p:cNvSpPr>
            <a:spLocks noGrp="1"/>
          </p:cNvSpPr>
          <p:nvPr>
            <p:ph type="ftr" sz="quarter" idx="11"/>
          </p:nvPr>
        </p:nvSpPr>
        <p:spPr/>
        <p:txBody>
          <a:bodyPr/>
          <a:lstStyle/>
          <a:p>
            <a:r>
              <a:rPr lang="es-ES" smtClean="0"/>
              <a:t>Hayat Sigortası Ürünleri</a:t>
            </a:r>
            <a:endParaRPr lang="tr-TR"/>
          </a:p>
        </p:txBody>
      </p:sp>
      <p:sp>
        <p:nvSpPr>
          <p:cNvPr id="5" name="Slide Number Placeholder 4"/>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C43B7-BE76-4E79-9019-7497B6CE0782}" type="datetime1">
              <a:rPr lang="tr-TR" smtClean="0"/>
              <a:t>04.01.2023</a:t>
            </a:fld>
            <a:endParaRPr lang="en-US"/>
          </a:p>
        </p:txBody>
      </p:sp>
      <p:sp>
        <p:nvSpPr>
          <p:cNvPr id="3" name="Footer Placeholder 2"/>
          <p:cNvSpPr>
            <a:spLocks noGrp="1"/>
          </p:cNvSpPr>
          <p:nvPr>
            <p:ph type="ftr" sz="quarter" idx="11"/>
          </p:nvPr>
        </p:nvSpPr>
        <p:spPr/>
        <p:txBody>
          <a:bodyPr/>
          <a:lstStyle/>
          <a:p>
            <a:r>
              <a:rPr lang="es-ES" smtClean="0"/>
              <a:t>Hayat Sigortası Ürünleri</a:t>
            </a:r>
            <a:endParaRPr lang="tr-TR"/>
          </a:p>
        </p:txBody>
      </p:sp>
      <p:sp>
        <p:nvSpPr>
          <p:cNvPr id="4" name="Slide Number Placeholder 3"/>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341356DB-1A08-4806-B610-D619DC25015B}" type="datetime1">
              <a:rPr lang="tr-TR" smtClean="0"/>
              <a:t>04.01.2023</a:t>
            </a:fld>
            <a:endParaRPr lang="en-US"/>
          </a:p>
        </p:txBody>
      </p:sp>
      <p:sp>
        <p:nvSpPr>
          <p:cNvPr id="6" name="Footer Placeholder 5"/>
          <p:cNvSpPr>
            <a:spLocks noGrp="1"/>
          </p:cNvSpPr>
          <p:nvPr>
            <p:ph type="ftr" sz="quarter" idx="11"/>
          </p:nvPr>
        </p:nvSpPr>
        <p:spPr/>
        <p:txBody>
          <a:bodyPr/>
          <a:lstStyle/>
          <a:p>
            <a:r>
              <a:rPr lang="es-ES" smtClean="0"/>
              <a:t>Hayat Sigortası Ürünleri</a:t>
            </a:r>
            <a:endParaRPr lang="tr-TR"/>
          </a:p>
        </p:txBody>
      </p:sp>
      <p:sp>
        <p:nvSpPr>
          <p:cNvPr id="7" name="Slide Number Placeholder 6"/>
          <p:cNvSpPr>
            <a:spLocks noGrp="1"/>
          </p:cNvSpPr>
          <p:nvPr>
            <p:ph type="sldNum" sz="quarter" idx="12"/>
          </p:nvPr>
        </p:nvSpPr>
        <p:spPr/>
        <p:txBody>
          <a:bodyPr/>
          <a:lstStyle/>
          <a:p>
            <a:pPr marL="115570">
              <a:lnSpc>
                <a:spcPts val="1240"/>
              </a:lnSpc>
            </a:pPr>
            <a:fld id="{81D60167-4931-47E6-BA6A-407CBD079E47}" type="slidenum">
              <a:rPr lang="tr-TR" spc="-25" smtClean="0"/>
              <a:t>‹#›</a:t>
            </a:fld>
            <a:endParaRPr lang="tr-TR" spc="-25" dirty="0"/>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BE2611FF-BEC6-4189-A44B-6781862A852D}" type="datetime1">
              <a:rPr lang="tr-TR" smtClean="0"/>
              <a:t>04.01.2023</a:t>
            </a:fld>
            <a:endParaRPr lang="en-US"/>
          </a:p>
        </p:txBody>
      </p:sp>
      <p:sp>
        <p:nvSpPr>
          <p:cNvPr id="9" name="Slide Number Placeholder 8"/>
          <p:cNvSpPr>
            <a:spLocks noGrp="1"/>
          </p:cNvSpPr>
          <p:nvPr>
            <p:ph type="sldNum" sz="quarter" idx="11"/>
          </p:nvPr>
        </p:nvSpPr>
        <p:spPr/>
        <p:txBody>
          <a:bodyPr/>
          <a:lstStyle/>
          <a:p>
            <a:pPr marL="115570">
              <a:lnSpc>
                <a:spcPts val="1240"/>
              </a:lnSpc>
            </a:pPr>
            <a:fld id="{81D60167-4931-47E6-BA6A-407CBD079E47}" type="slidenum">
              <a:rPr lang="tr-TR" spc="-25" smtClean="0"/>
              <a:t>‹#›</a:t>
            </a:fld>
            <a:endParaRPr lang="tr-TR" spc="-25" dirty="0"/>
          </a:p>
        </p:txBody>
      </p:sp>
      <p:sp>
        <p:nvSpPr>
          <p:cNvPr id="10" name="Footer Placeholder 9"/>
          <p:cNvSpPr>
            <a:spLocks noGrp="1"/>
          </p:cNvSpPr>
          <p:nvPr>
            <p:ph type="ftr" sz="quarter" idx="12"/>
          </p:nvPr>
        </p:nvSpPr>
        <p:spPr/>
        <p:txBody>
          <a:bodyPr/>
          <a:lstStyle/>
          <a:p>
            <a:r>
              <a:rPr lang="es-ES" smtClean="0"/>
              <a:t>Hayat Sigortası Ürünleri</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marL="115570">
              <a:lnSpc>
                <a:spcPts val="1240"/>
              </a:lnSpc>
            </a:pPr>
            <a:fld id="{81D60167-4931-47E6-BA6A-407CBD079E47}" type="slidenum">
              <a:rPr lang="tr-TR" spc="-25" smtClean="0"/>
              <a:t>‹#›</a:t>
            </a:fld>
            <a:endParaRPr lang="tr-TR" spc="-25"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s-ES" smtClean="0"/>
              <a:t>Hayat Sigortası Ürünleri</a:t>
            </a:r>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35763A6-3E75-40C9-B09A-3824EF462383}" type="datetime1">
              <a:rPr lang="tr-TR" smtClean="0"/>
              <a:t>04.01.2023</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9" r:id="rId12"/>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ilarademirez@cag.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04800" y="762000"/>
            <a:ext cx="7924800" cy="2593975"/>
          </a:xfrm>
        </p:spPr>
        <p:txBody>
          <a:bodyPr/>
          <a:lstStyle/>
          <a:p>
            <a:r>
              <a:rPr lang="tr-TR" sz="4800" b="1" dirty="0">
                <a:effectLst>
                  <a:outerShdw blurRad="38100" dist="38100" dir="2700000" algn="tl">
                    <a:srgbClr val="000000">
                      <a:alpha val="43137"/>
                    </a:srgbClr>
                  </a:outerShdw>
                </a:effectLst>
              </a:rPr>
              <a:t>SİG 203</a:t>
            </a:r>
            <a:br>
              <a:rPr lang="tr-TR" sz="4800" b="1" dirty="0">
                <a:effectLst>
                  <a:outerShdw blurRad="38100" dist="38100" dir="2700000" algn="tl">
                    <a:srgbClr val="000000">
                      <a:alpha val="43137"/>
                    </a:srgbClr>
                  </a:outerShdw>
                </a:effectLst>
              </a:rPr>
            </a:br>
            <a:r>
              <a:rPr lang="tr-TR" sz="4000" b="1" dirty="0">
                <a:effectLst>
                  <a:outerShdw blurRad="38100" dist="38100" dir="2700000" algn="tl">
                    <a:srgbClr val="000000">
                      <a:alpha val="43137"/>
                    </a:srgbClr>
                  </a:outerShdw>
                </a:effectLst>
              </a:rPr>
              <a:t>TEMEL  SİGORTACILIK  İŞLEMLERİ</a:t>
            </a:r>
          </a:p>
        </p:txBody>
      </p:sp>
      <p:sp>
        <p:nvSpPr>
          <p:cNvPr id="3" name="Alt Başlık 2"/>
          <p:cNvSpPr>
            <a:spLocks noGrp="1"/>
          </p:cNvSpPr>
          <p:nvPr>
            <p:ph type="subTitle" idx="1"/>
          </p:nvPr>
        </p:nvSpPr>
        <p:spPr>
          <a:xfrm>
            <a:off x="685800" y="3657600"/>
            <a:ext cx="7391400" cy="2209800"/>
          </a:xfrm>
        </p:spPr>
        <p:txBody>
          <a:bodyPr>
            <a:normAutofit/>
          </a:bodyPr>
          <a:lstStyle/>
          <a:p>
            <a:pPr algn="r"/>
            <a:r>
              <a:rPr lang="tr-TR" b="1" dirty="0" err="1"/>
              <a:t>Öğr</a:t>
            </a:r>
            <a:r>
              <a:rPr lang="tr-TR" b="1" dirty="0"/>
              <a:t>. Gör. Dilara </a:t>
            </a:r>
            <a:r>
              <a:rPr lang="tr-TR" b="1" dirty="0" err="1"/>
              <a:t>Demirez</a:t>
            </a:r>
            <a:endParaRPr lang="tr-TR" b="1" dirty="0"/>
          </a:p>
          <a:p>
            <a:pPr algn="r"/>
            <a:r>
              <a:rPr lang="tr-TR" dirty="0">
                <a:hlinkClick r:id="rId2"/>
              </a:rPr>
              <a:t>dilarademirez@cag.edu.tr</a:t>
            </a:r>
            <a:endParaRPr lang="tr-TR" dirty="0"/>
          </a:p>
          <a:p>
            <a:pPr algn="r"/>
            <a:r>
              <a:rPr lang="tr-TR" dirty="0"/>
              <a:t>Ders notları sistemden indirilebilir.</a:t>
            </a:r>
          </a:p>
          <a:p>
            <a:pPr algn="r"/>
            <a:r>
              <a:rPr lang="tr-TR" sz="1800" dirty="0"/>
              <a:t>Ödev %10</a:t>
            </a:r>
          </a:p>
          <a:p>
            <a:pPr algn="r"/>
            <a:r>
              <a:rPr lang="tr-TR" sz="1800" dirty="0"/>
              <a:t>Vize %40</a:t>
            </a:r>
          </a:p>
          <a:p>
            <a:pPr algn="r"/>
            <a:r>
              <a:rPr lang="tr-TR" sz="1800" dirty="0"/>
              <a:t>Final %50</a:t>
            </a:r>
          </a:p>
        </p:txBody>
      </p:sp>
    </p:spTree>
    <p:extLst>
      <p:ext uri="{BB962C8B-B14F-4D97-AF65-F5344CB8AC3E}">
        <p14:creationId xmlns:p14="http://schemas.microsoft.com/office/powerpoint/2010/main" val="2470724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10</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5182829"/>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Ürünlerin Teknik Unsurları</a:t>
            </a:r>
          </a:p>
          <a:p>
            <a:pPr algn="just">
              <a:spcBef>
                <a:spcPts val="5"/>
              </a:spcBef>
            </a:pPr>
            <a:endParaRPr lang="tr-TR" sz="2800" b="1" dirty="0" smtClean="0">
              <a:solidFill>
                <a:srgbClr val="FF0000"/>
              </a:solidFill>
              <a:latin typeface="+mn-lt"/>
              <a:cs typeface="Comic Sans MS"/>
            </a:endParaRPr>
          </a:p>
          <a:p>
            <a:pPr algn="just">
              <a:spcBef>
                <a:spcPts val="5"/>
              </a:spcBef>
            </a:pPr>
            <a:r>
              <a:rPr lang="tr-TR" sz="2800" b="1" dirty="0" err="1" smtClean="0">
                <a:solidFill>
                  <a:srgbClr val="FF0000"/>
                </a:solidFill>
                <a:latin typeface="+mn-lt"/>
                <a:cs typeface="Comic Sans MS"/>
              </a:rPr>
              <a:t>Mortaliteyi</a:t>
            </a:r>
            <a:r>
              <a:rPr lang="tr-TR" sz="2800" b="1" dirty="0" smtClean="0">
                <a:solidFill>
                  <a:srgbClr val="FF0000"/>
                </a:solidFill>
                <a:latin typeface="+mn-lt"/>
                <a:cs typeface="Comic Sans MS"/>
              </a:rPr>
              <a:t> Etkileyen Faktörler</a:t>
            </a:r>
          </a:p>
          <a:p>
            <a:pPr algn="just">
              <a:spcBef>
                <a:spcPts val="5"/>
              </a:spcBef>
            </a:pPr>
            <a:r>
              <a:rPr lang="tr-TR" sz="2800" b="1" dirty="0" smtClean="0">
                <a:latin typeface="+mn-lt"/>
                <a:cs typeface="Comic Sans MS"/>
              </a:rPr>
              <a:t>Kişiye </a:t>
            </a:r>
            <a:r>
              <a:rPr lang="tr-TR" sz="2800" b="1" dirty="0">
                <a:latin typeface="+mn-lt"/>
                <a:cs typeface="Comic Sans MS"/>
              </a:rPr>
              <a:t>Bağlı Değişmeler:</a:t>
            </a:r>
          </a:p>
          <a:p>
            <a:pPr marL="457200" indent="-457200" algn="just">
              <a:spcBef>
                <a:spcPts val="5"/>
              </a:spcBef>
              <a:buFont typeface="Arial" panose="020B0604020202020204" pitchFamily="34" charset="0"/>
              <a:buChar char="•"/>
            </a:pPr>
            <a:r>
              <a:rPr lang="tr-TR" sz="2800" b="1" dirty="0">
                <a:latin typeface="+mn-lt"/>
                <a:cs typeface="Comic Sans MS"/>
              </a:rPr>
              <a:t>Yaş</a:t>
            </a:r>
          </a:p>
          <a:p>
            <a:pPr marL="457200" indent="-457200" algn="just">
              <a:spcBef>
                <a:spcPts val="5"/>
              </a:spcBef>
              <a:buFont typeface="Arial" panose="020B0604020202020204" pitchFamily="34" charset="0"/>
              <a:buChar char="•"/>
            </a:pPr>
            <a:r>
              <a:rPr lang="tr-TR" sz="2800" b="1" dirty="0">
                <a:latin typeface="+mn-lt"/>
                <a:cs typeface="Comic Sans MS"/>
              </a:rPr>
              <a:t>Cinsiyet</a:t>
            </a:r>
          </a:p>
          <a:p>
            <a:pPr marL="457200" indent="-457200" algn="just">
              <a:spcBef>
                <a:spcPts val="5"/>
              </a:spcBef>
              <a:buFont typeface="Arial" panose="020B0604020202020204" pitchFamily="34" charset="0"/>
              <a:buChar char="•"/>
            </a:pPr>
            <a:r>
              <a:rPr lang="tr-TR" sz="2800" b="1" dirty="0">
                <a:latin typeface="+mn-lt"/>
                <a:cs typeface="Comic Sans MS"/>
              </a:rPr>
              <a:t>Meslek ve özel meraklar (hobiler)</a:t>
            </a:r>
          </a:p>
          <a:p>
            <a:pPr marL="457200" indent="-457200" algn="just">
              <a:spcBef>
                <a:spcPts val="5"/>
              </a:spcBef>
              <a:buFont typeface="Arial" panose="020B0604020202020204" pitchFamily="34" charset="0"/>
              <a:buChar char="•"/>
            </a:pPr>
            <a:r>
              <a:rPr lang="tr-TR" sz="2800" b="1" dirty="0">
                <a:latin typeface="+mn-lt"/>
                <a:cs typeface="Comic Sans MS"/>
              </a:rPr>
              <a:t>Kalıtımsal özellikler</a:t>
            </a:r>
          </a:p>
          <a:p>
            <a:pPr marL="457200" indent="-457200" algn="just">
              <a:spcBef>
                <a:spcPts val="5"/>
              </a:spcBef>
              <a:buFont typeface="Arial" panose="020B0604020202020204" pitchFamily="34" charset="0"/>
              <a:buChar char="•"/>
            </a:pPr>
            <a:r>
              <a:rPr lang="tr-TR" sz="2800" b="1" dirty="0">
                <a:latin typeface="+mn-lt"/>
                <a:cs typeface="Comic Sans MS"/>
              </a:rPr>
              <a:t>Alışkanlıklar (Sigara, içki, uyuşturucu </a:t>
            </a:r>
            <a:r>
              <a:rPr lang="tr-TR" sz="2800" b="1" dirty="0" err="1">
                <a:latin typeface="+mn-lt"/>
                <a:cs typeface="Comic Sans MS"/>
              </a:rPr>
              <a:t>v.b</a:t>
            </a:r>
            <a:r>
              <a:rPr lang="tr-TR" sz="2800" b="1" dirty="0">
                <a:latin typeface="+mn-lt"/>
                <a:cs typeface="Comic Sans MS"/>
              </a:rPr>
              <a:t>.)</a:t>
            </a:r>
          </a:p>
          <a:p>
            <a:pPr marL="457200" indent="-457200" algn="just">
              <a:spcBef>
                <a:spcPts val="5"/>
              </a:spcBef>
              <a:buFont typeface="Arial" panose="020B0604020202020204" pitchFamily="34" charset="0"/>
              <a:buChar char="•"/>
            </a:pPr>
            <a:r>
              <a:rPr lang="tr-TR" sz="2800" b="1" dirty="0">
                <a:latin typeface="+mn-lt"/>
                <a:cs typeface="Comic Sans MS"/>
              </a:rPr>
              <a:t>Toplumsal sınıf ve yaşam biçimi</a:t>
            </a:r>
          </a:p>
          <a:p>
            <a:pPr marL="457200" indent="-457200" algn="just">
              <a:spcBef>
                <a:spcPts val="5"/>
              </a:spcBef>
              <a:buFont typeface="Arial" panose="020B0604020202020204" pitchFamily="34" charset="0"/>
              <a:buChar char="•"/>
            </a:pPr>
            <a:r>
              <a:rPr lang="tr-TR" sz="2800" b="1" dirty="0">
                <a:latin typeface="+mn-lt"/>
                <a:cs typeface="Comic Sans MS"/>
              </a:rPr>
              <a:t>Medeni hal</a:t>
            </a:r>
          </a:p>
        </p:txBody>
      </p:sp>
    </p:spTree>
    <p:extLst>
      <p:ext uri="{BB962C8B-B14F-4D97-AF65-F5344CB8AC3E}">
        <p14:creationId xmlns:p14="http://schemas.microsoft.com/office/powerpoint/2010/main" val="2569293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11</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6044603"/>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Ürünlerin Teknik Unsurları</a:t>
            </a:r>
          </a:p>
          <a:p>
            <a:pPr algn="just">
              <a:spcBef>
                <a:spcPts val="5"/>
              </a:spcBef>
            </a:pPr>
            <a:endParaRPr lang="tr-TR" sz="2800" b="1" dirty="0" smtClean="0">
              <a:solidFill>
                <a:srgbClr val="FF0000"/>
              </a:solidFill>
              <a:latin typeface="+mn-lt"/>
              <a:cs typeface="Comic Sans MS"/>
            </a:endParaRPr>
          </a:p>
          <a:p>
            <a:pPr algn="just">
              <a:spcBef>
                <a:spcPts val="5"/>
              </a:spcBef>
            </a:pPr>
            <a:r>
              <a:rPr lang="tr-TR" sz="2800" b="1" dirty="0" err="1" smtClean="0">
                <a:solidFill>
                  <a:srgbClr val="FF0000"/>
                </a:solidFill>
                <a:latin typeface="+mn-lt"/>
                <a:cs typeface="Comic Sans MS"/>
              </a:rPr>
              <a:t>Mortaliteyi</a:t>
            </a:r>
            <a:r>
              <a:rPr lang="tr-TR" sz="2800" b="1" dirty="0" smtClean="0">
                <a:solidFill>
                  <a:srgbClr val="FF0000"/>
                </a:solidFill>
                <a:latin typeface="+mn-lt"/>
                <a:cs typeface="Comic Sans MS"/>
              </a:rPr>
              <a:t> Etkileyen Faktörler</a:t>
            </a:r>
          </a:p>
          <a:p>
            <a:pPr algn="just">
              <a:spcBef>
                <a:spcPts val="5"/>
              </a:spcBef>
            </a:pPr>
            <a:r>
              <a:rPr lang="tr-TR" sz="2800" b="1" dirty="0" smtClean="0">
                <a:latin typeface="+mn-lt"/>
                <a:cs typeface="Comic Sans MS"/>
              </a:rPr>
              <a:t>Dış Etkenlere Bağlı Değişmeler:</a:t>
            </a:r>
          </a:p>
          <a:p>
            <a:pPr marL="457200" indent="-457200" algn="just">
              <a:spcBef>
                <a:spcPts val="5"/>
              </a:spcBef>
              <a:buFont typeface="Arial" panose="020B0604020202020204" pitchFamily="34" charset="0"/>
              <a:buChar char="•"/>
            </a:pPr>
            <a:r>
              <a:rPr lang="tr-TR" sz="2800" b="1" dirty="0" smtClean="0">
                <a:latin typeface="+mn-lt"/>
                <a:cs typeface="Comic Sans MS"/>
              </a:rPr>
              <a:t>Irk</a:t>
            </a:r>
          </a:p>
          <a:p>
            <a:pPr marL="457200" indent="-457200" algn="just">
              <a:spcBef>
                <a:spcPts val="5"/>
              </a:spcBef>
              <a:buFont typeface="Arial" panose="020B0604020202020204" pitchFamily="34" charset="0"/>
              <a:buChar char="•"/>
            </a:pPr>
            <a:r>
              <a:rPr lang="tr-TR" sz="2800" b="1" dirty="0" smtClean="0">
                <a:latin typeface="+mn-lt"/>
                <a:cs typeface="Comic Sans MS"/>
              </a:rPr>
              <a:t>Yaşanılan ülke ve çevre</a:t>
            </a:r>
          </a:p>
          <a:p>
            <a:pPr marL="457200" indent="-457200" algn="just">
              <a:spcBef>
                <a:spcPts val="5"/>
              </a:spcBef>
              <a:buFont typeface="Arial" panose="020B0604020202020204" pitchFamily="34" charset="0"/>
              <a:buChar char="•"/>
            </a:pPr>
            <a:r>
              <a:rPr lang="tr-TR" sz="2800" b="1" dirty="0" smtClean="0">
                <a:latin typeface="+mn-lt"/>
                <a:cs typeface="Comic Sans MS"/>
              </a:rPr>
              <a:t>Salgın hastalıklar</a:t>
            </a:r>
          </a:p>
          <a:p>
            <a:pPr marL="457200" indent="-457200" algn="just">
              <a:spcBef>
                <a:spcPts val="5"/>
              </a:spcBef>
              <a:buFont typeface="Arial" panose="020B0604020202020204" pitchFamily="34" charset="0"/>
              <a:buChar char="•"/>
            </a:pPr>
            <a:r>
              <a:rPr lang="tr-TR" sz="2800" b="1" dirty="0" smtClean="0">
                <a:latin typeface="+mn-lt"/>
                <a:cs typeface="Comic Sans MS"/>
              </a:rPr>
              <a:t>Savaş</a:t>
            </a:r>
          </a:p>
          <a:p>
            <a:pPr marL="457200" indent="-457200" algn="just">
              <a:spcBef>
                <a:spcPts val="5"/>
              </a:spcBef>
              <a:buFont typeface="Arial" panose="020B0604020202020204" pitchFamily="34" charset="0"/>
              <a:buChar char="•"/>
            </a:pPr>
            <a:r>
              <a:rPr lang="tr-TR" sz="2800" b="1" dirty="0" smtClean="0">
                <a:latin typeface="+mn-lt"/>
                <a:cs typeface="Comic Sans MS"/>
              </a:rPr>
              <a:t>Göç hareketleri</a:t>
            </a:r>
          </a:p>
          <a:p>
            <a:pPr marL="457200" indent="-457200" algn="just">
              <a:spcBef>
                <a:spcPts val="5"/>
              </a:spcBef>
              <a:buFont typeface="Arial" panose="020B0604020202020204" pitchFamily="34" charset="0"/>
              <a:buChar char="•"/>
            </a:pPr>
            <a:r>
              <a:rPr lang="tr-TR" sz="2800" b="1" dirty="0" smtClean="0">
                <a:latin typeface="+mn-lt"/>
                <a:cs typeface="Comic Sans MS"/>
              </a:rPr>
              <a:t>Çevre kirlenmesi </a:t>
            </a:r>
          </a:p>
          <a:p>
            <a:pPr marL="457200" indent="-457200" algn="just">
              <a:spcBef>
                <a:spcPts val="5"/>
              </a:spcBef>
              <a:buFont typeface="Arial" panose="020B0604020202020204" pitchFamily="34" charset="0"/>
              <a:buChar char="•"/>
            </a:pPr>
            <a:r>
              <a:rPr lang="tr-TR" sz="2800" b="1" dirty="0" smtClean="0">
                <a:latin typeface="+mn-lt"/>
                <a:cs typeface="Comic Sans MS"/>
              </a:rPr>
              <a:t>Tıp alanındaki gelişmeler</a:t>
            </a:r>
          </a:p>
          <a:p>
            <a:pPr marL="457200" indent="-457200" algn="just">
              <a:spcBef>
                <a:spcPts val="5"/>
              </a:spcBef>
              <a:buFont typeface="Arial" panose="020B0604020202020204" pitchFamily="34" charset="0"/>
              <a:buChar char="•"/>
            </a:pPr>
            <a:r>
              <a:rPr lang="tr-TR" sz="2800" b="1" dirty="0" smtClean="0">
                <a:latin typeface="+mn-lt"/>
                <a:cs typeface="Comic Sans MS"/>
              </a:rPr>
              <a:t>Teknolojik değişmeler</a:t>
            </a:r>
          </a:p>
          <a:p>
            <a:pPr marL="457200" indent="-457200" algn="just">
              <a:spcBef>
                <a:spcPts val="5"/>
              </a:spcBef>
              <a:buFont typeface="Arial" panose="020B0604020202020204" pitchFamily="34" charset="0"/>
              <a:buChar char="•"/>
            </a:pPr>
            <a:r>
              <a:rPr lang="tr-TR" sz="2800" b="1" dirty="0" smtClean="0">
                <a:latin typeface="+mn-lt"/>
                <a:cs typeface="Comic Sans MS"/>
              </a:rPr>
              <a:t>Çevresel değişmeler</a:t>
            </a:r>
            <a:endParaRPr lang="tr-TR" sz="2800" b="1" dirty="0">
              <a:latin typeface="+mn-lt"/>
              <a:cs typeface="Comic Sans MS"/>
            </a:endParaRPr>
          </a:p>
        </p:txBody>
      </p:sp>
    </p:spTree>
    <p:extLst>
      <p:ext uri="{BB962C8B-B14F-4D97-AF65-F5344CB8AC3E}">
        <p14:creationId xmlns:p14="http://schemas.microsoft.com/office/powerpoint/2010/main" val="1893929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12</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6044603"/>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Ürünlerin Teknik Unsurları</a:t>
            </a:r>
          </a:p>
          <a:p>
            <a:pPr algn="just">
              <a:spcBef>
                <a:spcPts val="5"/>
              </a:spcBef>
            </a:pPr>
            <a:endParaRPr lang="tr-TR" sz="2800" b="1" dirty="0" smtClean="0">
              <a:solidFill>
                <a:srgbClr val="FF0000"/>
              </a:solidFill>
              <a:latin typeface="+mn-lt"/>
              <a:cs typeface="Comic Sans MS"/>
            </a:endParaRPr>
          </a:p>
          <a:p>
            <a:pPr algn="just">
              <a:spcBef>
                <a:spcPts val="5"/>
              </a:spcBef>
            </a:pPr>
            <a:r>
              <a:rPr lang="tr-TR" sz="2800" b="1" dirty="0" smtClean="0">
                <a:solidFill>
                  <a:srgbClr val="FF0000"/>
                </a:solidFill>
                <a:latin typeface="+mn-lt"/>
                <a:cs typeface="Comic Sans MS"/>
              </a:rPr>
              <a:t>Tarife Primi</a:t>
            </a:r>
          </a:p>
          <a:p>
            <a:pPr algn="just">
              <a:spcBef>
                <a:spcPts val="5"/>
              </a:spcBef>
            </a:pPr>
            <a:r>
              <a:rPr lang="tr-TR" sz="2800" b="1" dirty="0" smtClean="0">
                <a:latin typeface="+mn-lt"/>
                <a:cs typeface="Comic Sans MS"/>
              </a:rPr>
              <a:t>Hayat sigortasında belirlenen safi riziko değerlerine </a:t>
            </a:r>
            <a:r>
              <a:rPr lang="tr-TR" sz="2800" b="1" dirty="0" err="1" smtClean="0">
                <a:latin typeface="+mn-lt"/>
                <a:cs typeface="Comic Sans MS"/>
              </a:rPr>
              <a:t>şarjmanlar</a:t>
            </a:r>
            <a:r>
              <a:rPr lang="tr-TR" sz="2800" b="1" dirty="0" smtClean="0">
                <a:latin typeface="+mn-lt"/>
                <a:cs typeface="Comic Sans MS"/>
              </a:rPr>
              <a:t> ve rezervin de eklenmesiyle </a:t>
            </a:r>
            <a:r>
              <a:rPr lang="tr-TR" sz="2800" b="1" dirty="0" smtClean="0">
                <a:solidFill>
                  <a:srgbClr val="FF0000"/>
                </a:solidFill>
                <a:latin typeface="+mn-lt"/>
                <a:cs typeface="Comic Sans MS"/>
              </a:rPr>
              <a:t>tarife primi</a:t>
            </a:r>
            <a:r>
              <a:rPr lang="tr-TR" sz="2800" b="1" dirty="0" smtClean="0">
                <a:latin typeface="+mn-lt"/>
                <a:cs typeface="Comic Sans MS"/>
              </a:rPr>
              <a:t> oluşur. Hayat sigortası tarife priminin hesaplanmasında aşağıdaki unsurlar mutlaka dikkate alınmalıdır:</a:t>
            </a:r>
          </a:p>
          <a:p>
            <a:pPr marL="457200" indent="-457200" algn="l">
              <a:spcBef>
                <a:spcPts val="5"/>
              </a:spcBef>
              <a:buFont typeface="Wingdings" panose="05000000000000000000" pitchFamily="2" charset="2"/>
              <a:buChar char="ü"/>
            </a:pPr>
            <a:r>
              <a:rPr lang="tr-TR" sz="2800" b="1" dirty="0" smtClean="0">
                <a:latin typeface="+mn-lt"/>
                <a:cs typeface="Comic Sans MS"/>
              </a:rPr>
              <a:t>Tazminatlar</a:t>
            </a:r>
          </a:p>
          <a:p>
            <a:pPr marL="457200" indent="-457200" algn="l">
              <a:spcBef>
                <a:spcPts val="5"/>
              </a:spcBef>
              <a:buFont typeface="Wingdings" panose="05000000000000000000" pitchFamily="2" charset="2"/>
              <a:buChar char="ü"/>
            </a:pPr>
            <a:r>
              <a:rPr lang="tr-TR" sz="2800" b="1" dirty="0" err="1" smtClean="0">
                <a:latin typeface="+mn-lt"/>
                <a:cs typeface="Comic Sans MS"/>
              </a:rPr>
              <a:t>Katastrofik</a:t>
            </a:r>
            <a:r>
              <a:rPr lang="tr-TR" sz="2800" b="1" dirty="0" smtClean="0">
                <a:latin typeface="+mn-lt"/>
                <a:cs typeface="Comic Sans MS"/>
              </a:rPr>
              <a:t> risk</a:t>
            </a:r>
          </a:p>
          <a:p>
            <a:pPr marL="457200" indent="-457200" algn="l">
              <a:spcBef>
                <a:spcPts val="5"/>
              </a:spcBef>
              <a:buFont typeface="Wingdings" panose="05000000000000000000" pitchFamily="2" charset="2"/>
              <a:buChar char="ü"/>
            </a:pPr>
            <a:r>
              <a:rPr lang="tr-TR" sz="2800" b="1" dirty="0" smtClean="0">
                <a:latin typeface="+mn-lt"/>
                <a:cs typeface="Comic Sans MS"/>
              </a:rPr>
              <a:t>İdare ve tahsil masrafları</a:t>
            </a:r>
          </a:p>
          <a:p>
            <a:pPr marL="457200" indent="-457200" algn="l">
              <a:spcBef>
                <a:spcPts val="5"/>
              </a:spcBef>
              <a:buFont typeface="Wingdings" panose="05000000000000000000" pitchFamily="2" charset="2"/>
              <a:buChar char="ü"/>
            </a:pPr>
            <a:r>
              <a:rPr lang="tr-TR" sz="2800" b="1" dirty="0" smtClean="0">
                <a:latin typeface="+mn-lt"/>
                <a:cs typeface="Comic Sans MS"/>
              </a:rPr>
              <a:t>Rezervler</a:t>
            </a:r>
          </a:p>
          <a:p>
            <a:pPr marL="457200" indent="-457200" algn="l">
              <a:spcBef>
                <a:spcPts val="5"/>
              </a:spcBef>
              <a:buFont typeface="Wingdings" panose="05000000000000000000" pitchFamily="2" charset="2"/>
              <a:buChar char="ü"/>
            </a:pPr>
            <a:r>
              <a:rPr lang="tr-TR" sz="2800" b="1" dirty="0" smtClean="0">
                <a:latin typeface="+mn-lt"/>
                <a:cs typeface="Comic Sans MS"/>
              </a:rPr>
              <a:t>İşletme kârı</a:t>
            </a:r>
            <a:endParaRPr lang="tr-TR" sz="2800" b="1" dirty="0">
              <a:latin typeface="+mn-lt"/>
              <a:cs typeface="Comic Sans MS"/>
            </a:endParaRPr>
          </a:p>
        </p:txBody>
      </p:sp>
      <p:sp>
        <p:nvSpPr>
          <p:cNvPr id="7" name="Metin kutusu 6"/>
          <p:cNvSpPr txBox="1"/>
          <p:nvPr/>
        </p:nvSpPr>
        <p:spPr>
          <a:xfrm>
            <a:off x="6041721" y="5592374"/>
            <a:ext cx="2209800" cy="1223412"/>
          </a:xfrm>
          <a:prstGeom prst="rect">
            <a:avLst/>
          </a:prstGeom>
          <a:noFill/>
        </p:spPr>
        <p:txBody>
          <a:bodyPr wrap="square" rtlCol="0">
            <a:spAutoFit/>
          </a:bodyPr>
          <a:lstStyle/>
          <a:p>
            <a:r>
              <a:rPr lang="tr-TR" sz="1050" b="1" i="1" dirty="0" smtClean="0"/>
              <a:t>*Sigorta Yükü (</a:t>
            </a:r>
            <a:r>
              <a:rPr lang="tr-TR" sz="1050" b="1" i="1" dirty="0" err="1" smtClean="0"/>
              <a:t>şarjman</a:t>
            </a:r>
            <a:r>
              <a:rPr lang="tr-TR" sz="1050" b="1" i="1" dirty="0" smtClean="0"/>
              <a:t>) ise; sigortacı tarafından yapılan çeşitli giderleri karşılamak üzere safi prime ek olarak sigorta ettirenden (sigortalı) alınan paradır.</a:t>
            </a:r>
          </a:p>
          <a:p>
            <a:endParaRPr lang="tr-TR" sz="1050" dirty="0"/>
          </a:p>
        </p:txBody>
      </p:sp>
    </p:spTree>
    <p:extLst>
      <p:ext uri="{BB962C8B-B14F-4D97-AF65-F5344CB8AC3E}">
        <p14:creationId xmlns:p14="http://schemas.microsoft.com/office/powerpoint/2010/main" val="2647127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13</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4751942"/>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Ürünlerin Teknik Unsurları</a:t>
            </a:r>
          </a:p>
          <a:p>
            <a:pPr algn="just">
              <a:spcBef>
                <a:spcPts val="5"/>
              </a:spcBef>
            </a:pPr>
            <a:endParaRPr lang="tr-TR" sz="2800" b="1" dirty="0" smtClean="0">
              <a:solidFill>
                <a:srgbClr val="FF0000"/>
              </a:solidFill>
              <a:latin typeface="+mn-lt"/>
              <a:cs typeface="Comic Sans MS"/>
            </a:endParaRPr>
          </a:p>
          <a:p>
            <a:pPr algn="just">
              <a:spcBef>
                <a:spcPts val="5"/>
              </a:spcBef>
            </a:pPr>
            <a:r>
              <a:rPr lang="tr-TR" sz="2800" b="1" dirty="0" smtClean="0">
                <a:solidFill>
                  <a:srgbClr val="FF0000"/>
                </a:solidFill>
                <a:latin typeface="+mn-lt"/>
                <a:cs typeface="Comic Sans MS"/>
              </a:rPr>
              <a:t>Riziko</a:t>
            </a:r>
          </a:p>
          <a:p>
            <a:pPr algn="just">
              <a:spcBef>
                <a:spcPts val="5"/>
              </a:spcBef>
            </a:pPr>
            <a:endParaRPr lang="tr-TR" sz="2800" b="1" dirty="0" smtClean="0">
              <a:latin typeface="+mn-lt"/>
              <a:cs typeface="Comic Sans MS"/>
            </a:endParaRPr>
          </a:p>
          <a:p>
            <a:pPr algn="just">
              <a:spcBef>
                <a:spcPts val="5"/>
              </a:spcBef>
            </a:pPr>
            <a:r>
              <a:rPr lang="tr-TR" sz="2800" b="1" dirty="0" smtClean="0">
                <a:latin typeface="+mn-lt"/>
                <a:cs typeface="Comic Sans MS"/>
              </a:rPr>
              <a:t>Hayat sigortalarında 3 temel riziko vardır:</a:t>
            </a:r>
          </a:p>
          <a:p>
            <a:pPr algn="just">
              <a:spcBef>
                <a:spcPts val="5"/>
              </a:spcBef>
            </a:pPr>
            <a:endParaRPr lang="tr-TR" sz="2800" b="1" dirty="0" smtClean="0">
              <a:latin typeface="+mn-lt"/>
              <a:cs typeface="Comic Sans MS"/>
            </a:endParaRPr>
          </a:p>
          <a:p>
            <a:pPr marL="457200" indent="-457200" algn="just">
              <a:spcBef>
                <a:spcPts val="5"/>
              </a:spcBef>
              <a:buFont typeface="Arial" panose="020B0604020202020204" pitchFamily="34" charset="0"/>
              <a:buChar char="•"/>
            </a:pPr>
            <a:r>
              <a:rPr lang="tr-TR" sz="2800" b="1" dirty="0" smtClean="0">
                <a:latin typeface="+mn-lt"/>
                <a:cs typeface="Comic Sans MS"/>
              </a:rPr>
              <a:t>Vefat Riski</a:t>
            </a:r>
          </a:p>
          <a:p>
            <a:pPr marL="457200" indent="-457200" algn="just">
              <a:spcBef>
                <a:spcPts val="5"/>
              </a:spcBef>
              <a:buFont typeface="Arial" panose="020B0604020202020204" pitchFamily="34" charset="0"/>
              <a:buChar char="•"/>
            </a:pPr>
            <a:r>
              <a:rPr lang="tr-TR" sz="2800" b="1" dirty="0" smtClean="0">
                <a:latin typeface="+mn-lt"/>
                <a:cs typeface="Comic Sans MS"/>
              </a:rPr>
              <a:t>Maluliyet Riski</a:t>
            </a:r>
          </a:p>
          <a:p>
            <a:pPr marL="457200" indent="-457200" algn="just">
              <a:spcBef>
                <a:spcPts val="5"/>
              </a:spcBef>
              <a:buFont typeface="Arial" panose="020B0604020202020204" pitchFamily="34" charset="0"/>
              <a:buChar char="•"/>
            </a:pPr>
            <a:r>
              <a:rPr lang="tr-TR" sz="2800" b="1" dirty="0" smtClean="0">
                <a:latin typeface="+mn-lt"/>
                <a:cs typeface="Comic Sans MS"/>
              </a:rPr>
              <a:t>Emeklilik Riski (Yaşama Riski)</a:t>
            </a:r>
          </a:p>
          <a:p>
            <a:pPr algn="just">
              <a:spcBef>
                <a:spcPts val="5"/>
              </a:spcBef>
            </a:pPr>
            <a:endParaRPr lang="tr-TR" sz="2800" b="1" dirty="0" smtClean="0">
              <a:latin typeface="+mn-lt"/>
              <a:cs typeface="Comic Sans MS"/>
            </a:endParaRPr>
          </a:p>
        </p:txBody>
      </p:sp>
    </p:spTree>
    <p:extLst>
      <p:ext uri="{BB962C8B-B14F-4D97-AF65-F5344CB8AC3E}">
        <p14:creationId xmlns:p14="http://schemas.microsoft.com/office/powerpoint/2010/main" val="2590575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14</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4321055"/>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Ürünlerin Teknik Unsurları</a:t>
            </a:r>
          </a:p>
          <a:p>
            <a:pPr algn="just">
              <a:spcBef>
                <a:spcPts val="5"/>
              </a:spcBef>
            </a:pPr>
            <a:endParaRPr lang="tr-TR" sz="2800" b="1" dirty="0" smtClean="0">
              <a:solidFill>
                <a:srgbClr val="FF0000"/>
              </a:solidFill>
              <a:latin typeface="+mn-lt"/>
              <a:cs typeface="Comic Sans MS"/>
            </a:endParaRPr>
          </a:p>
          <a:p>
            <a:pPr algn="just">
              <a:spcBef>
                <a:spcPts val="5"/>
              </a:spcBef>
            </a:pPr>
            <a:r>
              <a:rPr lang="tr-TR" sz="2800" b="1" dirty="0" smtClean="0">
                <a:solidFill>
                  <a:srgbClr val="FF0000"/>
                </a:solidFill>
                <a:latin typeface="+mn-lt"/>
                <a:cs typeface="Comic Sans MS"/>
              </a:rPr>
              <a:t>Menfaat </a:t>
            </a:r>
          </a:p>
          <a:p>
            <a:pPr algn="just">
              <a:spcBef>
                <a:spcPts val="5"/>
              </a:spcBef>
            </a:pPr>
            <a:endParaRPr lang="tr-TR" sz="2800" b="1" dirty="0" smtClean="0">
              <a:latin typeface="+mn-lt"/>
              <a:cs typeface="Comic Sans MS"/>
            </a:endParaRPr>
          </a:p>
          <a:p>
            <a:pPr algn="just">
              <a:spcBef>
                <a:spcPts val="5"/>
              </a:spcBef>
            </a:pPr>
            <a:r>
              <a:rPr lang="tr-TR" sz="2800" b="1" dirty="0" smtClean="0">
                <a:latin typeface="+mn-lt"/>
                <a:cs typeface="Comic Sans MS"/>
              </a:rPr>
              <a:t>Hayat sigortasını mal sigortalarından ayıran en karakteristik fark bu tür sigortalarda menfaat kavramının taşıdığı özellik olmaktadır. Burada </a:t>
            </a:r>
            <a:r>
              <a:rPr lang="tr-TR" sz="2800" b="1" dirty="0" err="1" smtClean="0">
                <a:latin typeface="+mn-lt"/>
                <a:cs typeface="Comic Sans MS"/>
              </a:rPr>
              <a:t>işlenilen</a:t>
            </a:r>
            <a:r>
              <a:rPr lang="tr-TR" sz="2800" b="1" dirty="0" smtClean="0">
                <a:latin typeface="+mn-lt"/>
                <a:cs typeface="Comic Sans MS"/>
              </a:rPr>
              <a:t> menfaat sadece maddi menfaat şeklinde değil, manevi menfaat şeklini de kapsamaktadır.</a:t>
            </a:r>
          </a:p>
        </p:txBody>
      </p:sp>
    </p:spTree>
    <p:extLst>
      <p:ext uri="{BB962C8B-B14F-4D97-AF65-F5344CB8AC3E}">
        <p14:creationId xmlns:p14="http://schemas.microsoft.com/office/powerpoint/2010/main" val="2321322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15</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4751942"/>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Ürünlerin Teknik Unsurları</a:t>
            </a:r>
          </a:p>
          <a:p>
            <a:pPr algn="just">
              <a:spcBef>
                <a:spcPts val="5"/>
              </a:spcBef>
            </a:pPr>
            <a:endParaRPr lang="tr-TR" sz="2800" b="1" dirty="0" smtClean="0">
              <a:latin typeface="+mn-lt"/>
              <a:cs typeface="Comic Sans MS"/>
            </a:endParaRPr>
          </a:p>
          <a:p>
            <a:pPr algn="just">
              <a:spcBef>
                <a:spcPts val="5"/>
              </a:spcBef>
            </a:pPr>
            <a:r>
              <a:rPr lang="tr-TR" sz="2800" b="1" dirty="0" smtClean="0">
                <a:solidFill>
                  <a:srgbClr val="FF0000"/>
                </a:solidFill>
                <a:latin typeface="+mn-lt"/>
                <a:cs typeface="Comic Sans MS"/>
              </a:rPr>
              <a:t>Hayat Sigortalarında Sigorta Bedeli</a:t>
            </a:r>
          </a:p>
          <a:p>
            <a:pPr algn="just">
              <a:spcBef>
                <a:spcPts val="5"/>
              </a:spcBef>
            </a:pPr>
            <a:endParaRPr lang="tr-TR" sz="2800" b="1" dirty="0" smtClean="0">
              <a:latin typeface="+mn-lt"/>
              <a:cs typeface="Comic Sans MS"/>
            </a:endParaRPr>
          </a:p>
          <a:p>
            <a:pPr algn="just">
              <a:spcBef>
                <a:spcPts val="5"/>
              </a:spcBef>
            </a:pPr>
            <a:r>
              <a:rPr lang="tr-TR" sz="2800" b="1" dirty="0" smtClean="0">
                <a:latin typeface="+mn-lt"/>
                <a:cs typeface="Comic Sans MS"/>
              </a:rPr>
              <a:t>Hayat sigortalarında sigortanın konusu insan hayatıdır. Bu nedenle hayat sigortalarında sigorta bedelinin sigorta değerine eşitliğinden bahsedilemez. Hayat Sigortalarında rizikonun gerçekleşmesi halinde sigortacı, sigorta poliçesinde gösterilmiş bulunan sigorta bedelini aynen ödemek zorundadır.</a:t>
            </a:r>
            <a:endParaRPr lang="tr-TR" sz="2800" b="1" dirty="0">
              <a:latin typeface="+mn-lt"/>
              <a:cs typeface="Comic Sans MS"/>
            </a:endParaRPr>
          </a:p>
        </p:txBody>
      </p:sp>
    </p:spTree>
    <p:extLst>
      <p:ext uri="{BB962C8B-B14F-4D97-AF65-F5344CB8AC3E}">
        <p14:creationId xmlns:p14="http://schemas.microsoft.com/office/powerpoint/2010/main" val="1750426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16</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5890715"/>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Sigortası Ürün Örnekleri</a:t>
            </a:r>
          </a:p>
          <a:p>
            <a:pPr algn="ctr">
              <a:lnSpc>
                <a:spcPct val="100000"/>
              </a:lnSpc>
              <a:spcBef>
                <a:spcPts val="5"/>
              </a:spcBef>
            </a:pPr>
            <a:endParaRPr lang="tr-TR" sz="2800" b="1" dirty="0" smtClean="0">
              <a:latin typeface="+mn-lt"/>
              <a:cs typeface="Comic Sans MS"/>
            </a:endParaRPr>
          </a:p>
          <a:p>
            <a:pPr algn="just">
              <a:spcBef>
                <a:spcPts val="5"/>
              </a:spcBef>
            </a:pPr>
            <a:r>
              <a:rPr lang="tr-TR" sz="2800" b="1" dirty="0" smtClean="0">
                <a:solidFill>
                  <a:srgbClr val="FF0000"/>
                </a:solidFill>
                <a:latin typeface="+mn-lt"/>
                <a:cs typeface="Comic Sans MS"/>
              </a:rPr>
              <a:t>Birikimsiz Yaşam Sigortaları</a:t>
            </a:r>
          </a:p>
          <a:p>
            <a:pPr algn="just">
              <a:spcBef>
                <a:spcPts val="5"/>
              </a:spcBef>
            </a:pPr>
            <a:r>
              <a:rPr lang="tr-TR" sz="2700" b="1" dirty="0" smtClean="0">
                <a:latin typeface="+mn-lt"/>
                <a:cs typeface="Comic Sans MS"/>
              </a:rPr>
              <a:t>Çok küçük katılım payları ile, bizi ani risklere karşı koruyan sigortalara Yıllık Hayat Sigortaları denmektedir. Herhangi bir birikim amacı taşımadığından, Birikimsiz Yaşam Sigortası olarak da adlandırılmaktadır.</a:t>
            </a:r>
          </a:p>
          <a:p>
            <a:pPr algn="just">
              <a:spcBef>
                <a:spcPts val="5"/>
              </a:spcBef>
            </a:pPr>
            <a:r>
              <a:rPr lang="tr-TR" sz="2700" b="1" dirty="0" smtClean="0">
                <a:latin typeface="+mn-lt"/>
                <a:cs typeface="Comic Sans MS"/>
              </a:rPr>
              <a:t>Birikimsiz sigortalar için aşağıdaki örnekler verilebilir:</a:t>
            </a:r>
          </a:p>
          <a:p>
            <a:pPr marL="457200" indent="-457200" algn="ctr">
              <a:spcBef>
                <a:spcPts val="5"/>
              </a:spcBef>
              <a:buFont typeface="Wingdings" panose="05000000000000000000" pitchFamily="2" charset="2"/>
              <a:buChar char="ü"/>
            </a:pPr>
            <a:r>
              <a:rPr lang="tr-TR" sz="2700" b="1" dirty="0" smtClean="0">
                <a:latin typeface="+mn-lt"/>
                <a:cs typeface="Comic Sans MS"/>
              </a:rPr>
              <a:t>Ferdi Kaza Sigortası</a:t>
            </a:r>
          </a:p>
          <a:p>
            <a:pPr marL="457200" indent="-457200" algn="ctr">
              <a:spcBef>
                <a:spcPts val="5"/>
              </a:spcBef>
              <a:buFont typeface="Wingdings" panose="05000000000000000000" pitchFamily="2" charset="2"/>
              <a:buChar char="ü"/>
            </a:pPr>
            <a:r>
              <a:rPr lang="tr-TR" sz="2700" b="1" dirty="0" smtClean="0">
                <a:latin typeface="+mn-lt"/>
                <a:cs typeface="Comic Sans MS"/>
              </a:rPr>
              <a:t>Süreli Hayat Sigortası</a:t>
            </a:r>
          </a:p>
          <a:p>
            <a:pPr marL="457200" indent="-457200" algn="ctr">
              <a:spcBef>
                <a:spcPts val="5"/>
              </a:spcBef>
              <a:buFont typeface="Wingdings" panose="05000000000000000000" pitchFamily="2" charset="2"/>
              <a:buChar char="ü"/>
            </a:pPr>
            <a:r>
              <a:rPr lang="tr-TR" sz="2700" b="1" dirty="0" smtClean="0">
                <a:latin typeface="+mn-lt"/>
                <a:cs typeface="Comic Sans MS"/>
              </a:rPr>
              <a:t>Eğitim Sigortası</a:t>
            </a:r>
          </a:p>
          <a:p>
            <a:pPr marL="457200" indent="-457200" algn="ctr">
              <a:spcBef>
                <a:spcPts val="5"/>
              </a:spcBef>
              <a:buFont typeface="Wingdings" panose="05000000000000000000" pitchFamily="2" charset="2"/>
              <a:buChar char="ü"/>
            </a:pPr>
            <a:r>
              <a:rPr lang="tr-TR" sz="2700" b="1" dirty="0" smtClean="0">
                <a:latin typeface="+mn-lt"/>
                <a:cs typeface="Comic Sans MS"/>
              </a:rPr>
              <a:t>Süreli Vefat Sigortası</a:t>
            </a:r>
          </a:p>
          <a:p>
            <a:pPr marL="457200" indent="-457200" algn="ctr">
              <a:spcBef>
                <a:spcPts val="5"/>
              </a:spcBef>
              <a:buFont typeface="Wingdings" panose="05000000000000000000" pitchFamily="2" charset="2"/>
              <a:buChar char="ü"/>
            </a:pPr>
            <a:r>
              <a:rPr lang="tr-TR" sz="2700" b="1" dirty="0" smtClean="0">
                <a:latin typeface="+mn-lt"/>
                <a:cs typeface="Comic Sans MS"/>
              </a:rPr>
              <a:t>İşsizlik Sigortası</a:t>
            </a:r>
            <a:endParaRPr lang="tr-TR" sz="2700" b="1" dirty="0">
              <a:latin typeface="+mn-lt"/>
              <a:cs typeface="Comic Sans MS"/>
            </a:endParaRPr>
          </a:p>
        </p:txBody>
      </p:sp>
    </p:spTree>
    <p:extLst>
      <p:ext uri="{BB962C8B-B14F-4D97-AF65-F5344CB8AC3E}">
        <p14:creationId xmlns:p14="http://schemas.microsoft.com/office/powerpoint/2010/main" val="3622340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17</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5906104"/>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Sigortası Ürün Örnekleri</a:t>
            </a:r>
          </a:p>
          <a:p>
            <a:pPr algn="ctr">
              <a:lnSpc>
                <a:spcPct val="100000"/>
              </a:lnSpc>
              <a:spcBef>
                <a:spcPts val="5"/>
              </a:spcBef>
            </a:pPr>
            <a:endParaRPr lang="tr-TR" sz="2800" b="1" dirty="0" smtClean="0">
              <a:latin typeface="+mn-lt"/>
              <a:cs typeface="Comic Sans MS"/>
            </a:endParaRPr>
          </a:p>
          <a:p>
            <a:pPr algn="just">
              <a:spcBef>
                <a:spcPts val="5"/>
              </a:spcBef>
            </a:pPr>
            <a:r>
              <a:rPr lang="tr-TR" sz="2800" b="1" dirty="0" smtClean="0">
                <a:solidFill>
                  <a:srgbClr val="FF0000"/>
                </a:solidFill>
                <a:latin typeface="+mn-lt"/>
                <a:cs typeface="Comic Sans MS"/>
              </a:rPr>
              <a:t>Birikimli Hayat Sigortaları</a:t>
            </a:r>
          </a:p>
          <a:p>
            <a:pPr algn="just">
              <a:spcBef>
                <a:spcPts val="5"/>
              </a:spcBef>
            </a:pPr>
            <a:endParaRPr lang="tr-TR" sz="2800" b="1" dirty="0" smtClean="0">
              <a:solidFill>
                <a:srgbClr val="FF0000"/>
              </a:solidFill>
              <a:latin typeface="+mn-lt"/>
              <a:cs typeface="Comic Sans MS"/>
            </a:endParaRPr>
          </a:p>
          <a:p>
            <a:pPr algn="just">
              <a:spcBef>
                <a:spcPts val="5"/>
              </a:spcBef>
            </a:pPr>
            <a:r>
              <a:rPr lang="tr-TR" sz="2700" b="1" dirty="0">
                <a:latin typeface="+mn-lt"/>
                <a:cs typeface="Comic Sans MS"/>
              </a:rPr>
              <a:t>Çalışanların emeklilik günlerinde azalan gelir farkını kapatabilme yollarından biri de Birikimli Hayat Sigortası yaptırmaktır. Öncelikle çalışma hayatının sona ereceği yaş ile, emekli olduğunda oluşacak gelir kaybı belirlenmelidir. Bu ikisi belirlendikten sonra, elde edilmek istenen gelire göre ne kadar prim ödeneceği kolayca belirlenecektir. Elbette ki adı emeklilik sigortası olsa da, birikimli sigortaların esas amacı tasarruf etmektir.</a:t>
            </a:r>
          </a:p>
        </p:txBody>
      </p:sp>
    </p:spTree>
    <p:extLst>
      <p:ext uri="{BB962C8B-B14F-4D97-AF65-F5344CB8AC3E}">
        <p14:creationId xmlns:p14="http://schemas.microsoft.com/office/powerpoint/2010/main" val="1719214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18</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6306214"/>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Sigortası Ürün Örnekleri</a:t>
            </a:r>
          </a:p>
          <a:p>
            <a:pPr algn="ctr">
              <a:lnSpc>
                <a:spcPct val="100000"/>
              </a:lnSpc>
              <a:spcBef>
                <a:spcPts val="5"/>
              </a:spcBef>
            </a:pPr>
            <a:endParaRPr lang="tr-TR" sz="2800" b="1" dirty="0" smtClean="0">
              <a:latin typeface="+mn-lt"/>
              <a:cs typeface="Comic Sans MS"/>
            </a:endParaRPr>
          </a:p>
          <a:p>
            <a:pPr algn="just">
              <a:spcBef>
                <a:spcPts val="5"/>
              </a:spcBef>
            </a:pPr>
            <a:r>
              <a:rPr lang="tr-TR" sz="2800" b="1" dirty="0" smtClean="0">
                <a:solidFill>
                  <a:srgbClr val="FF0000"/>
                </a:solidFill>
                <a:latin typeface="+mn-lt"/>
                <a:cs typeface="Comic Sans MS"/>
              </a:rPr>
              <a:t>“TL” ve “Döviz” Birikimli Hayat Sigortaları</a:t>
            </a:r>
          </a:p>
          <a:p>
            <a:pPr algn="just">
              <a:spcBef>
                <a:spcPts val="5"/>
              </a:spcBef>
            </a:pPr>
            <a:r>
              <a:rPr lang="tr-TR" sz="2700" b="1" i="1" u="sng" dirty="0">
                <a:latin typeface="+mn-lt"/>
                <a:cs typeface="Comic Sans MS"/>
              </a:rPr>
              <a:t>TL Endeksli Birikimli Hayat </a:t>
            </a:r>
            <a:r>
              <a:rPr lang="tr-TR" sz="2700" b="1" i="1" u="sng" dirty="0" smtClean="0">
                <a:latin typeface="+mn-lt"/>
                <a:cs typeface="Comic Sans MS"/>
              </a:rPr>
              <a:t>Sigortası</a:t>
            </a:r>
            <a:endParaRPr lang="tr-TR" sz="2700" b="1" i="1" u="sng" dirty="0">
              <a:latin typeface="+mn-lt"/>
              <a:cs typeface="Comic Sans MS"/>
            </a:endParaRPr>
          </a:p>
          <a:p>
            <a:pPr algn="just">
              <a:spcBef>
                <a:spcPts val="5"/>
              </a:spcBef>
            </a:pPr>
            <a:r>
              <a:rPr lang="tr-TR" sz="2700" b="1" dirty="0">
                <a:latin typeface="+mn-lt"/>
                <a:cs typeface="Comic Sans MS"/>
              </a:rPr>
              <a:t>Hastalık veya kaza </a:t>
            </a:r>
            <a:r>
              <a:rPr lang="tr-TR" sz="2700" b="1" dirty="0" smtClean="0">
                <a:latin typeface="+mn-lt"/>
                <a:cs typeface="Comic Sans MS"/>
              </a:rPr>
              <a:t>sonucu </a:t>
            </a:r>
            <a:r>
              <a:rPr lang="tr-TR" sz="2700" b="1" dirty="0">
                <a:latin typeface="+mn-lt"/>
                <a:cs typeface="Comic Sans MS"/>
              </a:rPr>
              <a:t>oluşabilecek riskleri güvence altına alan ve bu risklerin gerçekleşmemesi durumunda, poliçede belirtilen süre sonunda sigortalılara TL bazında birikim kapitali sağlayan bir sistemdir</a:t>
            </a:r>
            <a:r>
              <a:rPr lang="tr-TR" sz="2700" b="1" dirty="0" smtClean="0">
                <a:latin typeface="+mn-lt"/>
                <a:cs typeface="Comic Sans MS"/>
              </a:rPr>
              <a:t>.</a:t>
            </a:r>
            <a:endParaRPr lang="tr-TR" sz="2700" b="1" dirty="0">
              <a:latin typeface="+mn-lt"/>
              <a:cs typeface="Comic Sans MS"/>
            </a:endParaRPr>
          </a:p>
          <a:p>
            <a:pPr algn="just">
              <a:spcBef>
                <a:spcPts val="5"/>
              </a:spcBef>
            </a:pPr>
            <a:r>
              <a:rPr lang="tr-TR" sz="2700" b="1" i="1" u="sng" dirty="0">
                <a:latin typeface="+mn-lt"/>
                <a:cs typeface="Comic Sans MS"/>
              </a:rPr>
              <a:t>Dövize Endeksli Birikimli Hayat </a:t>
            </a:r>
            <a:r>
              <a:rPr lang="tr-TR" sz="2700" b="1" i="1" u="sng" dirty="0" smtClean="0">
                <a:latin typeface="+mn-lt"/>
                <a:cs typeface="Comic Sans MS"/>
              </a:rPr>
              <a:t>Sigortası</a:t>
            </a:r>
            <a:endParaRPr lang="tr-TR" sz="2700" b="1" i="1" u="sng" dirty="0">
              <a:latin typeface="+mn-lt"/>
              <a:cs typeface="Comic Sans MS"/>
            </a:endParaRPr>
          </a:p>
          <a:p>
            <a:pPr algn="just">
              <a:spcBef>
                <a:spcPts val="5"/>
              </a:spcBef>
            </a:pPr>
            <a:r>
              <a:rPr lang="tr-TR" sz="2700" b="1" dirty="0">
                <a:latin typeface="+mn-lt"/>
                <a:cs typeface="Comic Sans MS"/>
              </a:rPr>
              <a:t>Hastalık ve/veya kaza sonucu oluşabilecek riskleri güvence altına alan ve bu risklerin gerçekleşmemesi durumunda poliçede belirtilen süre sonunda sigortalılara EURO veya USD bazında birikim kapitali sağlayan bir sistemdir.</a:t>
            </a:r>
          </a:p>
        </p:txBody>
      </p:sp>
    </p:spTree>
    <p:extLst>
      <p:ext uri="{BB962C8B-B14F-4D97-AF65-F5344CB8AC3E}">
        <p14:creationId xmlns:p14="http://schemas.microsoft.com/office/powerpoint/2010/main" val="2236358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19</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5613716"/>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Sigortası Ürün Örnekleri</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r>
              <a:rPr lang="tr-TR" sz="2800" b="1" dirty="0" smtClean="0">
                <a:solidFill>
                  <a:srgbClr val="FF0000"/>
                </a:solidFill>
                <a:latin typeface="+mn-lt"/>
                <a:cs typeface="Comic Sans MS"/>
              </a:rPr>
              <a:t>Sigortanın Teminatları</a:t>
            </a:r>
          </a:p>
          <a:p>
            <a:pPr algn="l">
              <a:lnSpc>
                <a:spcPct val="100000"/>
              </a:lnSpc>
              <a:spcBef>
                <a:spcPts val="5"/>
              </a:spcBef>
            </a:pPr>
            <a:r>
              <a:rPr lang="tr-TR" sz="2800" b="1" i="1" u="sng" dirty="0" smtClean="0">
                <a:latin typeface="+mn-lt"/>
                <a:cs typeface="Comic Sans MS"/>
              </a:rPr>
              <a:t>Süre Sonu Kapital Teminatı</a:t>
            </a:r>
          </a:p>
          <a:p>
            <a:pPr algn="just">
              <a:lnSpc>
                <a:spcPct val="100000"/>
              </a:lnSpc>
              <a:spcBef>
                <a:spcPts val="5"/>
              </a:spcBef>
            </a:pPr>
            <a:r>
              <a:rPr lang="tr-TR" sz="2800" b="1" dirty="0" smtClean="0">
                <a:latin typeface="+mn-lt"/>
                <a:cs typeface="Comic Sans MS"/>
              </a:rPr>
              <a:t>Risklerden herhangi birinin sigorta süresinde gerçekleşmemesi durumunda primlerin teknik kesintiler yapıldıktan sonra nemalandırılarak süre sonunda sigortalıya geri ödenmesidir. Sigortalı, sigorta başlangıcında belirlediği tarihte, ya da 10 yıl dolduktan sonra herhangi bir anda gelir alma hakkını kullanabilir. Süre Sonunda beş Seçenek vardır:</a:t>
            </a:r>
          </a:p>
          <a:p>
            <a:pPr algn="ctr">
              <a:lnSpc>
                <a:spcPct val="100000"/>
              </a:lnSpc>
              <a:spcBef>
                <a:spcPts val="5"/>
              </a:spcBef>
            </a:pPr>
            <a:endParaRPr lang="tr-TR" sz="2800" b="1" dirty="0" smtClean="0">
              <a:latin typeface="+mn-lt"/>
              <a:cs typeface="Comic Sans MS"/>
            </a:endParaRPr>
          </a:p>
        </p:txBody>
      </p:sp>
    </p:spTree>
    <p:extLst>
      <p:ext uri="{BB962C8B-B14F-4D97-AF65-F5344CB8AC3E}">
        <p14:creationId xmlns:p14="http://schemas.microsoft.com/office/powerpoint/2010/main" val="9966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914400" y="2390928"/>
            <a:ext cx="7321550" cy="1675459"/>
          </a:xfrm>
          <a:prstGeom prst="rect">
            <a:avLst/>
          </a:prstGeom>
        </p:spPr>
        <p:txBody>
          <a:bodyPr vert="horz" wrap="square" lIns="0" tIns="13335" rIns="0" bIns="0" rtlCol="0">
            <a:spAutoFit/>
          </a:bodyPr>
          <a:lstStyle/>
          <a:p>
            <a:pPr marL="12700" algn="ctr">
              <a:lnSpc>
                <a:spcPct val="100000"/>
              </a:lnSpc>
              <a:spcBef>
                <a:spcPts val="105"/>
              </a:spcBef>
            </a:pPr>
            <a:r>
              <a:rPr lang="tr-TR" sz="5400" dirty="0" smtClean="0">
                <a:solidFill>
                  <a:srgbClr val="C00000"/>
                </a:solidFill>
                <a:latin typeface="+mn-lt"/>
              </a:rPr>
              <a:t>HAYAT SİGORTASI ÜRÜNLERİ</a:t>
            </a:r>
            <a:endParaRPr sz="5400" dirty="0">
              <a:latin typeface="+mn-lt"/>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a:t>
            </a:fld>
            <a:endParaRPr spc="-25" dirty="0"/>
          </a:p>
        </p:txBody>
      </p:sp>
      <p:sp>
        <p:nvSpPr>
          <p:cNvPr id="2" name="Altbilgi Yer Tutucusu 1"/>
          <p:cNvSpPr>
            <a:spLocks noGrp="1"/>
          </p:cNvSpPr>
          <p:nvPr>
            <p:ph type="ftr" sz="quarter" idx="5"/>
          </p:nvPr>
        </p:nvSpPr>
        <p:spPr>
          <a:xfrm rot="16200000">
            <a:off x="7015410" y="3477260"/>
            <a:ext cx="3510281" cy="365760"/>
          </a:xfrm>
        </p:spPr>
        <p:txBody>
          <a:bodyPr/>
          <a:lstStyle/>
          <a:p>
            <a:r>
              <a:rPr lang="es-ES" smtClean="0"/>
              <a:t>Hayat Sigortası Ürünleri</a:t>
            </a:r>
            <a:endParaRPr lang="tr-TR" dirty="0"/>
          </a:p>
        </p:txBody>
      </p:sp>
    </p:spTree>
    <p:extLst>
      <p:ext uri="{BB962C8B-B14F-4D97-AF65-F5344CB8AC3E}">
        <p14:creationId xmlns:p14="http://schemas.microsoft.com/office/powerpoint/2010/main" val="2957900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20</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6044603"/>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Sigortası Ürün Örnekleri</a:t>
            </a:r>
          </a:p>
          <a:p>
            <a:pPr algn="ctr">
              <a:lnSpc>
                <a:spcPct val="100000"/>
              </a:lnSpc>
              <a:spcBef>
                <a:spcPts val="5"/>
              </a:spcBef>
            </a:pPr>
            <a:endParaRPr lang="tr-TR" sz="2800" b="1" dirty="0" smtClean="0">
              <a:solidFill>
                <a:srgbClr val="FF0000"/>
              </a:solidFill>
              <a:latin typeface="+mn-lt"/>
              <a:cs typeface="Comic Sans MS"/>
            </a:endParaRPr>
          </a:p>
          <a:p>
            <a:pPr marL="514350" indent="-514350" algn="just">
              <a:lnSpc>
                <a:spcPct val="100000"/>
              </a:lnSpc>
              <a:spcBef>
                <a:spcPts val="5"/>
              </a:spcBef>
              <a:buFont typeface="+mj-lt"/>
              <a:buAutoNum type="arabicPeriod"/>
            </a:pPr>
            <a:r>
              <a:rPr lang="tr-TR" sz="2800" b="1" dirty="0" smtClean="0">
                <a:latin typeface="+mn-lt"/>
                <a:cs typeface="Comic Sans MS"/>
              </a:rPr>
              <a:t>Toplu para alarak sigorta sona erdirilir.</a:t>
            </a:r>
          </a:p>
          <a:p>
            <a:pPr marL="514350" indent="-514350" algn="just">
              <a:lnSpc>
                <a:spcPct val="100000"/>
              </a:lnSpc>
              <a:spcBef>
                <a:spcPts val="5"/>
              </a:spcBef>
              <a:buFont typeface="+mj-lt"/>
              <a:buAutoNum type="arabicPeriod"/>
            </a:pPr>
            <a:r>
              <a:rPr lang="tr-TR" sz="2800" b="1" dirty="0" smtClean="0">
                <a:latin typeface="+mn-lt"/>
                <a:cs typeface="Comic Sans MS"/>
              </a:rPr>
              <a:t>Toplu paranın yarısını alıp, kalan yarısı ile ömür boyu maaş alabilir.</a:t>
            </a:r>
          </a:p>
          <a:p>
            <a:pPr marL="514350" indent="-514350" algn="just">
              <a:lnSpc>
                <a:spcPct val="100000"/>
              </a:lnSpc>
              <a:spcBef>
                <a:spcPts val="5"/>
              </a:spcBef>
              <a:buFont typeface="+mj-lt"/>
              <a:buAutoNum type="arabicPeriod"/>
            </a:pPr>
            <a:r>
              <a:rPr lang="tr-TR" sz="2800" b="1" dirty="0" smtClean="0">
                <a:latin typeface="+mn-lt"/>
                <a:cs typeface="Comic Sans MS"/>
              </a:rPr>
              <a:t>Toplu para almayıp ömür boyu maaş alabilir.</a:t>
            </a:r>
          </a:p>
          <a:p>
            <a:pPr marL="514350" indent="-514350" algn="just">
              <a:lnSpc>
                <a:spcPct val="100000"/>
              </a:lnSpc>
              <a:spcBef>
                <a:spcPts val="5"/>
              </a:spcBef>
              <a:buFont typeface="+mj-lt"/>
              <a:buAutoNum type="arabicPeriod"/>
            </a:pPr>
            <a:r>
              <a:rPr lang="tr-TR" sz="2800" b="1" dirty="0" smtClean="0">
                <a:latin typeface="+mn-lt"/>
                <a:cs typeface="Comic Sans MS"/>
              </a:rPr>
              <a:t>Toplu para almayıp, kendi belirleyeceği bir süre boyunca garantili maaş alabilir. Bu süre içinde sigortalının vefatı halinde kalan süreye karşılık gelen toplu para menfaattara ödenmektedir.</a:t>
            </a:r>
          </a:p>
          <a:p>
            <a:pPr marL="514350" indent="-514350" algn="just">
              <a:lnSpc>
                <a:spcPct val="100000"/>
              </a:lnSpc>
              <a:spcBef>
                <a:spcPts val="5"/>
              </a:spcBef>
              <a:buFont typeface="+mj-lt"/>
              <a:buAutoNum type="arabicPeriod"/>
            </a:pPr>
            <a:r>
              <a:rPr lang="tr-TR" sz="2800" b="1" dirty="0" smtClean="0">
                <a:latin typeface="+mn-lt"/>
                <a:cs typeface="Comic Sans MS"/>
              </a:rPr>
              <a:t>Toplu para almayıp, kendi belirleyeceği süre boyunca yüksek maaş alabilir. Sigortalının vefatından sonra herhangi bir ödeme yapılmaz.</a:t>
            </a:r>
          </a:p>
        </p:txBody>
      </p:sp>
    </p:spTree>
    <p:extLst>
      <p:ext uri="{BB962C8B-B14F-4D97-AF65-F5344CB8AC3E}">
        <p14:creationId xmlns:p14="http://schemas.microsoft.com/office/powerpoint/2010/main" val="3588085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21</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4751942"/>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Sigortası Ürün Örnekleri</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r>
              <a:rPr lang="tr-TR" sz="2800" b="1" dirty="0" smtClean="0">
                <a:solidFill>
                  <a:srgbClr val="FF0000"/>
                </a:solidFill>
                <a:latin typeface="+mn-lt"/>
                <a:cs typeface="Comic Sans MS"/>
              </a:rPr>
              <a:t>Sigortanın Teminatları</a:t>
            </a:r>
          </a:p>
          <a:p>
            <a:pPr algn="l">
              <a:lnSpc>
                <a:spcPct val="100000"/>
              </a:lnSpc>
              <a:spcBef>
                <a:spcPts val="5"/>
              </a:spcBef>
            </a:pPr>
            <a:r>
              <a:rPr lang="tr-TR" sz="2800" b="1" i="1" u="sng" dirty="0" smtClean="0">
                <a:latin typeface="+mn-lt"/>
                <a:cs typeface="Comic Sans MS"/>
              </a:rPr>
              <a:t>Sigortaya Giriş Yaşı ve Sigorta Süresi</a:t>
            </a:r>
          </a:p>
          <a:p>
            <a:pPr algn="just">
              <a:lnSpc>
                <a:spcPct val="100000"/>
              </a:lnSpc>
              <a:spcBef>
                <a:spcPts val="5"/>
              </a:spcBef>
            </a:pPr>
            <a:endParaRPr lang="tr-TR" sz="2800" b="1" dirty="0" smtClean="0">
              <a:latin typeface="+mn-lt"/>
              <a:cs typeface="Comic Sans MS"/>
            </a:endParaRPr>
          </a:p>
          <a:p>
            <a:pPr algn="just">
              <a:lnSpc>
                <a:spcPct val="100000"/>
              </a:lnSpc>
              <a:spcBef>
                <a:spcPts val="5"/>
              </a:spcBef>
            </a:pPr>
            <a:r>
              <a:rPr lang="tr-TR" sz="2800" b="1" dirty="0" smtClean="0">
                <a:latin typeface="+mn-lt"/>
                <a:cs typeface="Comic Sans MS"/>
              </a:rPr>
              <a:t>Geleceğini düşünen, sağlıklı, 18-60 yaş arasındaki herkes sigortaya girebilir. Minimum sigorta süresi 10 yıldır. Başlangıçta belirlenen sigorta süresi, yazılı başvuruyla sonradan değiştirilebilir. Sigorta süresiyle sigortalının yaşının toplamı 70’le sınırlıdır.</a:t>
            </a:r>
          </a:p>
        </p:txBody>
      </p:sp>
    </p:spTree>
    <p:extLst>
      <p:ext uri="{BB962C8B-B14F-4D97-AF65-F5344CB8AC3E}">
        <p14:creationId xmlns:p14="http://schemas.microsoft.com/office/powerpoint/2010/main" val="2161296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22</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5613716"/>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Sigortası Ürün Örnekleri</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r>
              <a:rPr lang="tr-TR" sz="2800" b="1" dirty="0" smtClean="0">
                <a:solidFill>
                  <a:srgbClr val="FF0000"/>
                </a:solidFill>
                <a:latin typeface="+mn-lt"/>
                <a:cs typeface="Comic Sans MS"/>
              </a:rPr>
              <a:t>Sigortanın Teminatları</a:t>
            </a:r>
          </a:p>
          <a:p>
            <a:pPr algn="l">
              <a:lnSpc>
                <a:spcPct val="100000"/>
              </a:lnSpc>
              <a:spcBef>
                <a:spcPts val="5"/>
              </a:spcBef>
            </a:pPr>
            <a:r>
              <a:rPr lang="tr-TR" sz="2800" b="1" i="1" u="sng" dirty="0" smtClean="0">
                <a:latin typeface="+mn-lt"/>
                <a:cs typeface="Comic Sans MS"/>
              </a:rPr>
              <a:t>İştira (Ayrılma)</a:t>
            </a:r>
          </a:p>
          <a:p>
            <a:pPr algn="just">
              <a:lnSpc>
                <a:spcPct val="100000"/>
              </a:lnSpc>
              <a:spcBef>
                <a:spcPts val="5"/>
              </a:spcBef>
            </a:pPr>
            <a:r>
              <a:rPr lang="tr-TR" sz="2800" b="1" dirty="0" smtClean="0">
                <a:latin typeface="+mn-lt"/>
                <a:cs typeface="Comic Sans MS"/>
              </a:rPr>
              <a:t>Sigortadan ayrılmak poliçeyi paraya çevirme hakkıdır. Poliçe sahipleri, sigorta başladıktan iki yıl sonra, primlerini düzenli ve eksiksiz olarak ödemişlerse iştira hakkına sahip olurlar. Sigortalı, iki ile beş yıl arasında iştira ederse kâr paylı birikiminin % 90’ını, beş yıldan sonra iştira ederse kâr paylı birikiminin tamamını alırlar. Tenzil edilmiş poliçe ise kâr paylı birikiminin %90’ını almaya hak kazanır.</a:t>
            </a:r>
          </a:p>
        </p:txBody>
      </p:sp>
    </p:spTree>
    <p:extLst>
      <p:ext uri="{BB962C8B-B14F-4D97-AF65-F5344CB8AC3E}">
        <p14:creationId xmlns:p14="http://schemas.microsoft.com/office/powerpoint/2010/main" val="2330276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23</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4321055"/>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Sigortası Ürün Örnekleri</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r>
              <a:rPr lang="tr-TR" sz="2800" b="1" dirty="0" smtClean="0">
                <a:solidFill>
                  <a:srgbClr val="FF0000"/>
                </a:solidFill>
                <a:latin typeface="+mn-lt"/>
                <a:cs typeface="Comic Sans MS"/>
              </a:rPr>
              <a:t>Sigortanın Teminatları</a:t>
            </a:r>
          </a:p>
          <a:p>
            <a:pPr algn="l">
              <a:lnSpc>
                <a:spcPct val="100000"/>
              </a:lnSpc>
              <a:spcBef>
                <a:spcPts val="5"/>
              </a:spcBef>
            </a:pPr>
            <a:r>
              <a:rPr lang="tr-TR" sz="2800" b="1" i="1" u="sng" dirty="0" smtClean="0">
                <a:latin typeface="+mn-lt"/>
                <a:cs typeface="Comic Sans MS"/>
              </a:rPr>
              <a:t>Tenzil</a:t>
            </a:r>
            <a:endParaRPr lang="tr-TR" sz="2800" b="1" dirty="0" smtClean="0">
              <a:latin typeface="+mn-lt"/>
              <a:cs typeface="Comic Sans MS"/>
            </a:endParaRPr>
          </a:p>
          <a:p>
            <a:pPr algn="l">
              <a:lnSpc>
                <a:spcPct val="100000"/>
              </a:lnSpc>
              <a:spcBef>
                <a:spcPts val="5"/>
              </a:spcBef>
            </a:pPr>
            <a:r>
              <a:rPr lang="tr-TR" sz="2800" b="1" dirty="0" smtClean="0">
                <a:latin typeface="+mn-lt"/>
                <a:cs typeface="Comic Sans MS"/>
              </a:rPr>
              <a:t>Sigorta ettiren kimse, en az üç yıllık primi ödedikten sonra sigortadan cayar veya taahhüdüne uymaz ve de sigortayı satın alma (iştira) hakkını da kullanmaz ise, sigortası prim ödenmesinden muaf bir sigorta haline çevrilmiş olur.</a:t>
            </a:r>
          </a:p>
        </p:txBody>
      </p:sp>
    </p:spTree>
    <p:extLst>
      <p:ext uri="{BB962C8B-B14F-4D97-AF65-F5344CB8AC3E}">
        <p14:creationId xmlns:p14="http://schemas.microsoft.com/office/powerpoint/2010/main" val="4088331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24</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5613716"/>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Sigortası Ürün Örnekleri</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r>
              <a:rPr lang="tr-TR" sz="2800" b="1" dirty="0" smtClean="0">
                <a:solidFill>
                  <a:srgbClr val="FF0000"/>
                </a:solidFill>
                <a:latin typeface="+mn-lt"/>
                <a:cs typeface="Comic Sans MS"/>
              </a:rPr>
              <a:t>Sigortanın Teminatları</a:t>
            </a:r>
          </a:p>
          <a:p>
            <a:pPr algn="l">
              <a:lnSpc>
                <a:spcPct val="100000"/>
              </a:lnSpc>
              <a:spcBef>
                <a:spcPts val="5"/>
              </a:spcBef>
            </a:pPr>
            <a:r>
              <a:rPr lang="tr-TR" sz="2800" b="1" i="1" u="sng" dirty="0" smtClean="0">
                <a:latin typeface="+mn-lt"/>
                <a:cs typeface="Comic Sans MS"/>
              </a:rPr>
              <a:t>İkraz</a:t>
            </a:r>
          </a:p>
          <a:p>
            <a:pPr algn="just">
              <a:lnSpc>
                <a:spcPct val="100000"/>
              </a:lnSpc>
              <a:spcBef>
                <a:spcPts val="5"/>
              </a:spcBef>
            </a:pPr>
            <a:r>
              <a:rPr lang="tr-TR" sz="2800" b="1" dirty="0" smtClean="0">
                <a:latin typeface="+mn-lt"/>
                <a:cs typeface="Comic Sans MS"/>
              </a:rPr>
              <a:t>Poliçe sahipleri, sigorta başladıktan iki yıl sonra, eğer primlerini düzenli olarak ödemişlerse ikraz (borç alma) hakkına sahip olurlar. İkinci yıldan sonra Riyazi İhtiyatın (</a:t>
            </a:r>
            <a:r>
              <a:rPr lang="tr-TR" sz="2800" b="1" dirty="0" err="1" smtClean="0">
                <a:latin typeface="+mn-lt"/>
                <a:cs typeface="Comic Sans MS"/>
              </a:rPr>
              <a:t>Aktüeryal</a:t>
            </a:r>
            <a:r>
              <a:rPr lang="tr-TR" sz="2800" b="1" dirty="0" smtClean="0">
                <a:latin typeface="+mn-lt"/>
                <a:cs typeface="Comic Sans MS"/>
              </a:rPr>
              <a:t> Matematik Karşılık) %95’ine kadar faizli, beşinci yıldan sonra kâr paylı birikiminin %25’ine kadar faizsiz borç alabilirler. Bu durumda kâr paylı birikim, alınan borç miktarı kadar azalacaktır. Faiz oranı sigorta şirketi tarafından belirlenir.</a:t>
            </a:r>
          </a:p>
        </p:txBody>
      </p:sp>
    </p:spTree>
    <p:extLst>
      <p:ext uri="{BB962C8B-B14F-4D97-AF65-F5344CB8AC3E}">
        <p14:creationId xmlns:p14="http://schemas.microsoft.com/office/powerpoint/2010/main" val="346558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25</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3459280"/>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Sigortası Ürün Örnekleri</a:t>
            </a:r>
          </a:p>
          <a:p>
            <a:pPr algn="ctr">
              <a:lnSpc>
                <a:spcPct val="100000"/>
              </a:lnSpc>
              <a:spcBef>
                <a:spcPts val="5"/>
              </a:spcBef>
            </a:pPr>
            <a:endParaRPr lang="tr-TR" sz="2800" b="1" dirty="0" smtClean="0">
              <a:solidFill>
                <a:srgbClr val="FF0000"/>
              </a:solidFill>
              <a:latin typeface="+mn-lt"/>
              <a:cs typeface="Comic Sans MS"/>
            </a:endParaRPr>
          </a:p>
          <a:p>
            <a:pPr algn="l">
              <a:lnSpc>
                <a:spcPct val="100000"/>
              </a:lnSpc>
              <a:spcBef>
                <a:spcPts val="5"/>
              </a:spcBef>
            </a:pPr>
            <a:r>
              <a:rPr lang="tr-TR" sz="2800" b="1" dirty="0" smtClean="0">
                <a:solidFill>
                  <a:srgbClr val="FF0000"/>
                </a:solidFill>
                <a:latin typeface="+mn-lt"/>
                <a:cs typeface="Comic Sans MS"/>
              </a:rPr>
              <a:t>Sigortanın Teminatları</a:t>
            </a:r>
          </a:p>
          <a:p>
            <a:pPr algn="l">
              <a:lnSpc>
                <a:spcPct val="100000"/>
              </a:lnSpc>
              <a:spcBef>
                <a:spcPts val="5"/>
              </a:spcBef>
            </a:pPr>
            <a:r>
              <a:rPr lang="tr-TR" sz="2800" b="1" i="1" u="sng" dirty="0" smtClean="0">
                <a:latin typeface="+mn-lt"/>
                <a:cs typeface="Comic Sans MS"/>
              </a:rPr>
              <a:t>Devir</a:t>
            </a:r>
          </a:p>
          <a:p>
            <a:pPr algn="just">
              <a:lnSpc>
                <a:spcPct val="100000"/>
              </a:lnSpc>
              <a:spcBef>
                <a:spcPts val="5"/>
              </a:spcBef>
            </a:pPr>
            <a:r>
              <a:rPr lang="tr-TR" sz="2800" b="1" dirty="0" smtClean="0">
                <a:latin typeface="+mn-lt"/>
                <a:cs typeface="Comic Sans MS"/>
              </a:rPr>
              <a:t>Sigortalı, poliçesini 18-60 yaş arasındaki sağlıklı herhangi birine devredebilir. Devir için her hangi bir bekleme süresi söz konusu değildir.</a:t>
            </a:r>
          </a:p>
        </p:txBody>
      </p:sp>
    </p:spTree>
    <p:extLst>
      <p:ext uri="{BB962C8B-B14F-4D97-AF65-F5344CB8AC3E}">
        <p14:creationId xmlns:p14="http://schemas.microsoft.com/office/powerpoint/2010/main" val="4287024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3</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4751942"/>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GİRİŞ</a:t>
            </a:r>
            <a:endParaRPr lang="tr-TR" sz="2800" b="1" dirty="0" smtClean="0">
              <a:solidFill>
                <a:srgbClr val="FF0000"/>
              </a:solidFill>
              <a:latin typeface="+mn-lt"/>
              <a:cs typeface="Comic Sans MS"/>
            </a:endParaRPr>
          </a:p>
          <a:p>
            <a:pPr algn="l">
              <a:lnSpc>
                <a:spcPct val="100000"/>
              </a:lnSpc>
              <a:spcBef>
                <a:spcPts val="5"/>
              </a:spcBef>
            </a:pPr>
            <a:endParaRPr lang="tr-TR" sz="2800" b="1" dirty="0" smtClean="0">
              <a:latin typeface="+mn-lt"/>
              <a:cs typeface="Comic Sans MS"/>
            </a:endParaRPr>
          </a:p>
          <a:p>
            <a:pPr algn="just">
              <a:lnSpc>
                <a:spcPct val="100000"/>
              </a:lnSpc>
              <a:spcBef>
                <a:spcPts val="5"/>
              </a:spcBef>
            </a:pPr>
            <a:r>
              <a:rPr lang="tr-TR" sz="2800" b="1" dirty="0" smtClean="0">
                <a:latin typeface="+mn-lt"/>
                <a:cs typeface="Comic Sans MS"/>
              </a:rPr>
              <a:t>Sigorta şirketleri çeşitli nedenlerden ötürü yeni hayat sigortası ürünlerine ihtiyaç duyarlar:</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Yeni Pazar Yaratmak</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Şirketin Kârını Artırmak</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Şirketin Pazardaki İmajının Değişmesi</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Piyasadan Kaynaklanan Yeni İhtiyaçlara Cevap Vermek</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Şirket Aktivitesini Artırmak ve Heyecan Yaratmak</a:t>
            </a:r>
            <a:endParaRPr lang="tr-TR" sz="2800" b="1" dirty="0" smtClean="0">
              <a:latin typeface="+mn-lt"/>
              <a:cs typeface="Comic Sans MS"/>
            </a:endParaRPr>
          </a:p>
        </p:txBody>
      </p:sp>
    </p:spTree>
    <p:extLst>
      <p:ext uri="{BB962C8B-B14F-4D97-AF65-F5344CB8AC3E}">
        <p14:creationId xmlns:p14="http://schemas.microsoft.com/office/powerpoint/2010/main" val="150209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4</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6044603"/>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GİRİŞ</a:t>
            </a:r>
            <a:endParaRPr lang="tr-TR" sz="2800" b="1" dirty="0" smtClean="0">
              <a:solidFill>
                <a:srgbClr val="FF0000"/>
              </a:solidFill>
              <a:latin typeface="+mn-lt"/>
              <a:cs typeface="Comic Sans MS"/>
            </a:endParaRPr>
          </a:p>
          <a:p>
            <a:pPr algn="l">
              <a:lnSpc>
                <a:spcPct val="100000"/>
              </a:lnSpc>
              <a:spcBef>
                <a:spcPts val="5"/>
              </a:spcBef>
            </a:pPr>
            <a:endParaRPr lang="tr-TR" sz="2800" b="1" dirty="0" smtClean="0">
              <a:latin typeface="+mn-lt"/>
              <a:cs typeface="Comic Sans MS"/>
            </a:endParaRPr>
          </a:p>
          <a:p>
            <a:pPr algn="just">
              <a:lnSpc>
                <a:spcPct val="100000"/>
              </a:lnSpc>
              <a:spcBef>
                <a:spcPts val="5"/>
              </a:spcBef>
            </a:pPr>
            <a:r>
              <a:rPr lang="tr-TR" sz="2800" b="1" dirty="0" smtClean="0">
                <a:latin typeface="+mn-lt"/>
                <a:cs typeface="Comic Sans MS"/>
              </a:rPr>
              <a:t>Yeni ürün geliştirilmesinin bazı aşamaları vardır:</a:t>
            </a:r>
          </a:p>
          <a:p>
            <a:pPr algn="just">
              <a:lnSpc>
                <a:spcPct val="100000"/>
              </a:lnSpc>
              <a:spcBef>
                <a:spcPts val="5"/>
              </a:spcBef>
            </a:pPr>
            <a:endParaRPr lang="tr-TR" sz="2800" b="1" dirty="0" smtClean="0">
              <a:latin typeface="+mn-lt"/>
              <a:cs typeface="Comic Sans MS"/>
            </a:endParaRP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Ürünün tanımı yapılır (özellikleri tanımlanır),</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Pazar araştırması, yasalara uygunluğu incelenir, ve buna benzer diğer ön çalışmalar yapılır,</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Teknik ekip (</a:t>
            </a:r>
            <a:r>
              <a:rPr lang="tr-TR" sz="2800" b="1" dirty="0" err="1" smtClean="0">
                <a:latin typeface="+mn-lt"/>
                <a:cs typeface="Comic Sans MS"/>
              </a:rPr>
              <a:t>Aktüerya</a:t>
            </a:r>
            <a:r>
              <a:rPr lang="tr-TR" sz="2800" b="1" dirty="0" smtClean="0">
                <a:latin typeface="+mn-lt"/>
                <a:cs typeface="Comic Sans MS"/>
              </a:rPr>
              <a:t> bölümü, bilgi işlemciler, operasyon) ürünün teknik altyapısını oluşturur ve onayını alır,</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Satışa hazır olduğu anlaşıldığında, satış personeli ve aracılar bilgilendirilerek (eğitim) ürün satmaya başlarlar,</a:t>
            </a:r>
          </a:p>
        </p:txBody>
      </p:sp>
    </p:spTree>
    <p:extLst>
      <p:ext uri="{BB962C8B-B14F-4D97-AF65-F5344CB8AC3E}">
        <p14:creationId xmlns:p14="http://schemas.microsoft.com/office/powerpoint/2010/main" val="3626005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5</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4321055"/>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GİRİŞ</a:t>
            </a:r>
            <a:endParaRPr lang="tr-TR" sz="2800" b="1" dirty="0" smtClean="0">
              <a:solidFill>
                <a:srgbClr val="FF0000"/>
              </a:solidFill>
              <a:latin typeface="+mn-lt"/>
              <a:cs typeface="Comic Sans MS"/>
            </a:endParaRPr>
          </a:p>
          <a:p>
            <a:pPr algn="l">
              <a:lnSpc>
                <a:spcPct val="100000"/>
              </a:lnSpc>
              <a:spcBef>
                <a:spcPts val="5"/>
              </a:spcBef>
            </a:pPr>
            <a:endParaRPr lang="tr-TR" sz="2800" b="1" dirty="0" smtClean="0">
              <a:latin typeface="+mn-lt"/>
              <a:cs typeface="Comic Sans MS"/>
            </a:endParaRP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Satışa başlandıktan sonra ürünle ilgili altyapıdan veya herhangi başka bir nedenden ileri gelen problemlerin olup olmadığı araştırılır ve gerekiyorsa düzeltmeler yapılır,</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Ürünün işleyişinde, projelendirme safhasına kıyasla herhangi bir sapma olup olmadığı kontrol edilir.</a:t>
            </a:r>
            <a:endParaRPr lang="tr-TR" sz="2800" b="1" dirty="0" smtClean="0">
              <a:latin typeface="+mn-lt"/>
              <a:cs typeface="Comic Sans MS"/>
            </a:endParaRPr>
          </a:p>
        </p:txBody>
      </p:sp>
    </p:spTree>
    <p:extLst>
      <p:ext uri="{BB962C8B-B14F-4D97-AF65-F5344CB8AC3E}">
        <p14:creationId xmlns:p14="http://schemas.microsoft.com/office/powerpoint/2010/main" val="2208142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6</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6044603"/>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GİRİŞ</a:t>
            </a:r>
            <a:endParaRPr lang="tr-TR" sz="2800" b="1" dirty="0" smtClean="0">
              <a:solidFill>
                <a:srgbClr val="FF0000"/>
              </a:solidFill>
              <a:latin typeface="+mn-lt"/>
              <a:cs typeface="Comic Sans MS"/>
            </a:endParaRPr>
          </a:p>
          <a:p>
            <a:pPr algn="l">
              <a:lnSpc>
                <a:spcPct val="100000"/>
              </a:lnSpc>
              <a:spcBef>
                <a:spcPts val="5"/>
              </a:spcBef>
            </a:pPr>
            <a:endParaRPr lang="tr-TR" sz="2800" b="1" dirty="0" smtClean="0">
              <a:latin typeface="+mn-lt"/>
              <a:cs typeface="Comic Sans MS"/>
            </a:endParaRPr>
          </a:p>
          <a:p>
            <a:pPr algn="just">
              <a:lnSpc>
                <a:spcPct val="100000"/>
              </a:lnSpc>
              <a:spcBef>
                <a:spcPts val="5"/>
              </a:spcBef>
            </a:pPr>
            <a:r>
              <a:rPr lang="tr-TR" sz="2800" b="1" dirty="0" smtClean="0">
                <a:solidFill>
                  <a:srgbClr val="FF0000"/>
                </a:solidFill>
                <a:latin typeface="+mn-lt"/>
                <a:cs typeface="Comic Sans MS"/>
              </a:rPr>
              <a:t>Ürün Geliştirmenin Aşamaları</a:t>
            </a:r>
            <a:endParaRPr lang="tr-TR" sz="2800" b="1" dirty="0" smtClean="0">
              <a:latin typeface="+mn-lt"/>
              <a:cs typeface="Comic Sans MS"/>
            </a:endParaRP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Pazar Araştırması</a:t>
            </a:r>
          </a:p>
          <a:p>
            <a:pPr marL="457200" indent="-457200" algn="just">
              <a:lnSpc>
                <a:spcPct val="100000"/>
              </a:lnSpc>
              <a:spcBef>
                <a:spcPts val="5"/>
              </a:spcBef>
              <a:buFont typeface="Arial" panose="020B0604020202020204" pitchFamily="34" charset="0"/>
              <a:buChar char="•"/>
            </a:pPr>
            <a:r>
              <a:rPr lang="tr-TR" sz="2800" b="1" dirty="0" err="1" smtClean="0">
                <a:latin typeface="+mn-lt"/>
                <a:cs typeface="Comic Sans MS"/>
              </a:rPr>
              <a:t>Aktüeryal</a:t>
            </a:r>
            <a:r>
              <a:rPr lang="tr-TR" sz="2800" b="1" dirty="0" smtClean="0">
                <a:latin typeface="+mn-lt"/>
                <a:cs typeface="Comic Sans MS"/>
              </a:rPr>
              <a:t> Çalışmalar</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Yasal Konuların İncelenmesi</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Yatırımla İlgili Ön Çalışmalar</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Vergilerle İlgili Çalışmalar</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Reasürans Çalışması</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Operasyon İle İlgili Çalışmalar</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Muhasebe İle İlgili Çalışmalar</a:t>
            </a:r>
          </a:p>
          <a:p>
            <a:pPr marL="457200" indent="-457200" algn="just">
              <a:lnSpc>
                <a:spcPct val="100000"/>
              </a:lnSpc>
              <a:spcBef>
                <a:spcPts val="5"/>
              </a:spcBef>
              <a:buFont typeface="Arial" panose="020B0604020202020204" pitchFamily="34" charset="0"/>
              <a:buChar char="•"/>
            </a:pPr>
            <a:r>
              <a:rPr lang="tr-TR" sz="2800" b="1" dirty="0" err="1" smtClean="0">
                <a:latin typeface="+mn-lt"/>
                <a:cs typeface="Comic Sans MS"/>
              </a:rPr>
              <a:t>Underwriting</a:t>
            </a:r>
            <a:r>
              <a:rPr lang="tr-TR" sz="2800" b="1" dirty="0" smtClean="0">
                <a:latin typeface="+mn-lt"/>
                <a:cs typeface="Comic Sans MS"/>
              </a:rPr>
              <a:t> Çalışmaları</a:t>
            </a:r>
          </a:p>
          <a:p>
            <a:pPr marL="457200" indent="-457200" algn="just">
              <a:lnSpc>
                <a:spcPct val="100000"/>
              </a:lnSpc>
              <a:spcBef>
                <a:spcPts val="5"/>
              </a:spcBef>
              <a:buFont typeface="Arial" panose="020B0604020202020204" pitchFamily="34" charset="0"/>
              <a:buChar char="•"/>
            </a:pPr>
            <a:r>
              <a:rPr lang="tr-TR" sz="2800" b="1" dirty="0" smtClean="0">
                <a:latin typeface="+mn-lt"/>
                <a:cs typeface="Comic Sans MS"/>
              </a:rPr>
              <a:t>Muhtemel Ödemelerle İlgili Çalışmalar</a:t>
            </a:r>
            <a:endParaRPr lang="tr-TR" sz="2800" b="1" dirty="0" smtClean="0">
              <a:latin typeface="+mn-lt"/>
              <a:cs typeface="Comic Sans MS"/>
            </a:endParaRPr>
          </a:p>
        </p:txBody>
      </p:sp>
    </p:spTree>
    <p:extLst>
      <p:ext uri="{BB962C8B-B14F-4D97-AF65-F5344CB8AC3E}">
        <p14:creationId xmlns:p14="http://schemas.microsoft.com/office/powerpoint/2010/main" val="3481062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7</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5613716"/>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Ürünü Geliştirmede Ortaya Çıkan Başlıca Problemler</a:t>
            </a:r>
          </a:p>
          <a:p>
            <a:pPr algn="ctr">
              <a:lnSpc>
                <a:spcPct val="100000"/>
              </a:lnSpc>
              <a:spcBef>
                <a:spcPts val="5"/>
              </a:spcBef>
            </a:pPr>
            <a:endParaRPr lang="tr-TR" sz="2800" b="1" dirty="0" smtClean="0">
              <a:solidFill>
                <a:srgbClr val="FF0000"/>
              </a:solidFill>
              <a:latin typeface="+mn-lt"/>
              <a:cs typeface="Comic Sans MS"/>
            </a:endParaRPr>
          </a:p>
          <a:p>
            <a:pPr marL="457200" indent="-457200" algn="just">
              <a:spcBef>
                <a:spcPts val="5"/>
              </a:spcBef>
              <a:buFont typeface="Arial" panose="020B0604020202020204" pitchFamily="34" charset="0"/>
              <a:buChar char="•"/>
            </a:pPr>
            <a:r>
              <a:rPr lang="tr-TR" sz="2800" b="1" dirty="0">
                <a:latin typeface="+mn-lt"/>
                <a:cs typeface="Comic Sans MS"/>
              </a:rPr>
              <a:t>Ülkenin veya yörenin özelliğinden kaynaklanan problemler</a:t>
            </a:r>
          </a:p>
          <a:p>
            <a:pPr marL="457200" indent="-457200" algn="just">
              <a:spcBef>
                <a:spcPts val="5"/>
              </a:spcBef>
              <a:buFont typeface="Arial" panose="020B0604020202020204" pitchFamily="34" charset="0"/>
              <a:buChar char="•"/>
            </a:pPr>
            <a:r>
              <a:rPr lang="tr-TR" sz="2800" b="1" dirty="0">
                <a:latin typeface="+mn-lt"/>
                <a:cs typeface="Comic Sans MS"/>
              </a:rPr>
              <a:t>Yasalardan kaynaklanan problemler</a:t>
            </a:r>
          </a:p>
          <a:p>
            <a:pPr marL="457200" indent="-457200" algn="just">
              <a:spcBef>
                <a:spcPts val="5"/>
              </a:spcBef>
              <a:buFont typeface="Arial" panose="020B0604020202020204" pitchFamily="34" charset="0"/>
              <a:buChar char="•"/>
            </a:pPr>
            <a:r>
              <a:rPr lang="tr-TR" sz="2800" b="1" dirty="0">
                <a:latin typeface="+mn-lt"/>
                <a:cs typeface="Comic Sans MS"/>
              </a:rPr>
              <a:t>Ekonomik koşullardan kaynaklanan problemler</a:t>
            </a:r>
          </a:p>
          <a:p>
            <a:pPr marL="457200" indent="-457200" algn="just">
              <a:spcBef>
                <a:spcPts val="5"/>
              </a:spcBef>
              <a:buFont typeface="Arial" panose="020B0604020202020204" pitchFamily="34" charset="0"/>
              <a:buChar char="•"/>
            </a:pPr>
            <a:r>
              <a:rPr lang="tr-TR" sz="2800" b="1" dirty="0">
                <a:latin typeface="+mn-lt"/>
                <a:cs typeface="Comic Sans MS"/>
              </a:rPr>
              <a:t>Vergi ile ilgili belirsizliklerden kaynaklanan problemler</a:t>
            </a:r>
          </a:p>
          <a:p>
            <a:pPr marL="457200" indent="-457200" algn="just">
              <a:spcBef>
                <a:spcPts val="5"/>
              </a:spcBef>
              <a:buFont typeface="Arial" panose="020B0604020202020204" pitchFamily="34" charset="0"/>
              <a:buChar char="•"/>
            </a:pPr>
            <a:r>
              <a:rPr lang="tr-TR" sz="2800" b="1" dirty="0">
                <a:latin typeface="+mn-lt"/>
                <a:cs typeface="Comic Sans MS"/>
              </a:rPr>
              <a:t>Rekabetten kaynaklanan problemler</a:t>
            </a:r>
          </a:p>
          <a:p>
            <a:pPr marL="457200" indent="-457200" algn="just">
              <a:spcBef>
                <a:spcPts val="5"/>
              </a:spcBef>
              <a:buFont typeface="Arial" panose="020B0604020202020204" pitchFamily="34" charset="0"/>
              <a:buChar char="•"/>
            </a:pPr>
            <a:r>
              <a:rPr lang="tr-TR" sz="2800" b="1" dirty="0">
                <a:latin typeface="+mn-lt"/>
                <a:cs typeface="Comic Sans MS"/>
              </a:rPr>
              <a:t>Organizasyondaki bozukluklardan kaynaklanan </a:t>
            </a:r>
            <a:r>
              <a:rPr lang="tr-TR" sz="2800" b="1" dirty="0" smtClean="0">
                <a:latin typeface="+mn-lt"/>
                <a:cs typeface="Comic Sans MS"/>
              </a:rPr>
              <a:t>problemler</a:t>
            </a:r>
            <a:endParaRPr lang="tr-TR" sz="2800" b="1" dirty="0">
              <a:latin typeface="+mn-lt"/>
              <a:cs typeface="Comic Sans MS"/>
            </a:endParaRPr>
          </a:p>
        </p:txBody>
      </p:sp>
    </p:spTree>
    <p:extLst>
      <p:ext uri="{BB962C8B-B14F-4D97-AF65-F5344CB8AC3E}">
        <p14:creationId xmlns:p14="http://schemas.microsoft.com/office/powerpoint/2010/main" val="4031470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8</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3890168"/>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Hayat Ürünü Geliştirmede Ortaya Çıkan Başlıca Problemler</a:t>
            </a:r>
          </a:p>
          <a:p>
            <a:pPr algn="ctr">
              <a:lnSpc>
                <a:spcPct val="100000"/>
              </a:lnSpc>
              <a:spcBef>
                <a:spcPts val="5"/>
              </a:spcBef>
            </a:pPr>
            <a:endParaRPr lang="tr-TR" sz="2800" b="1" dirty="0" smtClean="0">
              <a:solidFill>
                <a:srgbClr val="FF0000"/>
              </a:solidFill>
              <a:latin typeface="+mn-lt"/>
              <a:cs typeface="Comic Sans MS"/>
            </a:endParaRPr>
          </a:p>
          <a:p>
            <a:pPr marL="457200" indent="-457200" algn="just">
              <a:spcBef>
                <a:spcPts val="5"/>
              </a:spcBef>
              <a:buFont typeface="Arial" panose="020B0604020202020204" pitchFamily="34" charset="0"/>
              <a:buChar char="•"/>
            </a:pPr>
            <a:r>
              <a:rPr lang="tr-TR" sz="2800" b="1" dirty="0" smtClean="0">
                <a:latin typeface="+mn-lt"/>
                <a:cs typeface="Comic Sans MS"/>
              </a:rPr>
              <a:t>Sermaye </a:t>
            </a:r>
            <a:r>
              <a:rPr lang="tr-TR" sz="2800" b="1" dirty="0">
                <a:latin typeface="+mn-lt"/>
                <a:cs typeface="Comic Sans MS"/>
              </a:rPr>
              <a:t>eksikliğinden kaynaklanan problemler</a:t>
            </a:r>
          </a:p>
          <a:p>
            <a:pPr marL="457200" indent="-457200" algn="just">
              <a:spcBef>
                <a:spcPts val="5"/>
              </a:spcBef>
              <a:buFont typeface="Arial" panose="020B0604020202020204" pitchFamily="34" charset="0"/>
              <a:buChar char="•"/>
            </a:pPr>
            <a:r>
              <a:rPr lang="tr-TR" sz="2800" b="1" dirty="0">
                <a:latin typeface="+mn-lt"/>
                <a:cs typeface="Comic Sans MS"/>
              </a:rPr>
              <a:t>Bilgi-işlem sisteminden kaynaklanan problemler</a:t>
            </a:r>
          </a:p>
          <a:p>
            <a:pPr marL="457200" indent="-457200" algn="just">
              <a:spcBef>
                <a:spcPts val="5"/>
              </a:spcBef>
              <a:buFont typeface="Arial" panose="020B0604020202020204" pitchFamily="34" charset="0"/>
              <a:buChar char="•"/>
            </a:pPr>
            <a:r>
              <a:rPr lang="tr-TR" sz="2800" b="1" dirty="0">
                <a:latin typeface="+mn-lt"/>
                <a:cs typeface="Comic Sans MS"/>
              </a:rPr>
              <a:t>Deneyim eksikliğinden kaynaklanan problemler</a:t>
            </a:r>
          </a:p>
          <a:p>
            <a:pPr marL="457200" indent="-457200" algn="just">
              <a:spcBef>
                <a:spcPts val="5"/>
              </a:spcBef>
              <a:buFont typeface="Arial" panose="020B0604020202020204" pitchFamily="34" charset="0"/>
              <a:buChar char="•"/>
            </a:pPr>
            <a:r>
              <a:rPr lang="tr-TR" sz="2800" b="1" dirty="0">
                <a:latin typeface="+mn-lt"/>
                <a:cs typeface="Comic Sans MS"/>
              </a:rPr>
              <a:t>Pazarda oluşmuş kötü alışkanlıklar ve yer etmiş bozukluklardan kaynaklanan problemler</a:t>
            </a:r>
          </a:p>
        </p:txBody>
      </p:sp>
    </p:spTree>
    <p:extLst>
      <p:ext uri="{BB962C8B-B14F-4D97-AF65-F5344CB8AC3E}">
        <p14:creationId xmlns:p14="http://schemas.microsoft.com/office/powerpoint/2010/main" val="2578367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5570">
              <a:lnSpc>
                <a:spcPts val="1240"/>
              </a:lnSpc>
            </a:pPr>
            <a:fld id="{81D60167-4931-47E6-BA6A-407CBD079E47}" type="slidenum">
              <a:rPr spc="-25" dirty="0"/>
              <a:t>9</a:t>
            </a:fld>
            <a:endParaRPr spc="-25" dirty="0"/>
          </a:p>
        </p:txBody>
      </p:sp>
      <p:sp>
        <p:nvSpPr>
          <p:cNvPr id="2" name="Altbilgi Yer Tutucusu 1"/>
          <p:cNvSpPr>
            <a:spLocks noGrp="1"/>
          </p:cNvSpPr>
          <p:nvPr>
            <p:ph type="ftr" sz="quarter" idx="5"/>
          </p:nvPr>
        </p:nvSpPr>
        <p:spPr>
          <a:xfrm rot="16200000">
            <a:off x="6824910" y="3286760"/>
            <a:ext cx="3891281" cy="365760"/>
          </a:xfrm>
        </p:spPr>
        <p:txBody>
          <a:bodyPr/>
          <a:lstStyle/>
          <a:p>
            <a:r>
              <a:rPr lang="es-ES" smtClean="0"/>
              <a:t>Hayat Sigortası Ürünleri</a:t>
            </a:r>
            <a:endParaRPr lang="tr-TR" dirty="0"/>
          </a:p>
        </p:txBody>
      </p:sp>
      <p:sp>
        <p:nvSpPr>
          <p:cNvPr id="6" name="object 11"/>
          <p:cNvSpPr txBox="1"/>
          <p:nvPr/>
        </p:nvSpPr>
        <p:spPr>
          <a:xfrm>
            <a:off x="228600" y="609600"/>
            <a:ext cx="8022921" cy="6044603"/>
          </a:xfrm>
          <a:prstGeom prst="rect">
            <a:avLst/>
          </a:prstGeom>
        </p:spPr>
        <p:txBody>
          <a:bodyPr vert="horz" wrap="square" lIns="0" tIns="12065" rIns="0" bIns="0" rtlCol="0">
            <a:spAutoFit/>
          </a:bodyPr>
          <a:lstStyle/>
          <a:p>
            <a:pPr algn="ctr">
              <a:lnSpc>
                <a:spcPct val="100000"/>
              </a:lnSpc>
              <a:spcBef>
                <a:spcPts val="5"/>
              </a:spcBef>
            </a:pPr>
            <a:r>
              <a:rPr lang="tr-TR" sz="2800" b="1" dirty="0" smtClean="0">
                <a:solidFill>
                  <a:srgbClr val="FF0000"/>
                </a:solidFill>
                <a:latin typeface="+mn-lt"/>
                <a:cs typeface="Comic Sans MS"/>
              </a:rPr>
              <a:t>HAYAT SİGORTASI ÜRÜNLERİ</a:t>
            </a:r>
            <a:endParaRPr lang="tr-TR" sz="2800" b="1" dirty="0" smtClean="0">
              <a:solidFill>
                <a:srgbClr val="FF0000"/>
              </a:solidFill>
              <a:latin typeface="+mn-lt"/>
              <a:cs typeface="Comic Sans MS"/>
            </a:endParaRPr>
          </a:p>
          <a:p>
            <a:pPr algn="ctr">
              <a:lnSpc>
                <a:spcPct val="100000"/>
              </a:lnSpc>
              <a:spcBef>
                <a:spcPts val="5"/>
              </a:spcBef>
            </a:pPr>
            <a:r>
              <a:rPr lang="tr-TR" sz="2800" b="1" dirty="0" smtClean="0">
                <a:solidFill>
                  <a:srgbClr val="FF0000"/>
                </a:solidFill>
                <a:latin typeface="+mn-lt"/>
                <a:cs typeface="Comic Sans MS"/>
              </a:rPr>
              <a:t>Ürünlerin Teknik Unsurları</a:t>
            </a:r>
          </a:p>
          <a:p>
            <a:pPr algn="just">
              <a:spcBef>
                <a:spcPts val="5"/>
              </a:spcBef>
            </a:pPr>
            <a:r>
              <a:rPr lang="tr-TR" sz="2800" b="1" dirty="0" smtClean="0">
                <a:solidFill>
                  <a:srgbClr val="FF0000"/>
                </a:solidFill>
                <a:latin typeface="+mn-lt"/>
                <a:cs typeface="Comic Sans MS"/>
              </a:rPr>
              <a:t>Sigorta Primi</a:t>
            </a:r>
          </a:p>
          <a:p>
            <a:pPr algn="just">
              <a:spcBef>
                <a:spcPts val="5"/>
              </a:spcBef>
            </a:pPr>
            <a:r>
              <a:rPr lang="tr-TR" sz="2800" b="1" dirty="0" smtClean="0">
                <a:latin typeface="+mn-lt"/>
                <a:cs typeface="Comic Sans MS"/>
              </a:rPr>
              <a:t>Sigorta primi, aynı tür tehlikeyle karşı karşıya olan kişilerin, söz konusu tehlikeye doğrudan maruz kalanların zararlarını karşılamayı amaçlayan bir </a:t>
            </a:r>
            <a:r>
              <a:rPr lang="tr-TR" sz="2800" b="1" dirty="0" smtClean="0">
                <a:solidFill>
                  <a:srgbClr val="FF0000"/>
                </a:solidFill>
                <a:latin typeface="+mn-lt"/>
                <a:cs typeface="Comic Sans MS"/>
              </a:rPr>
              <a:t>“ortak fon” </a:t>
            </a:r>
            <a:r>
              <a:rPr lang="tr-TR" sz="2800" b="1" dirty="0" smtClean="0">
                <a:latin typeface="+mn-lt"/>
                <a:cs typeface="Comic Sans MS"/>
              </a:rPr>
              <a:t>oluşturmak için ödedikleri katkı payıdır. Bu katkı payı ortak fona katılan rizikoların ağırlık derecelerine göre farklı düzeylerde belirlenir.</a:t>
            </a:r>
          </a:p>
          <a:p>
            <a:pPr algn="just">
              <a:spcBef>
                <a:spcPts val="5"/>
              </a:spcBef>
            </a:pPr>
            <a:r>
              <a:rPr lang="tr-TR" sz="2800" b="1" dirty="0" smtClean="0">
                <a:latin typeface="+mn-lt"/>
                <a:cs typeface="Comic Sans MS"/>
              </a:rPr>
              <a:t>Hayat sigortalarında konu insan hayatı ve söz konusu kişilerin hayatta kalma veya ölme ihtimali olduğundan bu ihtimalleri içeren </a:t>
            </a:r>
            <a:r>
              <a:rPr lang="tr-TR" sz="2800" b="1" dirty="0" smtClean="0">
                <a:solidFill>
                  <a:srgbClr val="FF0000"/>
                </a:solidFill>
                <a:latin typeface="+mn-lt"/>
                <a:cs typeface="Comic Sans MS"/>
              </a:rPr>
              <a:t>ölüm tabloları (</a:t>
            </a:r>
            <a:r>
              <a:rPr lang="tr-TR" sz="2800" b="1" dirty="0" err="1" smtClean="0">
                <a:solidFill>
                  <a:srgbClr val="FF0000"/>
                </a:solidFill>
                <a:latin typeface="+mn-lt"/>
                <a:cs typeface="Comic Sans MS"/>
              </a:rPr>
              <a:t>Mortalite</a:t>
            </a:r>
            <a:r>
              <a:rPr lang="tr-TR" sz="2800" b="1" dirty="0" smtClean="0">
                <a:solidFill>
                  <a:srgbClr val="FF0000"/>
                </a:solidFill>
                <a:latin typeface="+mn-lt"/>
                <a:cs typeface="Comic Sans MS"/>
              </a:rPr>
              <a:t> Tabloları)</a:t>
            </a:r>
            <a:r>
              <a:rPr lang="tr-TR" sz="2800" b="1" dirty="0" smtClean="0">
                <a:latin typeface="+mn-lt"/>
                <a:cs typeface="Comic Sans MS"/>
              </a:rPr>
              <a:t> sigorta şirketlerinin prim hesaplarken esas aldıkları en önemli unsurlardan biridir.</a:t>
            </a:r>
            <a:endParaRPr lang="tr-TR" sz="2800" b="1" dirty="0">
              <a:latin typeface="+mn-lt"/>
              <a:cs typeface="Comic Sans MS"/>
            </a:endParaRPr>
          </a:p>
        </p:txBody>
      </p:sp>
    </p:spTree>
    <p:extLst>
      <p:ext uri="{BB962C8B-B14F-4D97-AF65-F5344CB8AC3E}">
        <p14:creationId xmlns:p14="http://schemas.microsoft.com/office/powerpoint/2010/main" val="3114690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4461</TotalTime>
  <Words>1386</Words>
  <Application>Microsoft Office PowerPoint</Application>
  <PresentationFormat>Ekran Gösterisi (4:3)</PresentationFormat>
  <Paragraphs>266</Paragraphs>
  <Slides>25</Slides>
  <Notes>23</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Bitişiklik</vt:lpstr>
      <vt:lpstr>SİG 203 TEMEL  SİGORTACILIK  İŞLEMLERİ</vt:lpstr>
      <vt:lpstr>HAYAT SİGORTASI ÜRÜNLERİ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uzem</dc:creator>
  <cp:lastModifiedBy>Dilara DEMIREZ</cp:lastModifiedBy>
  <cp:revision>65</cp:revision>
  <dcterms:created xsi:type="dcterms:W3CDTF">2022-10-06T12:47:17Z</dcterms:created>
  <dcterms:modified xsi:type="dcterms:W3CDTF">2023-01-04T07:28:25Z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2017-10-20T00:00:00Z</vt:filetime>
  </property>
  <property fmtid="{D5CDD505-2E9C-101B-9397-08002B2CF9AE}" pid="3" name="Creator">
    <vt:lpwstr>Microsoft® PowerPoint® 2016</vt:lpwstr>
  </property>
  <property fmtid="{D5CDD505-2E9C-101B-9397-08002B2CF9AE}" pid="4" name="LastSaved">
    <vt:filetime>2022-10-06T00:00:00Z</vt:filetime>
  </property>
  <property fmtid="{D5CDD505-2E9C-101B-9397-08002B2CF9AE}" pid="5" name="Producer">
    <vt:lpwstr>Microsoft® PowerPoint® 2016</vt:lpwstr>
  </property>
</Properties>
</file>